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685" r:id="rId2"/>
    <p:sldId id="380" r:id="rId3"/>
    <p:sldId id="678" r:id="rId4"/>
    <p:sldId id="679" r:id="rId5"/>
    <p:sldId id="680" r:id="rId6"/>
    <p:sldId id="675" r:id="rId7"/>
    <p:sldId id="676" r:id="rId8"/>
    <p:sldId id="613" r:id="rId9"/>
    <p:sldId id="673" r:id="rId10"/>
    <p:sldId id="624" r:id="rId11"/>
    <p:sldId id="625" r:id="rId12"/>
    <p:sldId id="683" r:id="rId13"/>
    <p:sldId id="627" r:id="rId14"/>
    <p:sldId id="629" r:id="rId15"/>
    <p:sldId id="632" r:id="rId16"/>
    <p:sldId id="639" r:id="rId17"/>
    <p:sldId id="640" r:id="rId18"/>
    <p:sldId id="641" r:id="rId19"/>
    <p:sldId id="681" r:id="rId20"/>
    <p:sldId id="646" r:id="rId21"/>
    <p:sldId id="647" r:id="rId22"/>
    <p:sldId id="684" r:id="rId23"/>
    <p:sldId id="651" r:id="rId24"/>
    <p:sldId id="652" r:id="rId25"/>
    <p:sldId id="656" r:id="rId26"/>
    <p:sldId id="677" r:id="rId27"/>
    <p:sldId id="672" r:id="rId28"/>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61"/>
    <a:srgbClr val="FF3F3F"/>
    <a:srgbClr val="007FA3"/>
    <a:srgbClr val="FDB940"/>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3" autoAdjust="0"/>
    <p:restoredTop sz="78538" autoAdjust="0"/>
  </p:normalViewPr>
  <p:slideViewPr>
    <p:cSldViewPr>
      <p:cViewPr varScale="1">
        <p:scale>
          <a:sx n="57" d="100"/>
          <a:sy n="57" d="100"/>
        </p:scale>
        <p:origin x="1812" y="66"/>
      </p:cViewPr>
      <p:guideLst>
        <p:guide orient="horz" pos="2160"/>
        <p:guide pos="2880"/>
      </p:guideLst>
    </p:cSldViewPr>
  </p:slideViewPr>
  <p:outlineViewPr>
    <p:cViewPr>
      <p:scale>
        <a:sx n="33" d="100"/>
        <a:sy n="33" d="100"/>
      </p:scale>
      <p:origin x="0" y="-4494"/>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88" d="100"/>
          <a:sy n="88"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11/19/2020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11/19/2020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725345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b="1" dirty="0">
                <a:latin typeface="Arial" panose="020B0604020202020204" pitchFamily="34" charset="0"/>
              </a:rPr>
              <a:t>Piecework</a:t>
            </a:r>
            <a:r>
              <a:rPr lang="en-US" altLang="en-US" dirty="0">
                <a:latin typeface="Arial" panose="020B0604020202020204" pitchFamily="34" charset="0"/>
              </a:rPr>
              <a:t> is an incentive pay plan in which employees are paid for each unit they produce.</a:t>
            </a:r>
          </a:p>
          <a:p>
            <a:endParaRPr lang="en-US" altLang="en-US" dirty="0">
              <a:latin typeface="Arial" panose="020B0604020202020204" pitchFamily="34" charset="0"/>
            </a:endParaRPr>
          </a:p>
          <a:p>
            <a:r>
              <a:rPr lang="en-US" altLang="en-US" b="1" dirty="0">
                <a:cs typeface="Arial" charset="0"/>
              </a:rPr>
              <a:t>Management incentive plans </a:t>
            </a:r>
            <a:r>
              <a:rPr lang="en-US" altLang="en-US" dirty="0">
                <a:cs typeface="Arial" charset="0"/>
              </a:rPr>
              <a:t>award bonuses to managers when they meet or exceed objectives based on sales, profit, production, or other measures for their division.</a:t>
            </a:r>
            <a:endParaRPr lang="en-US" altLang="en-US" dirty="0">
              <a:latin typeface="Arial" panose="020B0604020202020204" pitchFamily="34" charset="0"/>
            </a:endParaRPr>
          </a:p>
          <a:p>
            <a:endParaRPr lang="en-US" dirty="0">
              <a:latin typeface="Arial" panose="020B0604020202020204" pitchFamily="34" charset="0"/>
            </a:endParaRPr>
          </a:p>
          <a:p>
            <a:r>
              <a:rPr lang="en-US" altLang="en-US" b="1" dirty="0">
                <a:cs typeface="Arial" charset="0"/>
              </a:rPr>
              <a:t>Behavior encouragement plans </a:t>
            </a:r>
            <a:r>
              <a:rPr lang="en-US" altLang="en-US" dirty="0">
                <a:cs typeface="Arial" charset="0"/>
              </a:rPr>
              <a:t>provide employees with payments for specific behavioral accomplishments.</a:t>
            </a:r>
          </a:p>
          <a:p>
            <a:endParaRPr lang="en-US" altLang="en-US" dirty="0">
              <a:cs typeface="Arial" charset="0"/>
            </a:endParaRPr>
          </a:p>
          <a:p>
            <a:pPr>
              <a:spcAft>
                <a:spcPts val="1200"/>
              </a:spcAft>
            </a:pPr>
            <a:r>
              <a:rPr lang="en-US" altLang="en-US" b="1" dirty="0">
                <a:cs typeface="Arial" charset="0"/>
              </a:rPr>
              <a:t>Referral plans </a:t>
            </a:r>
            <a:r>
              <a:rPr lang="en-US" altLang="en-US" dirty="0">
                <a:cs typeface="Arial" charset="0"/>
              </a:rPr>
              <a:t>refer to the bonuses employees receive for the recruitment of highly qualified employees.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57231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This is an example of a calculation of a piecework award for a garment worker. The worker receives $4.50 per hour worked. The worker receives $0.75 per garment per hour above the piecework standard. In this example, 10 garments were stitched, so 10 X $0.75 = $7.50 is a piecework award on top of guaranteed hourly base. For the first hour, the worker receives $12 in total.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31830404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This is an example of a calculation of a piecework award for a garment worker. The worker receives $4.50 per hour worked. The worker receives $0.75 per garment per hour above the piecework standard. In this example, 10 garments were stitched, so 10 X $0.75 = $7.50 is a piecework award on top of guaranteed hourly base. For the first hour, the worker receives $12 in total.</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239450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i="1" dirty="0">
                <a:latin typeface="Arial" panose="020B0604020202020204" pitchFamily="34" charset="0"/>
              </a:rPr>
              <a:t>Team-based or group incentives</a:t>
            </a:r>
            <a:r>
              <a:rPr lang="en-US" altLang="en-US" dirty="0">
                <a:latin typeface="Arial" panose="020B0604020202020204" pitchFamily="34" charset="0"/>
              </a:rPr>
              <a:t> are determined by how well the team performs in the accomplishment of the job. Because team performance consists of individual efforts, individual employees should be recognized and rewarded for their contributions. However, if a team is to function effectively, firms should also provide a reward based on the overall team performance as well. Changing a firm’s compensation structure from an individual-based system to one that involves team-based pay can have powerful results. By so doing, a firm can improve efficiency, productivity, and profitability.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b="1" dirty="0">
              <a:latin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b="1" dirty="0">
                <a:latin typeface="Arial" panose="020B0604020202020204" pitchFamily="34" charset="0"/>
              </a:rPr>
              <a:t>Gain-sharing plans </a:t>
            </a:r>
            <a:r>
              <a:rPr lang="en-US" altLang="en-US" dirty="0">
                <a:latin typeface="Arial" panose="020B0604020202020204" pitchFamily="34" charset="0"/>
              </a:rPr>
              <a:t>are designed to bind employees to the firm’s productivity and to provide an incentive payment based on improved company performance</a:t>
            </a:r>
            <a:r>
              <a:rPr lang="en-US" altLang="en-US" i="1" dirty="0">
                <a:latin typeface="Arial" panose="020B0604020202020204" pitchFamily="34" charset="0"/>
              </a:rPr>
              <a:t>.</a:t>
            </a:r>
            <a:r>
              <a:rPr lang="en-US" altLang="en-US" dirty="0">
                <a:latin typeface="Arial" panose="020B0604020202020204" pitchFamily="34" charset="0"/>
              </a:rPr>
              <a:t> The goal of gainsharing is improving efficiency, reducing costs, and improving profitability. Gainsharing helps align employees with the organization’s strategy.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dirty="0">
              <a:latin typeface="Arial" panose="020B0604020202020204" pitchFamily="34" charset="0"/>
            </a:endParaRPr>
          </a:p>
          <a:p>
            <a:pPr>
              <a:defRPr/>
            </a:pPr>
            <a:r>
              <a:rPr lang="en-US" altLang="en-US" dirty="0">
                <a:latin typeface="Arial" panose="020B0604020202020204" pitchFamily="34" charset="0"/>
              </a:rPr>
              <a:t>The </a:t>
            </a:r>
            <a:r>
              <a:rPr lang="en-US" altLang="en-US" b="1" dirty="0">
                <a:latin typeface="Arial" panose="020B0604020202020204" pitchFamily="34" charset="0"/>
              </a:rPr>
              <a:t>Scanlon plan </a:t>
            </a:r>
            <a:r>
              <a:rPr lang="en-US" altLang="en-US" dirty="0">
                <a:latin typeface="Arial" panose="020B0604020202020204" pitchFamily="34" charset="0"/>
              </a:rPr>
              <a:t>provides a financial reward to employees for savings in labor costs resulting from their suggestions. Employee-management committees evaluate these suggestions. If the company is able to reduce payroll costs through increased operating efficiency, it shares the savings with its employees. Scanlon plans are not only financial incentive systems, but also systems for participative management that encourage cooperation between management and employees.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3189736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b="1" dirty="0">
                <a:latin typeface="Arial" panose="020B0604020202020204" pitchFamily="34" charset="0"/>
              </a:rPr>
              <a:t>Profit sharing </a:t>
            </a:r>
            <a:r>
              <a:rPr lang="en-US" altLang="en-US" dirty="0">
                <a:latin typeface="Arial" panose="020B0604020202020204" pitchFamily="34" charset="0"/>
              </a:rPr>
              <a:t>is a compensation plan that results in the distribution of a predetermined percentage of the firm’s profits to employees.  Many firms use this type of plan to integrate employees’ interests with those of the company.</a:t>
            </a:r>
          </a:p>
          <a:p>
            <a:endParaRPr lang="en-US" dirty="0">
              <a:latin typeface="Arial" panose="020B0604020202020204" pitchFamily="34" charset="0"/>
            </a:endParaRPr>
          </a:p>
          <a:p>
            <a:pPr>
              <a:defRPr/>
            </a:pPr>
            <a:r>
              <a:rPr lang="en-US" dirty="0"/>
              <a:t>Companies grant employees right to purchase share of company with </a:t>
            </a:r>
            <a:r>
              <a:rPr lang="en-US" b="1" dirty="0"/>
              <a:t>employee stock plans</a:t>
            </a:r>
            <a:r>
              <a:rPr lang="en-US" dirty="0"/>
              <a:t>.  This may include company stock (a unit of company equity), company stock shares (shares of company equity), and stock options (right to purchase stock).</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33930156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r>
              <a:rPr lang="en-US" altLang="en-US" sz="1050" dirty="0">
                <a:latin typeface="Arial" panose="020B0604020202020204" pitchFamily="34" charset="0"/>
              </a:rPr>
              <a:t>Thus far, we have examined job-based pay practices. </a:t>
            </a:r>
            <a:r>
              <a:rPr lang="en-US" altLang="en-US" sz="1050" b="1" dirty="0">
                <a:latin typeface="Arial" panose="020B0604020202020204" pitchFamily="34" charset="0"/>
              </a:rPr>
              <a:t>Job-based pay</a:t>
            </a:r>
            <a:r>
              <a:rPr lang="en-US" altLang="en-US" sz="1050" dirty="0">
                <a:latin typeface="Arial" panose="020B0604020202020204" pitchFamily="34" charset="0"/>
              </a:rPr>
              <a:t> compensates employees for jobs they currently perform. HR professionals establish a minimum and maximum acceptable amount of pay for each job. In the case of merit pay, managers evaluate employees based on how well they fulfilled their designated roles as specified by their job descriptions and periodic objectives. Managers then award a permanent merit addition to base pay, based on employee performance. With incentive pay, managers award one-time additions to base pay. Pay raise amounts are based on the attainment of work goals, which managers communicate to employees in advance.</a:t>
            </a:r>
          </a:p>
          <a:p>
            <a:endParaRPr lang="en-US" altLang="en-US" sz="1050" dirty="0">
              <a:latin typeface="Arial" panose="020B0604020202020204" pitchFamily="34" charset="0"/>
            </a:endParaRPr>
          </a:p>
          <a:p>
            <a:r>
              <a:rPr lang="en-US" altLang="en-US" sz="1050" dirty="0">
                <a:latin typeface="Arial" panose="020B0604020202020204" pitchFamily="34" charset="0"/>
              </a:rPr>
              <a:t>In contrast, </a:t>
            </a:r>
            <a:r>
              <a:rPr lang="en-US" altLang="en-US" sz="1050" b="1" dirty="0">
                <a:latin typeface="Arial" panose="020B0604020202020204" pitchFamily="34" charset="0"/>
              </a:rPr>
              <a:t>person-focused</a:t>
            </a:r>
            <a:r>
              <a:rPr lang="en-US" altLang="en-US" sz="1050" dirty="0">
                <a:latin typeface="Arial" panose="020B0604020202020204" pitchFamily="34" charset="0"/>
              </a:rPr>
              <a:t> </a:t>
            </a:r>
            <a:r>
              <a:rPr lang="en-US" altLang="en-US" sz="1050" b="1" dirty="0">
                <a:latin typeface="Arial" panose="020B0604020202020204" pitchFamily="34" charset="0"/>
              </a:rPr>
              <a:t>pay</a:t>
            </a:r>
            <a:r>
              <a:rPr lang="en-US" altLang="en-US" sz="1050" dirty="0">
                <a:latin typeface="Arial" panose="020B0604020202020204" pitchFamily="34" charset="0"/>
              </a:rPr>
              <a:t> compensates employees for developing the flexibility and skills to perform a number of jobs effectively. Moreover, these programs reward employees on their </a:t>
            </a:r>
            <a:r>
              <a:rPr lang="en-US" altLang="en-US" sz="1050" i="1" dirty="0">
                <a:latin typeface="Arial" panose="020B0604020202020204" pitchFamily="34" charset="0"/>
              </a:rPr>
              <a:t>potential</a:t>
            </a:r>
            <a:r>
              <a:rPr lang="en-US" altLang="en-US" sz="1050" dirty="0">
                <a:latin typeface="Arial" panose="020B0604020202020204" pitchFamily="34" charset="0"/>
              </a:rPr>
              <a:t> to make positive contributions to the workplace based on their successful acquisition of work-related skills or knowledge. Job-based pay plans reward employees for the work they have done as specified in their job descriptions or periodic goals (i.e., how well they have fulfilled their potential to make positive contributions in the workplace).</a:t>
            </a:r>
          </a:p>
          <a:p>
            <a:endParaRPr lang="en-US" altLang="en-US" sz="1050" dirty="0">
              <a:latin typeface="Arial" panose="020B0604020202020204" pitchFamily="34" charset="0"/>
            </a:endParaRPr>
          </a:p>
          <a:p>
            <a:r>
              <a:rPr lang="en-US" altLang="en-US" sz="1050" b="1" dirty="0">
                <a:latin typeface="Arial" panose="020B0604020202020204" pitchFamily="34" charset="0"/>
              </a:rPr>
              <a:t>Skill-based pay</a:t>
            </a:r>
            <a:r>
              <a:rPr lang="en-US" altLang="en-US" sz="1050" dirty="0">
                <a:latin typeface="Arial" panose="020B0604020202020204" pitchFamily="34" charset="0"/>
              </a:rPr>
              <a:t> is a system that compensates employees for their job-related </a:t>
            </a:r>
            <a:r>
              <a:rPr lang="en-US" altLang="en-US" sz="1050" i="1" dirty="0">
                <a:latin typeface="Arial" panose="020B0604020202020204" pitchFamily="34" charset="0"/>
              </a:rPr>
              <a:t>skills</a:t>
            </a:r>
            <a:r>
              <a:rPr lang="en-US" altLang="en-US" sz="1050" dirty="0">
                <a:latin typeface="Arial" panose="020B0604020202020204" pitchFamily="34" charset="0"/>
              </a:rPr>
              <a:t> and </a:t>
            </a:r>
            <a:r>
              <a:rPr lang="en-US" altLang="en-US" sz="1050" i="1" dirty="0">
                <a:latin typeface="Arial" panose="020B0604020202020204" pitchFamily="34" charset="0"/>
              </a:rPr>
              <a:t>knowledge</a:t>
            </a:r>
            <a:r>
              <a:rPr lang="en-US" altLang="en-US" sz="1050" dirty="0">
                <a:latin typeface="Arial" panose="020B0604020202020204" pitchFamily="34" charset="0"/>
              </a:rPr>
              <a:t>, rather than how well he or she performs on the present job. Skill-based pay is a method of recruiting and retaining highly skilled employees that enables employers to offer compensation based on the knowledge, skills, and abilities that employees bring to the company and that they develop over the course of their employment, rather than based solely on the duties associated with a position.</a:t>
            </a:r>
          </a:p>
          <a:p>
            <a:endParaRPr lang="en-US" altLang="en-US" sz="1050" dirty="0">
              <a:latin typeface="Arial" panose="020B0604020202020204" pitchFamily="34" charset="0"/>
            </a:endParaRPr>
          </a:p>
          <a:p>
            <a:r>
              <a:rPr lang="en-US" altLang="en-US" sz="1050" b="1" dirty="0">
                <a:latin typeface="Arial" panose="020B0604020202020204" pitchFamily="34" charset="0"/>
              </a:rPr>
              <a:t>Competency-based pay</a:t>
            </a:r>
            <a:r>
              <a:rPr lang="en-US" altLang="en-US" sz="1050" dirty="0">
                <a:latin typeface="Arial" panose="020B0604020202020204" pitchFamily="34" charset="0"/>
              </a:rPr>
              <a:t> plans generally reward employees for acquiring job-related competencies, knowledge, or skills rather than for demonstrating successful job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4659679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A </a:t>
            </a:r>
            <a:r>
              <a:rPr lang="en-US" altLang="en-US" b="1" dirty="0">
                <a:latin typeface="Arial" panose="020B0604020202020204" pitchFamily="34" charset="0"/>
              </a:rPr>
              <a:t>job structure</a:t>
            </a:r>
            <a:r>
              <a:rPr lang="en-US" altLang="en-US" dirty="0">
                <a:latin typeface="Arial" panose="020B0604020202020204" pitchFamily="34" charset="0"/>
              </a:rPr>
              <a:t> is an ordered set of jobs that represents the job structure or hierarchy. That is, jobs that require higher qualifications, more responsibilities, and more complex job duties should be paid more than jobs that require lower qualifications, fewer responsibilities, and less-complex job duties. Internally consistent job structures formally recognize differences in job characteristics that enable compensation managers to set pay accordingly. HR professionals use </a:t>
            </a:r>
            <a:r>
              <a:rPr lang="en-US" altLang="en-US" b="1" dirty="0">
                <a:latin typeface="Arial" panose="020B0604020202020204" pitchFamily="34" charset="0"/>
              </a:rPr>
              <a:t>job evaluation</a:t>
            </a:r>
            <a:r>
              <a:rPr lang="en-US" altLang="en-US" dirty="0">
                <a:latin typeface="Arial" panose="020B0604020202020204" pitchFamily="34" charset="0"/>
              </a:rPr>
              <a:t> systematically to recognize differences in the relative worth among a set of jobs and to establish pay differentials accordingly. When done properly, job evaluation helps to eliminate internal pay inequities that exist because of illogical pay structures.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2222453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100" dirty="0">
                <a:latin typeface="Arial" panose="020B0604020202020204" pitchFamily="34" charset="0"/>
              </a:rPr>
              <a:t>The four traditional job evaluation methods are the </a:t>
            </a:r>
            <a:r>
              <a:rPr lang="en-US" altLang="en-US" sz="1100" i="1" dirty="0">
                <a:latin typeface="Arial" panose="020B0604020202020204" pitchFamily="34" charset="0"/>
              </a:rPr>
              <a:t>ranking</a:t>
            </a:r>
            <a:r>
              <a:rPr lang="en-US" altLang="en-US" sz="1100" dirty="0">
                <a:latin typeface="Arial" panose="020B0604020202020204" pitchFamily="34" charset="0"/>
              </a:rPr>
              <a:t>, </a:t>
            </a:r>
            <a:r>
              <a:rPr lang="en-US" altLang="en-US" sz="1100" i="1" dirty="0">
                <a:latin typeface="Arial" panose="020B0604020202020204" pitchFamily="34" charset="0"/>
              </a:rPr>
              <a:t>classification</a:t>
            </a:r>
            <a:r>
              <a:rPr lang="en-US" altLang="en-US" sz="1100" dirty="0">
                <a:latin typeface="Arial" panose="020B0604020202020204" pitchFamily="34" charset="0"/>
              </a:rPr>
              <a:t>, </a:t>
            </a:r>
            <a:r>
              <a:rPr lang="en-US" altLang="en-US" sz="1100" i="1" dirty="0">
                <a:latin typeface="Arial" panose="020B0604020202020204" pitchFamily="34" charset="0"/>
              </a:rPr>
              <a:t>factor comparison</a:t>
            </a:r>
            <a:r>
              <a:rPr lang="en-US" altLang="en-US" sz="1100" dirty="0">
                <a:latin typeface="Arial" panose="020B0604020202020204" pitchFamily="34" charset="0"/>
              </a:rPr>
              <a:t>,</a:t>
            </a:r>
            <a:r>
              <a:rPr lang="en-US" altLang="en-US" sz="1100" i="1" dirty="0">
                <a:latin typeface="Arial" panose="020B0604020202020204" pitchFamily="34" charset="0"/>
              </a:rPr>
              <a:t> </a:t>
            </a:r>
            <a:r>
              <a:rPr lang="en-US" altLang="en-US" sz="1100" dirty="0">
                <a:latin typeface="Arial" panose="020B0604020202020204" pitchFamily="34" charset="0"/>
              </a:rPr>
              <a:t>and </a:t>
            </a:r>
            <a:r>
              <a:rPr lang="en-US" altLang="en-US" sz="1100" i="1" dirty="0">
                <a:latin typeface="Arial" panose="020B0604020202020204" pitchFamily="34" charset="0"/>
              </a:rPr>
              <a:t>point</a:t>
            </a:r>
            <a:r>
              <a:rPr lang="en-US" altLang="en-US" sz="1100" dirty="0">
                <a:latin typeface="Arial" panose="020B0604020202020204" pitchFamily="34" charset="0"/>
              </a:rPr>
              <a:t>.</a:t>
            </a:r>
            <a:r>
              <a:rPr lang="en-US" altLang="en-US" sz="1100" i="1" dirty="0">
                <a:latin typeface="Arial" panose="020B0604020202020204" pitchFamily="34" charset="0"/>
              </a:rPr>
              <a:t> </a:t>
            </a:r>
            <a:r>
              <a:rPr lang="en-US" altLang="en-US" sz="1100" dirty="0">
                <a:latin typeface="Arial" panose="020B0604020202020204" pitchFamily="34" charset="0"/>
              </a:rPr>
              <a:t>There are innumerable versions of these methods, and a firm may choose one and modify it to fit its particular purposes. Another option is to purchase a proprietary method such as the Hay Plan. The ranking and classification methods are non-quantitative, whereas the factor comparison and point methods are quantitative approaches.</a:t>
            </a:r>
          </a:p>
          <a:p>
            <a:endParaRPr lang="en-US" altLang="en-US" sz="1100" dirty="0">
              <a:latin typeface="Arial" panose="020B0604020202020204" pitchFamily="34" charset="0"/>
            </a:endParaRPr>
          </a:p>
          <a:p>
            <a:r>
              <a:rPr lang="en-US" altLang="en-US" sz="1100" dirty="0">
                <a:latin typeface="Arial" panose="020B0604020202020204" pitchFamily="34" charset="0"/>
              </a:rPr>
              <a:t>In the </a:t>
            </a:r>
            <a:r>
              <a:rPr lang="en-US" altLang="en-US" sz="1100" b="1" dirty="0">
                <a:latin typeface="Arial" panose="020B0604020202020204" pitchFamily="34" charset="0"/>
              </a:rPr>
              <a:t>job evaluation ranking method</a:t>
            </a:r>
            <a:r>
              <a:rPr lang="en-US" altLang="en-US" sz="1100" dirty="0">
                <a:latin typeface="Arial" panose="020B0604020202020204" pitchFamily="34" charset="0"/>
              </a:rPr>
              <a:t>, the raters examine the description of each job being evaluated and arrange the jobs in order according to their value to the company. The procedure is essentially the same as the ranking method for evaluating employee performance. The only difference is that you evaluate jobs, not people.</a:t>
            </a:r>
          </a:p>
          <a:p>
            <a:endParaRPr lang="en-US" altLang="en-US" sz="1100" dirty="0">
              <a:latin typeface="Arial" panose="020B0604020202020204" pitchFamily="34" charset="0"/>
            </a:endParaRPr>
          </a:p>
          <a:p>
            <a:r>
              <a:rPr lang="en-US" altLang="en-US" sz="1100" dirty="0">
                <a:latin typeface="Arial" panose="020B0604020202020204" pitchFamily="34" charset="0"/>
              </a:rPr>
              <a:t>The </a:t>
            </a:r>
            <a:r>
              <a:rPr lang="en-US" altLang="en-US" sz="1100" b="1" dirty="0">
                <a:latin typeface="Arial" panose="020B0604020202020204" pitchFamily="34" charset="0"/>
              </a:rPr>
              <a:t>classification method</a:t>
            </a:r>
            <a:r>
              <a:rPr lang="en-US" altLang="en-US" sz="1100" dirty="0">
                <a:latin typeface="Arial" panose="020B0604020202020204" pitchFamily="34" charset="0"/>
              </a:rPr>
              <a:t> involves defining a number of classes or grades to describe a group of jobs. In evaluating jobs by this method, the raters compare the job description with the class description.  Class descriptions reflect the differences between groups of jobs at various difficulty levels.</a:t>
            </a:r>
          </a:p>
          <a:p>
            <a:endParaRPr lang="en-US" altLang="en-US" sz="1100" dirty="0">
              <a:latin typeface="Arial" panose="020B0604020202020204" pitchFamily="34" charset="0"/>
            </a:endParaRPr>
          </a:p>
          <a:p>
            <a:r>
              <a:rPr lang="en-US" altLang="en-US" sz="1100" dirty="0">
                <a:latin typeface="Arial" panose="020B0604020202020204" pitchFamily="34" charset="0"/>
              </a:rPr>
              <a:t>The </a:t>
            </a:r>
            <a:r>
              <a:rPr lang="en-US" altLang="en-US" sz="1100" b="1" dirty="0">
                <a:latin typeface="Arial" panose="020B0604020202020204" pitchFamily="34" charset="0"/>
              </a:rPr>
              <a:t>factor comparison method</a:t>
            </a:r>
            <a:r>
              <a:rPr lang="en-US" altLang="en-US" sz="1100" dirty="0">
                <a:latin typeface="Arial" panose="020B0604020202020204" pitchFamily="34" charset="0"/>
              </a:rPr>
              <a:t> of job evaluation assumes that there are five universal factors consisting of mental requirements, skills, physical requirements, responsibilities, and working conditions; the evaluator makes decisions on these factors independently.</a:t>
            </a:r>
          </a:p>
          <a:p>
            <a:endParaRPr lang="en-US" altLang="en-US" sz="1100" dirty="0">
              <a:latin typeface="Arial" panose="020B0604020202020204" pitchFamily="34" charset="0"/>
            </a:endParaRPr>
          </a:p>
          <a:p>
            <a:r>
              <a:rPr lang="en-US" altLang="en-US" sz="1100" dirty="0">
                <a:latin typeface="Arial" panose="020B0604020202020204" pitchFamily="34" charset="0"/>
              </a:rPr>
              <a:t>In the </a:t>
            </a:r>
            <a:r>
              <a:rPr lang="en-US" altLang="en-US" sz="1100" b="1" dirty="0">
                <a:latin typeface="Arial" panose="020B0604020202020204" pitchFamily="34" charset="0"/>
              </a:rPr>
              <a:t>point method</a:t>
            </a:r>
            <a:r>
              <a:rPr lang="en-US" altLang="en-US" sz="1100" dirty="0">
                <a:latin typeface="Arial" panose="020B0604020202020204" pitchFamily="34" charset="0"/>
              </a:rPr>
              <a:t>, raters assign numerical values to specific job factors, such as knowledge required, and the sum of these values provides a quantitative assessment of a job’s relative worth.</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2864430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A </a:t>
            </a:r>
            <a:r>
              <a:rPr lang="en-US" altLang="en-US" b="1" dirty="0">
                <a:latin typeface="Arial" panose="020B0604020202020204" pitchFamily="34" charset="0"/>
              </a:rPr>
              <a:t>compensation policy</a:t>
            </a:r>
            <a:r>
              <a:rPr lang="en-US" altLang="en-US" dirty="0">
                <a:latin typeface="Arial" panose="020B0604020202020204" pitchFamily="34" charset="0"/>
              </a:rPr>
              <a:t> refers to choices that compensation professionals make to promote competitive advantage. Broadly, policy choices are made about pay level and pay mix.</a:t>
            </a:r>
            <a:r>
              <a:rPr lang="en-US" altLang="en-US" b="1" dirty="0">
                <a:latin typeface="Arial" panose="020B0604020202020204" pitchFamily="34" charset="0"/>
              </a:rPr>
              <a:t> Pay level compensation</a:t>
            </a:r>
            <a:r>
              <a:rPr lang="en-US" altLang="en-US" dirty="0">
                <a:latin typeface="Arial" panose="020B0604020202020204" pitchFamily="34" charset="0"/>
              </a:rPr>
              <a:t> </a:t>
            </a:r>
            <a:r>
              <a:rPr lang="en-US" altLang="en-US" b="1" dirty="0">
                <a:latin typeface="Arial" panose="020B0604020202020204" pitchFamily="34" charset="0"/>
              </a:rPr>
              <a:t>policies</a:t>
            </a:r>
            <a:r>
              <a:rPr lang="en-US" altLang="en-US" dirty="0">
                <a:latin typeface="Arial" panose="020B0604020202020204" pitchFamily="34" charset="0"/>
              </a:rPr>
              <a:t> determine whether the company will be a pay leader, be a pay follower, or strive for an average position in the labor market. Pay level policies have the greatest impact on attracting and retaining employees. </a:t>
            </a:r>
          </a:p>
          <a:p>
            <a:endParaRPr lang="en-US" altLang="en-US" b="1" dirty="0">
              <a:latin typeface="Arial" panose="020B0604020202020204" pitchFamily="34" charset="0"/>
            </a:endParaRPr>
          </a:p>
          <a:p>
            <a:r>
              <a:rPr lang="en-US" altLang="en-US" b="1" dirty="0">
                <a:latin typeface="Arial" panose="020B0604020202020204" pitchFamily="34" charset="0"/>
              </a:rPr>
              <a:t>Pay mix </a:t>
            </a:r>
            <a:r>
              <a:rPr lang="en-US" altLang="en-US" dirty="0">
                <a:latin typeface="Arial" panose="020B0604020202020204" pitchFamily="34" charset="0"/>
              </a:rPr>
              <a:t>policies refer to the combination of direct and indirect financial compensation and employee benefits components that make up an employee’s compensation package. Pay mix policies have the greatest impact on motivating employees. </a:t>
            </a:r>
          </a:p>
          <a:p>
            <a:endParaRPr lang="en-US" altLang="en-US" dirty="0">
              <a:latin typeface="Arial" panose="020B0604020202020204" pitchFamily="34" charset="0"/>
            </a:endParaRPr>
          </a:p>
          <a:p>
            <a:r>
              <a:rPr lang="en-US" altLang="en-US" dirty="0">
                <a:latin typeface="Arial" panose="020B0604020202020204" pitchFamily="34" charset="0"/>
              </a:rPr>
              <a:t>Companies that pursue a </a:t>
            </a:r>
            <a:r>
              <a:rPr lang="en-US" altLang="en-US" b="1" dirty="0">
                <a:latin typeface="Arial" panose="020B0604020202020204" pitchFamily="34" charset="0"/>
              </a:rPr>
              <a:t>market lead</a:t>
            </a:r>
            <a:r>
              <a:rPr lang="en-US" altLang="en-US" dirty="0">
                <a:latin typeface="Arial" panose="020B0604020202020204" pitchFamily="34" charset="0"/>
              </a:rPr>
              <a:t> </a:t>
            </a:r>
            <a:r>
              <a:rPr lang="en-US" altLang="en-US" b="1" dirty="0">
                <a:latin typeface="Arial" panose="020B0604020202020204" pitchFamily="34" charset="0"/>
              </a:rPr>
              <a:t>policy</a:t>
            </a:r>
            <a:r>
              <a:rPr lang="en-US" altLang="en-US" dirty="0">
                <a:latin typeface="Arial" panose="020B0604020202020204" pitchFamily="34" charset="0"/>
              </a:rPr>
              <a:t> are organizations that pay higher wages and salaries than competing firms. Using this strategy, they feel that they will be able to attract high-quality, productive employees and thus achieve lower per-unit labor costs. The </a:t>
            </a:r>
            <a:r>
              <a:rPr lang="en-US" altLang="en-US" b="1" dirty="0">
                <a:latin typeface="Arial" panose="020B0604020202020204" pitchFamily="34" charset="0"/>
              </a:rPr>
              <a:t>market match policy</a:t>
            </a:r>
            <a:r>
              <a:rPr lang="en-US" altLang="en-US" dirty="0">
                <a:latin typeface="Arial" panose="020B0604020202020204" pitchFamily="34" charset="0"/>
              </a:rPr>
              <a:t> is usually the median pay that most employers provide for a similar job in an area or industry.  Companies may choose to pay below the market rate (</a:t>
            </a:r>
            <a:r>
              <a:rPr lang="en-US" altLang="en-US" b="1" dirty="0">
                <a:latin typeface="Arial" panose="020B0604020202020204" pitchFamily="34" charset="0"/>
              </a:rPr>
              <a:t>market lag policy</a:t>
            </a:r>
            <a:r>
              <a:rPr lang="en-US" altLang="en-US" dirty="0">
                <a:latin typeface="Arial" panose="020B0604020202020204" pitchFamily="34" charset="0"/>
              </a:rPr>
              <a:t>) because of poor financial conditions or because they are hiring employees whose skills and expected impact on the company’s success are relatively lower than employees whose skills and expected impact are much greater.</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328330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dirty="0">
                <a:latin typeface="Arial" panose="020B0604020202020204" pitchFamily="34" charset="0"/>
              </a:rPr>
              <a:t>A </a:t>
            </a:r>
            <a:r>
              <a:rPr lang="en-US" altLang="en-US" b="1" dirty="0">
                <a:latin typeface="Arial" panose="020B0604020202020204" pitchFamily="34" charset="0"/>
              </a:rPr>
              <a:t>wage curve </a:t>
            </a:r>
            <a:r>
              <a:rPr lang="en-US" altLang="en-US" dirty="0">
                <a:latin typeface="Arial" panose="020B0604020202020204" pitchFamily="34" charset="0"/>
              </a:rPr>
              <a:t>is the fitting of plotted points to create a smooth progression between pay grades. The line drawn minimizes the distance between all dots and the line. Although the line of best fit may be straight or curved, a straight line is often the result when the point system is used.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782298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a:solidFill>
                <a:schemeClr val="tx1">
                  <a:lumMod val="75000"/>
                  <a:lumOff val="25000"/>
                </a:schemeClr>
              </a:solidFill>
              <a:ea typeface="ＭＳ Ｐゴシック" pitchFamily="34" charset="-128"/>
              <a:cs typeface="Lucida Sans Unicode"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32547142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dirty="0">
                <a:latin typeface="Arial" panose="020B0604020202020204" pitchFamily="34" charset="0"/>
              </a:rPr>
              <a:t>Pay structures</a:t>
            </a:r>
            <a:r>
              <a:rPr lang="en-US" altLang="en-US" dirty="0">
                <a:latin typeface="Arial" panose="020B0604020202020204" pitchFamily="34" charset="0"/>
              </a:rPr>
              <a:t> represent pay rate differences for jobs of unequal worth and the framework for recognizing differences in employee contributions. These structures result from an analysis based on compensation survey work. </a:t>
            </a:r>
          </a:p>
          <a:p>
            <a:endParaRPr lang="en-US" altLang="en-US" b="1" dirty="0">
              <a:latin typeface="Arial" panose="020B0604020202020204" pitchFamily="34" charset="0"/>
            </a:endParaRPr>
          </a:p>
          <a:p>
            <a:r>
              <a:rPr lang="en-US" altLang="en-US" b="1" dirty="0">
                <a:latin typeface="Arial" panose="020B0604020202020204" pitchFamily="34" charset="0"/>
              </a:rPr>
              <a:t>Compensation surveys</a:t>
            </a:r>
            <a:r>
              <a:rPr lang="en-US" altLang="en-US" dirty="0">
                <a:latin typeface="Arial" panose="020B0604020202020204" pitchFamily="34" charset="0"/>
              </a:rPr>
              <a:t> involve the collection and subsequent analysis of competitors’ compensation data. Compensation surveys traditionally focused on competitors’ wage and salary practices. Employee benefits have more recently also become a target of surveys because benefits are a key element of market-competitive pay systems. Compensation surveys are important because they enable compensation professionals to obtain realistic views of competitors’ pay practices. Companies recognize these differences by paying individuals according to their credentials, knowledge, or job performance. When completed, pay structures should define the boundaries for recognizing employee contributions. Well-designed structures should promote the retention of valued employees. Pay grades and pay ranges are structural features of pay structures.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p14="http://schemas.microsoft.com/office/powerpoint/2010/main" val="2571910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900" dirty="0">
                <a:latin typeface="Arial" panose="020B0604020202020204" pitchFamily="34" charset="0"/>
              </a:rPr>
              <a:t>Pay grades and pay ranges are structural features of pay structures.   A </a:t>
            </a:r>
            <a:r>
              <a:rPr lang="en-US" altLang="en-US" sz="900" b="1" dirty="0">
                <a:latin typeface="Arial" panose="020B0604020202020204" pitchFamily="34" charset="0"/>
              </a:rPr>
              <a:t>pay grade</a:t>
            </a:r>
            <a:r>
              <a:rPr lang="en-US" altLang="en-US" sz="900" dirty="0">
                <a:latin typeface="Arial" panose="020B0604020202020204" pitchFamily="34" charset="0"/>
              </a:rPr>
              <a:t> is the grouping of similar jobs to simplify pricing jobs. For example, it is much more convenient for organizations to price 15 pay grades than 200 separate jobs. </a:t>
            </a:r>
          </a:p>
          <a:p>
            <a:endParaRPr lang="en-US" altLang="en-US" sz="900" dirty="0">
              <a:latin typeface="Arial" panose="020B0604020202020204" pitchFamily="34" charset="0"/>
            </a:endParaRPr>
          </a:p>
          <a:p>
            <a:r>
              <a:rPr lang="en-US" altLang="en-US" sz="900" dirty="0">
                <a:latin typeface="Arial" panose="020B0604020202020204" pitchFamily="34" charset="0"/>
              </a:rPr>
              <a:t>After pay grades have been determined, the next decision is whether all individuals performing the same job will receive equal pay or whether </a:t>
            </a:r>
            <a:r>
              <a:rPr lang="en-US" altLang="en-US" sz="900" b="1" dirty="0">
                <a:latin typeface="Arial" panose="020B0604020202020204" pitchFamily="34" charset="0"/>
              </a:rPr>
              <a:t>pay ranges </a:t>
            </a:r>
            <a:r>
              <a:rPr lang="en-US" altLang="en-US" sz="900" dirty="0">
                <a:latin typeface="Arial" panose="020B0604020202020204" pitchFamily="34" charset="0"/>
              </a:rPr>
              <a:t>should be used.  A pay range includes a minimum and maximum pay rate with enough variance between the two to allow for a significant pay difference. </a:t>
            </a:r>
          </a:p>
          <a:p>
            <a:endParaRPr lang="en-US" altLang="en-US" sz="900" dirty="0">
              <a:latin typeface="Arial" panose="020B0604020202020204" pitchFamily="34" charset="0"/>
            </a:endParaRPr>
          </a:p>
          <a:p>
            <a:r>
              <a:rPr lang="en-US" altLang="en-US" sz="900" dirty="0">
                <a:latin typeface="Arial" panose="020B0604020202020204" pitchFamily="34" charset="0"/>
              </a:rPr>
              <a:t>A </a:t>
            </a:r>
            <a:r>
              <a:rPr lang="en-US" altLang="en-US" sz="900" b="1" dirty="0">
                <a:latin typeface="Arial" panose="020B0604020202020204" pitchFamily="34" charset="0"/>
              </a:rPr>
              <a:t>wage curve</a:t>
            </a:r>
            <a:r>
              <a:rPr lang="en-US" altLang="en-US" sz="900" dirty="0">
                <a:latin typeface="Arial" panose="020B0604020202020204" pitchFamily="34" charset="0"/>
              </a:rPr>
              <a:t> (or pay curve) is the fitting of plotted points to create a smooth progression between pay grades. The curve often equates to the market match policy. The line drawn minimizes the distance between all dots and the line; a line of best fit may be straight or curved. However, when the point system is used, a straight line is often the result. The use of statistical methods to determine the line is essential given the sheer number of data points (pay rates) collected during the compensation survey process.</a:t>
            </a:r>
          </a:p>
          <a:p>
            <a:endParaRPr lang="en-US" altLang="en-US" sz="900" dirty="0">
              <a:latin typeface="Arial" panose="020B0604020202020204" pitchFamily="34" charset="0"/>
            </a:endParaRPr>
          </a:p>
          <a:p>
            <a:r>
              <a:rPr lang="en-US" altLang="en-US" sz="900" dirty="0">
                <a:latin typeface="Arial" panose="020B0604020202020204" pitchFamily="34" charset="0"/>
              </a:rPr>
              <a:t>The minimum rate may be the </a:t>
            </a:r>
            <a:r>
              <a:rPr lang="en-US" altLang="en-US" sz="900" i="1" dirty="0">
                <a:latin typeface="Arial" panose="020B0604020202020204" pitchFamily="34" charset="0"/>
              </a:rPr>
              <a:t>hiring-in</a:t>
            </a:r>
            <a:r>
              <a:rPr lang="en-US" altLang="en-US" sz="900" dirty="0">
                <a:latin typeface="Arial" panose="020B0604020202020204" pitchFamily="34" charset="0"/>
              </a:rPr>
              <a:t> rate that a person receives when joining the firm, although in practice, new employees often receive pay that starts above this level. The maximum pay rate represents the maximum that an employee can receive for that job regardless of how well he or she performs the job.</a:t>
            </a:r>
          </a:p>
          <a:p>
            <a:endParaRPr lang="en-US" altLang="en-US" sz="900" b="1" dirty="0">
              <a:latin typeface="Arial" panose="020B0604020202020204" pitchFamily="34" charset="0"/>
            </a:endParaRPr>
          </a:p>
          <a:p>
            <a:r>
              <a:rPr lang="en-US" altLang="en-US" sz="900" b="1" dirty="0">
                <a:latin typeface="Arial" panose="020B0604020202020204" pitchFamily="34" charset="0"/>
              </a:rPr>
              <a:t>Topping Out: </a:t>
            </a:r>
            <a:r>
              <a:rPr lang="en-US" altLang="en-US" sz="900" dirty="0">
                <a:latin typeface="Arial" panose="020B0604020202020204" pitchFamily="34" charset="0"/>
              </a:rPr>
              <a:t>A person at the top of a pay grade will have to be promoted to a job in a higher pay grade to receive a pay increase unless (1) an across-the-board adjustment is made or (2) the job is re-evaluated and placed in a higher pay grade. This situation has caused numerous managers some anguish as they attempt to explain the pay system to an employee who is doing a tremendous job but is at the top of a pay grade. </a:t>
            </a:r>
          </a:p>
          <a:p>
            <a:endParaRPr lang="en-US" altLang="en-US" sz="900" b="1" dirty="0">
              <a:latin typeface="Arial" panose="020B0604020202020204" pitchFamily="34" charset="0"/>
            </a:endParaRPr>
          </a:p>
          <a:p>
            <a:r>
              <a:rPr lang="en-US" altLang="en-US" sz="900" b="1" dirty="0">
                <a:latin typeface="Arial" panose="020B0604020202020204" pitchFamily="34" charset="0"/>
              </a:rPr>
              <a:t>Rate ranges at higher levels:  </a:t>
            </a:r>
            <a:r>
              <a:rPr lang="en-US" altLang="en-US" sz="900" dirty="0">
                <a:latin typeface="Arial" panose="020B0604020202020204" pitchFamily="34" charset="0"/>
              </a:rPr>
              <a:t>The rate ranges established should be large enough to provide an incentive to do a better job.  At higher levels, pay differentials may need to be greater to be meaningful.  There may be logic in having the rate range become increasingly wide at each consecutive level.</a:t>
            </a:r>
            <a:endParaRPr lang="en-US" altLang="en-US" sz="900" b="1"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38001356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dirty="0"/>
              <a:t>Plotting jobs on a scatter diagram is often useful to managers in determining the appropriate number of pay grades for a company.  Each dot on the scatter diagram represents one job.  The location of the dot reflects the job’s relationship to pay and evaluated points, which reflects its worth.</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8438900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000" b="1" dirty="0">
                <a:latin typeface="Arial" panose="020B0604020202020204" pitchFamily="34" charset="0"/>
              </a:rPr>
              <a:t>Broadbanding</a:t>
            </a:r>
            <a:r>
              <a:rPr lang="en-US" altLang="en-US" sz="1000" dirty="0">
                <a:latin typeface="Arial" panose="020B0604020202020204" pitchFamily="34" charset="0"/>
              </a:rPr>
              <a:t> is a technique that collapses many pay or salary grades into a few wide bands to improve organizational effectiveness. Broadbanding creates the basis for a simpler compensation system that de-emphasizes structure and places greater importance on flexible decision making. Bands may also promote lateral development of employees and reduce demand for scarce vertical promotions.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sz="1000" dirty="0">
              <a:latin typeface="Arial" panose="020B0604020202020204" pitchFamily="34" charset="0"/>
            </a:endParaRPr>
          </a:p>
          <a:p>
            <a:pPr>
              <a:defRPr/>
            </a:pPr>
            <a:r>
              <a:rPr lang="en-US" altLang="en-US" sz="1000" b="1" dirty="0">
                <a:latin typeface="Arial" panose="020B0604020202020204" pitchFamily="34" charset="0"/>
              </a:rPr>
              <a:t>Two-tiered pay structures </a:t>
            </a:r>
            <a:r>
              <a:rPr lang="en-US" altLang="en-US" sz="1000" dirty="0">
                <a:latin typeface="Arial" panose="020B0604020202020204" pitchFamily="34" charset="0"/>
              </a:rPr>
              <a:t>reward new hires less than established employees on either a temporary or permanent basis. It is mainly used in unionized companies such as in the commercial airline industry and automobile manufacturing industry.  The lower pay scale for new hires may restrict a company’s ability to recruit and retain quality employees and can lower employees' morale.</a:t>
            </a:r>
          </a:p>
          <a:p>
            <a:pPr>
              <a:defRPr/>
            </a:pPr>
            <a:endParaRPr lang="en-US" altLang="en-US" sz="1000" dirty="0">
              <a:latin typeface="Arial" panose="020B0604020202020204" pitchFamily="34" charset="0"/>
            </a:endParaRPr>
          </a:p>
          <a:p>
            <a:r>
              <a:rPr lang="en-US" altLang="en-US" sz="1000" dirty="0">
                <a:latin typeface="Arial" panose="020B0604020202020204" pitchFamily="34" charset="0"/>
              </a:rPr>
              <a:t>Good management practice is to correct pay inequities for </a:t>
            </a:r>
            <a:r>
              <a:rPr lang="en-US" altLang="en-US" sz="1000" b="1" dirty="0">
                <a:latin typeface="Arial" panose="020B0604020202020204" pitchFamily="34" charset="0"/>
              </a:rPr>
              <a:t>underpaid</a:t>
            </a:r>
            <a:r>
              <a:rPr lang="en-US" altLang="en-US" sz="1000" dirty="0">
                <a:latin typeface="Arial" panose="020B0604020202020204" pitchFamily="34" charset="0"/>
              </a:rPr>
              <a:t> employees as rapidly as possible. </a:t>
            </a:r>
            <a:r>
              <a:rPr lang="en-US" altLang="en-US" sz="1000" b="1" dirty="0">
                <a:latin typeface="Arial" panose="020B0604020202020204" pitchFamily="34" charset="0"/>
              </a:rPr>
              <a:t>Overpaid</a:t>
            </a:r>
            <a:r>
              <a:rPr lang="en-US" altLang="en-US" sz="1000" dirty="0">
                <a:latin typeface="Arial" panose="020B0604020202020204" pitchFamily="34" charset="0"/>
              </a:rPr>
              <a:t> jobs present a different problem. Promotion is a possibility if the employee is qualified for a higher-rated job and a job opening is available. Another possibility is to freeze the rate until across-the-board pay increases bring the job into line. Finally, the employee’s pay could be cut, but this is generally not a good idea because it punishes the employee for a situation he or she did not create. </a:t>
            </a:r>
          </a:p>
          <a:p>
            <a:endParaRPr lang="en-US" altLang="en-US" sz="1000" dirty="0">
              <a:latin typeface="Arial" panose="020B0604020202020204" pitchFamily="34" charset="0"/>
            </a:endParaRPr>
          </a:p>
          <a:p>
            <a:r>
              <a:rPr lang="en-US" altLang="en-US" sz="1000" b="1" dirty="0">
                <a:latin typeface="Arial" panose="020B0604020202020204" pitchFamily="34" charset="0"/>
              </a:rPr>
              <a:t>Pay compression </a:t>
            </a:r>
            <a:r>
              <a:rPr lang="en-US" altLang="en-US" sz="1000" dirty="0">
                <a:latin typeface="Arial" panose="020B0604020202020204" pitchFamily="34" charset="0"/>
              </a:rPr>
              <a:t>occurs whenever a company’s pay spread between newly hired or less qualified employees and more qualified job incumbents is small.  In extreme cases, less experienced employees are paid as much as or more than employees who have been with the organization a long time because of a gradual increase in starting salaries and limited salary adjustments for long-term employees.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41143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The decreased emphasis on job levels should encourage employees to make cross-functional moves to jobs that are on the same or an even lower level because their pay rate would remain unchanged. Broadbanding allows for more flexibility within ranges, allows more movement of employees within the ranges, and can reduce the need for promotions. The use of broad-banding has declined in recent years because each band consists of a broad range of jobs and the market value of these jobs may vary considerably. Unless carefully monitored, employees in jobs at the lower end of the band could progress to the top of the range and become overpaid.</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3178515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Designing compensation programs for sales employees involves unique considerations.</a:t>
            </a:r>
          </a:p>
          <a:p>
            <a:endParaRPr lang="en-US" altLang="en-US" dirty="0">
              <a:latin typeface="Arial" panose="020B0604020202020204" pitchFamily="34" charset="0"/>
            </a:endParaRPr>
          </a:p>
          <a:p>
            <a:r>
              <a:rPr lang="en-US" altLang="en-US" dirty="0">
                <a:latin typeface="Arial" panose="020B0604020202020204" pitchFamily="34" charset="0"/>
              </a:rPr>
              <a:t>The </a:t>
            </a:r>
            <a:r>
              <a:rPr lang="en-US" altLang="en-US" i="1" dirty="0">
                <a:latin typeface="Arial" panose="020B0604020202020204" pitchFamily="34" charset="0"/>
              </a:rPr>
              <a:t>straight salary</a:t>
            </a:r>
            <a:r>
              <a:rPr lang="en-US" altLang="en-US" dirty="0">
                <a:latin typeface="Arial" panose="020B0604020202020204" pitchFamily="34" charset="0"/>
              </a:rPr>
              <a:t> approach is one extreme in sales compensation. In this method, salespersons receive a fixed salary regardless of their sales levels. Organizations use straight salary primarily to emphasize product support after the sale. For instance, sales representatives who deal largely with the federal government on a continuous basis often receive this form of compensation.</a:t>
            </a:r>
          </a:p>
          <a:p>
            <a:endParaRPr lang="en-US" altLang="en-US" dirty="0">
              <a:latin typeface="Arial" panose="020B0604020202020204" pitchFamily="34" charset="0"/>
            </a:endParaRPr>
          </a:p>
          <a:p>
            <a:r>
              <a:rPr lang="en-US" altLang="en-US" dirty="0">
                <a:latin typeface="Arial" panose="020B0604020202020204" pitchFamily="34" charset="0"/>
              </a:rPr>
              <a:t>At the other extreme is </a:t>
            </a:r>
            <a:r>
              <a:rPr lang="en-US" altLang="en-US" i="1" dirty="0">
                <a:latin typeface="Arial" panose="020B0604020202020204" pitchFamily="34" charset="0"/>
              </a:rPr>
              <a:t>straight commission</a:t>
            </a:r>
            <a:r>
              <a:rPr lang="en-US" altLang="en-US" dirty="0">
                <a:latin typeface="Arial" panose="020B0604020202020204" pitchFamily="34" charset="0"/>
              </a:rPr>
              <a:t>,</a:t>
            </a:r>
            <a:r>
              <a:rPr lang="en-US" altLang="en-US" i="1" dirty="0">
                <a:latin typeface="Arial" panose="020B0604020202020204" pitchFamily="34" charset="0"/>
              </a:rPr>
              <a:t> </a:t>
            </a:r>
            <a:r>
              <a:rPr lang="en-US" altLang="en-US" dirty="0">
                <a:latin typeface="Arial" panose="020B0604020202020204" pitchFamily="34" charset="0"/>
              </a:rPr>
              <a:t>in which the person’s pay is totally determined as a percentage of sales. If the salesperson makes no sales, the individual receives no pay. On the other hand, highly productive sales representatives can earn a great deal of money under this plan.</a:t>
            </a:r>
          </a:p>
          <a:p>
            <a:endParaRPr lang="en-US" altLang="en-US" dirty="0">
              <a:latin typeface="Arial" panose="020B0604020202020204" pitchFamily="34" charset="0"/>
            </a:endParaRPr>
          </a:p>
          <a:p>
            <a:r>
              <a:rPr lang="en-US" altLang="en-US" dirty="0">
                <a:latin typeface="Arial" panose="020B0604020202020204" pitchFamily="34" charset="0"/>
              </a:rPr>
              <a:t>Between these extremes are the endless varieties of </a:t>
            </a:r>
            <a:r>
              <a:rPr lang="en-US" altLang="en-US" i="1" dirty="0">
                <a:latin typeface="Arial" panose="020B0604020202020204" pitchFamily="34" charset="0"/>
              </a:rPr>
              <a:t>part-salary, part-commission</a:t>
            </a:r>
            <a:r>
              <a:rPr lang="en-US" altLang="en-US" dirty="0">
                <a:latin typeface="Arial" panose="020B0604020202020204" pitchFamily="34" charset="0"/>
              </a:rPr>
              <a:t> combinations. The possibilities increase when a firm adds various types of </a:t>
            </a:r>
            <a:r>
              <a:rPr lang="en-US" altLang="en-US" i="1" dirty="0">
                <a:latin typeface="Arial" panose="020B0604020202020204" pitchFamily="34" charset="0"/>
              </a:rPr>
              <a:t>bonuses</a:t>
            </a:r>
            <a:r>
              <a:rPr lang="en-US" altLang="en-US" dirty="0">
                <a:latin typeface="Arial" panose="020B0604020202020204" pitchFamily="34" charset="0"/>
              </a:rPr>
              <a:t> to the basic compensation package. The emphasis given to either commission or salary depends on several factors, including the organization’s philosophy toward service, the nature of the product, and the amount of time required to close a sale.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37184803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800" dirty="0">
                <a:latin typeface="Arial" panose="020B0604020202020204" pitchFamily="34" charset="0"/>
              </a:rPr>
              <a:t>The pay gap between the most affluent executives and the average worker has become enormous. It is difficult for workers who make $12 to $18 an hour to appreciate why these executives are making such outrageous salaries. On the other hand, the skills possessed by executives largely determine whether a firm will survive or fail. Thus, a company’s program for compensating executives is a critical factor in attracting and retaining the best available talent. Organizations typically tie salary growth for executives to market rates and overall corporate performance, including the firm’s market value. </a:t>
            </a:r>
          </a:p>
          <a:p>
            <a:endParaRPr lang="en-US" altLang="en-US" sz="800" dirty="0">
              <a:latin typeface="Arial" panose="020B0604020202020204" pitchFamily="34" charset="0"/>
            </a:endParaRPr>
          </a:p>
          <a:p>
            <a:r>
              <a:rPr lang="en-US" altLang="en-US" sz="800" dirty="0">
                <a:latin typeface="Arial" panose="020B0604020202020204" pitchFamily="34" charset="0"/>
              </a:rPr>
              <a:t>Although it may not represent the largest portion of the executive’s compensation package, the base salary provided is obviously important. It is a factor in determining the executive’s standard of living and may also determine the amount of bonuses and certain benefits.</a:t>
            </a:r>
          </a:p>
          <a:p>
            <a:endParaRPr lang="en-US" altLang="en-US" sz="800" dirty="0">
              <a:latin typeface="Arial" panose="020B0604020202020204" pitchFamily="34" charset="0"/>
            </a:endParaRPr>
          </a:p>
          <a:p>
            <a:r>
              <a:rPr lang="en-US" altLang="en-US" sz="800" dirty="0">
                <a:latin typeface="Arial" panose="020B0604020202020204" pitchFamily="34" charset="0"/>
              </a:rPr>
              <a:t>As shareholders become increasingly disenchanted with the high levels of executive compensation for less-than-stellar accomplishments, performance-based pay is gaining in popularity. While the Dodd–Frank Act has influenced executive pay, it appears that the greater influence has been the initiative to link pay to performance. If pay for performance is appropriate for lower-level employees, should top executives be exempt from the same practice? The true superstars can still have huge earnings if their targets are met.</a:t>
            </a:r>
          </a:p>
          <a:p>
            <a:endParaRPr lang="en-US" altLang="en-US" sz="800" dirty="0">
              <a:latin typeface="Arial" panose="020B0604020202020204" pitchFamily="34" charset="0"/>
            </a:endParaRPr>
          </a:p>
          <a:p>
            <a:r>
              <a:rPr lang="en-US" altLang="en-US" sz="800" b="1" dirty="0">
                <a:latin typeface="Arial" panose="020B0604020202020204" pitchFamily="34" charset="0"/>
              </a:rPr>
              <a:t>Stock option plans </a:t>
            </a:r>
            <a:r>
              <a:rPr lang="en-US" altLang="en-US" sz="800" dirty="0">
                <a:latin typeface="Arial" panose="020B0604020202020204" pitchFamily="34" charset="0"/>
              </a:rPr>
              <a:t>give executives the option to buy a specified amount of stock in the future at or below the current market price. The stock option is a long-term incentive designed to integrate the interests of management with those of the organization. Stock options have lost some of their appeal because of accounting rule changes that require companies to expense these options as they are granted. </a:t>
            </a:r>
          </a:p>
          <a:p>
            <a:endParaRPr lang="en-US" altLang="en-US" sz="800" dirty="0">
              <a:latin typeface="Arial" panose="020B0604020202020204" pitchFamily="34" charset="0"/>
            </a:endParaRPr>
          </a:p>
          <a:p>
            <a:r>
              <a:rPr lang="en-US" altLang="en-US" sz="800" b="1" dirty="0">
                <a:latin typeface="Arial" panose="020B0604020202020204" pitchFamily="34" charset="0"/>
              </a:rPr>
              <a:t>Perquisites (perks)</a:t>
            </a:r>
            <a:r>
              <a:rPr lang="en-US" altLang="en-US" sz="800" dirty="0">
                <a:latin typeface="Arial" panose="020B0604020202020204" pitchFamily="34" charset="0"/>
              </a:rPr>
              <a:t> are any special benefits provided by a firm to a small group of key executives and designed to give the executives “something extra.” Possible executive’s perks might include a company-provided car, limousine service, and the use of the company plane and yacht.</a:t>
            </a:r>
          </a:p>
          <a:p>
            <a:endParaRPr lang="en-US" altLang="en-US" sz="800" dirty="0">
              <a:latin typeface="Arial" panose="020B0604020202020204" pitchFamily="34" charset="0"/>
            </a:endParaRPr>
          </a:p>
          <a:p>
            <a:pPr>
              <a:tabLst>
                <a:tab pos="463550" algn="l"/>
              </a:tabLst>
            </a:pPr>
            <a:r>
              <a:rPr lang="en-US" altLang="en-US" sz="800" dirty="0">
                <a:latin typeface="Arial" panose="020B0604020202020204" pitchFamily="34" charset="0"/>
              </a:rPr>
              <a:t>What most people may not understand is that massive severance payments are not set up by a board of directors after a CEO has quit or been fired. These payments were negotiated prior to being hired. </a:t>
            </a:r>
          </a:p>
          <a:p>
            <a:pPr>
              <a:tabLst>
                <a:tab pos="463550" algn="l"/>
              </a:tabLst>
            </a:pPr>
            <a:endParaRPr lang="en-US" altLang="en-US" sz="800" dirty="0">
              <a:latin typeface="Arial" panose="020B0604020202020204" pitchFamily="34" charset="0"/>
            </a:endParaRPr>
          </a:p>
          <a:p>
            <a:pPr>
              <a:tabLst>
                <a:tab pos="463550" algn="l"/>
              </a:tabLst>
            </a:pPr>
            <a:r>
              <a:rPr lang="en-US" altLang="en-US" sz="800" dirty="0">
                <a:latin typeface="Arial" panose="020B0604020202020204" pitchFamily="34" charset="0"/>
              </a:rPr>
              <a:t>The Securities and Exchange Commission has adopted far-reaching executive compensation disclosure rules that apply to publicly traded companies. The new rules require companies to list all the agreements for each executive, to disclose the payment triggers, and, most importantly, to give an estimated dollar value of potential payments and benefits and the specific factors used to determine them. For the first time, investors will see the estimated total dollar value of the exit packages. No longer will these agreements become exposed only at the time of a merger and acquisition deal or when the board removes a CEO.</a:t>
            </a:r>
          </a:p>
          <a:p>
            <a:pPr>
              <a:tabLst>
                <a:tab pos="463550" algn="l"/>
              </a:tabLst>
            </a:pPr>
            <a:endParaRPr lang="en-US" altLang="en-US" sz="800" dirty="0">
              <a:latin typeface="Arial" panose="020B0604020202020204" pitchFamily="34" charset="0"/>
            </a:endParaRPr>
          </a:p>
          <a:p>
            <a:pPr>
              <a:tabLst>
                <a:tab pos="463550" algn="l"/>
              </a:tabLst>
            </a:pPr>
            <a:r>
              <a:rPr lang="en-US" altLang="en-US" sz="800" dirty="0">
                <a:latin typeface="Arial" panose="020B0604020202020204" pitchFamily="34" charset="0"/>
              </a:rPr>
              <a:t>The Frank-Dodd Act has increased the transparency of how executives are compensated.  The Dodd-Frank Act contains several additional provisions.  The first, say on pay, gives shareholders in all but the smallest companies an advisory vote on executive pay.  The second provision requires that companies report the ration of CEO compensation  to the median compensation of its employees in SEC filings.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37184803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177058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1200" dirty="0">
              <a:solidFill>
                <a:schemeClr val="tx1">
                  <a:lumMod val="75000"/>
                  <a:lumOff val="25000"/>
                </a:schemeClr>
              </a:solidFill>
              <a:ea typeface="ＭＳ Ｐゴシック" pitchFamily="34" charset="-128"/>
              <a:cs typeface="Lucida Sans Unicode" pitchFamily="34"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3254714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en-US" dirty="0">
                <a:latin typeface="Arial" panose="020B0604020202020204" pitchFamily="34" charset="0"/>
              </a:rPr>
              <a:t>Compensation is an important HR practice that helps firms address the challenge of recruiting and retaining top talent and other challenges.  At the broadest level, total compensation represents both the intrinsic and extrinsic rewards employees receive for performing their jobs.  These components of a total compensation program are the building blocks embedded within a system of three structural elements: job structure, competitive compensation practices, and pay structures.</a:t>
            </a:r>
          </a:p>
          <a:p>
            <a:endParaRPr lang="en-US" altLang="en-US" dirty="0">
              <a:latin typeface="Arial" panose="020B0604020202020204" pitchFamily="34" charset="0"/>
            </a:endParaRPr>
          </a:p>
          <a:p>
            <a:r>
              <a:rPr lang="en-US" altLang="en-US" b="1" dirty="0">
                <a:latin typeface="Arial" panose="020B0604020202020204" pitchFamily="34" charset="0"/>
              </a:rPr>
              <a:t>Compensation </a:t>
            </a:r>
            <a:r>
              <a:rPr lang="en-US" altLang="en-US" dirty="0">
                <a:latin typeface="Arial" panose="020B0604020202020204" pitchFamily="34" charset="0"/>
              </a:rPr>
              <a:t> is the total of all rewards provided to employees in return for their services. The overall purposes of providing compensation are to attract, retain, and motivate employees.  </a:t>
            </a:r>
            <a:r>
              <a:rPr lang="en-US" altLang="en-US" i="1" dirty="0">
                <a:latin typeface="Arial" panose="020B0604020202020204" pitchFamily="34" charset="0"/>
              </a:rPr>
              <a:t>Direct financial compensation (core compensation) </a:t>
            </a:r>
            <a:r>
              <a:rPr lang="en-US" altLang="en-US" dirty="0">
                <a:latin typeface="Arial" panose="020B0604020202020204" pitchFamily="34" charset="0"/>
              </a:rPr>
              <a:t>consists of the pay that an employee receives in the form of wages, salaries, commissions, and bonuses. </a:t>
            </a:r>
            <a:r>
              <a:rPr lang="en-US" altLang="en-US" i="1" dirty="0">
                <a:latin typeface="Arial" panose="020B0604020202020204" pitchFamily="34" charset="0"/>
              </a:rPr>
              <a:t>Indirect financial compensation (or employee benefits)</a:t>
            </a:r>
            <a:r>
              <a:rPr lang="en-US" altLang="en-US" dirty="0">
                <a:latin typeface="Arial" panose="020B0604020202020204" pitchFamily="34" charset="0"/>
              </a:rPr>
              <a:t> consists of all financial rewards that are not included in direct financial compensation, such as health care insurance. </a:t>
            </a:r>
            <a:r>
              <a:rPr lang="en-US" altLang="en-US" i="1" dirty="0">
                <a:latin typeface="Arial" panose="020B0604020202020204" pitchFamily="34" charset="0"/>
              </a:rPr>
              <a:t>Nonfinancial compensation</a:t>
            </a:r>
            <a:r>
              <a:rPr lang="en-US" altLang="en-US" dirty="0">
                <a:latin typeface="Arial" panose="020B0604020202020204" pitchFamily="34" charset="0"/>
              </a:rPr>
              <a:t> consists of the satisfaction that an employee receives from the job itself or from the environment in which he or she works. Employers may choose to award nonfinancial compensation to complement an employee’s paycheck, especially when financial compensation budgets make it difficult to award higher pay.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558524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altLang="en-US" dirty="0">
                <a:latin typeface="Arial" panose="020B0604020202020204" pitchFamily="34" charset="0"/>
              </a:rPr>
              <a:t>It is important to consider how companies determine what its direct financial compensation should be. There are many factors to consider, starting with consideration of contextual factors. But, first, we briefly summarize the three structural elements of compensation plans.  These elements include job structures, competitive compensation policies, and pay structures.</a:t>
            </a:r>
          </a:p>
          <a:p>
            <a:r>
              <a:rPr lang="en-US" altLang="en-US" dirty="0">
                <a:latin typeface="Arial" panose="020B0604020202020204" pitchFamily="34" charset="0"/>
              </a:rPr>
              <a:t> </a:t>
            </a:r>
          </a:p>
          <a:p>
            <a:r>
              <a:rPr lang="en-US" altLang="en-US" dirty="0">
                <a:latin typeface="Arial" panose="020B0604020202020204" pitchFamily="34" charset="0"/>
              </a:rPr>
              <a:t>Management techniques used for determining a job’s relative worth include job analysis, job descriptions, and job evaluation, and together, these lead to the creation of </a:t>
            </a:r>
            <a:r>
              <a:rPr lang="en-US" altLang="en-US" i="1" dirty="0">
                <a:latin typeface="Arial" panose="020B0604020202020204" pitchFamily="34" charset="0"/>
              </a:rPr>
              <a:t>job structures</a:t>
            </a:r>
            <a:r>
              <a:rPr lang="en-US" altLang="en-US" dirty="0">
                <a:latin typeface="Arial" panose="020B0604020202020204" pitchFamily="34" charset="0"/>
              </a:rPr>
              <a:t>. An organization must first define and describe job content. HR professionals use job analysis for this purpose. The primary by-product of job analysis is the job description. Job descriptions serve many different purposes, including data for evaluating jobs. With job descriptions, HR professionals can use job evaluation to judge the relative worth of all jobs. The primary basis for making value judgments is consideration of skill, knowledge, ability, and working conditions. </a:t>
            </a:r>
          </a:p>
          <a:p>
            <a:endParaRPr lang="en-US" altLang="en-US" dirty="0">
              <a:latin typeface="Arial" panose="020B0604020202020204" pitchFamily="34" charset="0"/>
            </a:endParaRPr>
          </a:p>
          <a:p>
            <a:r>
              <a:rPr lang="en-US" altLang="en-US" dirty="0">
                <a:latin typeface="Arial" panose="020B0604020202020204" pitchFamily="34" charset="0"/>
              </a:rPr>
              <a:t>After companies have clearly written job descriptions and they have specified job structures that show the relative worth of jobs, they move on to the next step, which is to decide on </a:t>
            </a:r>
            <a:r>
              <a:rPr lang="en-US" altLang="en-US" i="1" dirty="0">
                <a:latin typeface="Arial" panose="020B0604020202020204" pitchFamily="34" charset="0"/>
              </a:rPr>
              <a:t>competitive compensation policies</a:t>
            </a:r>
            <a:r>
              <a:rPr lang="en-US" altLang="en-US" dirty="0">
                <a:latin typeface="Arial" panose="020B0604020202020204" pitchFamily="34" charset="0"/>
              </a:rPr>
              <a:t>. HR professionals must give careful consideration to the compensation policies that it will pursue, and these focus on pay level (for example, paying higher, on average, than the market for similar jobs) and pay mix (percentage of direct financial compensation that goes toward salary, employee benefits.</a:t>
            </a:r>
          </a:p>
          <a:p>
            <a:endParaRPr lang="en-US" altLang="en-US" dirty="0">
              <a:latin typeface="Arial" panose="020B0604020202020204" pitchFamily="34" charset="0"/>
            </a:endParaRPr>
          </a:p>
          <a:p>
            <a:r>
              <a:rPr lang="en-US" altLang="en-US" dirty="0">
                <a:latin typeface="Arial" panose="020B0604020202020204" pitchFamily="34" charset="0"/>
              </a:rPr>
              <a:t>Coupled closely with these choices is job pricing, which leads to the construction </a:t>
            </a:r>
            <a:r>
              <a:rPr lang="en-US" altLang="en-US" i="1" dirty="0">
                <a:latin typeface="Arial" panose="020B0604020202020204" pitchFamily="34" charset="0"/>
              </a:rPr>
              <a:t>of pay structures</a:t>
            </a:r>
            <a:r>
              <a:rPr lang="en-US" altLang="en-US" dirty="0">
                <a:latin typeface="Arial" panose="020B0604020202020204" pitchFamily="34" charset="0"/>
              </a:rPr>
              <a:t>. HR professionals conduct compensation surveys to identify what and how the competition is paying its employees. Once armed with information about market pay rates, HR professionals develop pay structure features that facilitate administration of pay policies. These include pay range and pay grades.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4084176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800" dirty="0">
                <a:latin typeface="Arial" panose="020B0604020202020204" pitchFamily="34" charset="0"/>
              </a:rPr>
              <a:t>HR professionals build the compensation system in a dynamic environment.  Among the most prominent considerations are the labor market, cost-of-living differences, labor unions, the economy, inter-industry wage differentials and legislation.  Potential employees located within the geographic area from which employees are recruited constitute the </a:t>
            </a:r>
            <a:r>
              <a:rPr lang="en-US" altLang="en-US" sz="800" b="1" dirty="0">
                <a:latin typeface="Arial" panose="020B0604020202020204" pitchFamily="34" charset="0"/>
              </a:rPr>
              <a:t>labor market</a:t>
            </a:r>
            <a:r>
              <a:rPr lang="en-US" altLang="en-US" sz="800" dirty="0">
                <a:latin typeface="Arial" panose="020B0604020202020204" pitchFamily="34" charset="0"/>
              </a:rPr>
              <a:t>. Labor markets for some jobs extend far beyond the location of a firm’s operations..As global economics increasingly sets the cost of labor, the global labor market grows in importance as a determinant of financial compensation for individuals. Cos-of-living differences between geographic locations may account for variations in compensation for similar jobs.  Oftentimes, the cost-of-living is higher in large, urban communities and the competition for the best employees is higher in large, urban areas where there are more companies competing for the best. Compensation managers must be aware of these differences to compete successfully for employees. </a:t>
            </a:r>
          </a:p>
          <a:p>
            <a:endParaRPr lang="en-US" altLang="en-US" sz="800" dirty="0">
              <a:latin typeface="Arial" panose="020B0604020202020204" pitchFamily="34" charset="0"/>
            </a:endParaRPr>
          </a:p>
          <a:p>
            <a:r>
              <a:rPr lang="en-US" altLang="en-US" sz="800" dirty="0">
                <a:latin typeface="Arial" panose="020B0604020202020204" pitchFamily="34" charset="0"/>
              </a:rPr>
              <a:t>The National Labor Relations Act declared legislative support, on a broad scale, for the right of employees to organize and engage in collective bargaining. Unions normally prefer to determine compensation through the process of collective bargaining, which describes the negotiations between the labor union that represents employee interests and company management. An excerpt from the National Labor Relations Act prescribes the areas of mandatory collective bargaining between management and unions as “wages, hours, and other terms and conditions of employment.” These broad bargaining areas obviously have great potential to impact compensation decisions. Unions’ gains also influenced nonunion companies’ compensation practices. Many nonunion companies offered similar compensation to their employees. This phenomenon is known as a </a:t>
            </a:r>
            <a:r>
              <a:rPr lang="en-US" altLang="en-US" sz="800" b="1" dirty="0">
                <a:latin typeface="Arial" panose="020B0604020202020204" pitchFamily="34" charset="0"/>
              </a:rPr>
              <a:t>spillover effect.</a:t>
            </a:r>
            <a:endParaRPr lang="en-US" altLang="en-US" sz="800" dirty="0">
              <a:latin typeface="Arial" panose="020B0604020202020204" pitchFamily="34" charset="0"/>
            </a:endParaRPr>
          </a:p>
          <a:p>
            <a:endParaRPr lang="en-US" altLang="en-US" sz="800" dirty="0">
              <a:latin typeface="Arial" panose="020B0604020202020204" pitchFamily="34" charset="0"/>
            </a:endParaRPr>
          </a:p>
          <a:p>
            <a:r>
              <a:rPr lang="en-US" altLang="en-US" sz="800" dirty="0">
                <a:latin typeface="Arial" panose="020B0604020202020204" pitchFamily="34" charset="0"/>
              </a:rPr>
              <a:t>The </a:t>
            </a:r>
            <a:r>
              <a:rPr lang="en-US" altLang="en-US" sz="800" b="1" dirty="0">
                <a:latin typeface="Arial" panose="020B0604020202020204" pitchFamily="34" charset="0"/>
              </a:rPr>
              <a:t>economy</a:t>
            </a:r>
            <a:r>
              <a:rPr lang="en-US" altLang="en-US" sz="800" dirty="0">
                <a:latin typeface="Arial" panose="020B0604020202020204" pitchFamily="34" charset="0"/>
              </a:rPr>
              <a:t> definitely affects financial compensation decisions. For example, a depressed economy generally increases the labor supply, and this serves to lower the market rate. In addition, companies often choose not to award pay raises to contribute to cost containment objectives in a slow economic environment where business activity is likely to suffer. A booming economy, on the other hand, results in greater competition for workers and the price of labor is driven upward.</a:t>
            </a:r>
          </a:p>
          <a:p>
            <a:endParaRPr lang="en-US" altLang="en-US" sz="800" dirty="0">
              <a:latin typeface="Arial" panose="020B0604020202020204" pitchFamily="34" charset="0"/>
            </a:endParaRPr>
          </a:p>
          <a:p>
            <a:r>
              <a:rPr lang="en-US" altLang="en-US" sz="800" dirty="0">
                <a:latin typeface="Arial" panose="020B0604020202020204" pitchFamily="34" charset="0"/>
              </a:rPr>
              <a:t>In competitive labor markets, companies attempt to attract and retain the best individuals for employment partly by offering lucrative wage and benefits packages. Some companies unfortunately were unable to compete on the basis of wage and benefits.   Indeed, there are differences in wages across industries. These differences are known as </a:t>
            </a:r>
            <a:r>
              <a:rPr lang="en-US" altLang="en-US" sz="800" b="1" dirty="0">
                <a:latin typeface="Arial" panose="020B0604020202020204" pitchFamily="34" charset="0"/>
              </a:rPr>
              <a:t>inter-industry wage or compensation differentials</a:t>
            </a:r>
            <a:r>
              <a:rPr lang="en-US" altLang="en-US" sz="800" dirty="0">
                <a:latin typeface="Arial" panose="020B0604020202020204" pitchFamily="34" charset="0"/>
              </a:rPr>
              <a:t>. Inter-industry differentials can be attributed to a number of factors, including the industry’s product market, the degree of capital intensity, the profitability of the industry, unionization, and gender mix of the workforce.</a:t>
            </a:r>
          </a:p>
          <a:p>
            <a:endParaRPr lang="en-US" altLang="en-US" sz="800" dirty="0">
              <a:latin typeface="Arial" panose="020B0604020202020204" pitchFamily="34" charset="0"/>
            </a:endParaRPr>
          </a:p>
          <a:p>
            <a:r>
              <a:rPr lang="en-US" altLang="en-US" sz="800" dirty="0">
                <a:latin typeface="Arial" panose="020B0604020202020204" pitchFamily="34" charset="0"/>
              </a:rPr>
              <a:t>Federal and state laws can also affect the amount of compensation a person receives and how that amount is determined. For example, prevailing wage laws specify how pay rates should be calculated. The Equal Pay Act prohibits an employer from paying an employee of one gender less money than an employee of the opposite gender, if both employees do work that is substantially the same. Equal employment legislation, including the Civil Rights Act, the Age Discrimination in Employment Act, and the Americans with Disabilities Act, prohibits discrimination against specified groups in employment matters, including compensation. The same is true for federal government contractors or subcontractors covered by Executive Order 11246 and the Rehabilitation Act. States and municipal governments also have laws that affect compensation practices.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1551979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50" dirty="0">
                <a:latin typeface="Arial" panose="020B0604020202020204" pitchFamily="34" charset="0"/>
              </a:rPr>
              <a:t>The </a:t>
            </a:r>
            <a:r>
              <a:rPr lang="en-US" altLang="en-US" sz="1050" b="1" dirty="0">
                <a:latin typeface="Arial" panose="020B0604020202020204" pitchFamily="34" charset="0"/>
              </a:rPr>
              <a:t>Davis–Bacon Act of 1931 </a:t>
            </a:r>
            <a:r>
              <a:rPr lang="en-US" altLang="en-US" sz="1050" dirty="0">
                <a:latin typeface="Arial" panose="020B0604020202020204" pitchFamily="34" charset="0"/>
              </a:rPr>
              <a:t>was the first national law to deal with minimum wages. It mandates a </a:t>
            </a:r>
            <a:r>
              <a:rPr lang="en-US" altLang="en-US" sz="1050" i="1" dirty="0">
                <a:latin typeface="Arial" panose="020B0604020202020204" pitchFamily="34" charset="0"/>
              </a:rPr>
              <a:t>prevailing wage</a:t>
            </a:r>
            <a:r>
              <a:rPr lang="en-US" altLang="en-US" sz="1050" dirty="0">
                <a:latin typeface="Arial" panose="020B0604020202020204" pitchFamily="34" charset="0"/>
              </a:rPr>
              <a:t> for all federally financed or assisted construction projects exceeding $2,000. Contractors must pay wages at least equal to the prevailing wage in the local area. </a:t>
            </a:r>
          </a:p>
          <a:p>
            <a:endParaRPr lang="en-US" altLang="en-US" sz="1050" dirty="0">
              <a:latin typeface="Arial" panose="020B0604020202020204" pitchFamily="34" charset="0"/>
            </a:endParaRPr>
          </a:p>
          <a:p>
            <a:r>
              <a:rPr lang="en-US" altLang="en-US" sz="1050" dirty="0">
                <a:latin typeface="Arial" panose="020B0604020202020204" pitchFamily="34" charset="0"/>
              </a:rPr>
              <a:t>The </a:t>
            </a:r>
            <a:r>
              <a:rPr lang="en-US" altLang="en-US" sz="1050" b="1" dirty="0">
                <a:latin typeface="Arial" panose="020B0604020202020204" pitchFamily="34" charset="0"/>
              </a:rPr>
              <a:t>Walsh-Healy Act </a:t>
            </a:r>
            <a:r>
              <a:rPr lang="en-US" altLang="en-US" sz="1050" dirty="0">
                <a:latin typeface="Arial" panose="020B0604020202020204" pitchFamily="34" charset="0"/>
              </a:rPr>
              <a:t>covers contractors and manufacturers who sell supplies, materials, and equipment to the federal government. Its coverage is more extensive than is the Davis–Bacon Act. This act applies to both construction and non-construction activities. </a:t>
            </a:r>
          </a:p>
          <a:p>
            <a:endParaRPr lang="en-US" altLang="en-US" sz="1050" dirty="0">
              <a:latin typeface="Arial" panose="020B0604020202020204" pitchFamily="34" charset="0"/>
            </a:endParaRPr>
          </a:p>
          <a:p>
            <a:r>
              <a:rPr lang="en-US" altLang="en-US" sz="1050" dirty="0">
                <a:latin typeface="Arial" panose="020B0604020202020204" pitchFamily="34" charset="0"/>
              </a:rPr>
              <a:t>The most significant law affecting compensation is the </a:t>
            </a:r>
            <a:r>
              <a:rPr lang="en-US" altLang="en-US" sz="1050" b="1" dirty="0">
                <a:latin typeface="Arial" panose="020B0604020202020204" pitchFamily="34" charset="0"/>
              </a:rPr>
              <a:t>Fair Labor Standards Act (FLSA) of 1938</a:t>
            </a:r>
            <a:r>
              <a:rPr lang="en-US" altLang="en-US" sz="1050" dirty="0">
                <a:latin typeface="Arial" panose="020B0604020202020204" pitchFamily="34" charset="0"/>
              </a:rPr>
              <a:t>. The purpose of the FLSA is to establish minimum labor standards on a national basis and to eliminate low wages and long working hours. The FLSA attempts to eliminate low wages by setting a minimum wage and to make long hours expensive by requiring a higher overtime pay rate for excessive hours. It also requires record keeping and provides standards for child labor.   The FLSA distinguishes between exempt and non-exempt jobs for the purposes of determining which employees are required to be paid an overtime of one-and-one-half times the regular rate  after 40 hours of work in a consecutive 7 day period. </a:t>
            </a:r>
          </a:p>
          <a:p>
            <a:endParaRPr lang="en-US" altLang="en-US" sz="1050" dirty="0">
              <a:latin typeface="Arial" panose="020B0604020202020204" pitchFamily="34" charset="0"/>
            </a:endParaRPr>
          </a:p>
          <a:p>
            <a:r>
              <a:rPr lang="en-US" altLang="en-US" sz="1050" dirty="0">
                <a:latin typeface="Arial" panose="020B0604020202020204" pitchFamily="34" charset="0"/>
              </a:rPr>
              <a:t>The </a:t>
            </a:r>
            <a:r>
              <a:rPr lang="en-US" altLang="en-US" sz="1050" b="1" dirty="0">
                <a:latin typeface="Arial" panose="020B0604020202020204" pitchFamily="34" charset="0"/>
              </a:rPr>
              <a:t>Equal Pay Act of 1963 </a:t>
            </a:r>
            <a:r>
              <a:rPr lang="en-US" altLang="en-US" sz="1050" dirty="0">
                <a:latin typeface="Arial" panose="020B0604020202020204" pitchFamily="34" charset="0"/>
              </a:rPr>
              <a:t>is based on a simple principle: Men and women should receive equal pay for performing equal work. The Equal Pay Act of 1963 pertains explicitly to jobs of equal worth. </a:t>
            </a:r>
          </a:p>
          <a:p>
            <a:endParaRPr lang="en-US" altLang="en-US" sz="1050" dirty="0">
              <a:latin typeface="Arial" panose="020B0604020202020204" pitchFamily="34" charset="0"/>
            </a:endParaRPr>
          </a:p>
          <a:p>
            <a:r>
              <a:rPr lang="en-US" altLang="en-US" sz="1050" dirty="0">
                <a:latin typeface="Arial" panose="020B0604020202020204" pitchFamily="34" charset="0"/>
              </a:rPr>
              <a:t>The </a:t>
            </a:r>
            <a:r>
              <a:rPr lang="en-US" altLang="en-US" sz="1050" b="1" dirty="0">
                <a:latin typeface="Arial" panose="020B0604020202020204" pitchFamily="34" charset="0"/>
              </a:rPr>
              <a:t>Dodd-Frank Act </a:t>
            </a:r>
            <a:r>
              <a:rPr lang="en-US" altLang="en-US" sz="1050" dirty="0">
                <a:latin typeface="Arial" panose="020B0604020202020204" pitchFamily="34" charset="0"/>
              </a:rPr>
              <a:t>has provisions relating to executive compensation and corporate governance.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3273611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00" dirty="0">
                <a:latin typeface="Arial" panose="020B0604020202020204" pitchFamily="34" charset="0"/>
              </a:rPr>
              <a:t>There are two kinds of extrinsic compensation.  Direct financial compensation (monetary compensation) consists of the pay that a person receives in the form of wages, salaries, commissions and bonuses.  The second, indirect financial compensation (employee benefits), refers to extrinsic compensation other than hourly wages or annual salary.</a:t>
            </a:r>
          </a:p>
          <a:p>
            <a:r>
              <a:rPr lang="en-US" altLang="en-US" sz="1000" dirty="0">
                <a:latin typeface="Arial" panose="020B0604020202020204" pitchFamily="34" charset="0"/>
              </a:rPr>
              <a:t> There are five types of direct financial compensation. These include employee base pay, cost-of-living adjustments, seniority pay, pay-for-performance, and person-focused pay. An employee’s direct financial compensation rarely consists of all five components. Most employees receive base pay, and companies choose which of the remaining four types of financial compensation to include. Companies choose one additional or combination of direct financial compensation components for employee groups based on how best to direct employee job performance (for example, sales employees versus clerical employees). Also, factors such as labor unions influence how direct employee compensation is structured.</a:t>
            </a:r>
          </a:p>
          <a:p>
            <a:endParaRPr lang="en-US" altLang="en-US" sz="1000" dirty="0">
              <a:latin typeface="Arial" panose="020B0604020202020204" pitchFamily="34" charset="0"/>
            </a:endParaRPr>
          </a:p>
          <a:p>
            <a:r>
              <a:rPr lang="en-US" altLang="en-US" sz="1000" dirty="0">
                <a:latin typeface="Arial" panose="020B0604020202020204" pitchFamily="34" charset="0"/>
              </a:rPr>
              <a:t>Employees receive </a:t>
            </a:r>
            <a:r>
              <a:rPr lang="en-US" altLang="en-US" sz="1000" b="1" dirty="0">
                <a:latin typeface="Arial" panose="020B0604020202020204" pitchFamily="34" charset="0"/>
              </a:rPr>
              <a:t>base pay</a:t>
            </a:r>
            <a:r>
              <a:rPr lang="en-US" altLang="en-US" sz="1000" dirty="0">
                <a:latin typeface="Arial" panose="020B0604020202020204" pitchFamily="34" charset="0"/>
              </a:rPr>
              <a:t>, or money, for performing their jobs. Base pay is recurring; that is, employees continue to receive base pay as long as they remain in their jobs. Companies disburse base pay to employees in one of two forms: </a:t>
            </a:r>
            <a:r>
              <a:rPr lang="en-US" altLang="en-US" sz="1000" b="1" dirty="0">
                <a:latin typeface="Arial" panose="020B0604020202020204" pitchFamily="34" charset="0"/>
              </a:rPr>
              <a:t>hourly pay</a:t>
            </a:r>
            <a:r>
              <a:rPr lang="en-US" altLang="en-US" sz="1000" dirty="0">
                <a:latin typeface="Arial" panose="020B0604020202020204" pitchFamily="34" charset="0"/>
              </a:rPr>
              <a:t> or </a:t>
            </a:r>
            <a:r>
              <a:rPr lang="en-US" altLang="en-US" sz="1000" b="1" dirty="0">
                <a:latin typeface="Arial" panose="020B0604020202020204" pitchFamily="34" charset="0"/>
              </a:rPr>
              <a:t>wage</a:t>
            </a:r>
            <a:r>
              <a:rPr lang="en-US" altLang="en-US" sz="1000" dirty="0">
                <a:latin typeface="Arial" panose="020B0604020202020204" pitchFamily="34" charset="0"/>
              </a:rPr>
              <a:t> or as </a:t>
            </a:r>
            <a:r>
              <a:rPr lang="en-US" altLang="en-US" sz="1000" b="1" dirty="0">
                <a:latin typeface="Arial" panose="020B0604020202020204" pitchFamily="34" charset="0"/>
              </a:rPr>
              <a:t>salary</a:t>
            </a:r>
            <a:r>
              <a:rPr lang="en-US" altLang="en-US" sz="1000" dirty="0">
                <a:latin typeface="Arial" panose="020B0604020202020204" pitchFamily="34" charset="0"/>
              </a:rPr>
              <a:t>.</a:t>
            </a:r>
          </a:p>
          <a:p>
            <a:endParaRPr lang="en-US" altLang="en-US" sz="1000" dirty="0">
              <a:latin typeface="Arial" panose="020B0604020202020204" pitchFamily="34" charset="0"/>
            </a:endParaRPr>
          </a:p>
          <a:p>
            <a:r>
              <a:rPr lang="en-US" altLang="en-US" sz="1000" b="1" dirty="0">
                <a:latin typeface="Arial" panose="020B0604020202020204" pitchFamily="34" charset="0"/>
              </a:rPr>
              <a:t>Cost-of-living adjustments (COLAs)</a:t>
            </a:r>
            <a:r>
              <a:rPr lang="en-US" altLang="en-US" sz="1000" dirty="0">
                <a:latin typeface="Arial" panose="020B0604020202020204" pitchFamily="34" charset="0"/>
              </a:rPr>
              <a:t> represent periodic base pay increases that are founded on changes in prices as recorded by the consumer price index (CPI). In recent years, the typical COLA equaled approximately 2–3 percent annually. COLAs enable workers to maintain their purchasing power and standard of living by adjusting base pay for inflation.</a:t>
            </a:r>
          </a:p>
          <a:p>
            <a:endParaRPr lang="en-US" altLang="en-US" sz="1000" dirty="0">
              <a:latin typeface="Arial" panose="020B0604020202020204" pitchFamily="34" charset="0"/>
            </a:endParaRPr>
          </a:p>
          <a:p>
            <a:r>
              <a:rPr lang="en-US" altLang="en-US" sz="1000" b="1" dirty="0">
                <a:latin typeface="Arial" panose="020B0604020202020204" pitchFamily="34" charset="0"/>
              </a:rPr>
              <a:t>Seniority</a:t>
            </a:r>
            <a:r>
              <a:rPr lang="en-US" altLang="en-US" sz="1000" dirty="0">
                <a:latin typeface="Arial" panose="020B0604020202020204" pitchFamily="34" charset="0"/>
              </a:rPr>
              <a:t> is the length of time an employee has been associated with the company, division, department, or job. </a:t>
            </a:r>
            <a:r>
              <a:rPr lang="en-US" altLang="en-US" sz="1000" b="1" dirty="0">
                <a:latin typeface="Arial" panose="020B0604020202020204" pitchFamily="34" charset="0"/>
              </a:rPr>
              <a:t>Seniority pay</a:t>
            </a:r>
            <a:r>
              <a:rPr lang="en-US" altLang="en-US" sz="1000" dirty="0">
                <a:latin typeface="Arial" panose="020B0604020202020204" pitchFamily="34" charset="0"/>
              </a:rPr>
              <a:t> systems reward employees with periodic additions to base pay according to employees’ length of service in performing their jobs. These pay plans assume that employees become more valuable to companies with time and that valued employees will leave if they do not have a clear idea that their salaries will progress over time.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4008879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900" i="1" dirty="0">
                <a:latin typeface="Arial" panose="020B0604020202020204" pitchFamily="34" charset="0"/>
              </a:rPr>
              <a:t>Performance-based pay</a:t>
            </a:r>
            <a:r>
              <a:rPr lang="en-US" altLang="en-US" sz="900" dirty="0">
                <a:latin typeface="Arial" panose="020B0604020202020204" pitchFamily="34" charset="0"/>
              </a:rPr>
              <a:t> is governed by how well one performs the job. To maximize company objectives of the firm, it is important to link employee compensation to performance. This basic rule applies to all within the organization, ranging from the company president to hourly employee. It recognizes that some workers are just better than other workers in performing the same job.  The objective of performance-based pay is to improve productivity by rewarding those who best assist in achieving this goal</a:t>
            </a:r>
            <a:endParaRPr lang="en-US" altLang="en-US" sz="900" b="1" dirty="0">
              <a:latin typeface="Arial" panose="020B0604020202020204" pitchFamily="34" charset="0"/>
            </a:endParaRPr>
          </a:p>
          <a:p>
            <a:endParaRPr lang="en-US" altLang="en-US" sz="900" b="1" dirty="0">
              <a:latin typeface="Arial" panose="020B0604020202020204" pitchFamily="34" charset="0"/>
            </a:endParaRPr>
          </a:p>
          <a:p>
            <a:r>
              <a:rPr lang="en-US" altLang="en-US" sz="900" b="1" dirty="0">
                <a:latin typeface="Arial" panose="020B0604020202020204" pitchFamily="34" charset="0"/>
              </a:rPr>
              <a:t>Merit pay</a:t>
            </a:r>
            <a:r>
              <a:rPr lang="en-US" altLang="en-US" sz="900" dirty="0">
                <a:latin typeface="Arial" panose="020B0604020202020204" pitchFamily="34" charset="0"/>
              </a:rPr>
              <a:t> is a pay increase added to employees’ base pay based on their level of performance. It assumes that employees’ compensation over time should be determined, at least in part, by differences in job performance. Employees earn permanent merit increases based on their performance. The increases reward excellent effort or results, motivate future performance, and help employers retain valued employees.</a:t>
            </a:r>
          </a:p>
          <a:p>
            <a:endParaRPr lang="en-US" altLang="en-US" sz="900" dirty="0">
              <a:latin typeface="Arial" panose="020B0604020202020204" pitchFamily="34" charset="0"/>
            </a:endParaRPr>
          </a:p>
          <a:p>
            <a:r>
              <a:rPr lang="en-US" altLang="en-US" sz="900" dirty="0">
                <a:latin typeface="Arial" panose="020B0604020202020204" pitchFamily="34" charset="0"/>
              </a:rPr>
              <a:t>Companies are increasingly placing a higher percentage of their compensation budget in </a:t>
            </a:r>
            <a:r>
              <a:rPr lang="en-US" altLang="en-US" sz="900" b="1" dirty="0">
                <a:latin typeface="Arial" panose="020B0604020202020204" pitchFamily="34" charset="0"/>
              </a:rPr>
              <a:t>merit</a:t>
            </a:r>
            <a:r>
              <a:rPr lang="en-US" altLang="en-US" sz="900" dirty="0">
                <a:latin typeface="Arial" panose="020B0604020202020204" pitchFamily="34" charset="0"/>
              </a:rPr>
              <a:t> </a:t>
            </a:r>
            <a:r>
              <a:rPr lang="en-US" altLang="en-US" sz="900" b="1" dirty="0">
                <a:latin typeface="Arial" panose="020B0604020202020204" pitchFamily="34" charset="0"/>
              </a:rPr>
              <a:t>bonuses</a:t>
            </a:r>
            <a:r>
              <a:rPr lang="en-US" altLang="en-US" sz="900" dirty="0">
                <a:latin typeface="Arial" panose="020B0604020202020204" pitchFamily="34" charset="0"/>
              </a:rPr>
              <a:t>, which is a one-time annual financial award, based on productivity that is not added to base pay. This approach better enables companies to control the cost of direct compensation by not adding pay increases to base pay on a permanent basis, which is the case for seniority and merit pay.</a:t>
            </a:r>
          </a:p>
          <a:p>
            <a:endParaRPr lang="en-US" altLang="en-US" sz="900" dirty="0">
              <a:latin typeface="Arial" panose="020B0604020202020204" pitchFamily="34" charset="0"/>
            </a:endParaRPr>
          </a:p>
          <a:p>
            <a:r>
              <a:rPr lang="en-US" altLang="en-US" sz="900" b="1" dirty="0">
                <a:latin typeface="Arial" panose="020B0604020202020204" pitchFamily="34" charset="0"/>
              </a:rPr>
              <a:t>Incentive pay</a:t>
            </a:r>
            <a:r>
              <a:rPr lang="en-US" altLang="en-US" sz="900" dirty="0">
                <a:latin typeface="Arial" panose="020B0604020202020204" pitchFamily="34" charset="0"/>
              </a:rPr>
              <a:t> rewards employees for partially or completely attaining a predetermined work objective. Incentive or variable pay is defined as compensation—other than base wages or salaries—that fluctuates according to employees’ attainment of some standard, such as a pre-established formula, individual or group goals, or company earnings. Much like seniority and merit pay approaches, incentive pay augments employees’ base pay, but incentive pay appears as one-time payments. Employees usually receive a combination of recurring base pay and incentive pay, with base pay representing the greater portion of direct financial compensation. </a:t>
            </a:r>
          </a:p>
          <a:p>
            <a:endParaRPr lang="en-US" altLang="en-US" sz="900" dirty="0">
              <a:latin typeface="Arial" panose="020B0604020202020204" pitchFamily="34" charset="0"/>
            </a:endParaRPr>
          </a:p>
          <a:p>
            <a:r>
              <a:rPr lang="en-US" altLang="en-US" sz="900" dirty="0">
                <a:latin typeface="Arial" panose="020B0604020202020204" pitchFamily="34" charset="0"/>
              </a:rPr>
              <a:t>There are many kinds of incentive pay plan options.  Companies can use incentive pay to reward individual employees, groups of employees, or whole companies based on their performance.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40088790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1" name="TextBox 10"/>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20" name="Text Placeholder 17"/>
          <p:cNvSpPr>
            <a:spLocks noGrp="1"/>
          </p:cNvSpPr>
          <p:nvPr>
            <p:ph type="body" sz="quarter" idx="16" hasCustomPrompt="1"/>
          </p:nvPr>
        </p:nvSpPr>
        <p:spPr>
          <a:xfrm>
            <a:off x="3048000" y="6529254"/>
            <a:ext cx="5867400" cy="187537"/>
          </a:xfrm>
        </p:spPr>
        <p:txBody>
          <a:bodyPr/>
          <a:lstStyle>
            <a:lvl1pPr marL="0" indent="0" algn="r">
              <a:buNone/>
              <a:defRPr sz="800" baseline="0"/>
            </a:lvl1pPr>
          </a:lstStyle>
          <a:p>
            <a:pPr lvl="0"/>
            <a:r>
              <a:rPr lang="en-US" dirty="0"/>
              <a:t>Click to add copyright line</a:t>
            </a:r>
            <a:endParaRPr lang="en-IN"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103226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
        <p:nvSpPr>
          <p:cNvPr id="12" name="Text Placeholder 22"/>
          <p:cNvSpPr>
            <a:spLocks noGrp="1"/>
          </p:cNvSpPr>
          <p:nvPr>
            <p:ph type="body" sz="quarter" idx="16" hasCustomPrompt="1"/>
          </p:nvPr>
        </p:nvSpPr>
        <p:spPr>
          <a:xfrm>
            <a:off x="2834640" y="6400800"/>
            <a:ext cx="5852160" cy="274320"/>
          </a:xfrm>
        </p:spPr>
        <p:txBody>
          <a:bodyPr/>
          <a:lstStyle>
            <a:lvl1pPr marL="0" indent="0">
              <a:spcBef>
                <a:spcPts val="0"/>
              </a:spcBef>
              <a:buFontTx/>
              <a:buNone/>
              <a:defRPr/>
            </a:lvl1pPr>
          </a:lstStyle>
          <a:p>
            <a:pPr lvl="0"/>
            <a:r>
              <a:rPr lang="en-US" dirty="0"/>
              <a:t>Copyright</a:t>
            </a:r>
          </a:p>
        </p:txBody>
      </p:sp>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11/19/2020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11/19/2020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11/19/2020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11/19/2020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667000" y="6427176"/>
            <a:ext cx="6096000" cy="276999"/>
          </a:xfrm>
          <a:prstGeom prst="rect">
            <a:avLst/>
          </a:prstGeom>
          <a:noFill/>
        </p:spPr>
        <p:txBody>
          <a:bodyPr wrap="square" rtlCol="0">
            <a:spAutoFit/>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pic>
        <p:nvPicPr>
          <p:cNvPr id="12" name="Picture 11"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9" y="233237"/>
            <a:ext cx="8277519" cy="599276"/>
          </a:xfrm>
        </p:spPr>
        <p:txBody>
          <a:bodyPr anchor="b"/>
          <a:lstStyle/>
          <a:p>
            <a:pPr>
              <a:defRPr/>
            </a:pPr>
            <a:r>
              <a:rPr lang="en-US" dirty="0"/>
              <a:t>Human Resource Management</a:t>
            </a:r>
          </a:p>
        </p:txBody>
      </p:sp>
      <p:sp>
        <p:nvSpPr>
          <p:cNvPr id="3" name="Text Placeholder 2"/>
          <p:cNvSpPr>
            <a:spLocks noGrp="1"/>
          </p:cNvSpPr>
          <p:nvPr>
            <p:ph type="body" sz="quarter" idx="13"/>
          </p:nvPr>
        </p:nvSpPr>
        <p:spPr>
          <a:xfrm>
            <a:off x="533398" y="1041776"/>
            <a:ext cx="8153401" cy="349068"/>
          </a:xfrm>
        </p:spPr>
        <p:txBody>
          <a:bodyPr/>
          <a:lstStyle/>
          <a:p>
            <a:r>
              <a:rPr lang="en-IN" dirty="0"/>
              <a:t>Fifteenth Edition</a:t>
            </a:r>
          </a:p>
        </p:txBody>
      </p:sp>
      <p:sp>
        <p:nvSpPr>
          <p:cNvPr id="4" name="Text Placeholder 3"/>
          <p:cNvSpPr>
            <a:spLocks noGrp="1"/>
          </p:cNvSpPr>
          <p:nvPr>
            <p:ph type="body" sz="quarter" idx="14"/>
          </p:nvPr>
        </p:nvSpPr>
        <p:spPr>
          <a:xfrm>
            <a:off x="5232776" y="1917421"/>
            <a:ext cx="3276600" cy="1282979"/>
          </a:xfrm>
        </p:spPr>
        <p:txBody>
          <a:bodyPr/>
          <a:lstStyle/>
          <a:p>
            <a:pPr algn="ctr"/>
            <a:r>
              <a:rPr lang="en-IN" b="1" dirty="0"/>
              <a:t>Chapter 9</a:t>
            </a:r>
            <a:endParaRPr lang="en-IN" dirty="0"/>
          </a:p>
        </p:txBody>
      </p:sp>
      <p:sp>
        <p:nvSpPr>
          <p:cNvPr id="5" name="Text Placeholder 4"/>
          <p:cNvSpPr>
            <a:spLocks noGrp="1"/>
          </p:cNvSpPr>
          <p:nvPr>
            <p:ph type="body" sz="quarter" idx="15"/>
          </p:nvPr>
        </p:nvSpPr>
        <p:spPr>
          <a:xfrm>
            <a:off x="5232776" y="3398837"/>
            <a:ext cx="3276600" cy="1096963"/>
          </a:xfrm>
        </p:spPr>
        <p:txBody>
          <a:bodyPr/>
          <a:lstStyle/>
          <a:p>
            <a:pPr algn="ctr"/>
            <a:r>
              <a:rPr lang="en-US" altLang="en-US" dirty="0"/>
              <a:t>Direct Financial Compensation (Core Compensation)</a:t>
            </a:r>
          </a:p>
        </p:txBody>
      </p:sp>
      <p:pic>
        <p:nvPicPr>
          <p:cNvPr id="8" name="Picture 7" descr="Front Cover: Human Resource Management Fifteenth Edition by Martocchi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2913" y="1607347"/>
            <a:ext cx="3929301" cy="4571046"/>
          </a:xfrm>
          <a:prstGeom prst="rect">
            <a:avLst/>
          </a:prstGeom>
          <a:ln w="6350">
            <a:solidFill>
              <a:schemeClr val="tx1"/>
            </a:solidFill>
          </a:ln>
        </p:spPr>
      </p:pic>
      <p:sp>
        <p:nvSpPr>
          <p:cNvPr id="11" name="Text Placeholder 3"/>
          <p:cNvSpPr>
            <a:spLocks noGrp="1"/>
          </p:cNvSpPr>
          <p:nvPr>
            <p:ph type="body" sz="quarter" idx="14"/>
          </p:nvPr>
        </p:nvSpPr>
        <p:spPr>
          <a:xfrm>
            <a:off x="2819400" y="6394896"/>
            <a:ext cx="5848350" cy="259773"/>
          </a:xfrm>
        </p:spPr>
        <p:txBody>
          <a:bodyPr/>
          <a:lstStyle/>
          <a:p>
            <a:pPr algn="r">
              <a:buClrTx/>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2019, 2016, 2014 Pearson Education, Inc. All Rights Reserved</a:t>
            </a:r>
          </a:p>
        </p:txBody>
      </p:sp>
    </p:spTree>
    <p:extLst>
      <p:ext uri="{BB962C8B-B14F-4D97-AF65-F5344CB8AC3E}">
        <p14:creationId xmlns:p14="http://schemas.microsoft.com/office/powerpoint/2010/main" val="654963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Types of Individual Incentive Plans </a:t>
            </a:r>
            <a:endParaRPr lang="en-US" b="0" dirty="0"/>
          </a:p>
        </p:txBody>
      </p:sp>
      <p:sp>
        <p:nvSpPr>
          <p:cNvPr id="3" name="Content Placeholder 2"/>
          <p:cNvSpPr>
            <a:spLocks noGrp="1"/>
          </p:cNvSpPr>
          <p:nvPr>
            <p:ph idx="1"/>
          </p:nvPr>
        </p:nvSpPr>
        <p:spPr/>
        <p:txBody>
          <a:bodyPr/>
          <a:lstStyle/>
          <a:p>
            <a:r>
              <a:rPr lang="en-US" altLang="en-US" sz="2400" b="1" dirty="0">
                <a:cs typeface="Arial" charset="0"/>
              </a:rPr>
              <a:t>Piecework plans:</a:t>
            </a:r>
            <a:r>
              <a:rPr lang="en-US" altLang="en-US" sz="2400" dirty="0">
                <a:cs typeface="Arial" charset="0"/>
              </a:rPr>
              <a:t> reward workers for every item produced over a designated production standard</a:t>
            </a:r>
          </a:p>
          <a:p>
            <a:r>
              <a:rPr lang="en-US" altLang="en-US" sz="2400" b="1" dirty="0">
                <a:cs typeface="Arial" charset="0"/>
              </a:rPr>
              <a:t>Management incentive plans:</a:t>
            </a:r>
            <a:r>
              <a:rPr lang="en-US" altLang="en-US" sz="2400" dirty="0">
                <a:cs typeface="Arial" charset="0"/>
              </a:rPr>
              <a:t> award bonuses to managers when they meet or exceed objectives based on sales, profit, production, or other measures for their division</a:t>
            </a:r>
          </a:p>
          <a:p>
            <a:r>
              <a:rPr lang="en-US" altLang="en-US" sz="2400" b="1" dirty="0">
                <a:cs typeface="Arial" charset="0"/>
              </a:rPr>
              <a:t>Behavior encouragement plans: </a:t>
            </a:r>
            <a:r>
              <a:rPr lang="en-US" altLang="en-US" sz="2400" dirty="0">
                <a:cs typeface="Arial" charset="0"/>
              </a:rPr>
              <a:t>employees receive payments for specific behavioral accomplishments</a:t>
            </a:r>
          </a:p>
          <a:p>
            <a:r>
              <a:rPr lang="en-US" altLang="en-US" sz="2400" b="1" dirty="0">
                <a:cs typeface="Arial" charset="0"/>
              </a:rPr>
              <a:t>Referral plans:</a:t>
            </a:r>
            <a:r>
              <a:rPr lang="en-US" altLang="en-US" sz="2400" dirty="0">
                <a:cs typeface="Arial" charset="0"/>
              </a:rPr>
              <a:t> employees receive bonuses for recruitment of highly qualified employees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Calculation of a Piecework Award for a Garment Worker </a:t>
            </a:r>
            <a:r>
              <a:rPr lang="en-US" altLang="en-US" sz="2000" b="0" dirty="0"/>
              <a:t>(1 of 2)</a:t>
            </a:r>
            <a:endParaRPr lang="en-US" sz="2000" b="0" dirty="0"/>
          </a:p>
        </p:txBody>
      </p:sp>
      <p:sp>
        <p:nvSpPr>
          <p:cNvPr id="3" name="Content Placeholder 2"/>
          <p:cNvSpPr>
            <a:spLocks noGrp="1"/>
          </p:cNvSpPr>
          <p:nvPr>
            <p:ph idx="1"/>
          </p:nvPr>
        </p:nvSpPr>
        <p:spPr>
          <a:xfrm>
            <a:off x="457200" y="1600201"/>
            <a:ext cx="8229600" cy="3810000"/>
          </a:xfrm>
        </p:spPr>
        <p:txBody>
          <a:bodyPr/>
          <a:lstStyle/>
          <a:p>
            <a:r>
              <a:rPr lang="en-US" altLang="en-US" sz="2400" dirty="0"/>
              <a:t>Piecework standard: 15 stitched garments per hour</a:t>
            </a:r>
          </a:p>
          <a:p>
            <a:r>
              <a:rPr lang="en-US" altLang="en-US" sz="2400" dirty="0"/>
              <a:t>Hourly base rate awarded to employees when the standard is not met: $4.50 per hour</a:t>
            </a:r>
          </a:p>
          <a:p>
            <a:r>
              <a:rPr lang="en-US" altLang="en-US" sz="2400" dirty="0"/>
              <a:t>That is, workers receive $4.50 per hour worked regardless of whether they meet the piecework standard of 15 stitched garments per hour.</a:t>
            </a:r>
          </a:p>
          <a:p>
            <a:r>
              <a:rPr lang="en-US" altLang="en-US" sz="2400" dirty="0"/>
              <a:t>Piecework incentive award: $0.75 per garment stitched per hour above the piecework</a:t>
            </a:r>
            <a:r>
              <a:rPr lang="en-US" altLang="en-US" sz="2400" baseline="0" dirty="0"/>
              <a:t> </a:t>
            </a:r>
            <a:r>
              <a:rPr lang="en-US" altLang="en-US" sz="2400" dirty="0"/>
              <a:t>standard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Calculation of a Piecework Award for a Garment Worker </a:t>
            </a:r>
            <a:r>
              <a:rPr lang="en-US" altLang="en-US" sz="2000" b="0" dirty="0"/>
              <a:t>(2 of 2)</a:t>
            </a:r>
            <a:endParaRPr lang="en-US" sz="2000" b="0" dirty="0"/>
          </a:p>
        </p:txBody>
      </p:sp>
      <p:graphicFrame>
        <p:nvGraphicFramePr>
          <p:cNvPr id="5" name="Table 4" descr="The table columns are as follows: guaranteed hourly base pay in dollars; piecework award, number of garments stitched above the piecework standard times piecework incentive award; and total hourly earnings, in dollars.  Row entries are as follows. First hour: guaranteed hourly base pay, $4.50.  Piecework award, 10 garments times $0.75 per garment equals $7.50.  Total hourly earnings, $12.00. Second hour: guaranteed hourly base pay, $4.50.  Piecework award, fewer than 15 stitched garments, thus piecework award equals $0. Total hourly earnings, $4.50."/>
          <p:cNvGraphicFramePr>
            <a:graphicFrameLocks noGrp="1"/>
          </p:cNvGraphicFramePr>
          <p:nvPr>
            <p:extLst>
              <p:ext uri="{D42A27DB-BD31-4B8C-83A1-F6EECF244321}">
                <p14:modId xmlns:p14="http://schemas.microsoft.com/office/powerpoint/2010/main" val="767527381"/>
              </p:ext>
            </p:extLst>
          </p:nvPr>
        </p:nvGraphicFramePr>
        <p:xfrm>
          <a:off x="609601" y="1969099"/>
          <a:ext cx="8153400" cy="3227663"/>
        </p:xfrm>
        <a:graphic>
          <a:graphicData uri="http://schemas.openxmlformats.org/drawingml/2006/table">
            <a:tbl>
              <a:tblPr firstRow="1" bandRow="1">
                <a:tableStyleId>{5C22544A-7EE6-4342-B048-85BDC9FD1C3A}</a:tableStyleId>
              </a:tblPr>
              <a:tblGrid>
                <a:gridCol w="1421235">
                  <a:extLst>
                    <a:ext uri="{9D8B030D-6E8A-4147-A177-3AD203B41FA5}">
                      <a16:colId xmlns:a16="http://schemas.microsoft.com/office/drawing/2014/main" val="20000"/>
                    </a:ext>
                  </a:extLst>
                </a:gridCol>
                <a:gridCol w="1626764">
                  <a:extLst>
                    <a:ext uri="{9D8B030D-6E8A-4147-A177-3AD203B41FA5}">
                      <a16:colId xmlns:a16="http://schemas.microsoft.com/office/drawing/2014/main" val="20001"/>
                    </a:ext>
                  </a:extLst>
                </a:gridCol>
                <a:gridCol w="3562867">
                  <a:extLst>
                    <a:ext uri="{9D8B030D-6E8A-4147-A177-3AD203B41FA5}">
                      <a16:colId xmlns:a16="http://schemas.microsoft.com/office/drawing/2014/main" val="20002"/>
                    </a:ext>
                  </a:extLst>
                </a:gridCol>
                <a:gridCol w="1542534">
                  <a:extLst>
                    <a:ext uri="{9D8B030D-6E8A-4147-A177-3AD203B41FA5}">
                      <a16:colId xmlns:a16="http://schemas.microsoft.com/office/drawing/2014/main" val="20003"/>
                    </a:ext>
                  </a:extLst>
                </a:gridCol>
              </a:tblGrid>
              <a:tr h="1020846">
                <a:tc>
                  <a:txBody>
                    <a:bodyPr/>
                    <a:lstStyle/>
                    <a:p>
                      <a:r>
                        <a:rPr lang="en-US" sz="2000" dirty="0">
                          <a:solidFill>
                            <a:schemeClr val="bg1"/>
                          </a:solidFill>
                          <a:latin typeface="+mn-lt"/>
                          <a:cs typeface="Arial"/>
                        </a:rPr>
                        <a:t>Blank</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Guaranteed Hourly Base Pay ($)</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Piecework Award</a:t>
                      </a:r>
                      <a:r>
                        <a:rPr lang="en-US" sz="2000" baseline="0" dirty="0">
                          <a:solidFill>
                            <a:schemeClr val="tx1"/>
                          </a:solidFill>
                          <a:latin typeface="+mn-lt"/>
                          <a:cs typeface="Arial"/>
                        </a:rPr>
                        <a:t> (No. of  Garments Stitched Above the Piecework Standard </a:t>
                      </a:r>
                      <a:r>
                        <a:rPr lang="en-US" sz="2000" dirty="0">
                          <a:solidFill>
                            <a:schemeClr val="tx1"/>
                          </a:solidFill>
                          <a:latin typeface="+mn-lt"/>
                        </a:rPr>
                        <a:t>×</a:t>
                      </a:r>
                      <a:r>
                        <a:rPr lang="en-US" sz="2000" baseline="0" dirty="0">
                          <a:solidFill>
                            <a:schemeClr val="tx1"/>
                          </a:solidFill>
                          <a:latin typeface="+mn-lt"/>
                          <a:cs typeface="Arial"/>
                        </a:rPr>
                        <a:t> Piecework Incentive Award)</a:t>
                      </a:r>
                      <a:endParaRPr lang="en-US" sz="2000" dirty="0">
                        <a:solidFill>
                          <a:schemeClr val="tx1"/>
                        </a:solidFill>
                        <a:latin typeface="+mn-lt"/>
                        <a:cs typeface="Arial"/>
                      </a:endParaRP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Total Hourly Earnings ($)</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r h="911339">
                <a:tc>
                  <a:txBody>
                    <a:bodyPr/>
                    <a:lstStyle/>
                    <a:p>
                      <a:r>
                        <a:rPr lang="en-US" sz="2000" dirty="0">
                          <a:solidFill>
                            <a:schemeClr val="tx1"/>
                          </a:solidFill>
                          <a:latin typeface="+mn-lt"/>
                          <a:cs typeface="Arial"/>
                        </a:rPr>
                        <a:t>First</a:t>
                      </a:r>
                      <a:r>
                        <a:rPr lang="en-US" sz="2000" baseline="0" dirty="0">
                          <a:solidFill>
                            <a:schemeClr val="tx1"/>
                          </a:solidFill>
                          <a:latin typeface="+mn-lt"/>
                          <a:cs typeface="Arial"/>
                        </a:rPr>
                        <a:t> Hour</a:t>
                      </a:r>
                      <a:endParaRPr lang="en-US" sz="2000" dirty="0">
                        <a:solidFill>
                          <a:schemeClr val="tx1"/>
                        </a:solidFill>
                        <a:latin typeface="+mn-lt"/>
                        <a:cs typeface="Arial"/>
                      </a:endParaRP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4.50</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fontAlgn="b"/>
                      <a:r>
                        <a:rPr lang="en-US" sz="2000" b="0" i="0" u="none" strike="noStrike" dirty="0">
                          <a:solidFill>
                            <a:schemeClr val="bg1"/>
                          </a:solidFill>
                          <a:effectLst/>
                          <a:latin typeface="Calibri" panose="020F0502020204030204" pitchFamily="34" charset="0"/>
                        </a:rPr>
                        <a:t>10 garments times $0.75 per garment = $7.50</a:t>
                      </a:r>
                    </a:p>
                  </a:txBody>
                  <a:tcPr marL="9525" marR="9525" marT="9525"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12.00</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r h="639981">
                <a:tc>
                  <a:txBody>
                    <a:bodyPr/>
                    <a:lstStyle/>
                    <a:p>
                      <a:r>
                        <a:rPr lang="en-US" sz="2000" dirty="0">
                          <a:solidFill>
                            <a:schemeClr val="tx1"/>
                          </a:solidFill>
                          <a:latin typeface="+mn-lt"/>
                          <a:cs typeface="Arial"/>
                        </a:rPr>
                        <a:t>Second Hour </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4.50</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l"/>
                      <a:r>
                        <a:rPr lang="en-US" sz="2000" dirty="0">
                          <a:solidFill>
                            <a:schemeClr val="tx1"/>
                          </a:solidFill>
                          <a:latin typeface="+mn-lt"/>
                          <a:cs typeface="Arial"/>
                        </a:rPr>
                        <a:t>Fewer than 15 stitched garments, thus piecework award equals 0</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2000" dirty="0">
                          <a:solidFill>
                            <a:schemeClr val="tx1"/>
                          </a:solidFill>
                          <a:latin typeface="+mn-lt"/>
                          <a:cs typeface="Arial"/>
                        </a:rPr>
                        <a:t>4.50</a:t>
                      </a:r>
                    </a:p>
                  </a:txBody>
                  <a:tcPr marT="45681" marB="45681"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459078887"/>
              </p:ext>
            </p:extLst>
          </p:nvPr>
        </p:nvGraphicFramePr>
        <p:xfrm>
          <a:off x="3686175" y="3378200"/>
          <a:ext cx="3487738" cy="731838"/>
        </p:xfrm>
        <a:graphic>
          <a:graphicData uri="http://schemas.openxmlformats.org/presentationml/2006/ole">
            <mc:AlternateContent xmlns:mc="http://schemas.openxmlformats.org/markup-compatibility/2006">
              <mc:Choice xmlns:v="urn:schemas-microsoft-com:vml" Requires="v">
                <p:oleObj spid="_x0000_s1041" name="Equation" r:id="rId4" imgW="2057400" imgH="431640" progId="Equation.DSMT4">
                  <p:embed/>
                </p:oleObj>
              </mc:Choice>
              <mc:Fallback>
                <p:oleObj name="Equation" r:id="rId4" imgW="2057400" imgH="431640" progId="Equation.DSMT4">
                  <p:embed/>
                  <p:pic>
                    <p:nvPicPr>
                      <p:cNvPr id="0" name=""/>
                      <p:cNvPicPr/>
                      <p:nvPr/>
                    </p:nvPicPr>
                    <p:blipFill>
                      <a:blip r:embed="rId5"/>
                      <a:stretch>
                        <a:fillRect/>
                      </a:stretch>
                    </p:blipFill>
                    <p:spPr>
                      <a:xfrm>
                        <a:off x="3686175" y="3378200"/>
                        <a:ext cx="3487738" cy="731838"/>
                      </a:xfrm>
                      <a:prstGeom prst="rect">
                        <a:avLst/>
                      </a:prstGeom>
                    </p:spPr>
                  </p:pic>
                </p:oleObj>
              </mc:Fallback>
            </mc:AlternateContent>
          </a:graphicData>
        </a:graphic>
      </p:graphicFrame>
    </p:spTree>
    <p:extLst>
      <p:ext uri="{BB962C8B-B14F-4D97-AF65-F5344CB8AC3E}">
        <p14:creationId xmlns:p14="http://schemas.microsoft.com/office/powerpoint/2010/main" val="2913410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Group Incentives</a:t>
            </a:r>
            <a:endParaRPr lang="en-US" dirty="0"/>
          </a:p>
        </p:txBody>
      </p:sp>
      <p:sp>
        <p:nvSpPr>
          <p:cNvPr id="3" name="Content Placeholder 2"/>
          <p:cNvSpPr>
            <a:spLocks noGrp="1"/>
          </p:cNvSpPr>
          <p:nvPr>
            <p:ph idx="1"/>
          </p:nvPr>
        </p:nvSpPr>
        <p:spPr/>
        <p:txBody>
          <a:bodyPr/>
          <a:lstStyle/>
          <a:p>
            <a:r>
              <a:rPr lang="en-US" altLang="en-US" sz="2400" b="1" dirty="0"/>
              <a:t>Gain-sharing:</a:t>
            </a:r>
            <a:r>
              <a:rPr lang="en-US" altLang="en-US" sz="2400" dirty="0"/>
              <a:t> binds employees to firm’s productivity and provides incentive payment based on improved company performance</a:t>
            </a:r>
            <a:endParaRPr lang="en-US" altLang="en-US" sz="2400" b="1" dirty="0"/>
          </a:p>
          <a:p>
            <a:r>
              <a:rPr lang="en-US" altLang="en-US" sz="2400" b="1" dirty="0"/>
              <a:t>Scanlon plan</a:t>
            </a:r>
            <a:r>
              <a:rPr lang="en-US" altLang="en-US" sz="2400" dirty="0"/>
              <a:t>: reward to employees for savings in labor costs resulting from employees’ suggestions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Company Wide Incentive Plans</a:t>
            </a:r>
            <a:endParaRPr lang="en-US" dirty="0"/>
          </a:p>
        </p:txBody>
      </p:sp>
      <p:sp>
        <p:nvSpPr>
          <p:cNvPr id="3" name="Content Placeholder 2"/>
          <p:cNvSpPr>
            <a:spLocks noGrp="1"/>
          </p:cNvSpPr>
          <p:nvPr>
            <p:ph idx="1"/>
          </p:nvPr>
        </p:nvSpPr>
        <p:spPr/>
        <p:txBody>
          <a:bodyPr/>
          <a:lstStyle/>
          <a:p>
            <a:r>
              <a:rPr lang="en-US" altLang="en-US" sz="2400" dirty="0"/>
              <a:t>Profit sharing: Distribution of predetermined percentage of firm’s profits to employees</a:t>
            </a:r>
          </a:p>
          <a:p>
            <a:pPr>
              <a:defRPr/>
            </a:pPr>
            <a:r>
              <a:rPr lang="en-US" altLang="en-US" sz="2400" dirty="0"/>
              <a:t>Employee stock plans: </a:t>
            </a:r>
            <a:r>
              <a:rPr lang="en-US" sz="2400" dirty="0"/>
              <a:t>Companies grant employees right to purchase share of company</a:t>
            </a:r>
          </a:p>
          <a:p>
            <a:pPr lvl="1">
              <a:defRPr/>
            </a:pPr>
            <a:r>
              <a:rPr lang="en-US" sz="2400" dirty="0"/>
              <a:t>Company stock (a unit of company equity)</a:t>
            </a:r>
          </a:p>
          <a:p>
            <a:pPr lvl="1">
              <a:defRPr/>
            </a:pPr>
            <a:r>
              <a:rPr lang="en-US" sz="2400" dirty="0"/>
              <a:t>Company stock shares (shares of company equity)</a:t>
            </a:r>
          </a:p>
          <a:p>
            <a:pPr lvl="1">
              <a:defRPr/>
            </a:pPr>
            <a:r>
              <a:rPr lang="en-US" sz="2400" dirty="0"/>
              <a:t>Stock options (right to purchase stock)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Person-Focused Pay </a:t>
            </a:r>
            <a:endParaRPr lang="en-US" b="0" dirty="0"/>
          </a:p>
        </p:txBody>
      </p:sp>
      <p:sp>
        <p:nvSpPr>
          <p:cNvPr id="3" name="Content Placeholder 2"/>
          <p:cNvSpPr>
            <a:spLocks noGrp="1"/>
          </p:cNvSpPr>
          <p:nvPr>
            <p:ph idx="1"/>
          </p:nvPr>
        </p:nvSpPr>
        <p:spPr/>
        <p:txBody>
          <a:bodyPr/>
          <a:lstStyle/>
          <a:p>
            <a:r>
              <a:rPr lang="en-US" altLang="en-US" sz="2400" dirty="0"/>
              <a:t>Rewards employees for acquiring new skills, competencies, and knowledge necessary to perform work</a:t>
            </a:r>
          </a:p>
          <a:p>
            <a:r>
              <a:rPr lang="en-US" altLang="en-US" sz="2400" dirty="0"/>
              <a:t>On the other hand, </a:t>
            </a:r>
            <a:r>
              <a:rPr lang="en-US" altLang="en-US" sz="2400" b="1" dirty="0"/>
              <a:t>job-based pay</a:t>
            </a:r>
            <a:r>
              <a:rPr lang="en-US" altLang="en-US" sz="2400" i="1" dirty="0"/>
              <a:t> </a:t>
            </a:r>
            <a:r>
              <a:rPr lang="en-US" altLang="en-US" sz="2400" dirty="0"/>
              <a:t>rewards employees for performance on the job being currently performed</a:t>
            </a:r>
          </a:p>
          <a:p>
            <a:r>
              <a:rPr lang="en-US" altLang="en-US" sz="2400" dirty="0"/>
              <a:t>Skill-based pay</a:t>
            </a:r>
          </a:p>
          <a:p>
            <a:r>
              <a:rPr lang="en-US" altLang="en-US" sz="2400" dirty="0"/>
              <a:t>Competency-based pay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Building Job Structures </a:t>
            </a:r>
            <a:endParaRPr lang="en-US" dirty="0"/>
          </a:p>
        </p:txBody>
      </p:sp>
      <p:sp>
        <p:nvSpPr>
          <p:cNvPr id="3" name="Content Placeholder 2"/>
          <p:cNvSpPr>
            <a:spLocks noGrp="1"/>
          </p:cNvSpPr>
          <p:nvPr>
            <p:ph idx="1"/>
          </p:nvPr>
        </p:nvSpPr>
        <p:spPr/>
        <p:txBody>
          <a:bodyPr/>
          <a:lstStyle/>
          <a:p>
            <a:pPr>
              <a:defRPr/>
            </a:pPr>
            <a:r>
              <a:rPr lang="en-US" sz="2400" b="1" dirty="0"/>
              <a:t>Job structure</a:t>
            </a:r>
            <a:r>
              <a:rPr lang="en-US" sz="2400" dirty="0"/>
              <a:t>: An ordered set of jobs represents the job structure or hierarchy. That is, jobs that require higher qualifications, more responsibilities, and more complex job duties should be paid more</a:t>
            </a:r>
          </a:p>
          <a:p>
            <a:pPr>
              <a:defRPr/>
            </a:pPr>
            <a:r>
              <a:rPr lang="en-US" sz="2400" b="1" dirty="0"/>
              <a:t>Job evaluation:</a:t>
            </a:r>
            <a:r>
              <a:rPr lang="en-US" sz="2400" dirty="0"/>
              <a:t> Systematically recognizes differences in the relative worth among a set of jobs and to establish pay differentials accordingly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Job Evaluation Methods</a:t>
            </a:r>
            <a:endParaRPr lang="en-US" dirty="0"/>
          </a:p>
        </p:txBody>
      </p:sp>
      <p:sp>
        <p:nvSpPr>
          <p:cNvPr id="3" name="Content Placeholder 2"/>
          <p:cNvSpPr>
            <a:spLocks noGrp="1"/>
          </p:cNvSpPr>
          <p:nvPr>
            <p:ph idx="1"/>
          </p:nvPr>
        </p:nvSpPr>
        <p:spPr/>
        <p:txBody>
          <a:bodyPr/>
          <a:lstStyle/>
          <a:p>
            <a:r>
              <a:rPr lang="en-US" altLang="en-US" sz="2400" dirty="0"/>
              <a:t>Ranking method</a:t>
            </a:r>
          </a:p>
          <a:p>
            <a:r>
              <a:rPr lang="en-US" altLang="en-US" sz="2400" dirty="0"/>
              <a:t>Classification method</a:t>
            </a:r>
          </a:p>
          <a:p>
            <a:r>
              <a:rPr lang="en-US" altLang="en-US" sz="2400" dirty="0"/>
              <a:t>Factor comparison method</a:t>
            </a:r>
          </a:p>
          <a:p>
            <a:r>
              <a:rPr lang="en-US" altLang="en-US" sz="2400" dirty="0"/>
              <a:t>Point method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Establishing Competitive Compensation Policies</a:t>
            </a:r>
            <a:endParaRPr lang="en-US" dirty="0"/>
          </a:p>
        </p:txBody>
      </p:sp>
      <p:sp>
        <p:nvSpPr>
          <p:cNvPr id="3" name="Content Placeholder 2"/>
          <p:cNvSpPr>
            <a:spLocks noGrp="1"/>
          </p:cNvSpPr>
          <p:nvPr>
            <p:ph idx="1"/>
          </p:nvPr>
        </p:nvSpPr>
        <p:spPr/>
        <p:txBody>
          <a:bodyPr/>
          <a:lstStyle/>
          <a:p>
            <a:r>
              <a:rPr lang="en-US" altLang="en-US" sz="2400" b="1" dirty="0"/>
              <a:t>Compensation policy</a:t>
            </a:r>
            <a:r>
              <a:rPr lang="en-US" altLang="en-US" sz="2400" dirty="0"/>
              <a:t>: Choices that compensation professionals make to promote competitive advantage</a:t>
            </a:r>
          </a:p>
          <a:p>
            <a:r>
              <a:rPr lang="en-US" altLang="en-US" sz="2400" dirty="0"/>
              <a:t>Pay level compensation policies</a:t>
            </a:r>
          </a:p>
          <a:p>
            <a:pPr lvl="1"/>
            <a:r>
              <a:rPr lang="en-US" altLang="en-US" sz="2400" dirty="0"/>
              <a:t>Market lead </a:t>
            </a:r>
          </a:p>
          <a:p>
            <a:pPr lvl="1"/>
            <a:r>
              <a:rPr lang="en-US" altLang="en-US" sz="2400" dirty="0"/>
              <a:t>Market match </a:t>
            </a:r>
          </a:p>
          <a:p>
            <a:pPr lvl="1"/>
            <a:r>
              <a:rPr lang="en-US" altLang="en-US" sz="2400" dirty="0"/>
              <a:t>Market lag </a:t>
            </a:r>
          </a:p>
          <a:p>
            <a:r>
              <a:rPr lang="en-US" altLang="en-US" sz="2400" dirty="0"/>
              <a:t>Pay mix policies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Pay Level Policy</a:t>
            </a:r>
            <a:endParaRPr lang="en-US" dirty="0"/>
          </a:p>
        </p:txBody>
      </p:sp>
      <p:pic>
        <p:nvPicPr>
          <p:cNvPr id="3" name="Picture 2" descr="A graph comparing annual salary on the y axis and job worth on the x axis. Marks forming right angles show how much the 4 clerk types are paid. Clerk 1 makes $25,000 annually. Clerk 2 makes $30,000 annually. Clerk 3 makes $35,000 annually. The chief clerk  makes $40,000 annually. All of these points lie on the line labeled market match policy between two positively sloped lines labeled market lead policy and market lag policy. Market match policy runs though points (clerk one, $25,000) and rises though point (clerk three, $35,000). Market lead policy runs though points (clerk one, $30,000) and rises though point (clerk three, $41,000).Market lag policy runs though points (clerk one, $23,000) and rises though point (clerk three, $30,00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21803" y="1618028"/>
            <a:ext cx="5700395" cy="4417904"/>
          </a:xfrm>
          <a:prstGeom prst="rect">
            <a:avLst/>
          </a:prstGeom>
        </p:spPr>
      </p:pic>
    </p:spTree>
    <p:extLst>
      <p:ext uri="{BB962C8B-B14F-4D97-AF65-F5344CB8AC3E}">
        <p14:creationId xmlns:p14="http://schemas.microsoft.com/office/powerpoint/2010/main" val="444004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000" b="0" dirty="0"/>
              <a:t>(1 of 2)</a:t>
            </a:r>
            <a:endParaRPr lang="en-IN" sz="2000" b="0" dirty="0"/>
          </a:p>
        </p:txBody>
      </p:sp>
      <p:sp>
        <p:nvSpPr>
          <p:cNvPr id="3" name="Content Placeholder 2"/>
          <p:cNvSpPr>
            <a:spLocks noGrp="1"/>
          </p:cNvSpPr>
          <p:nvPr>
            <p:ph idx="1"/>
          </p:nvPr>
        </p:nvSpPr>
        <p:spPr/>
        <p:txBody>
          <a:bodyPr/>
          <a:lstStyle/>
          <a:p>
            <a:pPr marL="0" indent="0">
              <a:buSzPct val="100000"/>
              <a:buNone/>
            </a:pPr>
            <a:r>
              <a:rPr lang="en-US" altLang="en-US" sz="2400" b="1" dirty="0">
                <a:solidFill>
                  <a:schemeClr val="bg2"/>
                </a:solidFill>
              </a:rPr>
              <a:t>9.1 </a:t>
            </a:r>
            <a:r>
              <a:rPr lang="en-US" altLang="en-US" sz="2400" dirty="0"/>
              <a:t>Summarize the usual components of a total compensation plan and the environment of compensation practice.</a:t>
            </a:r>
          </a:p>
          <a:p>
            <a:pPr marL="0" indent="0">
              <a:buSzPct val="100000"/>
              <a:buNone/>
            </a:pPr>
            <a:r>
              <a:rPr lang="en-US" altLang="en-US" sz="2400" b="1" dirty="0">
                <a:solidFill>
                  <a:schemeClr val="bg2"/>
                </a:solidFill>
              </a:rPr>
              <a:t>9.2 </a:t>
            </a:r>
            <a:r>
              <a:rPr lang="en-US" altLang="en-US" sz="2400" dirty="0"/>
              <a:t>Explain the direct financial compensation practices.</a:t>
            </a:r>
          </a:p>
          <a:p>
            <a:pPr marL="0" indent="0">
              <a:buSzPct val="100000"/>
              <a:buNone/>
            </a:pPr>
            <a:r>
              <a:rPr lang="en-US" altLang="en-US" sz="2400" b="1" dirty="0">
                <a:solidFill>
                  <a:schemeClr val="bg2"/>
                </a:solidFill>
              </a:rPr>
              <a:t>9.3 </a:t>
            </a:r>
            <a:r>
              <a:rPr lang="en-US" altLang="en-US" sz="2400" dirty="0"/>
              <a:t>Discuss job structures and how they are established.</a:t>
            </a:r>
          </a:p>
          <a:p>
            <a:pPr marL="0" indent="0">
              <a:buSzPct val="100000"/>
              <a:buNone/>
            </a:pPr>
            <a:r>
              <a:rPr lang="en-US" altLang="en-US" sz="2400" b="1" dirty="0">
                <a:solidFill>
                  <a:schemeClr val="bg2"/>
                </a:solidFill>
              </a:rPr>
              <a:t>9.4 </a:t>
            </a:r>
            <a:r>
              <a:rPr lang="en-US" altLang="en-US" sz="2400" dirty="0"/>
              <a:t>Summarize competitive pay policies: pay level and pay mix.</a:t>
            </a:r>
          </a:p>
        </p:txBody>
      </p:sp>
    </p:spTree>
    <p:extLst>
      <p:ext uri="{BB962C8B-B14F-4D97-AF65-F5344CB8AC3E}">
        <p14:creationId xmlns:p14="http://schemas.microsoft.com/office/powerpoint/2010/main" val="392597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Building Pay Structures </a:t>
            </a:r>
            <a:r>
              <a:rPr lang="en-US" altLang="en-US" sz="2000" b="0" dirty="0"/>
              <a:t>(1 of 2)</a:t>
            </a:r>
            <a:endParaRPr lang="en-US" sz="2000" b="0" dirty="0"/>
          </a:p>
        </p:txBody>
      </p:sp>
      <p:sp>
        <p:nvSpPr>
          <p:cNvPr id="3" name="Content Placeholder 2"/>
          <p:cNvSpPr>
            <a:spLocks noGrp="1"/>
          </p:cNvSpPr>
          <p:nvPr>
            <p:ph idx="1"/>
          </p:nvPr>
        </p:nvSpPr>
        <p:spPr/>
        <p:txBody>
          <a:bodyPr/>
          <a:lstStyle/>
          <a:p>
            <a:r>
              <a:rPr lang="en-US" altLang="en-US" sz="2400" b="1" dirty="0"/>
              <a:t>Pay structures</a:t>
            </a:r>
            <a:r>
              <a:rPr lang="en-US" altLang="en-US" sz="2400" dirty="0"/>
              <a:t> represent pay rate differences for jobs of unequal worth and the framework for recognizing differences in employee contributions. These structures result from an analysis based on compensation survey work.</a:t>
            </a:r>
          </a:p>
          <a:p>
            <a:r>
              <a:rPr lang="en-US" altLang="en-US" sz="2400" b="1" dirty="0"/>
              <a:t>Compensation surveys</a:t>
            </a:r>
            <a:r>
              <a:rPr lang="en-US" altLang="en-US" sz="2400" dirty="0"/>
              <a:t> involve the collection and subsequent analysis of competitors’ compensation data.</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Building Pay Structures </a:t>
            </a:r>
            <a:r>
              <a:rPr lang="en-US" altLang="en-US" sz="2000" b="0" dirty="0"/>
              <a:t>(2 of 2)</a:t>
            </a:r>
            <a:endParaRPr lang="en-US" sz="2000" b="0" dirty="0"/>
          </a:p>
        </p:txBody>
      </p:sp>
      <p:sp>
        <p:nvSpPr>
          <p:cNvPr id="3" name="Content Placeholder 2"/>
          <p:cNvSpPr>
            <a:spLocks noGrp="1"/>
          </p:cNvSpPr>
          <p:nvPr>
            <p:ph idx="1"/>
          </p:nvPr>
        </p:nvSpPr>
        <p:spPr/>
        <p:txBody>
          <a:bodyPr/>
          <a:lstStyle/>
          <a:p>
            <a:r>
              <a:rPr lang="en-US" altLang="en-US" sz="2400" dirty="0"/>
              <a:t>Pay grades</a:t>
            </a:r>
          </a:p>
          <a:p>
            <a:r>
              <a:rPr lang="en-US" altLang="en-US" sz="2400" dirty="0"/>
              <a:t>Pay ranges</a:t>
            </a:r>
          </a:p>
          <a:p>
            <a:pPr lvl="1"/>
            <a:r>
              <a:rPr lang="en-US" altLang="en-US" sz="2400" dirty="0"/>
              <a:t>Points along the pay range</a:t>
            </a:r>
          </a:p>
          <a:p>
            <a:pPr lvl="1"/>
            <a:r>
              <a:rPr lang="en-US" altLang="en-US" sz="2400" dirty="0"/>
              <a:t>Topping out (pay range max.)</a:t>
            </a:r>
          </a:p>
          <a:p>
            <a:pPr lvl="1"/>
            <a:r>
              <a:rPr lang="en-US" altLang="en-US" sz="2400" dirty="0"/>
              <a:t>Rate ranges at higher levels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Scatter Diagram of Evaluated Jobs Illustrating Wage Curve, Pay Grades, and Pay Ranges</a:t>
            </a:r>
            <a:endParaRPr lang="en-US" sz="2000" b="0" dirty="0"/>
          </a:p>
        </p:txBody>
      </p:sp>
      <p:pic>
        <p:nvPicPr>
          <p:cNvPr id="5" name="Picture 4" descr="A scatter diagram of the wage curve, comparing average pay per hour to evaluated points, with pay grades and associated pay ranges marked. A scatter diagram has points plotted near the wage curve, which represents average pay per hour, current rates or market rates, versus evaluated points. The wage curve rises through the pay grades, with ranges marked for each pay grade. Data is presented as evaluated points, pay grade, minimum pay, midpoint pay, maximum pay. 0 to 99 points, grade 1, $12, $13.30, $14.60. 100 to 199 points, grade 2, $13.30, $14.60, $15.90. 200 to 299 points, grade 3, $14.60, $15.90, $17.20. 300 to 399, grade 4, $15.90, $17.20, $18.50. 400 to 500 points, grade 5, $17.20, $18.50, $19.80."/>
          <p:cNvPicPr>
            <a:picLocks noGrp="1"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4331" y="1562454"/>
            <a:ext cx="4915338" cy="4691035"/>
          </a:xfrm>
          <a:prstGeom prst="rect">
            <a:avLst/>
          </a:prstGeom>
        </p:spPr>
      </p:pic>
    </p:spTree>
    <p:extLst>
      <p:ext uri="{BB962C8B-B14F-4D97-AF65-F5344CB8AC3E}">
        <p14:creationId xmlns:p14="http://schemas.microsoft.com/office/powerpoint/2010/main" val="2850879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Building Pay Structures</a:t>
            </a:r>
            <a:endParaRPr lang="en-US" dirty="0"/>
          </a:p>
        </p:txBody>
      </p:sp>
      <p:sp>
        <p:nvSpPr>
          <p:cNvPr id="3" name="Content Placeholder 2"/>
          <p:cNvSpPr>
            <a:spLocks noGrp="1"/>
          </p:cNvSpPr>
          <p:nvPr>
            <p:ph idx="1"/>
          </p:nvPr>
        </p:nvSpPr>
        <p:spPr/>
        <p:txBody>
          <a:bodyPr/>
          <a:lstStyle/>
          <a:p>
            <a:r>
              <a:rPr lang="en-US" altLang="en-US" sz="2400" dirty="0"/>
              <a:t>Broadbanding: Technique that collapses many pay grades (salary grades) into a few wide bands to improve organizational effectiveness</a:t>
            </a:r>
          </a:p>
          <a:p>
            <a:r>
              <a:rPr lang="en-US" altLang="en-US" sz="2400" dirty="0"/>
              <a:t>Two-tiered wage system: New employees paid less</a:t>
            </a:r>
          </a:p>
          <a:p>
            <a:r>
              <a:rPr lang="en-US" altLang="en-US" sz="2400" dirty="0"/>
              <a:t>Adjusting pay rates: Overpaid and underpaid jobs</a:t>
            </a:r>
          </a:p>
          <a:p>
            <a:r>
              <a:rPr lang="en-US" altLang="en-US" sz="2400" dirty="0"/>
              <a:t>Pay compression: Occurs when less-experienced employees are paid as much as or more than employees who have been with the organization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Broad-banding and Its Relationship to Traditional Pay Grades and Ranges</a:t>
            </a:r>
            <a:endParaRPr lang="en-US" dirty="0"/>
          </a:p>
        </p:txBody>
      </p:sp>
      <p:pic>
        <p:nvPicPr>
          <p:cNvPr id="3" name="Picture 2" descr="Average hourly pay by job worth. Grades 1 and 2 are in Band 1 on the low end of job worth, getting the lowest average hourly pay. Grades 3 and 4 are in band 2 on the mid-region of job worth, getting a higher average hourly pay. Grades 5 and 6 are in band 3 on the high end of job worth, getting the highest average hourly pay.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2197" y="1842872"/>
            <a:ext cx="7059607" cy="4122684"/>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to the Rules </a:t>
            </a:r>
            <a:r>
              <a:rPr lang="en-US" altLang="en-US" sz="2000" b="0" dirty="0"/>
              <a:t>(1 of 2)</a:t>
            </a:r>
            <a:endParaRPr lang="en-US" sz="2000" b="0" dirty="0"/>
          </a:p>
        </p:txBody>
      </p:sp>
      <p:sp>
        <p:nvSpPr>
          <p:cNvPr id="3" name="Content Placeholder 2"/>
          <p:cNvSpPr>
            <a:spLocks noGrp="1"/>
          </p:cNvSpPr>
          <p:nvPr>
            <p:ph idx="1"/>
          </p:nvPr>
        </p:nvSpPr>
        <p:spPr/>
        <p:txBody>
          <a:bodyPr/>
          <a:lstStyle/>
          <a:p>
            <a:r>
              <a:rPr lang="en-US" altLang="en-US" sz="2400" dirty="0"/>
              <a:t>Sales Representative Compensation</a:t>
            </a:r>
          </a:p>
          <a:p>
            <a:pPr lvl="1"/>
            <a:r>
              <a:rPr lang="en-US" altLang="en-US" sz="2400" dirty="0"/>
              <a:t>Salary</a:t>
            </a:r>
          </a:p>
          <a:p>
            <a:pPr lvl="1"/>
            <a:r>
              <a:rPr lang="en-US" altLang="en-US" sz="2400" dirty="0"/>
              <a:t>Commission</a:t>
            </a:r>
          </a:p>
          <a:p>
            <a:pPr lvl="1"/>
            <a:r>
              <a:rPr lang="en-US" altLang="en-US" sz="2400" dirty="0"/>
              <a:t>Part-Salary, Part-Commission</a:t>
            </a:r>
          </a:p>
          <a:p>
            <a:r>
              <a:rPr lang="en-US" altLang="en-US" sz="2400" dirty="0"/>
              <a:t>Contingent worker compensation</a:t>
            </a:r>
          </a:p>
          <a:p>
            <a:pPr lvl="1"/>
            <a:r>
              <a:rPr lang="en-US" altLang="en-US" sz="2400" dirty="0"/>
              <a:t>In most cases, contingent workers earn less pay than permanent counterparts</a:t>
            </a:r>
          </a:p>
          <a:p>
            <a:pPr lvl="1"/>
            <a:r>
              <a:rPr lang="en-US" altLang="en-US" sz="2400" dirty="0"/>
              <a:t>Far less likely to receive health or retirement benefits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Exceptions to the Rules </a:t>
            </a:r>
            <a:r>
              <a:rPr lang="en-US" altLang="en-US" sz="2000" b="0" dirty="0"/>
              <a:t>(2 of 2)</a:t>
            </a:r>
            <a:endParaRPr lang="en-US" sz="2000" b="0" dirty="0"/>
          </a:p>
        </p:txBody>
      </p:sp>
      <p:sp>
        <p:nvSpPr>
          <p:cNvPr id="3" name="Content Placeholder 2"/>
          <p:cNvSpPr>
            <a:spLocks noGrp="1"/>
          </p:cNvSpPr>
          <p:nvPr>
            <p:ph idx="1"/>
          </p:nvPr>
        </p:nvSpPr>
        <p:spPr/>
        <p:txBody>
          <a:bodyPr/>
          <a:lstStyle/>
          <a:p>
            <a:r>
              <a:rPr lang="en-US" altLang="en-US" sz="2400" dirty="0"/>
              <a:t>Executive Compensation</a:t>
            </a:r>
          </a:p>
          <a:p>
            <a:pPr lvl="1"/>
            <a:r>
              <a:rPr lang="en-US" altLang="en-US" sz="2400" dirty="0"/>
              <a:t>Compensation programs need to be developed that motivate these executives to strive to achieve long-term success for firm</a:t>
            </a:r>
          </a:p>
          <a:p>
            <a:pPr lvl="1"/>
            <a:r>
              <a:rPr lang="en-US" altLang="en-US" sz="2400" dirty="0"/>
              <a:t>Types of executive compensation</a:t>
            </a:r>
          </a:p>
          <a:p>
            <a:pPr lvl="2"/>
            <a:r>
              <a:rPr lang="en-US" altLang="en-US" sz="2400" dirty="0"/>
              <a:t>Base salary</a:t>
            </a:r>
          </a:p>
          <a:p>
            <a:pPr lvl="2"/>
            <a:r>
              <a:rPr lang="en-US" altLang="en-US" sz="2400" dirty="0"/>
              <a:t>Bonuses and performance-based pay</a:t>
            </a:r>
          </a:p>
          <a:p>
            <a:pPr lvl="2"/>
            <a:r>
              <a:rPr lang="en-US" altLang="en-US" sz="2400" dirty="0"/>
              <a:t>Stock option plans</a:t>
            </a:r>
          </a:p>
          <a:p>
            <a:pPr lvl="2"/>
            <a:r>
              <a:rPr lang="en-US" altLang="en-US" sz="2400" dirty="0"/>
              <a:t>Perquisites (perks)</a:t>
            </a:r>
          </a:p>
          <a:p>
            <a:pPr lvl="2"/>
            <a:r>
              <a:rPr lang="en-US" altLang="en-US" sz="2400" dirty="0"/>
              <a:t>Severance packages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Copyright</a:t>
            </a:r>
          </a:p>
        </p:txBody>
      </p:sp>
      <p:pic>
        <p:nvPicPr>
          <p:cNvPr id="8" name="Picture 7" descr="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9033" y="2434148"/>
            <a:ext cx="7485934" cy="2353825"/>
          </a:xfrm>
          <a:prstGeom prst="rect">
            <a:avLst/>
          </a:prstGeom>
        </p:spPr>
      </p:pic>
    </p:spTree>
    <p:extLst>
      <p:ext uri="{BB962C8B-B14F-4D97-AF65-F5344CB8AC3E}">
        <p14:creationId xmlns:p14="http://schemas.microsoft.com/office/powerpoint/2010/main" val="3145917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000" b="0" dirty="0"/>
              <a:t>(2 of 2)</a:t>
            </a:r>
            <a:endParaRPr lang="en-IN" sz="2000" b="0" dirty="0"/>
          </a:p>
        </p:txBody>
      </p:sp>
      <p:sp>
        <p:nvSpPr>
          <p:cNvPr id="3" name="Content Placeholder 2"/>
          <p:cNvSpPr>
            <a:spLocks noGrp="1"/>
          </p:cNvSpPr>
          <p:nvPr>
            <p:ph idx="1"/>
          </p:nvPr>
        </p:nvSpPr>
        <p:spPr/>
        <p:txBody>
          <a:bodyPr/>
          <a:lstStyle/>
          <a:p>
            <a:pPr marL="0" indent="0">
              <a:buSzPct val="100000"/>
              <a:buNone/>
            </a:pPr>
            <a:r>
              <a:rPr lang="en-US" altLang="en-US" sz="2400" b="1" dirty="0">
                <a:solidFill>
                  <a:schemeClr val="bg2"/>
                </a:solidFill>
              </a:rPr>
              <a:t>9.5 </a:t>
            </a:r>
            <a:r>
              <a:rPr lang="en-US" altLang="en-US" sz="2400" dirty="0"/>
              <a:t>Explain what pay structures are and how they are created.</a:t>
            </a:r>
          </a:p>
          <a:p>
            <a:pPr marL="0" indent="0">
              <a:buSzPct val="100000"/>
              <a:buNone/>
            </a:pPr>
            <a:r>
              <a:rPr lang="en-US" altLang="en-US" sz="2400" b="1" dirty="0">
                <a:solidFill>
                  <a:schemeClr val="bg2"/>
                </a:solidFill>
              </a:rPr>
              <a:t>9.6 </a:t>
            </a:r>
            <a:r>
              <a:rPr lang="en-US" altLang="en-US" sz="2400" dirty="0"/>
              <a:t>Review exceptions to the rules: compensation for sales representatives, contingent workers, and executives.</a:t>
            </a:r>
          </a:p>
        </p:txBody>
      </p:sp>
    </p:spTree>
    <p:extLst>
      <p:ext uri="{BB962C8B-B14F-4D97-AF65-F5344CB8AC3E}">
        <p14:creationId xmlns:p14="http://schemas.microsoft.com/office/powerpoint/2010/main" val="392597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Total Compensation Components</a:t>
            </a:r>
            <a:endParaRPr lang="en-US" dirty="0"/>
          </a:p>
        </p:txBody>
      </p:sp>
      <p:pic>
        <p:nvPicPr>
          <p:cNvPr id="3" name="Picture 2" descr="The different components of a total compensation program. Compensation has 2 primary components, financial and nonfinancial. Financial compensation comes in direct and indirect forms. Direct financial methods include wages, salary, commissions, and bonuses. Indirect compensation are benefits provided. Legally required benefits include health care, social security, unemployment compensation, workers compensation, and family and medical leave. Discretionary benefits include paid time off, life insurance, retirement plans, employee stock options plans, employee services, and premium pay. Nonfinancial compensation comes from the job itself, including providing meaning, appreciation, satisfaction, learning, enjoyment, and challenge. The job environment provides nonfinancial compensation in the form of sound policies, capable managers, competent employees, congenial coworkers, appropriate status symbols, and working conditions.  Workplace flexibility is a final form of nonfinancial compensation, including flextime, compressed workweek, job sharing, telecommuting, and part time work."/>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048" y="1733352"/>
            <a:ext cx="8077905" cy="3888120"/>
          </a:xfrm>
          <a:prstGeom prst="rect">
            <a:avLst/>
          </a:prstGeom>
        </p:spPr>
      </p:pic>
    </p:spTree>
    <p:extLst>
      <p:ext uri="{BB962C8B-B14F-4D97-AF65-F5344CB8AC3E}">
        <p14:creationId xmlns:p14="http://schemas.microsoft.com/office/powerpoint/2010/main" val="150537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Determinants of Direct Financial Compensation</a:t>
            </a:r>
            <a:endParaRPr lang="en-US" b="0" dirty="0"/>
          </a:p>
        </p:txBody>
      </p:sp>
      <p:pic>
        <p:nvPicPr>
          <p:cNvPr id="3" name="Picture 2" descr="A flowchart illustrates the determinants of direct financial compensation. Contextual influences on direct financial compensation include the labor market, cost of living, labor unions, economy, interindustry wage differentials, and legislation. These go on to influence job structures, including job analysis and job evaluation. Competitive pay policies, including compensation surveys, pay level policies, and pay mix policies. And pay structures, including pay grades and pay ranges. These 3 go on to further influence the direct financial compensation package, including base pay, cost of living adjustments, pay for performance, and person focused pay."/>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529" y="1905000"/>
            <a:ext cx="7786942" cy="3593592"/>
          </a:xfrm>
          <a:prstGeom prst="rect">
            <a:avLst/>
          </a:prstGeom>
        </p:spPr>
      </p:pic>
    </p:spTree>
    <p:extLst>
      <p:ext uri="{BB962C8B-B14F-4D97-AF65-F5344CB8AC3E}">
        <p14:creationId xmlns:p14="http://schemas.microsoft.com/office/powerpoint/2010/main" val="1747938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Contextual Influences on Direct Financial Compensation</a:t>
            </a:r>
            <a:endParaRPr lang="en-US" dirty="0"/>
          </a:p>
        </p:txBody>
      </p:sp>
      <p:sp>
        <p:nvSpPr>
          <p:cNvPr id="3" name="Content Placeholder 2"/>
          <p:cNvSpPr>
            <a:spLocks noGrp="1"/>
          </p:cNvSpPr>
          <p:nvPr>
            <p:ph idx="1"/>
          </p:nvPr>
        </p:nvSpPr>
        <p:spPr/>
        <p:txBody>
          <a:bodyPr/>
          <a:lstStyle/>
          <a:p>
            <a:pPr indent="-255600"/>
            <a:r>
              <a:rPr lang="en-US" altLang="en-US" sz="2400" dirty="0"/>
              <a:t>Labor market</a:t>
            </a:r>
          </a:p>
          <a:p>
            <a:pPr indent="-255600"/>
            <a:r>
              <a:rPr lang="en-US" altLang="en-US" sz="2400" dirty="0"/>
              <a:t>Cost-of-living differences</a:t>
            </a:r>
          </a:p>
          <a:p>
            <a:pPr indent="-255600"/>
            <a:r>
              <a:rPr lang="en-US" altLang="en-US" sz="2400" dirty="0"/>
              <a:t>Labor unions</a:t>
            </a:r>
          </a:p>
          <a:p>
            <a:pPr indent="-255600"/>
            <a:r>
              <a:rPr lang="en-US" altLang="en-US" sz="2400" dirty="0"/>
              <a:t>Economy</a:t>
            </a:r>
          </a:p>
          <a:p>
            <a:pPr indent="-255600"/>
            <a:r>
              <a:rPr lang="en-US" altLang="en-US" sz="2400" dirty="0"/>
              <a:t>Inter-industry wage differentials</a:t>
            </a:r>
          </a:p>
          <a:p>
            <a:pPr indent="-255600"/>
            <a:r>
              <a:rPr lang="en-US" altLang="en-US" sz="2400" dirty="0"/>
              <a:t>Legislation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Legislation</a:t>
            </a:r>
            <a:endParaRPr lang="en-US" dirty="0"/>
          </a:p>
        </p:txBody>
      </p:sp>
      <p:sp>
        <p:nvSpPr>
          <p:cNvPr id="3" name="Content Placeholder 2"/>
          <p:cNvSpPr>
            <a:spLocks noGrp="1"/>
          </p:cNvSpPr>
          <p:nvPr>
            <p:ph idx="1"/>
          </p:nvPr>
        </p:nvSpPr>
        <p:spPr>
          <a:xfrm>
            <a:off x="457200" y="1600200"/>
            <a:ext cx="7543800" cy="4525963"/>
          </a:xfrm>
        </p:spPr>
        <p:txBody>
          <a:bodyPr/>
          <a:lstStyle/>
          <a:p>
            <a:r>
              <a:rPr lang="en-US" altLang="en-US" sz="2400" dirty="0"/>
              <a:t>Davis-Bacon Act of 1931</a:t>
            </a:r>
          </a:p>
          <a:p>
            <a:r>
              <a:rPr lang="en-US" altLang="en-US" sz="2400" dirty="0"/>
              <a:t>Walsh-Healy Act of 1936</a:t>
            </a:r>
          </a:p>
          <a:p>
            <a:r>
              <a:rPr lang="en-US" altLang="en-US" sz="2400" dirty="0"/>
              <a:t>Fair Labor Standards Act of 1938</a:t>
            </a:r>
          </a:p>
          <a:p>
            <a:r>
              <a:rPr lang="en-US" altLang="en-US" sz="2400" dirty="0"/>
              <a:t>Equal Pay Act of 1963</a:t>
            </a:r>
          </a:p>
          <a:p>
            <a:r>
              <a:rPr lang="en-US" altLang="en-US" sz="2400" dirty="0"/>
              <a:t>Wall Street Reform and Consumer Protection Act of 2010 (Dodd-Frank Act)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Direct Financial Compensation </a:t>
            </a:r>
            <a:r>
              <a:rPr lang="en-US" altLang="en-US" sz="2000" b="0" dirty="0"/>
              <a:t>(1 of 2)</a:t>
            </a:r>
            <a:endParaRPr lang="en-US" sz="2000" b="0" dirty="0"/>
          </a:p>
        </p:txBody>
      </p:sp>
      <p:sp>
        <p:nvSpPr>
          <p:cNvPr id="3" name="Content Placeholder 2"/>
          <p:cNvSpPr>
            <a:spLocks noGrp="1"/>
          </p:cNvSpPr>
          <p:nvPr>
            <p:ph idx="1"/>
          </p:nvPr>
        </p:nvSpPr>
        <p:spPr/>
        <p:txBody>
          <a:bodyPr/>
          <a:lstStyle/>
          <a:p>
            <a:r>
              <a:rPr lang="en-US" altLang="en-US" sz="2400" dirty="0"/>
              <a:t>Base pay: recurring pay for performing work</a:t>
            </a:r>
          </a:p>
          <a:p>
            <a:r>
              <a:rPr lang="en-US" altLang="en-US" sz="2400" dirty="0"/>
              <a:t>Cost-of-living adjustments: increase to compensate for rises in the average cost of goods and services</a:t>
            </a:r>
          </a:p>
          <a:p>
            <a:r>
              <a:rPr lang="en-US" altLang="en-US" sz="2400" dirty="0"/>
              <a:t>Seniority pay: pay increases automatically as years of service increase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Direct Financial Compensation </a:t>
            </a:r>
            <a:r>
              <a:rPr lang="en-US" altLang="en-US" sz="2000" b="0" dirty="0"/>
              <a:t>(2 of 2)</a:t>
            </a:r>
            <a:endParaRPr lang="en-US" sz="2000" b="0" dirty="0"/>
          </a:p>
        </p:txBody>
      </p:sp>
      <p:sp>
        <p:nvSpPr>
          <p:cNvPr id="3" name="Content Placeholder 2"/>
          <p:cNvSpPr>
            <a:spLocks noGrp="1"/>
          </p:cNvSpPr>
          <p:nvPr>
            <p:ph idx="1"/>
          </p:nvPr>
        </p:nvSpPr>
        <p:spPr/>
        <p:txBody>
          <a:bodyPr/>
          <a:lstStyle/>
          <a:p>
            <a:r>
              <a:rPr lang="en-US" altLang="en-US" sz="2400" dirty="0"/>
              <a:t>Performance-based pay</a:t>
            </a:r>
          </a:p>
          <a:p>
            <a:pPr lvl="1"/>
            <a:r>
              <a:rPr lang="en-US" altLang="en-US" sz="2400" dirty="0"/>
              <a:t>Merit pay</a:t>
            </a:r>
          </a:p>
          <a:p>
            <a:pPr lvl="1"/>
            <a:r>
              <a:rPr lang="en-US" altLang="en-US" sz="2400" dirty="0"/>
              <a:t>Incentive pay</a:t>
            </a:r>
          </a:p>
          <a:p>
            <a:pPr lvl="1"/>
            <a:r>
              <a:rPr lang="en-US" altLang="en-US" sz="2400" dirty="0"/>
              <a:t>Group incentive plans</a:t>
            </a:r>
          </a:p>
          <a:p>
            <a:pPr lvl="1"/>
            <a:r>
              <a:rPr lang="en-US" altLang="en-US" sz="2400" dirty="0"/>
              <a:t>Company-wide incentive plans</a:t>
            </a:r>
          </a:p>
          <a:p>
            <a:r>
              <a:rPr lang="en-US" altLang="en-US" sz="2400" dirty="0"/>
              <a:t>Person-focused pay</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fad13fa6290839a6cadf2f58678c983ca86a"/>
</p:tagLst>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4794</TotalTime>
  <Words>6425</Words>
  <Application>Microsoft Office PowerPoint</Application>
  <PresentationFormat>On-screen Show (4:3)</PresentationFormat>
  <Paragraphs>287</Paragraphs>
  <Slides>27</Slides>
  <Notes>27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Times New Roman</vt:lpstr>
      <vt:lpstr>Verdana</vt:lpstr>
      <vt:lpstr>Wingdings</vt:lpstr>
      <vt:lpstr>508 Lecture</vt:lpstr>
      <vt:lpstr>Equation</vt:lpstr>
      <vt:lpstr>Human Resource Management</vt:lpstr>
      <vt:lpstr>Learning Objectives (1 of 2)</vt:lpstr>
      <vt:lpstr>Learning Objectives (2 of 2)</vt:lpstr>
      <vt:lpstr>Total Compensation Components</vt:lpstr>
      <vt:lpstr>Determinants of Direct Financial Compensation</vt:lpstr>
      <vt:lpstr>Contextual Influences on Direct Financial Compensation</vt:lpstr>
      <vt:lpstr>Legislation</vt:lpstr>
      <vt:lpstr>Direct Financial Compensation (1 of 2)</vt:lpstr>
      <vt:lpstr>Direct Financial Compensation (2 of 2)</vt:lpstr>
      <vt:lpstr>Types of Individual Incentive Plans </vt:lpstr>
      <vt:lpstr>Calculation of a Piecework Award for a Garment Worker (1 of 2)</vt:lpstr>
      <vt:lpstr>Calculation of a Piecework Award for a Garment Worker (2 of 2)</vt:lpstr>
      <vt:lpstr>Group Incentives</vt:lpstr>
      <vt:lpstr>Company Wide Incentive Plans</vt:lpstr>
      <vt:lpstr>Person-Focused Pay </vt:lpstr>
      <vt:lpstr>Building Job Structures </vt:lpstr>
      <vt:lpstr>Job Evaluation Methods</vt:lpstr>
      <vt:lpstr>Establishing Competitive Compensation Policies</vt:lpstr>
      <vt:lpstr>Pay Level Policy</vt:lpstr>
      <vt:lpstr>Building Pay Structures (1 of 2)</vt:lpstr>
      <vt:lpstr>Building Pay Structures (2 of 2)</vt:lpstr>
      <vt:lpstr>Scatter Diagram of Evaluated Jobs Illustrating Wage Curve, Pay Grades, and Pay Ranges</vt:lpstr>
      <vt:lpstr>Building Pay Structures</vt:lpstr>
      <vt:lpstr>Broad-banding and Its Relationship to Traditional Pay Grades and Ranges</vt:lpstr>
      <vt:lpstr>Exceptions to the Rules (1 of 2)</vt:lpstr>
      <vt:lpstr>Exceptions to the Rules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 15e</dc:title>
  <dc:subject>Business</dc:subject>
  <dc:creator>Martocchio</dc:creator>
  <cp:keywords>Human Resource Management</cp:keywords>
  <cp:lastModifiedBy>wimua anthony</cp:lastModifiedBy>
  <cp:revision>1095</cp:revision>
  <dcterms:created xsi:type="dcterms:W3CDTF">2014-07-14T20:04:21Z</dcterms:created>
  <dcterms:modified xsi:type="dcterms:W3CDTF">2020-11-19T04:44:48Z</dcterms:modified>
</cp:coreProperties>
</file>