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677" r:id="rId2"/>
    <p:sldId id="380" r:id="rId3"/>
    <p:sldId id="675" r:id="rId4"/>
    <p:sldId id="611" r:id="rId5"/>
    <p:sldId id="615" r:id="rId6"/>
    <p:sldId id="673" r:id="rId7"/>
    <p:sldId id="619" r:id="rId8"/>
    <p:sldId id="631" r:id="rId9"/>
    <p:sldId id="632" r:id="rId10"/>
    <p:sldId id="633" r:id="rId11"/>
    <p:sldId id="635" r:id="rId12"/>
    <p:sldId id="639" r:id="rId13"/>
    <p:sldId id="640" r:id="rId14"/>
    <p:sldId id="674" r:id="rId15"/>
    <p:sldId id="661" r:id="rId16"/>
    <p:sldId id="662" r:id="rId17"/>
    <p:sldId id="676" r:id="rId18"/>
    <p:sldId id="664" r:id="rId19"/>
    <p:sldId id="665" r:id="rId20"/>
    <p:sldId id="666" r:id="rId21"/>
    <p:sldId id="667" r:id="rId22"/>
    <p:sldId id="668" r:id="rId23"/>
    <p:sldId id="671" r:id="rId24"/>
  </p:sldIdLst>
  <p:sldSz cx="9144000" cy="6858000" type="screen4x3"/>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FDB940"/>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49" autoAdjust="0"/>
    <p:restoredTop sz="75818" autoAdjust="0"/>
  </p:normalViewPr>
  <p:slideViewPr>
    <p:cSldViewPr>
      <p:cViewPr varScale="1">
        <p:scale>
          <a:sx n="55" d="100"/>
          <a:sy n="55" d="100"/>
        </p:scale>
        <p:origin x="1830" y="66"/>
      </p:cViewPr>
      <p:guideLst>
        <p:guide orient="horz" pos="2160"/>
        <p:guide pos="2880"/>
      </p:guideLst>
    </p:cSldViewPr>
  </p:slideViewPr>
  <p:outlineViewPr>
    <p:cViewPr>
      <p:scale>
        <a:sx n="33" d="100"/>
        <a:sy n="33" d="100"/>
      </p:scale>
      <p:origin x="0" y="-834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5" d="100"/>
          <a:sy n="55" d="100"/>
        </p:scale>
        <p:origin x="-225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11/19/2020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11/19/2020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MathType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12994160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altLang="en-US" dirty="0">
                <a:latin typeface="Arial" panose="020B0604020202020204" pitchFamily="34" charset="0"/>
              </a:rPr>
              <a:t>Employer-sponsored life insurance protects employees’ families by paying a specified amount upon the employee’s death. These plans often include accidental death and dismemberment claims, which pay additional benefits if death was the result of an accident or if the employee incurs accidental loss of a limb. The cost of group life insurance is relatively low, costing employers about $105 annually. Two of the more common life insurance plans are term life and whole life. </a:t>
            </a:r>
            <a:r>
              <a:rPr lang="en-IN" altLang="en-US" b="1" dirty="0">
                <a:latin typeface="Arial" panose="020B0604020202020204" pitchFamily="34" charset="0"/>
              </a:rPr>
              <a:t>Term life insurance</a:t>
            </a:r>
            <a:r>
              <a:rPr lang="en-IN" altLang="en-US" dirty="0">
                <a:latin typeface="Arial" panose="020B0604020202020204" pitchFamily="34" charset="0"/>
              </a:rPr>
              <a:t> provides protection to employees’ beneficiaries only during a limited period based on a specified number of years subject to a maximum age. After that, the insurance automatically expires. </a:t>
            </a:r>
            <a:r>
              <a:rPr lang="en-IN" altLang="en-US" b="1" dirty="0">
                <a:latin typeface="Arial" panose="020B0604020202020204" pitchFamily="34" charset="0"/>
              </a:rPr>
              <a:t>Whole life insurance</a:t>
            </a:r>
            <a:r>
              <a:rPr lang="en-IN" altLang="en-US" dirty="0">
                <a:latin typeface="Arial" panose="020B0604020202020204" pitchFamily="34" charset="0"/>
              </a:rPr>
              <a:t> pays an amount to the designated beneficiaries of the deceased employee, but unlike term life policies, whole life plans do not terminate until payment is made to the beneficiaries.</a:t>
            </a:r>
          </a:p>
          <a:p>
            <a:pPr marL="0" marR="0" indent="0" algn="l" defTabSz="914400" rtl="0" eaLnBrk="1" fontAlgn="auto" latinLnBrk="0" hangingPunct="1">
              <a:lnSpc>
                <a:spcPct val="100000"/>
              </a:lnSpc>
              <a:spcBef>
                <a:spcPts val="0"/>
              </a:spcBef>
              <a:spcAft>
                <a:spcPts val="0"/>
              </a:spcAft>
              <a:buClrTx/>
              <a:buSzTx/>
              <a:buFontTx/>
              <a:buNone/>
              <a:tabLst/>
              <a:defRPr/>
            </a:pPr>
            <a:endParaRPr lang="en-IN" altLang="en-US"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Workers’ compensation protects employees from job-related accidents and illnesses. Some firms, however, provide additional protection that is more comprehensive. When the short-term plan runs out, a firm’s long-term plan may become active; such a plan may provide 50 to 70 percent of an employee’s pretax pay. </a:t>
            </a:r>
            <a:r>
              <a:rPr lang="en-US" altLang="en-US" b="1" dirty="0">
                <a:latin typeface="Arial" panose="020B0604020202020204" pitchFamily="34" charset="0"/>
              </a:rPr>
              <a:t>Long-term disability </a:t>
            </a:r>
            <a:r>
              <a:rPr lang="en-US" altLang="en-US" dirty="0">
                <a:latin typeface="Arial" panose="020B0604020202020204" pitchFamily="34" charset="0"/>
              </a:rPr>
              <a:t>provides a monthly benefit to employees who due to illness or injury are unable to work for an extended period. </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4212209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tabLst>
                <a:tab pos="463550" algn="l"/>
              </a:tabLst>
            </a:pPr>
            <a:r>
              <a:rPr lang="en-US" altLang="en-US" dirty="0">
                <a:latin typeface="Arial" panose="020B0604020202020204" pitchFamily="34" charset="0"/>
              </a:rPr>
              <a:t>Vacation time serves important compensation goals. For instance, paid vacations provide workers with an opportunity to rest, become rejuvenated, and thus more productive. They may also encourage employees to remain with the firm. Paid vacation time typically increases with seniority. </a:t>
            </a:r>
          </a:p>
          <a:p>
            <a:pPr>
              <a:tabLst>
                <a:tab pos="463550" algn="l"/>
              </a:tabLst>
            </a:pPr>
            <a:endParaRPr lang="en-US" altLang="en-US"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tab pos="463550" algn="l"/>
              </a:tabLst>
              <a:defRPr/>
            </a:pPr>
            <a:r>
              <a:rPr lang="en-US" altLang="en-US" dirty="0">
                <a:latin typeface="Arial" panose="020B0604020202020204" pitchFamily="34" charset="0"/>
              </a:rPr>
              <a:t>Many firms allocate a certain number of paid sick days they</a:t>
            </a:r>
            <a:r>
              <a:rPr lang="en-US" altLang="en-US" baseline="0" dirty="0">
                <a:latin typeface="Arial" panose="020B0604020202020204" pitchFamily="34" charset="0"/>
              </a:rPr>
              <a:t> may use when ill</a:t>
            </a:r>
            <a:r>
              <a:rPr lang="en-US" altLang="en-US" dirty="0">
                <a:latin typeface="Arial" panose="020B0604020202020204" pitchFamily="34" charset="0"/>
              </a:rPr>
              <a:t>. Employees</a:t>
            </a:r>
            <a:r>
              <a:rPr lang="en-US" altLang="en-US" baseline="0" dirty="0">
                <a:latin typeface="Arial" panose="020B0604020202020204" pitchFamily="34" charset="0"/>
              </a:rPr>
              <a:t> who are too ill to report to work continue to receive their pay up to the maximum number of days accumulated.  The number of sick pay days often depends on seniority.</a:t>
            </a:r>
            <a:r>
              <a:rPr lang="en-US" altLang="en-US" dirty="0">
                <a:latin typeface="Arial" panose="020B0604020202020204" pitchFamily="34" charset="0"/>
              </a:rPr>
              <a:t> One approach in dealing with the problem of unscheduled absences is by providing a set number of days for </a:t>
            </a:r>
            <a:r>
              <a:rPr lang="en-US" altLang="en-US" b="1" dirty="0">
                <a:latin typeface="Arial" panose="020B0604020202020204" pitchFamily="34" charset="0"/>
              </a:rPr>
              <a:t>paid time-off</a:t>
            </a:r>
            <a:r>
              <a:rPr lang="en-US" altLang="en-US" dirty="0">
                <a:latin typeface="Arial" panose="020B0604020202020204" pitchFamily="34" charset="0"/>
              </a:rPr>
              <a:t>.</a:t>
            </a:r>
            <a:r>
              <a:rPr lang="en-US" altLang="en-US" b="1" dirty="0">
                <a:latin typeface="Arial" panose="020B0604020202020204" pitchFamily="34" charset="0"/>
              </a:rPr>
              <a:t> </a:t>
            </a:r>
            <a:r>
              <a:rPr lang="en-US" altLang="en-US" dirty="0">
                <a:latin typeface="Arial" panose="020B0604020202020204" pitchFamily="34" charset="0"/>
              </a:rPr>
              <a:t>With a PTO plan, all the reasons for time off—sick, vacation, and personal days—are grouped together.</a:t>
            </a:r>
          </a:p>
          <a:p>
            <a:pPr>
              <a:tabLst>
                <a:tab pos="463550" algn="l"/>
              </a:tabLst>
            </a:pPr>
            <a:endParaRPr lang="en-US"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tab pos="463550" algn="l"/>
              </a:tabLst>
              <a:defRPr/>
            </a:pPr>
            <a:r>
              <a:rPr lang="en-US" b="1" dirty="0"/>
              <a:t>The Family and Medical Leave Act (FMLA)</a:t>
            </a:r>
            <a:r>
              <a:rPr lang="en-US" dirty="0"/>
              <a:t> of 1993 mandates that most companies provide employees up to 12 weeks of unpaid</a:t>
            </a:r>
            <a:r>
              <a:rPr lang="en-US" baseline="0" dirty="0"/>
              <a:t> leave for family reasons, including illness or the birth or adoption of a child.</a:t>
            </a:r>
          </a:p>
          <a:p>
            <a:pPr>
              <a:tabLst>
                <a:tab pos="463550" algn="l"/>
              </a:tabLst>
            </a:pPr>
            <a:endParaRPr lang="en-US" dirty="0"/>
          </a:p>
          <a:p>
            <a:pPr>
              <a:tabLst>
                <a:tab pos="463550" algn="l"/>
              </a:tabLst>
            </a:pPr>
            <a:r>
              <a:rPr lang="en-US" altLang="en-US" b="1" dirty="0">
                <a:latin typeface="Arial" panose="020B0604020202020204" pitchFamily="34" charset="0"/>
              </a:rPr>
              <a:t>Sabbaticals </a:t>
            </a:r>
            <a:r>
              <a:rPr lang="en-US" altLang="en-US" dirty="0">
                <a:latin typeface="Arial" panose="020B0604020202020204" pitchFamily="34" charset="0"/>
              </a:rPr>
              <a:t>are temporary leaves of absence from an organization, usually at reduced pay. Although sabbaticals have been used for years in the academic community, they have only recently entered the private sector. Often sabbaticals help to reduce turnover and keep workers from burning out, hopefully returning revitalized and more committed to their work.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3455358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b="1" dirty="0">
                <a:latin typeface="Arial" panose="020B0604020202020204" pitchFamily="34" charset="0"/>
              </a:rPr>
              <a:t>Volunteerism</a:t>
            </a:r>
            <a:r>
              <a:rPr lang="en-US" altLang="en-US" b="0" baseline="0" dirty="0">
                <a:latin typeface="Arial" panose="020B0604020202020204" pitchFamily="34" charset="0"/>
              </a:rPr>
              <a:t> refers to giving of one’s time to support a meaningful cause.  More and more companies are providing employees with paid time off to contribute to causes of their choice.  In 2014, approximately 20 percent of companies offered paid time off for volunteer activities, trending up since 2007.  Companies favor providing paid time off for volunteer work for three reasons.  First volunteer opportunities allow employees to balance work and life demands.  Second, giving employees the opportunity to contribute to charitable causes on company time represents positive corporate social responsibility, enhancing the company’s overall image in the public eye.  Third, paid time off to volunteer helps to promote retention.</a:t>
            </a:r>
            <a:endParaRPr lang="en-US" altLang="en-US" b="1"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It is also common for organizations to provide payments to assist employees in performing civic duties such as voting, jury duty, or military reserve. In addition, firms often provide bereavement time for the death of a close relative. Finally, there is the payment for time not worked on the job such as rest periods, coffee breaks, lunch periods, cleanup time, and travel time. </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2343121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Organizations offer a variety of benefits that can be called employee services. These benefits encompass a number of areas, including child care, educational assistance, food services and subsidized cafeterias, scholarships for dependents, relocation benefits, and domestic partner benefits.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According to the National Conference of State Legislatures, an estimated 80 percent of employees miss some days of work due to unexpected child-care coverage issues. It is estimated that every $1 invested in backup child care yields $3 to $4 in returned productivity and benefit. Company-sponsored child-care arrangements tend to reduce absenteeism, protect employee productivity, enhance retention and recruiting, promote the advancement of women, and make the firm an employer of choice.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Educational assistance plans can go a long way in improving employee retention. Some companies reimburse employees for part of the fee for completed courses, while others provide half the reimbursement up front and the rest upon satisfactory completion of the course. IRS regulations allow for up to $5,250 of nontaxable educational assistance benefits per year.</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There is generally no such thing as a free lunch. However, firms that supply food services or subsidized cafeterias provide an exception to this rule. What they hope to gain in return is increased productivity, less wasted time, enhanced employee morale, and, in some instances, a healthier workforce. </a:t>
            </a:r>
          </a:p>
          <a:p>
            <a:endParaRPr lang="en-US" dirty="0"/>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4231571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Often companies provide scholarships for dependents of employees. Scholarship programs can help boost employee recruitment and retention.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b="1" dirty="0">
                <a:latin typeface="Arial" panose="020B0604020202020204" pitchFamily="34" charset="0"/>
              </a:rPr>
              <a:t>Relocation benefits </a:t>
            </a:r>
            <a:r>
              <a:rPr lang="en-US" altLang="en-US" dirty="0">
                <a:latin typeface="Arial" panose="020B0604020202020204" pitchFamily="34" charset="0"/>
              </a:rPr>
              <a:t>are </a:t>
            </a:r>
            <a:r>
              <a:rPr lang="en-US" altLang="en-US" sz="1200" dirty="0">
                <a:latin typeface="+mn-lt"/>
              </a:rPr>
              <a:t>c</a:t>
            </a:r>
            <a:r>
              <a:rPr lang="en-US" altLang="en-US" sz="1200" dirty="0"/>
              <a:t>ompany-paid shipments of household goods and temporary living expenses</a:t>
            </a:r>
            <a:r>
              <a:rPr lang="en-US" altLang="en-US" sz="1200" baseline="0" dirty="0"/>
              <a:t> c</a:t>
            </a:r>
            <a:r>
              <a:rPr lang="en-US" altLang="en-US" sz="1200" dirty="0"/>
              <a:t>overing all or a portion of the real estate costs associated with buying a new home and selling the old home.</a:t>
            </a:r>
            <a:r>
              <a:rPr lang="en-US" altLang="en-US" sz="1200" baseline="0" dirty="0"/>
              <a:t>  </a:t>
            </a:r>
            <a:r>
              <a:rPr lang="en-US" altLang="en-US" dirty="0">
                <a:latin typeface="Arial" panose="020B0604020202020204" pitchFamily="34" charset="0"/>
              </a:rPr>
              <a:t>Relocation packages vary, but most companies will pay for household moving and packing expenses and temporary living expenses for up to six months until the home sells. Companies may also cover all or a portion of the real estate costs associated with buying a new home and selling the previously occupied home.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r>
              <a:rPr lang="en-US" altLang="en-US" dirty="0">
                <a:latin typeface="Arial" panose="020B0604020202020204" pitchFamily="34" charset="0"/>
              </a:rPr>
              <a:t>A challenge facing managers and human resource professionals is deciding whether to offer domestic partner or civil union benefits.  Among larger companies, unmarried domestic partners are more often being included as qualified for coverage under employee benefit plans. Among Fortune</a:t>
            </a:r>
            <a:r>
              <a:rPr lang="en-US" altLang="en-US" b="1" dirty="0">
                <a:latin typeface="Arial" panose="020B0604020202020204" pitchFamily="34" charset="0"/>
              </a:rPr>
              <a:t> </a:t>
            </a:r>
            <a:r>
              <a:rPr lang="en-US" altLang="en-US" dirty="0">
                <a:latin typeface="Arial" panose="020B0604020202020204" pitchFamily="34" charset="0"/>
              </a:rPr>
              <a:t>500 companies, about 81</a:t>
            </a:r>
            <a:r>
              <a:rPr lang="en-US" altLang="en-US" b="1" dirty="0">
                <a:latin typeface="Arial" panose="020B0604020202020204" pitchFamily="34" charset="0"/>
              </a:rPr>
              <a:t> </a:t>
            </a:r>
            <a:r>
              <a:rPr lang="en-US" altLang="en-US" dirty="0">
                <a:latin typeface="Arial" panose="020B0604020202020204" pitchFamily="34" charset="0"/>
              </a:rPr>
              <a:t>percent</a:t>
            </a:r>
            <a:r>
              <a:rPr lang="en-US" altLang="en-US" b="1" dirty="0">
                <a:latin typeface="Arial" panose="020B0604020202020204" pitchFamily="34" charset="0"/>
              </a:rPr>
              <a:t> </a:t>
            </a:r>
            <a:r>
              <a:rPr lang="en-US" altLang="en-US" dirty="0">
                <a:latin typeface="Arial" panose="020B0604020202020204" pitchFamily="34" charset="0"/>
              </a:rPr>
              <a:t>offer same-sex partner benefits and 74 percent provide transgender-inclusive</a:t>
            </a:r>
            <a:r>
              <a:rPr lang="en-US" altLang="en-US" baseline="0" dirty="0">
                <a:latin typeface="Arial" panose="020B0604020202020204" pitchFamily="34" charset="0"/>
              </a:rPr>
              <a:t> benefits</a:t>
            </a:r>
            <a:r>
              <a:rPr lang="en-US" altLang="en-US" b="1" dirty="0">
                <a:latin typeface="Arial" panose="020B0604020202020204" pitchFamily="34" charset="0"/>
              </a:rPr>
              <a:t>.</a:t>
            </a:r>
          </a:p>
          <a:p>
            <a:endParaRPr lang="en-US" altLang="en-US" b="1" dirty="0">
              <a:latin typeface="Arial" panose="020B0604020202020204" pitchFamily="34" charset="0"/>
            </a:endParaRPr>
          </a:p>
          <a:p>
            <a:r>
              <a:rPr lang="en-US" altLang="en-US" b="0" dirty="0">
                <a:latin typeface="Arial" panose="020B0604020202020204" pitchFamily="34" charset="0"/>
              </a:rPr>
              <a:t>The</a:t>
            </a:r>
            <a:r>
              <a:rPr lang="en-US" altLang="en-US" b="0" baseline="0" dirty="0">
                <a:latin typeface="Arial" panose="020B0604020202020204" pitchFamily="34" charset="0"/>
              </a:rPr>
              <a:t> number of possible service benefits is left to the imagination of companies and their goal to attract and retain talent.  Examples of additional service benefits include paid public transportation passes and employee discounts.  A relatively new benefit is student loan repayment assistance.</a:t>
            </a:r>
            <a:endParaRPr lang="en-US" altLang="en-US" b="0" dirty="0">
              <a:latin typeface="Arial" panose="020B0604020202020204" pitchFamily="34" charset="0"/>
            </a:endParaRPr>
          </a:p>
          <a:p>
            <a:endParaRPr lang="en-US" altLang="en-US" b="1"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42315711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Effective work–life balance programs focus on solving any personal issues that can detract from an employee’s work. For employers, creating a balanced work–life environment can be a key strategic factor in attracting and retaining the most talented employees. Workplace</a:t>
            </a:r>
            <a:r>
              <a:rPr lang="en-US" altLang="en-US" b="1" i="1" dirty="0">
                <a:latin typeface="Arial" panose="020B0604020202020204" pitchFamily="34" charset="0"/>
              </a:rPr>
              <a:t> </a:t>
            </a:r>
            <a:r>
              <a:rPr lang="en-US" altLang="en-US" dirty="0">
                <a:latin typeface="Arial" panose="020B0604020202020204" pitchFamily="34" charset="0"/>
              </a:rPr>
              <a:t>flexibility is high on employees’ lists of company benefits desired and continues to grow. It has moved from being a great benefit that a company can offer to a business necessity. By providing such an environment, employees are better able to fit family, community, and social commitments into their schedule. The homogeneous workforce that the United States once had is quite different now. Consider the following statistics and envision how the workplace profile has changed: 27 percent of single parents are men, 40 percent of the workforce is unmarried, one in five workers is 50 or older, and four million households are multigenerational. Also, nearly 25 percent of Americans are caring for elders. For men and women seeking to balance their work and personal lives, time is nearly as important as money and may even be more important for some. Work-life balance factors include flextime, compressed schedule, reduced hours, telecommuting, part-time work and job sharing.</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3240914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b="1" dirty="0">
                <a:latin typeface="Arial" panose="020B0604020202020204" pitchFamily="34" charset="0"/>
              </a:rPr>
              <a:t>Flextime</a:t>
            </a:r>
            <a:r>
              <a:rPr lang="en-US" altLang="en-US" dirty="0">
                <a:latin typeface="Arial" panose="020B0604020202020204" pitchFamily="34" charset="0"/>
              </a:rPr>
              <a:t> is the practice of permitting employees to choose their own working hours, within certain limitations.</a:t>
            </a:r>
            <a:r>
              <a:rPr lang="en-US" altLang="en-US" baseline="0" dirty="0">
                <a:latin typeface="Arial" panose="020B0604020202020204" pitchFamily="34" charset="0"/>
              </a:rPr>
              <a:t> </a:t>
            </a:r>
            <a:r>
              <a:rPr lang="en-US" altLang="en-US" dirty="0">
                <a:latin typeface="Arial" panose="020B0604020202020204" pitchFamily="34" charset="0"/>
              </a:rPr>
              <a:t> An</a:t>
            </a:r>
            <a:r>
              <a:rPr lang="en-US" altLang="en-US" baseline="0" dirty="0">
                <a:latin typeface="Arial" panose="020B0604020202020204" pitchFamily="34" charset="0"/>
              </a:rPr>
              <a:t> important</a:t>
            </a:r>
            <a:r>
              <a:rPr lang="en-US" altLang="en-US" dirty="0">
                <a:latin typeface="Arial" panose="020B0604020202020204" pitchFamily="34" charset="0"/>
              </a:rPr>
              <a:t> benefit of flextime is that it can bring better health to employees by reducing employee stress levels.</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18381127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In a flextime system, employees typically work the same number of hours per day as they would on a standard schedule. However, they work these hours within what is called a bandwidth, which is the maximum length of the workday. Core time is that part of the day when all employees must be present. </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val="19092695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a:t>
            </a:r>
            <a:r>
              <a:rPr lang="en-US" altLang="en-US" b="1" dirty="0">
                <a:latin typeface="Arial" panose="020B0604020202020204" pitchFamily="34" charset="0"/>
              </a:rPr>
              <a:t>compressed workweek </a:t>
            </a:r>
            <a:r>
              <a:rPr lang="en-US" altLang="en-US" dirty="0">
                <a:latin typeface="Arial" panose="020B0604020202020204" pitchFamily="34" charset="0"/>
              </a:rPr>
              <a:t>is an arrangement of work hours that permits employees to fulfill their work obligation in fewer days than the typical five-day, eight-hour-a-day workweek. A common compressed workweek is four 10-hour days.  Another form of the compressed workweek is four 9-hour days and a half-day on Friday.  Working under this arrangement, employees have reported greater job satisfaction. Some employers have cited advantages such as increased productivity and reduced absenteeism. Other firms, however, have found that some employees become fatigued from working longer hours. </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val="39524599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b="1" dirty="0">
                <a:latin typeface="Arial" panose="020B0604020202020204" pitchFamily="34" charset="0"/>
              </a:rPr>
              <a:t>Job sharing </a:t>
            </a:r>
            <a:r>
              <a:rPr lang="en-US" altLang="en-US" dirty="0">
                <a:latin typeface="Arial" panose="020B0604020202020204" pitchFamily="34" charset="0"/>
              </a:rPr>
              <a:t>is an approach to work that allows two part-time people to split the duties of one job in some agreed-upon manner. The workers are paid according to their contributions. It provides an option to retain workers, particularly those</a:t>
            </a:r>
            <a:r>
              <a:rPr lang="en-US" altLang="en-US" baseline="0" dirty="0">
                <a:latin typeface="Arial" panose="020B0604020202020204" pitchFamily="34" charset="0"/>
              </a:rPr>
              <a:t> who want to work fewer than 40 hours per week</a:t>
            </a:r>
            <a:r>
              <a:rPr lang="en-US" altLang="en-US" dirty="0">
                <a:latin typeface="Arial" panose="020B0604020202020204" pitchFamily="34" charset="0"/>
              </a:rPr>
              <a:t>. Often job sharers work as hard in three days as those working full time, and are grateful for the opportunity to be able to combine work and other interests.</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p14="http://schemas.microsoft.com/office/powerpoint/2010/main" val="3291648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a:solidFill>
                <a:schemeClr val="tx1">
                  <a:lumMod val="75000"/>
                  <a:lumOff val="25000"/>
                </a:schemeClr>
              </a:solidFill>
              <a:ea typeface="ＭＳ Ｐゴシック" pitchFamily="34" charset="-128"/>
              <a:cs typeface="Lucida Sans Unicode"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32547142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Some companies are giving two executives the same responsibilities and the same title and letting them decide how the work is to be divided (Two in a Box). Unlike job sharing, it is a full-time job for both executives. It certainly has some risk, as in the case of the 1998 DaimlerChrysler Corporation disaster of an attempt at two in a box when one executive was unwilling to share authority, resulting in the resignation of the other executive. Problems certainly can occur as the egos of two executives meet, but it has proven successful in certain instances. A major advantage of this approach is that it can ease transition, permitting a manager to learn from a more experienced manager. It is also useful as managers confront the requirement of global traveling.</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p14="http://schemas.microsoft.com/office/powerpoint/2010/main" val="16912381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b="1" dirty="0">
                <a:latin typeface="Arial" panose="020B0604020202020204" pitchFamily="34" charset="0"/>
              </a:rPr>
              <a:t>Telecommuting</a:t>
            </a:r>
            <a:r>
              <a:rPr lang="en-US" altLang="en-US" dirty="0">
                <a:latin typeface="Arial" panose="020B0604020202020204" pitchFamily="34" charset="0"/>
              </a:rPr>
              <a:t> is a work arrangement where employees, called “teleworkers” or “telecommuters”, are able to remain at home (or otherwise away from the office)</a:t>
            </a:r>
            <a:r>
              <a:rPr lang="en-US" altLang="en-US" baseline="0" dirty="0">
                <a:latin typeface="Arial" panose="020B0604020202020204" pitchFamily="34" charset="0"/>
              </a:rPr>
              <a:t> </a:t>
            </a:r>
            <a:r>
              <a:rPr lang="en-US" altLang="en-US" dirty="0">
                <a:latin typeface="Arial" panose="020B0604020202020204" pitchFamily="34" charset="0"/>
              </a:rPr>
              <a:t>and perform their work using computers and other devices that connect them with their offices. For self-motivated workers, telecommuting can increase worker productivity and improve job satisfaction and loyalty. </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p14="http://schemas.microsoft.com/office/powerpoint/2010/main" val="41963468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Part-time employment adds many highly qualified individuals to the labor market by permitting employees to address both job and personal needs. </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p14="http://schemas.microsoft.com/office/powerpoint/2010/main" val="1720042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Most organizations recognize that they have a responsibility to their employees to provide certain benefits such as insurance and other programs for their health, safety, security and general welfare.</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IN" altLang="en-US" dirty="0">
                <a:latin typeface="Arial" panose="020B0604020202020204" pitchFamily="34" charset="0"/>
              </a:rPr>
              <a:t>Historically, compensation departments have not dealt with nonfinancial factors. However, the new compensation model suggests that this is changing. </a:t>
            </a:r>
            <a:r>
              <a:rPr lang="en-IN" altLang="en-US" b="1" dirty="0">
                <a:latin typeface="Arial" panose="020B0604020202020204" pitchFamily="34" charset="0"/>
              </a:rPr>
              <a:t>Nonfinancial compensation</a:t>
            </a:r>
            <a:r>
              <a:rPr lang="en-IN" altLang="en-US" dirty="0">
                <a:latin typeface="Arial" panose="020B0604020202020204" pitchFamily="34" charset="0"/>
              </a:rPr>
              <a:t> consists of the satisfaction that a person receives from the job itself or from the psychological or physical environment in which the person works. The components of nonfinancial compensation consist of the job itself and the job environment and are also listed in the</a:t>
            </a:r>
            <a:r>
              <a:rPr lang="en-IN" altLang="en-US" baseline="0" dirty="0">
                <a:latin typeface="Arial" panose="020B0604020202020204" pitchFamily="34" charset="0"/>
              </a:rPr>
              <a:t> f</a:t>
            </a:r>
            <a:r>
              <a:rPr lang="en-IN" altLang="en-US" dirty="0">
                <a:latin typeface="Arial" panose="020B0604020202020204" pitchFamily="34" charset="0"/>
              </a:rPr>
              <a:t>igure. Our focus in this chapter will be on indirect financial compensation.</a:t>
            </a:r>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3145455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altLang="en-US" b="1" dirty="0">
                <a:latin typeface="Arial" panose="020B0604020202020204" pitchFamily="34" charset="0"/>
              </a:rPr>
              <a:t>Indirect financial compensation (employee benefits)</a:t>
            </a:r>
            <a:r>
              <a:rPr lang="en-IN" altLang="en-US" dirty="0">
                <a:latin typeface="Arial" panose="020B0604020202020204" pitchFamily="34" charset="0"/>
              </a:rPr>
              <a:t> consists of all financial rewards not included in direct financial compensation. They typically account for about 30 percent of a firm’s financial compensation costs. In March 2017, employers spent, on average, $11.18 per hour worked for each employee to provide benefits. The most expensive benefit was health insurance, which cost $2.94 per hour worked for each employee.</a:t>
            </a:r>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3674656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Employers voluntarily provide most benefits, but the law requires others. These legally required benefits include Social Security, unemployment insurance,</a:t>
            </a:r>
            <a:r>
              <a:rPr lang="en-US" altLang="en-US" baseline="0" dirty="0">
                <a:latin typeface="Arial" panose="020B0604020202020204" pitchFamily="34" charset="0"/>
              </a:rPr>
              <a:t> </a:t>
            </a:r>
            <a:r>
              <a:rPr lang="en-US" altLang="en-US" dirty="0">
                <a:latin typeface="Arial" panose="020B0604020202020204" pitchFamily="34" charset="0"/>
              </a:rPr>
              <a:t>workers’ compensation and health care. </a:t>
            </a:r>
          </a:p>
          <a:p>
            <a:pPr eaLnBrk="1" hangingPunct="1"/>
            <a:endParaRPr lang="en-US" altLang="en-US" dirty="0">
              <a:latin typeface="Arial" panose="020B0604020202020204" pitchFamily="34" charset="0"/>
            </a:endParaRPr>
          </a:p>
          <a:p>
            <a:pPr eaLnBrk="1" hangingPunct="1"/>
            <a:r>
              <a:rPr lang="en-IN" altLang="en-US" dirty="0">
                <a:latin typeface="Arial" panose="020B0604020202020204" pitchFamily="34" charset="0"/>
              </a:rPr>
              <a:t>The U.S. government established programs to protect individuals from catastrophic events such as disability and unemployment. Legally required benefits are protection programs that attempt to promote worker safety and health, maintain family income streams, and assist families in crisis. The cost of legally required benefits to employers is quite high. As of March 2017, U.S. companies spent an average of $5,408 per employee annually to provide legally required benefits.</a:t>
            </a:r>
          </a:p>
          <a:p>
            <a:pPr eaLnBrk="1" hangingPunct="1"/>
            <a:endParaRPr lang="en-IN" altLang="en-US" dirty="0">
              <a:latin typeface="Arial" panose="020B0604020202020204" pitchFamily="34" charset="0"/>
            </a:endParaRPr>
          </a:p>
          <a:p>
            <a:pPr eaLnBrk="1" hangingPunct="1"/>
            <a:r>
              <a:rPr lang="en-US" altLang="en-US" dirty="0">
                <a:latin typeface="Arial" panose="020B0604020202020204" pitchFamily="34" charset="0"/>
              </a:rPr>
              <a:t>The Social Security Act of 1935 created a system of retirement benefits and established the Social Security Administration. Subsequent amendments to the Act added other forms of protection, such as disability insurance, survivors’ benefits, and Medicare. </a:t>
            </a:r>
            <a:r>
              <a:rPr lang="en-US" altLang="en-US" i="1" dirty="0">
                <a:latin typeface="Arial" panose="020B0604020202020204" pitchFamily="34" charset="0"/>
              </a:rPr>
              <a:t>Disability insurance</a:t>
            </a:r>
            <a:r>
              <a:rPr lang="en-US" altLang="en-US" dirty="0">
                <a:latin typeface="Arial" panose="020B0604020202020204" pitchFamily="34" charset="0"/>
              </a:rPr>
              <a:t> protects employees against loss of earnings resulting from total incapacity. </a:t>
            </a:r>
            <a:r>
              <a:rPr lang="en-US" altLang="en-US" i="1" dirty="0">
                <a:latin typeface="Arial" panose="020B0604020202020204" pitchFamily="34" charset="0"/>
              </a:rPr>
              <a:t>Survivors’ benefits</a:t>
            </a:r>
            <a:r>
              <a:rPr lang="en-US" altLang="en-US" dirty="0">
                <a:latin typeface="Arial" panose="020B0604020202020204" pitchFamily="34" charset="0"/>
              </a:rPr>
              <a:t> are provided to certain members of an employee’s family when the employee dies. These benefits are paid to the widow or widower and unmarried children. Unmarried children may be eligible for survivors’ benefits until they are 18 years old. </a:t>
            </a:r>
            <a:r>
              <a:rPr lang="en-US" altLang="en-US" i="1" dirty="0">
                <a:latin typeface="Arial" panose="020B0604020202020204" pitchFamily="34" charset="0"/>
              </a:rPr>
              <a:t>Medicare</a:t>
            </a:r>
            <a:r>
              <a:rPr lang="en-US" altLang="en-US" dirty="0">
                <a:latin typeface="Arial" panose="020B0604020202020204" pitchFamily="34" charset="0"/>
              </a:rPr>
              <a:t> provides hospital and medical insurance protection for individuals 65 years of age and older and for those who have become disabled. </a:t>
            </a:r>
          </a:p>
          <a:p>
            <a:pPr eaLnBrk="1" hangingPunct="1"/>
            <a:endParaRPr lang="en-US" altLang="en-US"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b="1" dirty="0">
                <a:latin typeface="Arial" panose="020B0604020202020204" pitchFamily="34" charset="0"/>
              </a:rPr>
              <a:t>Unemployment compensation </a:t>
            </a:r>
            <a:r>
              <a:rPr lang="en-US" altLang="en-US" dirty="0">
                <a:latin typeface="Arial" panose="020B0604020202020204" pitchFamily="34" charset="0"/>
              </a:rPr>
              <a:t>provides workers whose jobs have been terminated through no fault of their own monetary payments for up to 26 weeks or until they find a new job. The intent of unemployment payments is to provide an unemployed worker time to find a new job equivalent to the one lost without suffering financial distress. </a:t>
            </a:r>
            <a:r>
              <a:rPr lang="en-US" altLang="en-US" baseline="0" dirty="0">
                <a:latin typeface="Arial" panose="020B0604020202020204" pitchFamily="34" charset="0"/>
              </a:rPr>
              <a:t> </a:t>
            </a:r>
            <a:r>
              <a:rPr lang="en-US" altLang="en-US" dirty="0">
                <a:latin typeface="Arial" panose="020B0604020202020204" pitchFamily="34" charset="0"/>
              </a:rPr>
              <a:t>In the United States, unemployment insurance is based on both federal and state statutes and, although the federal government provides guidelines, the programs are administered by the states and therefore benefits vary by state. A payroll tax paid solely by employers funds the unemployment compensation program. </a:t>
            </a:r>
          </a:p>
          <a:p>
            <a:pPr eaLnBrk="1" hangingPunct="1"/>
            <a:endParaRPr lang="en-US" altLang="en-US"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b="1" dirty="0">
                <a:latin typeface="Arial" panose="020B0604020202020204" pitchFamily="34" charset="0"/>
              </a:rPr>
              <a:t>Workers’ compensation </a:t>
            </a:r>
            <a:r>
              <a:rPr lang="en-US" altLang="en-US" dirty="0">
                <a:latin typeface="Arial" panose="020B0604020202020204" pitchFamily="34" charset="0"/>
              </a:rPr>
              <a:t>benefits provide a degree of financial protection for employees who incur expenses resulting from job-related accidents or illnesses. As with unemployment compensation, states administer individual programs, which are subject to federal regulations. Employers pay the entire cost of workers’ compensation insurance, and their past record of job-related accidents and illnesses largely determines their premium expense.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Until</a:t>
            </a:r>
            <a:r>
              <a:rPr lang="en-US" altLang="en-US" baseline="0" dirty="0">
                <a:latin typeface="Arial" panose="020B0604020202020204" pitchFamily="34" charset="0"/>
              </a:rPr>
              <a:t> the passage of the Patient Protection and Affordable Care Act (PPACA or ACA) of 2010, companies chose whether to offer health care plans.  Since then, most must provide employees with affordable health care options.  Failure to provide affordable health coverage results in costly penalties.  Health care coverage represents the most expensive employee benefit.</a:t>
            </a:r>
          </a:p>
          <a:p>
            <a:pPr eaLnBrk="1" hangingPunct="1"/>
            <a:endParaRPr lang="en-US" altLang="en-US" baseline="0" dirty="0">
              <a:latin typeface="Arial" panose="020B0604020202020204" pitchFamily="34" charset="0"/>
            </a:endParaRPr>
          </a:p>
          <a:p>
            <a:pPr eaLnBrk="1" hangingPunct="1"/>
            <a:r>
              <a:rPr lang="en-US" altLang="en-US" baseline="0" dirty="0">
                <a:latin typeface="Arial" panose="020B0604020202020204" pitchFamily="34" charset="0"/>
              </a:rPr>
              <a:t>Companies can choose form one of three options for health care coverage.  </a:t>
            </a:r>
            <a:r>
              <a:rPr lang="en-US" altLang="en-US" b="1" baseline="0" dirty="0">
                <a:latin typeface="Arial" panose="020B0604020202020204" pitchFamily="34" charset="0"/>
              </a:rPr>
              <a:t>Fee-for-service plans </a:t>
            </a:r>
            <a:r>
              <a:rPr lang="en-US" altLang="en-US" baseline="0" dirty="0">
                <a:latin typeface="Arial" panose="020B0604020202020204" pitchFamily="34" charset="0"/>
              </a:rPr>
              <a:t>provide protection against health care expenses in the form of a cash benefit paid to the insured or directly to the health care provider after the employee has received health care services.  That is, these plans pay benefits on a reimbursement basis.  </a:t>
            </a:r>
            <a:r>
              <a:rPr lang="en-US" altLang="en-US" b="1" baseline="0" dirty="0">
                <a:latin typeface="Arial" panose="020B0604020202020204" pitchFamily="34" charset="0"/>
              </a:rPr>
              <a:t>Managed care plans </a:t>
            </a:r>
            <a:r>
              <a:rPr lang="en-US" altLang="en-US" baseline="0" dirty="0">
                <a:latin typeface="Arial" panose="020B0604020202020204" pitchFamily="34" charset="0"/>
              </a:rPr>
              <a:t>emphasize cost control by limiting an employee’s choice of doctors and hospitals.  The most common is Health Maintenance Organizations (HMO).  Increasingly, companies are adopting a </a:t>
            </a:r>
            <a:r>
              <a:rPr lang="en-US" altLang="en-US" b="1" baseline="0" dirty="0">
                <a:latin typeface="Arial" panose="020B0604020202020204" pitchFamily="34" charset="0"/>
              </a:rPr>
              <a:t>consumer-driven-health-care plan </a:t>
            </a:r>
            <a:r>
              <a:rPr lang="en-US" altLang="en-US" baseline="0" dirty="0">
                <a:latin typeface="Arial" panose="020B0604020202020204" pitchFamily="34" charset="0"/>
              </a:rPr>
              <a:t>(CDHP) approach.  This approach refers to the objective of helping companies maintain control over costs while also enabling employees to make wise choices about their health care.</a:t>
            </a:r>
            <a:endParaRPr lang="en-US" altLang="en-US" dirty="0">
              <a:latin typeface="Arial" panose="020B0604020202020204" pitchFamily="34" charset="0"/>
            </a:endParaRPr>
          </a:p>
          <a:p>
            <a:pPr eaLnBrk="1" hangingPunct="1"/>
            <a:endParaRPr lang="en-IN" altLang="en-US" dirty="0">
              <a:latin typeface="Arial" panose="020B0604020202020204" pitchFamily="34" charset="0"/>
            </a:endParaRPr>
          </a:p>
          <a:p>
            <a:pPr eaLnBrk="1" hangingPunct="1"/>
            <a:endParaRPr lang="en-IN"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4266833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With the high cost of medical care, an individual without health care insurance is vulnerable.  </a:t>
            </a:r>
            <a:r>
              <a:rPr lang="en-US" altLang="en-US" b="1" dirty="0">
                <a:latin typeface="Arial" panose="020B0604020202020204" pitchFamily="34" charset="0"/>
              </a:rPr>
              <a:t>The Consolidated Omnibus Budget Reconciliation Act (COBRA) of 1985 </a:t>
            </a:r>
            <a:r>
              <a:rPr lang="en-US" altLang="en-US" dirty="0">
                <a:latin typeface="Arial" panose="020B0604020202020204" pitchFamily="34" charset="0"/>
              </a:rPr>
              <a:t>gives employees the opportunity to continue their coverage temporarily, which they would otherwise lose because of termination, layoff, or other</a:t>
            </a:r>
            <a:r>
              <a:rPr lang="en-US" altLang="en-US" baseline="0" dirty="0">
                <a:latin typeface="Arial" panose="020B0604020202020204" pitchFamily="34" charset="0"/>
              </a:rPr>
              <a:t> changes in employment status.  The act applies to employers with 20 or more employees.  Under COBRA, individuals may keep their coverage, as well as coverage for their spouses and dependent, for up to 18 months after their employment ceases.</a:t>
            </a:r>
          </a:p>
          <a:p>
            <a:pPr eaLnBrk="1" hangingPunct="1"/>
            <a:endParaRPr lang="en-US" altLang="en-US" baseline="0" dirty="0">
              <a:latin typeface="Arial" panose="020B0604020202020204" pitchFamily="34" charset="0"/>
            </a:endParaRPr>
          </a:p>
          <a:p>
            <a:r>
              <a:rPr lang="en-US" altLang="en-US" sz="1200" b="1" dirty="0"/>
              <a:t>The Older Workers Benefit Protection Act (OWBPA)</a:t>
            </a:r>
            <a:r>
              <a:rPr lang="en-US" altLang="en-US" sz="1200" b="0" dirty="0"/>
              <a:t>,</a:t>
            </a:r>
            <a:r>
              <a:rPr lang="en-US" altLang="en-US" sz="1200" b="0" baseline="0" dirty="0"/>
              <a:t> the amendment to the Age Discrimination in Employment Act, placed additional restrictions on employer benefits practices.</a:t>
            </a:r>
          </a:p>
          <a:p>
            <a:endParaRPr lang="en-US" altLang="en-US" sz="1200" b="1" dirty="0"/>
          </a:p>
          <a:p>
            <a:r>
              <a:rPr lang="en-US" altLang="en-US" sz="1200" b="1" dirty="0"/>
              <a:t>The Health Insurance Portability and Accountability Act (HIPAA) of 1996 </a:t>
            </a:r>
            <a:r>
              <a:rPr lang="en-US" altLang="en-US" sz="1200" b="0" dirty="0"/>
              <a:t>ensures that individuals will have ready access to coverage under a subsequent employer’s health plan, regardless of their health or claims experience.  In addition, HIPAA protects the transfer, disclosure,</a:t>
            </a:r>
            <a:r>
              <a:rPr lang="en-US" altLang="en-US" sz="1200" b="0" baseline="0" dirty="0"/>
              <a:t> and use of health-care information.</a:t>
            </a:r>
          </a:p>
          <a:p>
            <a:endParaRPr lang="en-US" altLang="en-US" sz="1200" b="0" dirty="0"/>
          </a:p>
          <a:p>
            <a:r>
              <a:rPr lang="en-US" altLang="en-US" sz="1200" b="1" dirty="0"/>
              <a:t>The Patient Protection and Affordable Care Act (PPACA) of 2010 </a:t>
            </a:r>
            <a:r>
              <a:rPr lang="en-US" altLang="en-US" sz="1200" b="0" dirty="0"/>
              <a:t>is often called “ObamaCare”.  The act is based on the idea that when more people have health insurance</a:t>
            </a:r>
            <a:r>
              <a:rPr lang="en-US" altLang="en-US" sz="1200" b="0" baseline="0" dirty="0"/>
              <a:t> – young, healthy people in addition to older, sicker people – risk will be spread out and costs will come down.</a:t>
            </a:r>
            <a:endParaRPr lang="en-US" altLang="en-US" sz="1200" b="1" dirty="0"/>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IN" altLang="en-US" dirty="0">
              <a:latin typeface="Arial" panose="020B0604020202020204" pitchFamily="34" charset="0"/>
            </a:endParaRPr>
          </a:p>
          <a:p>
            <a:pPr eaLnBrk="1" hangingPunct="1"/>
            <a:endParaRPr lang="en-IN"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4266833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Arial" panose="020B0604020202020204" pitchFamily="34" charset="0"/>
              </a:rPr>
              <a:t>Discretionary benefits </a:t>
            </a:r>
            <a:r>
              <a:rPr lang="en-US" altLang="en-US" dirty="0">
                <a:latin typeface="Arial" panose="020B0604020202020204" pitchFamily="34" charset="0"/>
              </a:rPr>
              <a:t>are benefit payments made as a result of management decisions in nonunion firms and of labor–management negotiations in unionized firms. Discretionary benefits fall into three broad categories: protection programs, paid</a:t>
            </a:r>
            <a:r>
              <a:rPr lang="en-US" altLang="en-US" baseline="0" dirty="0">
                <a:latin typeface="Arial" panose="020B0604020202020204" pitchFamily="34" charset="0"/>
              </a:rPr>
              <a:t> time off, and services.  </a:t>
            </a:r>
          </a:p>
          <a:p>
            <a:endParaRPr lang="en-US" altLang="en-US" baseline="0" dirty="0">
              <a:latin typeface="Arial" panose="020B0604020202020204" pitchFamily="34" charset="0"/>
            </a:endParaRPr>
          </a:p>
          <a:p>
            <a:r>
              <a:rPr lang="en-US" altLang="en-US" b="1" baseline="0" dirty="0">
                <a:latin typeface="Arial" panose="020B0604020202020204" pitchFamily="34" charset="0"/>
              </a:rPr>
              <a:t>Protection programs </a:t>
            </a:r>
            <a:r>
              <a:rPr lang="en-US" altLang="en-US" baseline="0" dirty="0">
                <a:latin typeface="Arial" panose="020B0604020202020204" pitchFamily="34" charset="0"/>
              </a:rPr>
              <a:t>provide family benefits, promote health, and guard against income loss caused by such catastrophic factors as unemployment, disability, or serious illness.  </a:t>
            </a:r>
            <a:r>
              <a:rPr lang="en-US" altLang="en-US" b="1" baseline="0" dirty="0">
                <a:latin typeface="Arial" panose="020B0604020202020204" pitchFamily="34" charset="0"/>
              </a:rPr>
              <a:t>Paid time off </a:t>
            </a:r>
            <a:r>
              <a:rPr lang="en-US" altLang="en-US" baseline="0" dirty="0">
                <a:latin typeface="Arial" panose="020B0604020202020204" pitchFamily="34" charset="0"/>
              </a:rPr>
              <a:t>provides employees time off with pay for such events as vacation or holidays.  </a:t>
            </a:r>
            <a:r>
              <a:rPr lang="en-US" altLang="en-US" b="1" baseline="0" dirty="0">
                <a:latin typeface="Arial" panose="020B0604020202020204" pitchFamily="34" charset="0"/>
              </a:rPr>
              <a:t>Services</a:t>
            </a:r>
            <a:r>
              <a:rPr lang="en-US" altLang="en-US" baseline="0" dirty="0">
                <a:latin typeface="Arial" panose="020B0604020202020204" pitchFamily="34" charset="0"/>
              </a:rPr>
              <a:t> provide such enhancements as tuition reimbursement and day-care assistance to employees and their families.</a:t>
            </a:r>
            <a:endParaRPr lang="en-US" altLang="en-US" dirty="0">
              <a:latin typeface="Arial" panose="020B0604020202020204" pitchFamily="34" charset="0"/>
            </a:endParaRPr>
          </a:p>
          <a:p>
            <a:endParaRPr lang="en-US" altLang="en-US" dirty="0">
              <a:latin typeface="Arial" panose="020B0604020202020204" pitchFamily="34" charset="0"/>
            </a:endParaRPr>
          </a:p>
          <a:p>
            <a:endParaRPr lang="en-US" altLang="en-US" dirty="0">
              <a:latin typeface="Arial" panose="020B0604020202020204" pitchFamily="34" charset="0"/>
            </a:endParaRPr>
          </a:p>
          <a:p>
            <a:endParaRPr lang="en-US" altLang="en-US" dirty="0">
              <a:latin typeface="Arial" panose="020B0604020202020204" pitchFamily="34" charset="0"/>
            </a:endParaRPr>
          </a:p>
          <a:p>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746121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ltLang="en-US" dirty="0">
                <a:latin typeface="Arial" panose="020B0604020202020204" pitchFamily="34" charset="0"/>
              </a:rPr>
              <a:t>Retirement income security is a major concern to individuals of all ages,</a:t>
            </a:r>
            <a:r>
              <a:rPr lang="en-IN" altLang="en-US" baseline="0" dirty="0">
                <a:latin typeface="Arial" panose="020B0604020202020204" pitchFamily="34" charset="0"/>
              </a:rPr>
              <a:t> but particularly to the members of the baby boom generation who are entering retirement in unprecedented numbers.  Individuals rely on three sources for retirement income.  Employer-sponsored retirement plans provide employees with income after they have met a minimum retirement age and have left the company.  The Social Security OASDI program provides government-mandated retirement income to employees who have made sufficient contributions through payroll taxes.  And individuals may use their initiative to take advantage of tax regulations that have created such retirement programs as individual retirement accounts (IRAs) and Roth IRAs.  The focus here is on employer-sponsored retirement plans.</a:t>
            </a:r>
            <a:endParaRPr lang="en-IN" altLang="en-US" dirty="0">
              <a:latin typeface="Arial" panose="020B0604020202020204" pitchFamily="34" charset="0"/>
            </a:endParaRPr>
          </a:p>
          <a:p>
            <a:endParaRPr lang="en-IN" altLang="en-US" dirty="0">
              <a:latin typeface="Arial" panose="020B0604020202020204" pitchFamily="34" charset="0"/>
            </a:endParaRPr>
          </a:p>
          <a:p>
            <a:r>
              <a:rPr lang="en-IN" altLang="en-US" dirty="0">
                <a:latin typeface="Arial" panose="020B0604020202020204" pitchFamily="34" charset="0"/>
              </a:rPr>
              <a:t>Tax incentives encourage companies to offer pension programs. Some of the Employee Retirement Income Security Act (ERISA) of 1974 provisions set the minimum standards required to “qualify” pension plans for favorable tax treatment. Failure to meet any of the minimum standard provisions “disqualifies” pension plans for favorable tax treatment. Pension plans that meet these minimum standards are known as </a:t>
            </a:r>
            <a:r>
              <a:rPr lang="en-IN" altLang="en-US" b="1" dirty="0">
                <a:latin typeface="Arial" panose="020B0604020202020204" pitchFamily="34" charset="0"/>
              </a:rPr>
              <a:t>qualified plans</a:t>
            </a:r>
            <a:r>
              <a:rPr lang="en-IN" altLang="en-US" dirty="0">
                <a:latin typeface="Arial" panose="020B0604020202020204" pitchFamily="34" charset="0"/>
              </a:rPr>
              <a:t>. </a:t>
            </a:r>
            <a:r>
              <a:rPr lang="en-IN" altLang="en-US" b="1" dirty="0">
                <a:latin typeface="Arial" panose="020B0604020202020204" pitchFamily="34" charset="0"/>
              </a:rPr>
              <a:t>Nonqualified plans</a:t>
            </a:r>
            <a:r>
              <a:rPr lang="en-IN" altLang="en-US" dirty="0">
                <a:latin typeface="Arial" panose="020B0604020202020204" pitchFamily="34" charset="0"/>
              </a:rPr>
              <a:t>  refer to pension plans that do not meet at least one of the minimum standard provisions; typically, highly paid employees benefit from participation in nonqualified plans. </a:t>
            </a:r>
            <a:endParaRPr lang="en-US" altLang="en-US" dirty="0">
              <a:latin typeface="Arial" panose="020B0604020202020204" pitchFamily="34" charset="0"/>
            </a:endParaRPr>
          </a:p>
          <a:p>
            <a:endParaRPr lang="en-IN" altLang="en-US" dirty="0">
              <a:latin typeface="Arial" panose="020B0604020202020204" pitchFamily="34" charset="0"/>
            </a:endParaRPr>
          </a:p>
          <a:p>
            <a:r>
              <a:rPr lang="en-US" dirty="0"/>
              <a:t>One</a:t>
            </a:r>
            <a:r>
              <a:rPr lang="en-US" baseline="0" dirty="0"/>
              <a:t> of the minimum standards is vesting.  </a:t>
            </a:r>
            <a:r>
              <a:rPr lang="en-US" b="1" baseline="0" dirty="0"/>
              <a:t>Vesting</a:t>
            </a:r>
            <a:r>
              <a:rPr lang="en-US" baseline="0" dirty="0"/>
              <a:t> refers to an employee’s non-forfeitable rights to retirement plan benefits.</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1184313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ltLang="en-US" dirty="0">
                <a:latin typeface="Arial" panose="020B0604020202020204" pitchFamily="34" charset="0"/>
              </a:rPr>
              <a:t>Retirement plans are generally constructed as a </a:t>
            </a:r>
            <a:r>
              <a:rPr lang="en-IN" altLang="en-US" i="1" dirty="0">
                <a:latin typeface="Arial" panose="020B0604020202020204" pitchFamily="34" charset="0"/>
              </a:rPr>
              <a:t>defined benefit plan,</a:t>
            </a:r>
            <a:r>
              <a:rPr lang="en-IN" altLang="en-US" dirty="0">
                <a:latin typeface="Arial" panose="020B0604020202020204" pitchFamily="34" charset="0"/>
              </a:rPr>
              <a:t> </a:t>
            </a:r>
            <a:r>
              <a:rPr lang="en-IN" altLang="en-US" i="1" dirty="0">
                <a:latin typeface="Arial" panose="020B0604020202020204" pitchFamily="34" charset="0"/>
              </a:rPr>
              <a:t>defined contribution plan, </a:t>
            </a:r>
            <a:r>
              <a:rPr lang="en-IN" altLang="en-US" dirty="0">
                <a:latin typeface="Arial" panose="020B0604020202020204" pitchFamily="34" charset="0"/>
              </a:rPr>
              <a:t>or</a:t>
            </a:r>
            <a:r>
              <a:rPr lang="en-IN" altLang="en-US" i="1" dirty="0">
                <a:latin typeface="Arial" panose="020B0604020202020204" pitchFamily="34" charset="0"/>
              </a:rPr>
              <a:t> hybrid plan</a:t>
            </a:r>
            <a:r>
              <a:rPr lang="en-IN" altLang="en-US" dirty="0">
                <a:latin typeface="Arial" panose="020B0604020202020204" pitchFamily="34" charset="0"/>
              </a:rPr>
              <a:t>. </a:t>
            </a:r>
          </a:p>
          <a:p>
            <a:endParaRPr lang="en-IN" altLang="en-US" dirty="0">
              <a:latin typeface="Arial" panose="020B0604020202020204" pitchFamily="34" charset="0"/>
            </a:endParaRPr>
          </a:p>
          <a:p>
            <a:r>
              <a:rPr lang="en-IN" altLang="en-US" dirty="0">
                <a:latin typeface="Arial" panose="020B0604020202020204" pitchFamily="34" charset="0"/>
              </a:rPr>
              <a:t>A </a:t>
            </a:r>
            <a:r>
              <a:rPr lang="en-IN" altLang="en-US" b="1" dirty="0">
                <a:latin typeface="Arial" panose="020B0604020202020204" pitchFamily="34" charset="0"/>
              </a:rPr>
              <a:t>defined benefit plan</a:t>
            </a:r>
            <a:r>
              <a:rPr lang="en-IN" altLang="en-US" dirty="0">
                <a:latin typeface="Arial" panose="020B0604020202020204" pitchFamily="34" charset="0"/>
              </a:rPr>
              <a:t> is a formal retirement plan that provides the participant with a life-long fixed benefit on retirement. Although defined benefit formulas vary, they are typically based on the participant’s final years’ average salary and years of service. </a:t>
            </a:r>
            <a:endParaRPr lang="en-US" altLang="en-US" dirty="0">
              <a:latin typeface="Arial" panose="020B0604020202020204" pitchFamily="34" charset="0"/>
            </a:endParaRPr>
          </a:p>
          <a:p>
            <a:endParaRPr lang="en-US" altLang="en-US" dirty="0">
              <a:latin typeface="Arial" panose="020B0604020202020204" pitchFamily="34" charset="0"/>
            </a:endParaRPr>
          </a:p>
          <a:p>
            <a:r>
              <a:rPr lang="en-IN" altLang="en-US" dirty="0">
                <a:latin typeface="Arial" panose="020B0604020202020204" pitchFamily="34" charset="0"/>
              </a:rPr>
              <a:t>A </a:t>
            </a:r>
            <a:r>
              <a:rPr lang="en-IN" altLang="en-US" b="1" dirty="0">
                <a:latin typeface="Arial" panose="020B0604020202020204" pitchFamily="34" charset="0"/>
              </a:rPr>
              <a:t>defined contribution plan</a:t>
            </a:r>
            <a:r>
              <a:rPr lang="en-IN" altLang="en-US" dirty="0">
                <a:latin typeface="Arial" panose="020B0604020202020204" pitchFamily="34" charset="0"/>
              </a:rPr>
              <a:t> permits</a:t>
            </a:r>
            <a:r>
              <a:rPr lang="en-IN" altLang="en-US" baseline="0" dirty="0">
                <a:latin typeface="Arial" panose="020B0604020202020204" pitchFamily="34" charset="0"/>
              </a:rPr>
              <a:t> employees to contribute to their accounts based on a chosen percentage of annual pay.  At their discretion, the company makes matching contributions.  Most </a:t>
            </a:r>
            <a:r>
              <a:rPr lang="en-IN" altLang="en-US" i="1" baseline="0" dirty="0">
                <a:latin typeface="Arial" panose="020B0604020202020204" pitchFamily="34" charset="0"/>
              </a:rPr>
              <a:t>Fortune 100 </a:t>
            </a:r>
            <a:r>
              <a:rPr lang="en-IN" altLang="en-US" baseline="0" dirty="0">
                <a:latin typeface="Arial" panose="020B0604020202020204" pitchFamily="34" charset="0"/>
              </a:rPr>
              <a:t>companies offer employees only a defined contribution plan.  </a:t>
            </a:r>
            <a:r>
              <a:rPr lang="en-IN" altLang="en-US" dirty="0">
                <a:latin typeface="Arial" panose="020B0604020202020204" pitchFamily="34" charset="0"/>
              </a:rPr>
              <a:t>Employees know in advance how much employers will contribute to a defined benefit plan; the amount of retirement income from a defined contribution plan will depend on the investment success of the pension fund.  The most common is the 401(k) plan.  </a:t>
            </a:r>
            <a:r>
              <a:rPr lang="en-IN" altLang="en-US" b="1" dirty="0">
                <a:latin typeface="Arial" panose="020B0604020202020204" pitchFamily="34" charset="0"/>
              </a:rPr>
              <a:t>A 401(k) plan </a:t>
            </a:r>
            <a:r>
              <a:rPr lang="en-IN" altLang="en-US" dirty="0">
                <a:latin typeface="Arial" panose="020B0604020202020204" pitchFamily="34" charset="0"/>
              </a:rPr>
              <a:t>is a defined contribution plan in which employees may defer income up to a maximum amount allowed.  Sometimes, the employer chooses to add to employees’ accounts.</a:t>
            </a:r>
          </a:p>
          <a:p>
            <a:endParaRPr lang="en-IN" altLang="en-US" dirty="0">
              <a:latin typeface="Arial" panose="020B0604020202020204" pitchFamily="34" charset="0"/>
            </a:endParaRPr>
          </a:p>
          <a:p>
            <a:r>
              <a:rPr lang="en-IN" altLang="en-US" dirty="0">
                <a:latin typeface="Arial" panose="020B0604020202020204" pitchFamily="34" charset="0"/>
              </a:rPr>
              <a:t>For some organizations, a hybrid arrangement may be the desired approach to retirement plans. A </a:t>
            </a:r>
            <a:r>
              <a:rPr lang="en-IN" altLang="en-US" b="1" dirty="0">
                <a:latin typeface="Arial" panose="020B0604020202020204" pitchFamily="34" charset="0"/>
              </a:rPr>
              <a:t>cash balance plan</a:t>
            </a:r>
            <a:r>
              <a:rPr lang="en-IN" altLang="en-US" dirty="0">
                <a:latin typeface="Arial" panose="020B0604020202020204" pitchFamily="34" charset="0"/>
              </a:rPr>
              <a:t> is a plan with elements of both defined benefit and defined contribution plans. During the recent recession, many 401(k) accounts lost substantial value. As a result, many employers felt having employees assume 100 percent of the risks was too much. A middle ground was found using a cash balance plan in connection with a defined contribution plan. When used as a stand-alone plan, a cash balance plan provides all of the benefits that would otherwise be available under a standard defined benefit plan. It resembles a defined contribution plan because it uses an account balance to communicate the benefit amount. However, it is closer to being a defined benefit plan because the employer normally bears the responsibility for and the risks of managing the assets.</a:t>
            </a:r>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27531601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11/19/2020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1" name="TextBox 10"/>
          <p:cNvSpPr txBox="1"/>
          <p:nvPr userDrawn="1"/>
        </p:nvSpPr>
        <p:spPr>
          <a:xfrm>
            <a:off x="2667000" y="6427176"/>
            <a:ext cx="6096000" cy="276999"/>
          </a:xfrm>
          <a:prstGeom prst="rect">
            <a:avLst/>
          </a:prstGeom>
          <a:noFill/>
        </p:spPr>
        <p:txBody>
          <a:bodyPr wrap="square" rtlCol="0">
            <a:spAutoFit/>
          </a:bodyPr>
          <a:lstStyle/>
          <a:p>
            <a:pPr algn="r">
              <a:buClrTx/>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2019, 2016, 2014Pearson Education, Inc. All Rights Reserved.</a:t>
            </a:r>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4" name="Date Placeholder 13"/>
          <p:cNvSpPr>
            <a:spLocks noGrp="1"/>
          </p:cNvSpPr>
          <p:nvPr>
            <p:ph type="dt" sz="half" idx="10"/>
          </p:nvPr>
        </p:nvSpPr>
        <p:spPr/>
        <p:txBody>
          <a:bodyPr/>
          <a:lstStyle/>
          <a:p>
            <a:fld id="{A9DF6EFB-3F44-496C-A842-1E0B3D3B975A}" type="datetimeFigureOut">
              <a:rPr lang="en-US" smtClean="0"/>
              <a:pPr/>
              <a:t>11/19/2020</a:t>
            </a:fld>
            <a:endParaRPr lang="en-US" dirty="0"/>
          </a:p>
        </p:txBody>
      </p:sp>
      <p:sp>
        <p:nvSpPr>
          <p:cNvPr id="15" name="Slide Number Placeholder 14"/>
          <p:cNvSpPr>
            <a:spLocks noGrp="1"/>
          </p:cNvSpPr>
          <p:nvPr>
            <p:ph type="sldNum" sz="quarter" idx="11"/>
          </p:nvPr>
        </p:nvSpPr>
        <p:spPr/>
        <p:txBody>
          <a:bodyPr/>
          <a:lstStyle/>
          <a:p>
            <a:fld id="{200B2350-5261-4F5C-9DF5-EF0D264FC8D2}"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11/19/2020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11/19/2020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9" name="TextBox 8"/>
          <p:cNvSpPr txBox="1"/>
          <p:nvPr userDrawn="1"/>
        </p:nvSpPr>
        <p:spPr>
          <a:xfrm>
            <a:off x="2667000" y="6427176"/>
            <a:ext cx="6096000" cy="276999"/>
          </a:xfrm>
          <a:prstGeom prst="rect">
            <a:avLst/>
          </a:prstGeom>
          <a:noFill/>
        </p:spPr>
        <p:txBody>
          <a:bodyPr wrap="square" rtlCol="0">
            <a:spAutoFit/>
          </a:bodyPr>
          <a:lstStyle/>
          <a:p>
            <a:pPr algn="r">
              <a:buClrTx/>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2019, 2016, 2014Pearson Education, Inc. All Rights Reserved.</a:t>
            </a:r>
          </a:p>
        </p:txBody>
      </p:sp>
      <p:pic>
        <p:nvPicPr>
          <p:cNvPr id="10" name="Picture 9"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3711136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11/19/2020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20" name="Text Placeholder 17"/>
          <p:cNvSpPr>
            <a:spLocks noGrp="1"/>
          </p:cNvSpPr>
          <p:nvPr>
            <p:ph type="body" sz="quarter" idx="16" hasCustomPrompt="1"/>
          </p:nvPr>
        </p:nvSpPr>
        <p:spPr>
          <a:xfrm>
            <a:off x="3048000" y="6529254"/>
            <a:ext cx="5867400" cy="187537"/>
          </a:xfrm>
        </p:spPr>
        <p:txBody>
          <a:bodyPr/>
          <a:lstStyle>
            <a:lvl1pPr marL="0" indent="0" algn="r">
              <a:buNone/>
              <a:defRPr sz="800" baseline="0"/>
            </a:lvl1pPr>
          </a:lstStyle>
          <a:p>
            <a:pPr lvl="0"/>
            <a:r>
              <a:rPr lang="en-US" dirty="0"/>
              <a:t>Click to add copyright line</a:t>
            </a:r>
            <a:endParaRPr lang="en-IN"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2521077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
        <p:nvSpPr>
          <p:cNvPr id="8" name="Text Placeholder 22"/>
          <p:cNvSpPr>
            <a:spLocks noGrp="1"/>
          </p:cNvSpPr>
          <p:nvPr>
            <p:ph type="body" sz="quarter" idx="16" hasCustomPrompt="1"/>
          </p:nvPr>
        </p:nvSpPr>
        <p:spPr>
          <a:xfrm>
            <a:off x="2834640" y="6400800"/>
            <a:ext cx="5852160" cy="274320"/>
          </a:xfrm>
        </p:spPr>
        <p:txBody>
          <a:bodyPr/>
          <a:lstStyle>
            <a:lvl1pPr marL="0" indent="0">
              <a:spcBef>
                <a:spcPts val="0"/>
              </a:spcBef>
              <a:buFontTx/>
              <a:buNone/>
              <a:defRPr/>
            </a:lvl1pPr>
          </a:lstStyle>
          <a:p>
            <a:pPr lvl="0"/>
            <a:r>
              <a:rPr lang="en-US" dirty="0"/>
              <a:t>Copyright</a:t>
            </a:r>
          </a:p>
        </p:txBody>
      </p:sp>
    </p:spTree>
    <p:extLst>
      <p:ext uri="{BB962C8B-B14F-4D97-AF65-F5344CB8AC3E}">
        <p14:creationId xmlns:p14="http://schemas.microsoft.com/office/powerpoint/2010/main" val="2981062836"/>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11/19/2020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11/19/2020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11/19/2020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11/19/2020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11/19/2020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9" name="TextBox 8"/>
          <p:cNvSpPr txBox="1"/>
          <p:nvPr userDrawn="1"/>
        </p:nvSpPr>
        <p:spPr>
          <a:xfrm>
            <a:off x="2667000" y="6427176"/>
            <a:ext cx="6096000" cy="276999"/>
          </a:xfrm>
          <a:prstGeom prst="rect">
            <a:avLst/>
          </a:prstGeom>
          <a:noFill/>
        </p:spPr>
        <p:txBody>
          <a:bodyPr wrap="square" rtlCol="0">
            <a:spAutoFit/>
          </a:bodyPr>
          <a:lstStyle/>
          <a:p>
            <a:pPr algn="r">
              <a:buClrTx/>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2019, 2016, 2014Pearson Education, Inc. All Rights Reserved.</a:t>
            </a:r>
          </a:p>
        </p:txBody>
      </p:sp>
      <p:pic>
        <p:nvPicPr>
          <p:cNvPr id="14" name="Picture 13"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2203796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11/19/2020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11/19/2020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6" name="Title 7"/>
          <p:cNvSpPr>
            <a:spLocks noGrp="1"/>
          </p:cNvSpPr>
          <p:nvPr>
            <p:ph type="title"/>
          </p:nvPr>
        </p:nvSpPr>
        <p:spPr>
          <a:xfrm>
            <a:off x="457200" y="215372"/>
            <a:ext cx="8229600" cy="1097280"/>
          </a:xfrm>
        </p:spPr>
        <p:txBody>
          <a:bodyPr/>
          <a:lstStyle/>
          <a:p>
            <a:r>
              <a:rPr lang="en-US" dirty="0"/>
              <a:t>Click to edit Master title style</a:t>
            </a:r>
          </a:p>
        </p:txBody>
      </p:sp>
      <p:sp>
        <p:nvSpPr>
          <p:cNvPr id="7" name="Content Placeholder 2"/>
          <p:cNvSpPr>
            <a:spLocks noGrp="1"/>
          </p:cNvSpPr>
          <p:nvPr>
            <p:ph idx="1"/>
          </p:nvPr>
        </p:nvSpPr>
        <p:spPr>
          <a:xfrm>
            <a:off x="457200" y="1600201"/>
            <a:ext cx="8229600" cy="914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idx="13"/>
          </p:nvPr>
        </p:nvSpPr>
        <p:spPr>
          <a:xfrm>
            <a:off x="457200" y="2667000"/>
            <a:ext cx="3886200" cy="2438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p:nvPr>
        </p:nvSpPr>
        <p:spPr>
          <a:xfrm>
            <a:off x="4419600" y="2667000"/>
            <a:ext cx="4267200" cy="2438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11/19/2020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2667000" y="6427176"/>
            <a:ext cx="6096000" cy="276999"/>
          </a:xfrm>
          <a:prstGeom prst="rect">
            <a:avLst/>
          </a:prstGeom>
          <a:noFill/>
        </p:spPr>
        <p:txBody>
          <a:bodyPr wrap="square" rtlCol="0">
            <a:spAutoFit/>
          </a:bodyPr>
          <a:lstStyle/>
          <a:p>
            <a:pPr algn="r">
              <a:buClrTx/>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2019, 2016, 2014 Pearson Education, Inc. All Rights Reserved</a:t>
            </a:r>
          </a:p>
        </p:txBody>
      </p:sp>
      <p:pic>
        <p:nvPicPr>
          <p:cNvPr id="10" name="Picture 9" descr="Pearson Logo"/>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61" r:id="rId3"/>
    <p:sldLayoutId id="2147483656" r:id="rId4"/>
    <p:sldLayoutId id="2147483650" r:id="rId5"/>
    <p:sldLayoutId id="2147483659" r:id="rId6"/>
    <p:sldLayoutId id="2147483658" r:id="rId7"/>
    <p:sldLayoutId id="2147483660" r:id="rId8"/>
    <p:sldLayoutId id="2147483662" r:id="rId9"/>
    <p:sldLayoutId id="2147483651" r:id="rId10"/>
    <p:sldLayoutId id="2147483654" r:id="rId11"/>
    <p:sldLayoutId id="2147483655" r:id="rId12"/>
    <p:sldLayoutId id="2147483663" r:id="rId13"/>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399" y="233237"/>
            <a:ext cx="8277519" cy="599276"/>
          </a:xfrm>
        </p:spPr>
        <p:txBody>
          <a:bodyPr anchor="b"/>
          <a:lstStyle/>
          <a:p>
            <a:pPr>
              <a:defRPr/>
            </a:pPr>
            <a:r>
              <a:rPr lang="en-US" dirty="0"/>
              <a:t>Human Resource Management</a:t>
            </a:r>
          </a:p>
        </p:txBody>
      </p:sp>
      <p:sp>
        <p:nvSpPr>
          <p:cNvPr id="3" name="Text Placeholder 2"/>
          <p:cNvSpPr>
            <a:spLocks noGrp="1"/>
          </p:cNvSpPr>
          <p:nvPr>
            <p:ph type="body" sz="quarter" idx="13"/>
          </p:nvPr>
        </p:nvSpPr>
        <p:spPr>
          <a:xfrm>
            <a:off x="533398" y="1041776"/>
            <a:ext cx="8153401" cy="349068"/>
          </a:xfrm>
        </p:spPr>
        <p:txBody>
          <a:bodyPr/>
          <a:lstStyle/>
          <a:p>
            <a:r>
              <a:rPr lang="en-IN" dirty="0"/>
              <a:t>Fifteenth Edition</a:t>
            </a:r>
          </a:p>
        </p:txBody>
      </p:sp>
      <p:sp>
        <p:nvSpPr>
          <p:cNvPr id="4" name="Text Placeholder 3"/>
          <p:cNvSpPr>
            <a:spLocks noGrp="1"/>
          </p:cNvSpPr>
          <p:nvPr>
            <p:ph type="body" sz="quarter" idx="14"/>
          </p:nvPr>
        </p:nvSpPr>
        <p:spPr>
          <a:xfrm>
            <a:off x="5232776" y="1917421"/>
            <a:ext cx="3276600" cy="1282979"/>
          </a:xfrm>
        </p:spPr>
        <p:txBody>
          <a:bodyPr/>
          <a:lstStyle/>
          <a:p>
            <a:pPr algn="ctr"/>
            <a:r>
              <a:rPr lang="en-IN" b="1" dirty="0"/>
              <a:t>Chapter 10</a:t>
            </a:r>
            <a:endParaRPr lang="en-IN" dirty="0"/>
          </a:p>
        </p:txBody>
      </p:sp>
      <p:sp>
        <p:nvSpPr>
          <p:cNvPr id="5" name="Text Placeholder 4"/>
          <p:cNvSpPr>
            <a:spLocks noGrp="1"/>
          </p:cNvSpPr>
          <p:nvPr>
            <p:ph type="body" sz="quarter" idx="15"/>
          </p:nvPr>
        </p:nvSpPr>
        <p:spPr>
          <a:xfrm>
            <a:off x="5232776" y="3398837"/>
            <a:ext cx="3276600" cy="862459"/>
          </a:xfrm>
        </p:spPr>
        <p:txBody>
          <a:bodyPr/>
          <a:lstStyle/>
          <a:p>
            <a:pPr algn="ctr"/>
            <a:r>
              <a:rPr lang="en-US" altLang="en-US" dirty="0"/>
              <a:t>Indirect Financial Compensation (Employee Benefits)</a:t>
            </a:r>
          </a:p>
        </p:txBody>
      </p:sp>
      <p:pic>
        <p:nvPicPr>
          <p:cNvPr id="8" name="Picture 7" descr="Front Cover: Human Resource Management Fifteenth Edition by Martocchi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2913" y="1607347"/>
            <a:ext cx="3929301" cy="4571046"/>
          </a:xfrm>
          <a:prstGeom prst="rect">
            <a:avLst/>
          </a:prstGeom>
          <a:ln w="6350">
            <a:solidFill>
              <a:schemeClr val="tx1"/>
            </a:solidFill>
          </a:ln>
        </p:spPr>
      </p:pic>
      <p:sp>
        <p:nvSpPr>
          <p:cNvPr id="11" name="Text Placeholder 3"/>
          <p:cNvSpPr>
            <a:spLocks noGrp="1"/>
          </p:cNvSpPr>
          <p:nvPr>
            <p:ph type="body" sz="quarter" idx="14"/>
          </p:nvPr>
        </p:nvSpPr>
        <p:spPr>
          <a:xfrm>
            <a:off x="2819400" y="6394896"/>
            <a:ext cx="5848350" cy="259773"/>
          </a:xfrm>
        </p:spPr>
        <p:txBody>
          <a:bodyPr/>
          <a:lstStyle/>
          <a:p>
            <a:pPr algn="r">
              <a:buClrTx/>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2019, 2016, 2014 Pearson Education, Inc. All Rights Reserved</a:t>
            </a:r>
          </a:p>
        </p:txBody>
      </p:sp>
    </p:spTree>
    <p:extLst>
      <p:ext uri="{BB962C8B-B14F-4D97-AF65-F5344CB8AC3E}">
        <p14:creationId xmlns:p14="http://schemas.microsoft.com/office/powerpoint/2010/main" val="305125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Life Insurance and Disability Insurance</a:t>
            </a:r>
            <a:endParaRPr lang="en-US" dirty="0"/>
          </a:p>
        </p:txBody>
      </p:sp>
      <p:sp>
        <p:nvSpPr>
          <p:cNvPr id="3" name="Content Placeholder 2"/>
          <p:cNvSpPr>
            <a:spLocks noGrp="1"/>
          </p:cNvSpPr>
          <p:nvPr>
            <p:ph idx="1"/>
          </p:nvPr>
        </p:nvSpPr>
        <p:spPr/>
        <p:txBody>
          <a:bodyPr/>
          <a:lstStyle/>
          <a:p>
            <a:r>
              <a:rPr lang="en-US" altLang="en-US" sz="2400" dirty="0"/>
              <a:t>Life insurance: Provides cash benefit upon the death of an insured person</a:t>
            </a:r>
          </a:p>
          <a:p>
            <a:pPr lvl="1"/>
            <a:r>
              <a:rPr lang="en-US" altLang="en-US" sz="2400" dirty="0"/>
              <a:t>Two common types of life insurance:</a:t>
            </a:r>
          </a:p>
          <a:p>
            <a:pPr lvl="2"/>
            <a:r>
              <a:rPr lang="en-US" altLang="en-US" sz="2400" dirty="0"/>
              <a:t>Term life insurance</a:t>
            </a:r>
          </a:p>
          <a:p>
            <a:pPr lvl="2"/>
            <a:r>
              <a:rPr lang="en-US" altLang="en-US" sz="2400" dirty="0"/>
              <a:t>Whole life insurance</a:t>
            </a:r>
          </a:p>
          <a:p>
            <a:r>
              <a:rPr lang="en-US" altLang="en-US" sz="2400" dirty="0"/>
              <a:t>Disability insurance</a:t>
            </a:r>
          </a:p>
          <a:p>
            <a:pPr lvl="1"/>
            <a:r>
              <a:rPr lang="en-US" altLang="en-US" sz="2400" dirty="0"/>
              <a:t>Workers’ compensation protects employees from job-related accidents and illnesses</a:t>
            </a:r>
          </a:p>
          <a:p>
            <a:pPr lvl="1"/>
            <a:r>
              <a:rPr lang="en-US" altLang="en-US" sz="2400" dirty="0"/>
              <a:t>Some firms provide additional protection that is more comprehensive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Paid Time-Off </a:t>
            </a:r>
            <a:r>
              <a:rPr lang="en-US" altLang="en-US" sz="2000" b="0" dirty="0"/>
              <a:t>(1 of 2)</a:t>
            </a:r>
            <a:endParaRPr lang="en-US" sz="2000" b="0" dirty="0"/>
          </a:p>
        </p:txBody>
      </p:sp>
      <p:sp>
        <p:nvSpPr>
          <p:cNvPr id="3" name="Content Placeholder 2"/>
          <p:cNvSpPr>
            <a:spLocks noGrp="1"/>
          </p:cNvSpPr>
          <p:nvPr>
            <p:ph idx="1"/>
          </p:nvPr>
        </p:nvSpPr>
        <p:spPr/>
        <p:txBody>
          <a:bodyPr/>
          <a:lstStyle/>
          <a:p>
            <a:r>
              <a:rPr lang="en-US" altLang="en-US" sz="2400" dirty="0">
                <a:latin typeface="+mj-lt"/>
              </a:rPr>
              <a:t>Vacation: Provides workers with opportunity to rest, become rejuvenated, and thus more productive</a:t>
            </a:r>
          </a:p>
          <a:p>
            <a:r>
              <a:rPr lang="en-US" altLang="en-US" sz="2400" dirty="0">
                <a:latin typeface="+mj-lt"/>
              </a:rPr>
              <a:t>Sick pay and paid time-off banks</a:t>
            </a:r>
          </a:p>
          <a:p>
            <a:pPr lvl="1"/>
            <a:r>
              <a:rPr lang="en-US" altLang="en-US" sz="2400" dirty="0"/>
              <a:t>Allocate each employee a certain number of sick leave days per year</a:t>
            </a:r>
          </a:p>
          <a:p>
            <a:pPr lvl="1"/>
            <a:r>
              <a:rPr lang="en-US" altLang="en-US" sz="2400" dirty="0"/>
              <a:t>P</a:t>
            </a:r>
            <a:r>
              <a:rPr lang="en-US" altLang="en-US" sz="100" dirty="0"/>
              <a:t> </a:t>
            </a:r>
            <a:r>
              <a:rPr lang="en-US" altLang="en-US" sz="2400" dirty="0"/>
              <a:t>T</a:t>
            </a:r>
            <a:r>
              <a:rPr lang="en-US" altLang="en-US" sz="100" dirty="0"/>
              <a:t> </a:t>
            </a:r>
            <a:r>
              <a:rPr lang="en-US" altLang="en-US" sz="2400" dirty="0"/>
              <a:t>O banks</a:t>
            </a:r>
            <a:r>
              <a:rPr lang="en-US" altLang="en-US" sz="2400" b="1" dirty="0"/>
              <a:t>:</a:t>
            </a:r>
            <a:r>
              <a:rPr lang="en-US" altLang="en-US" sz="2400" dirty="0"/>
              <a:t> Certain number of days off provided each year that employees can use for any purpose</a:t>
            </a:r>
            <a:endParaRPr lang="en-US" altLang="en-US" sz="2400" dirty="0">
              <a:latin typeface="+mj-lt"/>
            </a:endParaRPr>
          </a:p>
          <a:p>
            <a:r>
              <a:rPr lang="en-US" altLang="en-US" sz="2400" dirty="0">
                <a:latin typeface="+mj-lt"/>
              </a:rPr>
              <a:t>Parental leave: the Family and Medical Leave Act (F</a:t>
            </a:r>
            <a:r>
              <a:rPr lang="en-US" altLang="en-US" sz="100" dirty="0">
                <a:latin typeface="+mj-lt"/>
              </a:rPr>
              <a:t> </a:t>
            </a:r>
            <a:r>
              <a:rPr lang="en-US" altLang="en-US" sz="2400" dirty="0">
                <a:latin typeface="+mj-lt"/>
              </a:rPr>
              <a:t>M</a:t>
            </a:r>
            <a:r>
              <a:rPr lang="en-US" altLang="en-US" sz="100" dirty="0">
                <a:latin typeface="+mj-lt"/>
              </a:rPr>
              <a:t> </a:t>
            </a:r>
            <a:r>
              <a:rPr lang="en-US" altLang="en-US" sz="2400" dirty="0">
                <a:latin typeface="+mj-lt"/>
              </a:rPr>
              <a:t>L</a:t>
            </a:r>
            <a:r>
              <a:rPr lang="en-US" altLang="en-US" sz="100" dirty="0">
                <a:latin typeface="+mj-lt"/>
              </a:rPr>
              <a:t> </a:t>
            </a:r>
            <a:r>
              <a:rPr lang="en-US" altLang="en-US" sz="2400" dirty="0">
                <a:latin typeface="+mj-lt"/>
              </a:rPr>
              <a:t>A)</a:t>
            </a:r>
          </a:p>
          <a:p>
            <a:r>
              <a:rPr lang="en-US" altLang="en-US" sz="2400" dirty="0">
                <a:latin typeface="+mj-lt"/>
              </a:rPr>
              <a:t>Sabbaticals: </a:t>
            </a:r>
            <a:r>
              <a:rPr lang="en-US" altLang="en-US" sz="2400" dirty="0"/>
              <a:t>Temporary leaves of absence from organization, usually at reduced pay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Paid</a:t>
            </a:r>
            <a:r>
              <a:rPr lang="en-US" altLang="en-US" dirty="0">
                <a:solidFill>
                  <a:schemeClr val="bg2"/>
                </a:solidFill>
              </a:rPr>
              <a:t> Time-Off </a:t>
            </a:r>
            <a:r>
              <a:rPr lang="en-US" altLang="en-US" sz="2000" b="0" dirty="0"/>
              <a:t>(2 of 2)</a:t>
            </a:r>
            <a:endParaRPr lang="en-US" sz="2000" b="0" dirty="0"/>
          </a:p>
        </p:txBody>
      </p:sp>
      <p:sp>
        <p:nvSpPr>
          <p:cNvPr id="3" name="Content Placeholder 2"/>
          <p:cNvSpPr>
            <a:spLocks noGrp="1"/>
          </p:cNvSpPr>
          <p:nvPr>
            <p:ph idx="1"/>
          </p:nvPr>
        </p:nvSpPr>
        <p:spPr/>
        <p:txBody>
          <a:bodyPr/>
          <a:lstStyle/>
          <a:p>
            <a:r>
              <a:rPr lang="en-US" altLang="en-US" sz="2400" dirty="0"/>
              <a:t>Volunteerism</a:t>
            </a:r>
          </a:p>
          <a:p>
            <a:r>
              <a:rPr lang="en-US" altLang="en-US" sz="2400" dirty="0"/>
              <a:t>Other types:</a:t>
            </a:r>
          </a:p>
          <a:p>
            <a:pPr lvl="1"/>
            <a:r>
              <a:rPr lang="en-US" altLang="en-US" sz="2400" dirty="0"/>
              <a:t>Perform civic duties</a:t>
            </a:r>
          </a:p>
          <a:p>
            <a:pPr lvl="1"/>
            <a:r>
              <a:rPr lang="en-US" altLang="en-US" sz="2400" dirty="0"/>
              <a:t>Handle personal affairs</a:t>
            </a:r>
          </a:p>
          <a:p>
            <a:pPr lvl="1"/>
            <a:r>
              <a:rPr lang="en-US" altLang="en-US" sz="2400" dirty="0"/>
              <a:t>Jury duty</a:t>
            </a:r>
          </a:p>
          <a:p>
            <a:pPr lvl="1"/>
            <a:r>
              <a:rPr lang="en-US" altLang="en-US" sz="2400" dirty="0"/>
              <a:t>National Guard or military reserve</a:t>
            </a:r>
          </a:p>
          <a:p>
            <a:pPr lvl="1"/>
            <a:r>
              <a:rPr lang="en-US" altLang="en-US" sz="2400" dirty="0"/>
              <a:t>Voting time</a:t>
            </a:r>
          </a:p>
          <a:p>
            <a:pPr lvl="1"/>
            <a:r>
              <a:rPr lang="en-US" altLang="en-US" sz="2400" dirty="0"/>
              <a:t>Bereavement time</a:t>
            </a:r>
          </a:p>
          <a:p>
            <a:pPr lvl="1"/>
            <a:r>
              <a:rPr lang="en-US" altLang="en-US" sz="2400" dirty="0"/>
              <a:t>Rest periods, coffee breaks, lunch periods, cleanup time, and travel time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Employee Services </a:t>
            </a:r>
            <a:r>
              <a:rPr lang="en-US" altLang="en-US" sz="2000" b="0" dirty="0"/>
              <a:t>(1 of 2)</a:t>
            </a:r>
            <a:endParaRPr lang="en-US" sz="2000" b="0" dirty="0"/>
          </a:p>
        </p:txBody>
      </p:sp>
      <p:sp>
        <p:nvSpPr>
          <p:cNvPr id="3" name="Content Placeholder 2"/>
          <p:cNvSpPr>
            <a:spLocks noGrp="1"/>
          </p:cNvSpPr>
          <p:nvPr>
            <p:ph idx="1"/>
          </p:nvPr>
        </p:nvSpPr>
        <p:spPr>
          <a:xfrm>
            <a:off x="457200" y="1600201"/>
            <a:ext cx="8229600" cy="1752600"/>
          </a:xfrm>
        </p:spPr>
        <p:txBody>
          <a:bodyPr/>
          <a:lstStyle/>
          <a:p>
            <a:r>
              <a:rPr lang="en-US" altLang="en-US" sz="2400" dirty="0"/>
              <a:t>Child care</a:t>
            </a:r>
          </a:p>
          <a:p>
            <a:r>
              <a:rPr lang="en-US" altLang="en-US" sz="2400" dirty="0"/>
              <a:t>Educational assistance</a:t>
            </a:r>
          </a:p>
          <a:p>
            <a:r>
              <a:rPr lang="en-US" altLang="en-US" sz="2400" dirty="0"/>
              <a:t>Food service/subsidized cafeterias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Employee Services </a:t>
            </a:r>
            <a:r>
              <a:rPr lang="en-US" altLang="en-US" sz="2000" b="0" dirty="0"/>
              <a:t>(2 of 2)</a:t>
            </a:r>
            <a:endParaRPr lang="en-US" sz="2000" b="0" dirty="0"/>
          </a:p>
        </p:txBody>
      </p:sp>
      <p:sp>
        <p:nvSpPr>
          <p:cNvPr id="3" name="Content Placeholder 2"/>
          <p:cNvSpPr>
            <a:spLocks noGrp="1"/>
          </p:cNvSpPr>
          <p:nvPr>
            <p:ph idx="1"/>
          </p:nvPr>
        </p:nvSpPr>
        <p:spPr>
          <a:xfrm>
            <a:off x="457200" y="1600201"/>
            <a:ext cx="8229600" cy="2286000"/>
          </a:xfrm>
        </p:spPr>
        <p:txBody>
          <a:bodyPr/>
          <a:lstStyle/>
          <a:p>
            <a:r>
              <a:rPr lang="en-US" altLang="en-US" sz="2400" dirty="0"/>
              <a:t>Scholarships for dependents</a:t>
            </a:r>
          </a:p>
          <a:p>
            <a:r>
              <a:rPr lang="en-US" altLang="en-US" sz="2400" dirty="0"/>
              <a:t>Relocation benefits</a:t>
            </a:r>
          </a:p>
          <a:p>
            <a:r>
              <a:rPr lang="en-US" altLang="en-US" sz="2400" dirty="0"/>
              <a:t>Domestic partner benefits and same-sex marriage</a:t>
            </a:r>
          </a:p>
          <a:p>
            <a:r>
              <a:rPr lang="en-US" altLang="en-US" sz="2400" dirty="0"/>
              <a:t>Other benefits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Workplace Flexibility (Work/Life Balance)</a:t>
            </a:r>
            <a:endParaRPr lang="en-US" dirty="0"/>
          </a:p>
        </p:txBody>
      </p:sp>
      <p:sp>
        <p:nvSpPr>
          <p:cNvPr id="3" name="Content Placeholder 2"/>
          <p:cNvSpPr>
            <a:spLocks noGrp="1"/>
          </p:cNvSpPr>
          <p:nvPr>
            <p:ph idx="1"/>
          </p:nvPr>
        </p:nvSpPr>
        <p:spPr>
          <a:xfrm>
            <a:off x="457200" y="1600201"/>
            <a:ext cx="8229600" cy="2667000"/>
          </a:xfrm>
        </p:spPr>
        <p:txBody>
          <a:bodyPr/>
          <a:lstStyle/>
          <a:p>
            <a:r>
              <a:rPr lang="en-US" altLang="en-US" sz="2400" dirty="0"/>
              <a:t>Focus on solving personal issues that detract from employee’s work</a:t>
            </a:r>
          </a:p>
          <a:p>
            <a:r>
              <a:rPr lang="en-US" altLang="en-US" sz="2400" dirty="0"/>
              <a:t>Can be a key factor in attracting and retaining employees</a:t>
            </a:r>
          </a:p>
          <a:p>
            <a:r>
              <a:rPr lang="en-US" altLang="en-US" sz="2400" dirty="0"/>
              <a:t>Moved from being a great benefit to a business necessity</a:t>
            </a:r>
          </a:p>
          <a:p>
            <a:r>
              <a:rPr lang="en-US" altLang="en-US" sz="2400" dirty="0"/>
              <a:t>Workforce today not homogeneous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Work-Life Balance Factors: Flextime</a:t>
            </a:r>
            <a:endParaRPr lang="en-US" dirty="0"/>
          </a:p>
        </p:txBody>
      </p:sp>
      <p:sp>
        <p:nvSpPr>
          <p:cNvPr id="3" name="Content Placeholder 2"/>
          <p:cNvSpPr>
            <a:spLocks noGrp="1"/>
          </p:cNvSpPr>
          <p:nvPr>
            <p:ph idx="1"/>
          </p:nvPr>
        </p:nvSpPr>
        <p:spPr>
          <a:xfrm>
            <a:off x="457200" y="1600201"/>
            <a:ext cx="8229600" cy="2514600"/>
          </a:xfrm>
        </p:spPr>
        <p:txBody>
          <a:bodyPr/>
          <a:lstStyle/>
          <a:p>
            <a:r>
              <a:rPr lang="en-US" altLang="en-US" sz="2400" dirty="0"/>
              <a:t>Practice of permitting employees to choose, with certain limitations, their own working hours</a:t>
            </a:r>
          </a:p>
          <a:p>
            <a:r>
              <a:rPr lang="en-US" altLang="en-US" sz="2400" dirty="0"/>
              <a:t>Work same number of hours per day as they would on standard schedule</a:t>
            </a:r>
          </a:p>
          <a:p>
            <a:r>
              <a:rPr lang="en-US" altLang="en-US" sz="2400" dirty="0"/>
              <a:t>Many firms are using flextime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Illustration of Flextime</a:t>
            </a:r>
            <a:endParaRPr lang="en-US" dirty="0"/>
          </a:p>
        </p:txBody>
      </p:sp>
      <p:pic>
        <p:nvPicPr>
          <p:cNvPr id="5" name="Picture 4" descr="An illustration of a bandwidth from 6 A M to 6 P M, with flexible time from 6 to 9, 11 to 1 for lunch, and 3 to 6. Core time is from 9 to 11 and 1 to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7338" y="2585056"/>
            <a:ext cx="7789325" cy="1687887"/>
          </a:xfrm>
          <a:prstGeom prst="rect">
            <a:avLst/>
          </a:prstGeom>
        </p:spPr>
      </p:pic>
    </p:spTree>
    <p:extLst>
      <p:ext uri="{BB962C8B-B14F-4D97-AF65-F5344CB8AC3E}">
        <p14:creationId xmlns:p14="http://schemas.microsoft.com/office/powerpoint/2010/main" val="4033819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Work-Life Balance Factors: Compressed Workweek</a:t>
            </a:r>
            <a:endParaRPr lang="en-US" dirty="0"/>
          </a:p>
        </p:txBody>
      </p:sp>
      <p:sp>
        <p:nvSpPr>
          <p:cNvPr id="3" name="Content Placeholder 2"/>
          <p:cNvSpPr>
            <a:spLocks noGrp="1"/>
          </p:cNvSpPr>
          <p:nvPr>
            <p:ph idx="1"/>
          </p:nvPr>
        </p:nvSpPr>
        <p:spPr>
          <a:xfrm>
            <a:off x="457200" y="1600201"/>
            <a:ext cx="8229600" cy="2133600"/>
          </a:xfrm>
        </p:spPr>
        <p:txBody>
          <a:bodyPr/>
          <a:lstStyle/>
          <a:p>
            <a:r>
              <a:rPr lang="en-US" altLang="en-US" sz="2400" dirty="0"/>
              <a:t>Permits employees to fulfill their work obligation in fewer days than typical five-day workweek</a:t>
            </a:r>
          </a:p>
          <a:p>
            <a:r>
              <a:rPr lang="en-US" altLang="en-US" sz="2400" dirty="0"/>
              <a:t>Four 10-hour days</a:t>
            </a:r>
          </a:p>
          <a:p>
            <a:r>
              <a:rPr lang="en-US" altLang="en-US" sz="2400" dirty="0"/>
              <a:t>Often greater job satisfaction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1097280"/>
          </a:xfrm>
        </p:spPr>
        <p:txBody>
          <a:bodyPr/>
          <a:lstStyle/>
          <a:p>
            <a:r>
              <a:rPr lang="en-US" altLang="en-US" dirty="0"/>
              <a:t>Work-Life Balance Factors: Job Sharing</a:t>
            </a:r>
            <a:endParaRPr lang="en-US" dirty="0"/>
          </a:p>
        </p:txBody>
      </p:sp>
      <p:sp>
        <p:nvSpPr>
          <p:cNvPr id="3" name="Content Placeholder 2"/>
          <p:cNvSpPr>
            <a:spLocks noGrp="1"/>
          </p:cNvSpPr>
          <p:nvPr>
            <p:ph idx="1"/>
          </p:nvPr>
        </p:nvSpPr>
        <p:spPr>
          <a:xfrm>
            <a:off x="457200" y="1600201"/>
            <a:ext cx="8229600" cy="2286000"/>
          </a:xfrm>
        </p:spPr>
        <p:txBody>
          <a:bodyPr/>
          <a:lstStyle/>
          <a:p>
            <a:r>
              <a:rPr lang="en-US" altLang="en-US" sz="2400" dirty="0"/>
              <a:t>Two part-time people split duties of one job</a:t>
            </a:r>
          </a:p>
          <a:p>
            <a:r>
              <a:rPr lang="en-US" altLang="en-US" sz="2400" dirty="0"/>
              <a:t>Partners must be compatible, have good communication skills</a:t>
            </a:r>
          </a:p>
          <a:p>
            <a:r>
              <a:rPr lang="en-US" altLang="en-US" sz="2400" dirty="0"/>
              <a:t>Trust must exist between job sharers and their manager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endParaRPr lang="en-IN" b="0" dirty="0"/>
          </a:p>
        </p:txBody>
      </p:sp>
      <p:sp>
        <p:nvSpPr>
          <p:cNvPr id="3" name="Content Placeholder 2"/>
          <p:cNvSpPr>
            <a:spLocks noGrp="1"/>
          </p:cNvSpPr>
          <p:nvPr>
            <p:ph idx="1"/>
          </p:nvPr>
        </p:nvSpPr>
        <p:spPr>
          <a:xfrm>
            <a:off x="457200" y="1600200"/>
            <a:ext cx="7924800" cy="4648200"/>
          </a:xfrm>
        </p:spPr>
        <p:txBody>
          <a:bodyPr/>
          <a:lstStyle/>
          <a:p>
            <a:pPr marL="0" indent="0">
              <a:buSzPct val="100000"/>
              <a:buNone/>
            </a:pPr>
            <a:r>
              <a:rPr lang="en-IN" altLang="en-US" sz="2400" b="1" dirty="0">
                <a:solidFill>
                  <a:schemeClr val="bg2"/>
                </a:solidFill>
              </a:rPr>
              <a:t>10.1 </a:t>
            </a:r>
            <a:r>
              <a:rPr lang="en-IN" altLang="en-US" sz="2400" dirty="0"/>
              <a:t>Define indirect financial compensation (employee benefits).</a:t>
            </a:r>
          </a:p>
          <a:p>
            <a:pPr marL="0" indent="0">
              <a:buSzPct val="100000"/>
              <a:buNone/>
            </a:pPr>
            <a:r>
              <a:rPr lang="en-IN" altLang="en-US" sz="2400" b="1" dirty="0">
                <a:solidFill>
                  <a:schemeClr val="bg2"/>
                </a:solidFill>
              </a:rPr>
              <a:t>10.2 </a:t>
            </a:r>
            <a:r>
              <a:rPr lang="en-IN" altLang="en-US" sz="2400" dirty="0"/>
              <a:t>Describe legally required benefits and the various kinds.</a:t>
            </a:r>
            <a:endParaRPr lang="en-US" altLang="en-US" sz="2400" dirty="0"/>
          </a:p>
          <a:p>
            <a:pPr marL="0" indent="0">
              <a:buSzPct val="100000"/>
              <a:buNone/>
            </a:pPr>
            <a:r>
              <a:rPr lang="en-IN" altLang="en-US" sz="2400" b="1" dirty="0">
                <a:solidFill>
                  <a:schemeClr val="bg2"/>
                </a:solidFill>
              </a:rPr>
              <a:t>10.3 </a:t>
            </a:r>
            <a:r>
              <a:rPr lang="en-IN" altLang="en-US" sz="2400" dirty="0"/>
              <a:t>Define discretionary benefits and explain the various types.</a:t>
            </a:r>
            <a:endParaRPr lang="en-US" altLang="en-US" sz="2400" dirty="0"/>
          </a:p>
          <a:p>
            <a:pPr marL="0" indent="0">
              <a:buSzPct val="100000"/>
              <a:buNone/>
            </a:pPr>
            <a:r>
              <a:rPr lang="en-IN" altLang="en-US" sz="2400" b="1" dirty="0">
                <a:solidFill>
                  <a:schemeClr val="bg2"/>
                </a:solidFill>
              </a:rPr>
              <a:t>10.4 </a:t>
            </a:r>
            <a:r>
              <a:rPr lang="en-IN" altLang="en-US" sz="2400" dirty="0"/>
              <a:t>Explain workplace flexibility (work/life balance).</a:t>
            </a:r>
          </a:p>
          <a:p>
            <a:pPr marL="0" indent="0">
              <a:buSzPct val="100000"/>
              <a:buNone/>
            </a:pPr>
            <a:r>
              <a:rPr lang="en-IN" altLang="en-US" sz="2400" b="1" dirty="0">
                <a:solidFill>
                  <a:schemeClr val="bg2"/>
                </a:solidFill>
              </a:rPr>
              <a:t>10.5 </a:t>
            </a:r>
            <a:r>
              <a:rPr lang="en-IN" altLang="en-US" sz="2400" dirty="0"/>
              <a:t>Describe customized benefit plans.</a:t>
            </a:r>
            <a:endParaRPr lang="en-US" altLang="en-US" sz="2400" dirty="0"/>
          </a:p>
          <a:p>
            <a:pPr marL="0" indent="0">
              <a:buSzPct val="100000"/>
              <a:buNone/>
            </a:pPr>
            <a:r>
              <a:rPr lang="en-IN" altLang="en-US" sz="2400" b="1" dirty="0">
                <a:solidFill>
                  <a:schemeClr val="bg2"/>
                </a:solidFill>
              </a:rPr>
              <a:t>10.6 </a:t>
            </a:r>
            <a:r>
              <a:rPr lang="en-IN" altLang="en-US" sz="2400" dirty="0"/>
              <a:t>Summarize the issues of communicating information about benefit plans.</a:t>
            </a:r>
            <a:endParaRPr lang="en-US" altLang="en-US" sz="2400" dirty="0"/>
          </a:p>
        </p:txBody>
      </p:sp>
    </p:spTree>
    <p:extLst>
      <p:ext uri="{BB962C8B-B14F-4D97-AF65-F5344CB8AC3E}">
        <p14:creationId xmlns:p14="http://schemas.microsoft.com/office/powerpoint/2010/main" val="3925979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1097280"/>
          </a:xfrm>
        </p:spPr>
        <p:txBody>
          <a:bodyPr/>
          <a:lstStyle/>
          <a:p>
            <a:r>
              <a:rPr lang="en-US" altLang="en-US" dirty="0"/>
              <a:t>Work-Life Balance Factors: Two-In-A-Box</a:t>
            </a:r>
            <a:endParaRPr lang="en-US" dirty="0"/>
          </a:p>
        </p:txBody>
      </p:sp>
      <p:sp>
        <p:nvSpPr>
          <p:cNvPr id="3" name="Content Placeholder 2"/>
          <p:cNvSpPr>
            <a:spLocks noGrp="1"/>
          </p:cNvSpPr>
          <p:nvPr>
            <p:ph idx="1"/>
          </p:nvPr>
        </p:nvSpPr>
        <p:spPr>
          <a:xfrm>
            <a:off x="457200" y="1600201"/>
            <a:ext cx="8229600" cy="2133600"/>
          </a:xfrm>
        </p:spPr>
        <p:txBody>
          <a:bodyPr/>
          <a:lstStyle/>
          <a:p>
            <a:r>
              <a:rPr lang="en-US" altLang="en-US" sz="2400" dirty="0"/>
              <a:t>Give two executives the same responsibilities and same title and let them decide how the work is to be divided </a:t>
            </a:r>
          </a:p>
          <a:p>
            <a:r>
              <a:rPr lang="en-US" altLang="en-US" sz="2400" dirty="0"/>
              <a:t>Full-time job for both executives</a:t>
            </a:r>
          </a:p>
          <a:p>
            <a:r>
              <a:rPr lang="en-US" altLang="en-US" sz="2400" dirty="0"/>
              <a:t>Requires work and constant communication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Work-Life Balance Factors: Telecommuting</a:t>
            </a:r>
            <a:endParaRPr lang="en-US" dirty="0"/>
          </a:p>
        </p:txBody>
      </p:sp>
      <p:sp>
        <p:nvSpPr>
          <p:cNvPr id="3" name="Content Placeholder 2"/>
          <p:cNvSpPr>
            <a:spLocks noGrp="1"/>
          </p:cNvSpPr>
          <p:nvPr>
            <p:ph idx="1"/>
          </p:nvPr>
        </p:nvSpPr>
        <p:spPr>
          <a:xfrm>
            <a:off x="457200" y="1600201"/>
            <a:ext cx="8229600" cy="1905000"/>
          </a:xfrm>
        </p:spPr>
        <p:txBody>
          <a:bodyPr/>
          <a:lstStyle/>
          <a:p>
            <a:r>
              <a:rPr lang="en-US" altLang="en-US" sz="2400" dirty="0"/>
              <a:t>Employees are able to remain at home, or away from the office, and perform work using computers and other electronic devices</a:t>
            </a:r>
          </a:p>
          <a:p>
            <a:r>
              <a:rPr lang="en-US" altLang="en-US" sz="2400" dirty="0"/>
              <a:t>More popular in recent years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458200" cy="1097280"/>
          </a:xfrm>
        </p:spPr>
        <p:txBody>
          <a:bodyPr/>
          <a:lstStyle/>
          <a:p>
            <a:r>
              <a:rPr lang="en-US" altLang="en-US" dirty="0"/>
              <a:t>Work-Life Balance Factors: Part-Time Work</a:t>
            </a:r>
            <a:endParaRPr lang="en-US" dirty="0"/>
          </a:p>
        </p:txBody>
      </p:sp>
      <p:sp>
        <p:nvSpPr>
          <p:cNvPr id="3" name="Content Placeholder 2"/>
          <p:cNvSpPr>
            <a:spLocks noGrp="1"/>
          </p:cNvSpPr>
          <p:nvPr>
            <p:ph idx="1"/>
          </p:nvPr>
        </p:nvSpPr>
        <p:spPr>
          <a:xfrm>
            <a:off x="457200" y="1600201"/>
            <a:ext cx="8305800" cy="2362200"/>
          </a:xfrm>
        </p:spPr>
        <p:txBody>
          <a:bodyPr/>
          <a:lstStyle/>
          <a:p>
            <a:r>
              <a:rPr lang="en-US" altLang="en-US" sz="2400" dirty="0"/>
              <a:t>Some do not want or need full-time employment</a:t>
            </a:r>
          </a:p>
          <a:p>
            <a:r>
              <a:rPr lang="en-US" altLang="en-US" sz="2400" dirty="0"/>
              <a:t>Highly educated professionals are often choosing part-time opportunities</a:t>
            </a:r>
          </a:p>
          <a:p>
            <a:r>
              <a:rPr lang="en-US" altLang="en-US" sz="2400" dirty="0"/>
              <a:t>Recent recession caused many workers to take part-time jobs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Copyright</a:t>
            </a:r>
          </a:p>
        </p:txBody>
      </p:sp>
      <p:pic>
        <p:nvPicPr>
          <p:cNvPr id="8" name="Picture 7" descr="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5618" y="2209800"/>
            <a:ext cx="7712765" cy="2425148"/>
          </a:xfrm>
          <a:prstGeom prst="rect">
            <a:avLst/>
          </a:prstGeom>
        </p:spPr>
      </p:pic>
    </p:spTree>
    <p:extLst>
      <p:ext uri="{BB962C8B-B14F-4D97-AF65-F5344CB8AC3E}">
        <p14:creationId xmlns:p14="http://schemas.microsoft.com/office/powerpoint/2010/main" val="2464310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Total Compensation Components</a:t>
            </a:r>
            <a:endParaRPr lang="en-US" dirty="0"/>
          </a:p>
        </p:txBody>
      </p:sp>
      <p:pic>
        <p:nvPicPr>
          <p:cNvPr id="6" name="Picture 5" descr="The different components of a total compensation program within the internal environment. Compensation has 2 primary components, financial and nonfinancial. Financial compensation comes in direct and indirect forms. Indirect compensation are benefits provided. Legally required benefits include health care, social security, unemployment compensation, workers compensation, and family and medical leave. Discretionary benefits include paid time off, life insurance, retirement plans, employee stock options plans, employee services, and premium pay. Nonfinancial compensation comes from the job itself, including providing meaning, appreciation, satisfaction, learning, enjoyment, and challenge. The job environment provides nonfinancial compensation in the form of sound policies, capable managers, competent employees, congenial coworkers, appropriate status symbols, and working conditions.  Workplace flexibility is a final form of nonfinancial compensation, including flextime, compressed workweek, job sharing, telecommuting, and part time work."/>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834" y="1684895"/>
            <a:ext cx="7912332" cy="4392086"/>
          </a:xfrm>
          <a:prstGeom prst="rect">
            <a:avLst/>
          </a:prstGeom>
        </p:spPr>
      </p:pic>
    </p:spTree>
    <p:extLst>
      <p:ext uri="{BB962C8B-B14F-4D97-AF65-F5344CB8AC3E}">
        <p14:creationId xmlns:p14="http://schemas.microsoft.com/office/powerpoint/2010/main" val="610731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Indirect Financial Compensation (Employee Benefits)</a:t>
            </a:r>
            <a:endParaRPr lang="en-US" dirty="0"/>
          </a:p>
        </p:txBody>
      </p:sp>
      <p:sp>
        <p:nvSpPr>
          <p:cNvPr id="3" name="Content Placeholder 2"/>
          <p:cNvSpPr>
            <a:spLocks noGrp="1"/>
          </p:cNvSpPr>
          <p:nvPr>
            <p:ph idx="1"/>
          </p:nvPr>
        </p:nvSpPr>
        <p:spPr/>
        <p:txBody>
          <a:bodyPr/>
          <a:lstStyle/>
          <a:p>
            <a:r>
              <a:rPr lang="en-US" altLang="en-US" sz="2400" dirty="0"/>
              <a:t>All financial rewards not included in direct financial compensation</a:t>
            </a:r>
          </a:p>
          <a:p>
            <a:r>
              <a:rPr lang="en-US" altLang="en-US" sz="2400" dirty="0"/>
              <a:t>Employee benefits account for about 30 percent of total compensation costs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Legally Required Benefits</a:t>
            </a:r>
            <a:endParaRPr lang="en-US" dirty="0"/>
          </a:p>
        </p:txBody>
      </p:sp>
      <p:sp>
        <p:nvSpPr>
          <p:cNvPr id="3" name="Content Placeholder 2"/>
          <p:cNvSpPr>
            <a:spLocks noGrp="1"/>
          </p:cNvSpPr>
          <p:nvPr>
            <p:ph idx="1"/>
          </p:nvPr>
        </p:nvSpPr>
        <p:spPr>
          <a:xfrm>
            <a:off x="457200" y="1600201"/>
            <a:ext cx="8229600" cy="3581400"/>
          </a:xfrm>
        </p:spPr>
        <p:txBody>
          <a:bodyPr/>
          <a:lstStyle/>
          <a:p>
            <a:r>
              <a:rPr lang="en-US" altLang="en-US" sz="2400" dirty="0"/>
              <a:t>Social Security</a:t>
            </a:r>
          </a:p>
          <a:p>
            <a:r>
              <a:rPr lang="en-US" altLang="en-US" sz="2400" dirty="0"/>
              <a:t>Unemployment insurance</a:t>
            </a:r>
          </a:p>
          <a:p>
            <a:r>
              <a:rPr lang="en-US" altLang="en-US" sz="2400" dirty="0"/>
              <a:t>Workers’ compensation</a:t>
            </a:r>
          </a:p>
          <a:p>
            <a:r>
              <a:rPr lang="en-US" altLang="en-US" sz="2400" dirty="0"/>
              <a:t>Health care</a:t>
            </a:r>
          </a:p>
          <a:p>
            <a:pPr lvl="1"/>
            <a:r>
              <a:rPr lang="en-US" altLang="en-US" sz="2400" dirty="0"/>
              <a:t>Fee-for-service plans</a:t>
            </a:r>
          </a:p>
          <a:p>
            <a:pPr lvl="1"/>
            <a:r>
              <a:rPr lang="en-US" altLang="en-US" sz="2400" dirty="0"/>
              <a:t>Managed care plans</a:t>
            </a:r>
          </a:p>
          <a:p>
            <a:pPr lvl="1"/>
            <a:r>
              <a:rPr lang="en-US" altLang="en-US" sz="2400" dirty="0"/>
              <a:t>Consumer-driven health care plans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Legislation Pertaining to Health Care</a:t>
            </a:r>
            <a:endParaRPr lang="en-US" dirty="0"/>
          </a:p>
        </p:txBody>
      </p:sp>
      <p:sp>
        <p:nvSpPr>
          <p:cNvPr id="3" name="Content Placeholder 2"/>
          <p:cNvSpPr>
            <a:spLocks noGrp="1"/>
          </p:cNvSpPr>
          <p:nvPr>
            <p:ph idx="1"/>
          </p:nvPr>
        </p:nvSpPr>
        <p:spPr>
          <a:xfrm>
            <a:off x="457200" y="1600200"/>
            <a:ext cx="7924800" cy="4525963"/>
          </a:xfrm>
        </p:spPr>
        <p:txBody>
          <a:bodyPr/>
          <a:lstStyle/>
          <a:p>
            <a:pPr marL="255600" indent="-255600">
              <a:buSzPct val="100000"/>
            </a:pPr>
            <a:r>
              <a:rPr lang="en-US" altLang="en-US" sz="2400" dirty="0"/>
              <a:t>The Consolidated Omnibus Budget Reconciliation Act (C</a:t>
            </a:r>
            <a:r>
              <a:rPr lang="en-US" altLang="en-US" sz="100" dirty="0"/>
              <a:t> </a:t>
            </a:r>
            <a:r>
              <a:rPr lang="en-US" altLang="en-US" sz="2400" dirty="0"/>
              <a:t>O</a:t>
            </a:r>
            <a:r>
              <a:rPr lang="en-US" altLang="en-US" sz="100" dirty="0"/>
              <a:t> </a:t>
            </a:r>
            <a:r>
              <a:rPr lang="en-US" altLang="en-US" sz="2400" dirty="0"/>
              <a:t>B</a:t>
            </a:r>
            <a:r>
              <a:rPr lang="en-US" altLang="en-US" sz="100" dirty="0"/>
              <a:t> </a:t>
            </a:r>
            <a:r>
              <a:rPr lang="en-US" altLang="en-US" sz="2400" dirty="0"/>
              <a:t>R</a:t>
            </a:r>
            <a:r>
              <a:rPr lang="en-US" altLang="en-US" sz="100" dirty="0"/>
              <a:t> </a:t>
            </a:r>
            <a:r>
              <a:rPr lang="en-US" altLang="en-US" sz="2400" dirty="0"/>
              <a:t>A) of 1985</a:t>
            </a:r>
          </a:p>
          <a:p>
            <a:pPr marL="255600" indent="-255600">
              <a:buSzPct val="100000"/>
            </a:pPr>
            <a:r>
              <a:rPr lang="en-US" altLang="en-US" sz="2400" dirty="0"/>
              <a:t>The Older Workers Benefit Protection Act (O</a:t>
            </a:r>
            <a:r>
              <a:rPr lang="en-US" altLang="en-US" sz="100" dirty="0"/>
              <a:t> </a:t>
            </a:r>
            <a:r>
              <a:rPr lang="en-US" altLang="en-US" sz="2400" dirty="0"/>
              <a:t>W</a:t>
            </a:r>
            <a:r>
              <a:rPr lang="en-US" altLang="en-US" sz="100" dirty="0"/>
              <a:t> </a:t>
            </a:r>
            <a:r>
              <a:rPr lang="en-US" altLang="en-US" sz="2400" dirty="0"/>
              <a:t>B</a:t>
            </a:r>
            <a:r>
              <a:rPr lang="en-US" altLang="en-US" sz="100" dirty="0"/>
              <a:t> </a:t>
            </a:r>
            <a:r>
              <a:rPr lang="en-US" altLang="en-US" sz="2400" dirty="0"/>
              <a:t>P</a:t>
            </a:r>
            <a:r>
              <a:rPr lang="en-US" altLang="en-US" sz="100" dirty="0"/>
              <a:t> </a:t>
            </a:r>
            <a:r>
              <a:rPr lang="en-US" altLang="en-US" sz="2400" dirty="0"/>
              <a:t>A)</a:t>
            </a:r>
          </a:p>
          <a:p>
            <a:pPr marL="255600" indent="-255600">
              <a:buSzPct val="100000"/>
            </a:pPr>
            <a:r>
              <a:rPr lang="en-US" altLang="en-US" sz="2400" dirty="0"/>
              <a:t>The Health Insurance Portability and Accountability Act (H</a:t>
            </a:r>
            <a:r>
              <a:rPr lang="en-US" altLang="en-US" sz="100" dirty="0"/>
              <a:t> </a:t>
            </a:r>
            <a:r>
              <a:rPr lang="en-US" altLang="en-US" sz="2400" dirty="0"/>
              <a:t>I</a:t>
            </a:r>
            <a:r>
              <a:rPr lang="en-US" altLang="en-US" sz="100" dirty="0"/>
              <a:t> </a:t>
            </a:r>
            <a:r>
              <a:rPr lang="en-US" altLang="en-US" sz="2400" dirty="0"/>
              <a:t>P</a:t>
            </a:r>
            <a:r>
              <a:rPr lang="en-US" altLang="en-US" sz="100" dirty="0"/>
              <a:t> </a:t>
            </a:r>
            <a:r>
              <a:rPr lang="en-US" altLang="en-US" sz="2400" dirty="0"/>
              <a:t>A</a:t>
            </a:r>
            <a:r>
              <a:rPr lang="en-US" altLang="en-US" sz="100" dirty="0"/>
              <a:t> </a:t>
            </a:r>
            <a:r>
              <a:rPr lang="en-US" altLang="en-US" sz="2400" dirty="0"/>
              <a:t>A)</a:t>
            </a:r>
          </a:p>
          <a:p>
            <a:pPr marL="255600" indent="-255600">
              <a:buSzPct val="100000"/>
            </a:pPr>
            <a:r>
              <a:rPr lang="en-US" altLang="en-US" sz="2400" dirty="0"/>
              <a:t>The Patient Protection and Affordable Care Act (P</a:t>
            </a:r>
            <a:r>
              <a:rPr lang="en-US" altLang="en-US" sz="100" dirty="0"/>
              <a:t> </a:t>
            </a:r>
            <a:r>
              <a:rPr lang="en-US" altLang="en-US" sz="2400" dirty="0"/>
              <a:t>P</a:t>
            </a:r>
            <a:r>
              <a:rPr lang="en-US" altLang="en-US" sz="100" dirty="0"/>
              <a:t> </a:t>
            </a:r>
            <a:r>
              <a:rPr lang="en-US" altLang="en-US" sz="2400" dirty="0"/>
              <a:t>A</a:t>
            </a:r>
            <a:r>
              <a:rPr lang="en-US" altLang="en-US" sz="100" dirty="0"/>
              <a:t> </a:t>
            </a:r>
            <a:r>
              <a:rPr lang="en-US" altLang="en-US" sz="2400" dirty="0"/>
              <a:t>C</a:t>
            </a:r>
            <a:r>
              <a:rPr lang="en-US" altLang="en-US" sz="100" dirty="0"/>
              <a:t> </a:t>
            </a:r>
            <a:r>
              <a:rPr lang="en-US" altLang="en-US" sz="2400" dirty="0"/>
              <a:t>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Discretionary Benefits</a:t>
            </a:r>
            <a:endParaRPr lang="en-US" dirty="0"/>
          </a:p>
        </p:txBody>
      </p:sp>
      <p:sp>
        <p:nvSpPr>
          <p:cNvPr id="3" name="Content Placeholder 2"/>
          <p:cNvSpPr>
            <a:spLocks noGrp="1"/>
          </p:cNvSpPr>
          <p:nvPr>
            <p:ph idx="1"/>
          </p:nvPr>
        </p:nvSpPr>
        <p:spPr>
          <a:xfrm>
            <a:off x="457200" y="1600201"/>
            <a:ext cx="8229600" cy="1676400"/>
          </a:xfrm>
        </p:spPr>
        <p:txBody>
          <a:bodyPr/>
          <a:lstStyle/>
          <a:p>
            <a:pPr>
              <a:defRPr/>
            </a:pPr>
            <a:r>
              <a:rPr lang="en-US" sz="2400" dirty="0"/>
              <a:t>Protection programs</a:t>
            </a:r>
          </a:p>
          <a:p>
            <a:pPr>
              <a:defRPr/>
            </a:pPr>
            <a:r>
              <a:rPr lang="en-US" sz="2400" dirty="0"/>
              <a:t>Paid time-off</a:t>
            </a:r>
          </a:p>
          <a:p>
            <a:pPr>
              <a:defRPr/>
            </a:pPr>
            <a:r>
              <a:rPr lang="en-US" sz="2400" dirty="0"/>
              <a:t>Employee services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Retirement Plans</a:t>
            </a:r>
            <a:endParaRPr lang="en-US" dirty="0"/>
          </a:p>
        </p:txBody>
      </p:sp>
      <p:sp>
        <p:nvSpPr>
          <p:cNvPr id="3" name="Content Placeholder 2"/>
          <p:cNvSpPr>
            <a:spLocks noGrp="1"/>
          </p:cNvSpPr>
          <p:nvPr>
            <p:ph idx="1"/>
          </p:nvPr>
        </p:nvSpPr>
        <p:spPr>
          <a:xfrm>
            <a:off x="457200" y="1600201"/>
            <a:ext cx="8229600" cy="3124200"/>
          </a:xfrm>
        </p:spPr>
        <p:txBody>
          <a:bodyPr/>
          <a:lstStyle/>
          <a:p>
            <a:r>
              <a:rPr lang="en-US" altLang="en-US" sz="2400" dirty="0"/>
              <a:t>Retirement plans provide a source of income to individuals following the end of their work lives</a:t>
            </a:r>
          </a:p>
          <a:p>
            <a:r>
              <a:rPr lang="en-US" altLang="en-US" sz="2400" dirty="0"/>
              <a:t>Tax incentives promote the use of most retirement plans.</a:t>
            </a:r>
          </a:p>
          <a:p>
            <a:r>
              <a:rPr lang="en-US" altLang="en-US" sz="2400" b="1" dirty="0"/>
              <a:t>Qualified plans</a:t>
            </a:r>
            <a:r>
              <a:rPr lang="en-US" altLang="en-US" sz="2400" i="1" dirty="0"/>
              <a:t> </a:t>
            </a:r>
            <a:r>
              <a:rPr lang="en-US" altLang="en-US" sz="2400" dirty="0"/>
              <a:t>provide favorable treatment</a:t>
            </a:r>
          </a:p>
          <a:p>
            <a:r>
              <a:rPr lang="en-US" altLang="en-US" sz="2400" b="1" dirty="0"/>
              <a:t>Nonqualified plans</a:t>
            </a:r>
            <a:r>
              <a:rPr lang="en-US" altLang="en-US" sz="2400" i="1" dirty="0"/>
              <a:t> </a:t>
            </a:r>
            <a:r>
              <a:rPr lang="en-US" altLang="en-US" sz="2400" dirty="0"/>
              <a:t>do not provide tax incentives</a:t>
            </a:r>
          </a:p>
          <a:p>
            <a:r>
              <a:rPr lang="en-US" altLang="en-US" sz="2400" dirty="0"/>
              <a:t>Vesting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Retirement Plan Design</a:t>
            </a:r>
            <a:endParaRPr lang="en-US" dirty="0"/>
          </a:p>
        </p:txBody>
      </p:sp>
      <p:sp>
        <p:nvSpPr>
          <p:cNvPr id="3" name="Content Placeholder 2"/>
          <p:cNvSpPr>
            <a:spLocks noGrp="1"/>
          </p:cNvSpPr>
          <p:nvPr>
            <p:ph idx="1"/>
          </p:nvPr>
        </p:nvSpPr>
        <p:spPr>
          <a:xfrm>
            <a:off x="457200" y="1600201"/>
            <a:ext cx="8229600" cy="3048000"/>
          </a:xfrm>
        </p:spPr>
        <p:txBody>
          <a:bodyPr/>
          <a:lstStyle/>
          <a:p>
            <a:r>
              <a:rPr lang="en-US" altLang="en-US" sz="2400" dirty="0"/>
              <a:t>Defined benefit plans</a:t>
            </a:r>
          </a:p>
          <a:p>
            <a:pPr lvl="1"/>
            <a:r>
              <a:rPr lang="en-US" altLang="en-US" sz="2400" dirty="0"/>
              <a:t>Pension plans (Life-long fixed benefit)</a:t>
            </a:r>
          </a:p>
          <a:p>
            <a:pPr>
              <a:spcBef>
                <a:spcPts val="1200"/>
              </a:spcBef>
            </a:pPr>
            <a:r>
              <a:rPr lang="en-US" altLang="en-US" sz="2400" dirty="0"/>
              <a:t>Defined contribution plans</a:t>
            </a:r>
          </a:p>
          <a:p>
            <a:pPr lvl="1"/>
            <a:r>
              <a:rPr lang="en-US" altLang="en-US" sz="2400" dirty="0"/>
              <a:t>401(k) plans</a:t>
            </a:r>
          </a:p>
          <a:p>
            <a:pPr>
              <a:spcBef>
                <a:spcPts val="1200"/>
              </a:spcBef>
            </a:pPr>
            <a:r>
              <a:rPr lang="en-US" altLang="en-US" sz="2400" dirty="0"/>
              <a:t>Hybrid plans</a:t>
            </a:r>
          </a:p>
          <a:p>
            <a:pPr lvl="1"/>
            <a:r>
              <a:rPr lang="en-US" altLang="en-US" sz="2400" dirty="0"/>
              <a:t>Cash balance plans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abc4f23433d162aec0faee38116d96633e6491c5"/>
</p:tagLst>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4397</TotalTime>
  <Words>4363</Words>
  <Application>Microsoft Office PowerPoint</Application>
  <PresentationFormat>On-screen Show (4:3)</PresentationFormat>
  <Paragraphs>222</Paragraphs>
  <Slides>23</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Times New Roman</vt:lpstr>
      <vt:lpstr>Verdana</vt:lpstr>
      <vt:lpstr>Wingdings</vt:lpstr>
      <vt:lpstr>508 Lecture</vt:lpstr>
      <vt:lpstr>Human Resource Management</vt:lpstr>
      <vt:lpstr>Learning Objectives</vt:lpstr>
      <vt:lpstr>Total Compensation Components</vt:lpstr>
      <vt:lpstr>Indirect Financial Compensation (Employee Benefits)</vt:lpstr>
      <vt:lpstr>Legally Required Benefits</vt:lpstr>
      <vt:lpstr>Legislation Pertaining to Health Care</vt:lpstr>
      <vt:lpstr>Discretionary Benefits</vt:lpstr>
      <vt:lpstr>Retirement Plans</vt:lpstr>
      <vt:lpstr>Retirement Plan Design</vt:lpstr>
      <vt:lpstr>Life Insurance and Disability Insurance</vt:lpstr>
      <vt:lpstr>Paid Time-Off (1 of 2)</vt:lpstr>
      <vt:lpstr>Paid Time-Off (2 of 2)</vt:lpstr>
      <vt:lpstr>Employee Services (1 of 2)</vt:lpstr>
      <vt:lpstr>Employee Services (2 of 2)</vt:lpstr>
      <vt:lpstr>Workplace Flexibility (Work/Life Balance)</vt:lpstr>
      <vt:lpstr>Work-Life Balance Factors: Flextime</vt:lpstr>
      <vt:lpstr>Illustration of Flextime</vt:lpstr>
      <vt:lpstr>Work-Life Balance Factors: Compressed Workweek</vt:lpstr>
      <vt:lpstr>Work-Life Balance Factors: Job Sharing</vt:lpstr>
      <vt:lpstr>Work-Life Balance Factors: Two-In-A-Box</vt:lpstr>
      <vt:lpstr>Work-Life Balance Factors: Telecommuting</vt:lpstr>
      <vt:lpstr>Work-Life Balance Factors: Part-Time Work</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Management, 15e</dc:title>
  <dc:subject>Business</dc:subject>
  <dc:creator>Martocchio</dc:creator>
  <cp:keywords>Human Resource Management</cp:keywords>
  <cp:lastModifiedBy>wimua anthony</cp:lastModifiedBy>
  <cp:revision>1026</cp:revision>
  <dcterms:created xsi:type="dcterms:W3CDTF">2014-07-14T20:04:21Z</dcterms:created>
  <dcterms:modified xsi:type="dcterms:W3CDTF">2020-11-19T04:45:05Z</dcterms:modified>
</cp:coreProperties>
</file>