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12"/>
  </p:notesMasterIdLst>
  <p:sldIdLst>
    <p:sldId id="256" r:id="rId2"/>
    <p:sldId id="257" r:id="rId3"/>
    <p:sldId id="258" r:id="rId4"/>
    <p:sldId id="259" r:id="rId5"/>
    <p:sldId id="268" r:id="rId6"/>
    <p:sldId id="269" r:id="rId7"/>
    <p:sldId id="270" r:id="rId8"/>
    <p:sldId id="271" r:id="rId9"/>
    <p:sldId id="279"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06" autoAdjust="0"/>
    <p:restoredTop sz="82821" autoAdjust="0"/>
  </p:normalViewPr>
  <p:slideViewPr>
    <p:cSldViewPr snapToGrid="0">
      <p:cViewPr varScale="1">
        <p:scale>
          <a:sx n="81" d="100"/>
          <a:sy n="81" d="100"/>
        </p:scale>
        <p:origin x="-90" y="-27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CD168-7D55-4323-BE60-7392B3063A24}" type="datetimeFigureOut">
              <a:rPr lang="en-US" smtClean="0"/>
              <a:pPr/>
              <a:t>9/6/2021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76D76-64FD-40A4-9340-93A7DB52E828}" type="slidenum">
              <a:rPr lang="en-US" smtClean="0"/>
              <a:pPr/>
              <a:t>‹#›</a:t>
            </a:fld>
            <a:endParaRPr lang="en-US" dirty="0"/>
          </a:p>
        </p:txBody>
      </p:sp>
    </p:spTree>
    <p:extLst>
      <p:ext uri="{BB962C8B-B14F-4D97-AF65-F5344CB8AC3E}">
        <p14:creationId xmlns:p14="http://schemas.microsoft.com/office/powerpoint/2010/main" xmlns="" val="196969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1</a:t>
            </a:fld>
            <a:endParaRPr lang="en-US" dirty="0"/>
          </a:p>
        </p:txBody>
      </p:sp>
    </p:spTree>
    <p:extLst>
      <p:ext uri="{BB962C8B-B14F-4D97-AF65-F5344CB8AC3E}">
        <p14:creationId xmlns:p14="http://schemas.microsoft.com/office/powerpoint/2010/main" xmlns="" val="1088402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10</a:t>
            </a:fld>
            <a:endParaRPr lang="en-US" dirty="0"/>
          </a:p>
        </p:txBody>
      </p:sp>
    </p:spTree>
    <p:extLst>
      <p:ext uri="{BB962C8B-B14F-4D97-AF65-F5344CB8AC3E}">
        <p14:creationId xmlns:p14="http://schemas.microsoft.com/office/powerpoint/2010/main" xmlns="" val="233412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Times New Roman" panose="02020603050405020304" pitchFamily="18" charset="0"/>
                <a:ea typeface="Times New Roman" panose="02020603050405020304" pitchFamily="18" charset="0"/>
              </a:rPr>
              <a:t>Antabuse (disulfiram) is an FDA-approved treatment of alcohol dependence and symptoms of alcoholism. Disulfiram is efficient and safe for long-term and supervised short-term treatment of persons dependent on alcohol but very motivated to end alcoholism. Disulfiram triggers a mechanical action that discourages one from consuming alcohol. It is often advised to take disulfiram by mouth without or with food, usually in the morning daily (</a:t>
            </a:r>
            <a:r>
              <a:rPr lang="en-US" sz="1800" dirty="0">
                <a:solidFill>
                  <a:srgbClr val="222222"/>
                </a:solidFill>
                <a:effectLst/>
                <a:latin typeface="Arial" panose="020B0604020202020204" pitchFamily="34" charset="0"/>
                <a:ea typeface="Times New Roman" panose="02020603050405020304" pitchFamily="18" charset="0"/>
              </a:rPr>
              <a:t>Nagaraj et al., 2017)</a:t>
            </a:r>
            <a:r>
              <a:rPr lang="en-US" sz="1800" dirty="0">
                <a:effectLst/>
                <a:latin typeface="Times New Roman" panose="02020603050405020304" pitchFamily="18" charset="0"/>
                <a:ea typeface="Times New Roman" panose="02020603050405020304" pitchFamily="18" charset="0"/>
              </a:rPr>
              <a:t>. Although dosage is based on a patient’s response to therapy and medical condition, the maximum dosage per day is 500 milligrams. A patient needs to understand that overdosing on disulfiram can cause negative effects, such as severe headaches, vomiting, and drowsiness. </a:t>
            </a:r>
          </a:p>
          <a:p>
            <a:pPr marL="0" marR="0">
              <a:lnSpc>
                <a:spcPct val="107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2</a:t>
            </a:fld>
            <a:endParaRPr lang="en-US" dirty="0"/>
          </a:p>
        </p:txBody>
      </p:sp>
    </p:spTree>
    <p:extLst>
      <p:ext uri="{BB962C8B-B14F-4D97-AF65-F5344CB8AC3E}">
        <p14:creationId xmlns:p14="http://schemas.microsoft.com/office/powerpoint/2010/main" xmlns="" val="426407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The pharmacological action of disulfiram involves converting diethyldithiocarbamate, an active metabolite, into the mouth. In the blood, disulfiram changes to diethyldithiocarbamic acid (DDC), which is disintegrated to form carbon disulfide and diethylamide. DDC undergoes then stage II metabolism forming sulfone and sulfoxide metabolites. The S-oxidized compounds are potent active metabolites triggering the disulfiram effects. Disulfiram causes irreversible inhibition of ALDH1A1 (aldehyde dehydrogenase) by creating competition with nicotinamide adenine dinucleotide (NAD). The ALDH1A1 is caused by oxidation of alcoholic metabolism changing ethanol to acetaldehyde.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3</a:t>
            </a:fld>
            <a:endParaRPr lang="en-US" dirty="0"/>
          </a:p>
        </p:txBody>
      </p:sp>
    </p:spTree>
    <p:extLst>
      <p:ext uri="{BB962C8B-B14F-4D97-AF65-F5344CB8AC3E}">
        <p14:creationId xmlns:p14="http://schemas.microsoft.com/office/powerpoint/2010/main" xmlns="" val="303513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The therapeutical uses of disulfiram include fungal and malignancy infections, and creating unpleasant side effects of alcohol when one consumes alcohol while ingesting disulfiram. Disulfiram is used to discourage one from consuming alcohol due to its unpleasant effects. When used for a therapeutical purpose, disulfiram causes an increase in serum acetaldehyde, triggering tachycardia, facial flushing, diaphoresis, palpitations, hypotension, and vertigo. Disulfiram triggers aggregation of symptoms referred to as the disulfiram-alcohol reaction, which discourages alcohol intake (</a:t>
            </a:r>
            <a:r>
              <a:rPr lang="en-US" sz="1800" dirty="0">
                <a:solidFill>
                  <a:srgbClr val="222222"/>
                </a:solidFill>
                <a:effectLst/>
                <a:latin typeface="Arial" panose="020B0604020202020204" pitchFamily="34" charset="0"/>
                <a:ea typeface="Times New Roman" panose="02020603050405020304" pitchFamily="18" charset="0"/>
              </a:rPr>
              <a:t>Skrott et al., 2021)</a:t>
            </a:r>
            <a:r>
              <a:rPr lang="en-US" sz="1800" dirty="0">
                <a:effectLst/>
                <a:latin typeface="Times New Roman" panose="02020603050405020304" pitchFamily="18" charset="0"/>
                <a:ea typeface="Times New Roman" panose="02020603050405020304" pitchFamily="18" charset="0"/>
              </a:rPr>
              <a:t>. The reaction is proportional to both the disulfiram dose and alcohol. Disulfiram is not an anti-craving drug and cannot modulate the addiction’s neurobiological mechanism.</a:t>
            </a:r>
          </a:p>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4</a:t>
            </a:fld>
            <a:endParaRPr lang="en-US" dirty="0"/>
          </a:p>
        </p:txBody>
      </p:sp>
    </p:spTree>
    <p:extLst>
      <p:ext uri="{BB962C8B-B14F-4D97-AF65-F5344CB8AC3E}">
        <p14:creationId xmlns:p14="http://schemas.microsoft.com/office/powerpoint/2010/main" xmlns="" val="155582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The major side effects of disulfiram include headache, tiredness, drowsiness, sore tongue, skin rash, and garlic or metallic-like taste in the mouth. The headache and tiredness can worsen over time if not addressed. Other side effects include flushing, rapid weight gain, swelling, sweating, and sweating. The sweating occurs both during the day and night. Sweating affects a victim’s sleeping patterns. Blurred vision, throbbing headache, neck pain, chest pain, and shortness of breath are other side-effects of disulfiram. The breath shortness often causes mild exertion and sleeplessness that can go on for several days and even months.</a:t>
            </a:r>
          </a:p>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5</a:t>
            </a:fld>
            <a:endParaRPr lang="en-US" dirty="0"/>
          </a:p>
        </p:txBody>
      </p:sp>
    </p:spTree>
    <p:extLst>
      <p:ext uri="{BB962C8B-B14F-4D97-AF65-F5344CB8AC3E}">
        <p14:creationId xmlns:p14="http://schemas.microsoft.com/office/powerpoint/2010/main" xmlns="" val="2669676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Pounding or fast heartbeats and fluttering in the chest are other side effects of disulfiram. Fast heartbeats often cause sweating, restlessness, skin allergy, and vomiting. Other side effects of disulfiram include spinning sensation, confusion, feeling unsteady, and weakness. Weakness prevents one from executing his or her daily activities, thus affecting one’s productivity. Seizure, vision changes, numbness of legs and arms, and mood changes are other side effects of disulfiram. Blurred vision that inhibits one mobility can trigger accidental falls and injuries. This is why victims of disulfiram are encouraged to limit movements.</a:t>
            </a:r>
          </a:p>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6</a:t>
            </a:fld>
            <a:endParaRPr lang="en-US" dirty="0"/>
          </a:p>
        </p:txBody>
      </p:sp>
    </p:spTree>
    <p:extLst>
      <p:ext uri="{BB962C8B-B14F-4D97-AF65-F5344CB8AC3E}">
        <p14:creationId xmlns:p14="http://schemas.microsoft.com/office/powerpoint/2010/main" xmlns="" val="2884538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Agitation, mental changes, and a light-headed feeling are other side effects of disulfiram. Mental changes, such as low memory, easy to forget, and inability to think rationally, inhibit one’s judgment, thus triggering low performance. Severe side-effects, such as fainting, weak pulse, slow heart rate, severe chest pain, and shallow breathing may occur when disulfiram is used together with large amounts of alcohol (</a:t>
            </a:r>
            <a:r>
              <a:rPr lang="en-US" sz="1800" dirty="0">
                <a:solidFill>
                  <a:srgbClr val="222222"/>
                </a:solidFill>
                <a:effectLst/>
                <a:latin typeface="Arial" panose="020B0604020202020204" pitchFamily="34" charset="0"/>
                <a:ea typeface="Times New Roman" panose="02020603050405020304" pitchFamily="18" charset="0"/>
              </a:rPr>
              <a:t>Shirley et al., 2021)</a:t>
            </a:r>
            <a:r>
              <a:rPr lang="en-US" sz="1800" dirty="0">
                <a:effectLst/>
                <a:latin typeface="Times New Roman" panose="02020603050405020304" pitchFamily="18" charset="0"/>
                <a:ea typeface="Times New Roman" panose="02020603050405020304" pitchFamily="18" charset="0"/>
              </a:rPr>
              <a:t>. The severe chest pain causes one to cry and experience mental seizures. Loss of interest in sex and impotence are other noteworthy side effects. Impotence is often common with people age 40 years and older.</a:t>
            </a:r>
          </a:p>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7</a:t>
            </a:fld>
            <a:endParaRPr lang="en-US" dirty="0"/>
          </a:p>
        </p:txBody>
      </p:sp>
    </p:spTree>
    <p:extLst>
      <p:ext uri="{BB962C8B-B14F-4D97-AF65-F5344CB8AC3E}">
        <p14:creationId xmlns:p14="http://schemas.microsoft.com/office/powerpoint/2010/main" xmlns="" val="3051419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Before administering the Antabuse (disulfiram), the first nursing consideration is whether the patient is allergic to it. It is important to understand that disulfiram contains inactive ingredients that can cause allergic reactions. The second nursing consideration is the time the patient was intoxicated with alcohol. It is often advised not to administer disulfiram if the patient was intoxicated in the past 12 hours (</a:t>
            </a:r>
            <a:r>
              <a:rPr lang="en-US" sz="1800" dirty="0">
                <a:solidFill>
                  <a:srgbClr val="222222"/>
                </a:solidFill>
                <a:effectLst/>
                <a:latin typeface="Arial" panose="020B0604020202020204" pitchFamily="34" charset="0"/>
                <a:ea typeface="Times New Roman" panose="02020603050405020304" pitchFamily="18" charset="0"/>
              </a:rPr>
              <a:t>Nagaraj et al., 2017)</a:t>
            </a:r>
            <a:r>
              <a:rPr lang="en-US" sz="1800" dirty="0">
                <a:effectLst/>
                <a:latin typeface="Times New Roman" panose="02020603050405020304" pitchFamily="18" charset="0"/>
                <a:ea typeface="Times New Roman" panose="02020603050405020304" pitchFamily="18" charset="0"/>
              </a:rPr>
              <a:t>. Another consideration is the pregnancy status of the alcoholic victim. FDA pregnancy category C indicates that disulfiram can harm an unborn baby because it can be transferred through breast milk, however, it is not scientifically proven. The fourth consideration is the age and gender of the patient. Studies have shown that disulfiram has more negative effects on women than men as well people age 65 years and older. The fifth nursing consideration is the other medical conditions faced by the patient receiving the disulfiram. It is important to understand that disulfiram is not suitable for patients suffering from other medical conditions, such as psychosis, coronary artery disease, and severe heart disease. Another nursing consideration is the patient’s medical history, especially hypothyroidism, diabetes, and brain disorders. </a:t>
            </a:r>
          </a:p>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8</a:t>
            </a:fld>
            <a:endParaRPr lang="en-US" dirty="0"/>
          </a:p>
        </p:txBody>
      </p:sp>
    </p:spTree>
    <p:extLst>
      <p:ext uri="{BB962C8B-B14F-4D97-AF65-F5344CB8AC3E}">
        <p14:creationId xmlns:p14="http://schemas.microsoft.com/office/powerpoint/2010/main" xmlns="" val="321124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576D76-64FD-40A4-9340-93A7DB52E828}" type="slidenum">
              <a:rPr lang="en-US" smtClean="0"/>
              <a:pPr/>
              <a:t>9</a:t>
            </a:fld>
            <a:endParaRPr lang="en-US" dirty="0"/>
          </a:p>
        </p:txBody>
      </p:sp>
    </p:spTree>
    <p:extLst>
      <p:ext uri="{BB962C8B-B14F-4D97-AF65-F5344CB8AC3E}">
        <p14:creationId xmlns:p14="http://schemas.microsoft.com/office/powerpoint/2010/main" xmlns="" val="229548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89893D6-EDA8-4648-9C53-A60E65F1DFA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18713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0959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6736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08644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84900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66929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8481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0382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9893D6-EDA8-4648-9C53-A60E65F1DFA5}" type="slidenum">
              <a:rPr lang="en-US" smtClean="0"/>
              <a:pPr/>
              <a:t>‹#›</a:t>
            </a:fld>
            <a:endParaRPr lang="en-US" dirty="0"/>
          </a:p>
        </p:txBody>
      </p:sp>
    </p:spTree>
    <p:extLst>
      <p:ext uri="{BB962C8B-B14F-4D97-AF65-F5344CB8AC3E}">
        <p14:creationId xmlns:p14="http://schemas.microsoft.com/office/powerpoint/2010/main" xmlns="" val="91021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90EAC8-A9BC-4F42-B56D-F82E5FE4CFE0}" type="datetimeFigureOut">
              <a:rPr lang="en-US" smtClean="0"/>
              <a:pPr/>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75819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D90EAC8-A9BC-4F42-B56D-F82E5FE4CFE0}" type="datetimeFigureOut">
              <a:rPr lang="en-US" smtClean="0"/>
              <a:pPr/>
              <a:t>9/6/2021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389893D6-EDA8-4648-9C53-A60E65F1DFA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5775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90EAC8-A9BC-4F42-B56D-F82E5FE4CFE0}" type="datetimeFigureOut">
              <a:rPr lang="en-US" smtClean="0"/>
              <a:pPr/>
              <a:t>9/6/2021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89893D6-EDA8-4648-9C53-A60E65F1DFA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1765351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A81ED-D79A-4ECE-8BF9-A1E32BE55C67}"/>
              </a:ext>
            </a:extLst>
          </p:cNvPr>
          <p:cNvSpPr>
            <a:spLocks noGrp="1"/>
          </p:cNvSpPr>
          <p:nvPr>
            <p:ph type="ctrTitle"/>
          </p:nvPr>
        </p:nvSpPr>
        <p:spPr>
          <a:xfrm>
            <a:off x="1524000" y="1122363"/>
            <a:ext cx="9144000" cy="1264376"/>
          </a:xfrm>
          <a:prstGeom prst="cloudCallou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sz="2800" b="1" dirty="0">
                <a:solidFill>
                  <a:srgbClr val="FF0000"/>
                </a:solidFill>
              </a:rPr>
              <a:t/>
            </a:r>
            <a:br>
              <a:rPr lang="en-US" sz="2800" b="1" dirty="0">
                <a:solidFill>
                  <a:srgbClr val="FF0000"/>
                </a:solidFill>
              </a:rPr>
            </a:br>
            <a:r>
              <a:rPr lang="en-US" sz="2800" b="1" dirty="0">
                <a:solidFill>
                  <a:srgbClr val="FF0000"/>
                </a:solidFill>
              </a:rPr>
              <a:t/>
            </a:r>
            <a:br>
              <a:rPr lang="en-US" sz="2800" b="1" dirty="0">
                <a:solidFill>
                  <a:srgbClr val="FF0000"/>
                </a:solidFill>
              </a:rPr>
            </a:br>
            <a:r>
              <a:rPr lang="en-US" sz="2800" b="1" dirty="0">
                <a:solidFill>
                  <a:srgbClr val="FF0000"/>
                </a:solidFill>
              </a:rPr>
              <a:t/>
            </a:r>
            <a:br>
              <a:rPr lang="en-US" sz="2800" b="1" dirty="0">
                <a:solidFill>
                  <a:srgbClr val="FF0000"/>
                </a:solidFill>
              </a:rPr>
            </a:br>
            <a:r>
              <a:rPr lang="en-US" sz="3600" b="1" dirty="0">
                <a:solidFill>
                  <a:schemeClr val="tx1"/>
                </a:solidFill>
                <a:effectLst/>
                <a:ea typeface="Calibri" panose="020F0502020204030204" pitchFamily="34" charset="0"/>
                <a:cs typeface="Times New Roman" panose="02020603050405020304" pitchFamily="18" charset="0"/>
              </a:rPr>
              <a:t>The Exemplar Drug: </a:t>
            </a:r>
            <a:r>
              <a:rPr lang="en-US" sz="2200" b="1" dirty="0">
                <a:solidFill>
                  <a:schemeClr val="tx1"/>
                </a:solidFill>
                <a:effectLst/>
                <a:ea typeface="Times New Roman" panose="02020603050405020304" pitchFamily="18" charset="0"/>
              </a:rPr>
              <a:t>Antabuse (disulfiram)</a:t>
            </a:r>
            <a:endParaRPr lang="en-US" sz="3600" b="1" dirty="0">
              <a:solidFill>
                <a:schemeClr val="tx1"/>
              </a:solidFill>
            </a:endParaRPr>
          </a:p>
        </p:txBody>
      </p:sp>
      <p:sp>
        <p:nvSpPr>
          <p:cNvPr id="3" name="Subtitle 2">
            <a:extLst>
              <a:ext uri="{FF2B5EF4-FFF2-40B4-BE49-F238E27FC236}">
                <a16:creationId xmlns:a16="http://schemas.microsoft.com/office/drawing/2014/main" xmlns="" id="{1F8AF97B-576D-4A6F-B45A-1A3463C240A3}"/>
              </a:ext>
            </a:extLst>
          </p:cNvPr>
          <p:cNvSpPr>
            <a:spLocks noGrp="1"/>
          </p:cNvSpPr>
          <p:nvPr>
            <p:ph type="subTitle" idx="1"/>
          </p:nvPr>
        </p:nvSpPr>
        <p:spPr>
          <a:xfrm>
            <a:off x="1524000" y="2836991"/>
            <a:ext cx="5817476" cy="3563809"/>
          </a:xfrm>
          <a:prstGeom prst="wedgeRoundRectCallout">
            <a:avLst/>
          </a:prstGeom>
        </p:spPr>
        <p:style>
          <a:lnRef idx="2">
            <a:schemeClr val="accent6"/>
          </a:lnRef>
          <a:fillRef idx="1">
            <a:schemeClr val="lt1"/>
          </a:fillRef>
          <a:effectRef idx="0">
            <a:schemeClr val="accent6"/>
          </a:effectRef>
          <a:fontRef idx="minor">
            <a:schemeClr val="dk1"/>
          </a:fontRef>
        </p:style>
        <p:txBody>
          <a:bodyPr/>
          <a:lstStyle/>
          <a:p>
            <a:pPr algn="ctr"/>
            <a:endParaRPr lang="en-US" dirty="0">
              <a:solidFill>
                <a:srgbClr val="00B0F0"/>
              </a:solidFill>
            </a:endParaRPr>
          </a:p>
          <a:p>
            <a:pPr algn="ctr"/>
            <a:r>
              <a:rPr lang="en-US" cap="none" dirty="0"/>
              <a:t>Student’s Name </a:t>
            </a:r>
          </a:p>
          <a:p>
            <a:pPr algn="ctr"/>
            <a:r>
              <a:rPr lang="en-US" cap="none" dirty="0"/>
              <a:t>Institution </a:t>
            </a:r>
          </a:p>
          <a:p>
            <a:pPr algn="ctr"/>
            <a:r>
              <a:rPr lang="en-US" cap="none" dirty="0"/>
              <a:t>Course’s Name </a:t>
            </a:r>
          </a:p>
          <a:p>
            <a:pPr algn="ctr"/>
            <a:r>
              <a:rPr lang="en-US" cap="none" dirty="0"/>
              <a:t>Instructor’s Name </a:t>
            </a:r>
          </a:p>
          <a:p>
            <a:pPr algn="ctr"/>
            <a:r>
              <a:rPr lang="en-US" cap="none" dirty="0"/>
              <a:t>Date </a:t>
            </a:r>
          </a:p>
          <a:p>
            <a:endParaRPr lang="en-US" dirty="0"/>
          </a:p>
        </p:txBody>
      </p:sp>
      <p:pic>
        <p:nvPicPr>
          <p:cNvPr id="5" name="Picture 4">
            <a:extLst>
              <a:ext uri="{FF2B5EF4-FFF2-40B4-BE49-F238E27FC236}">
                <a16:creationId xmlns:a16="http://schemas.microsoft.com/office/drawing/2014/main" xmlns="" id="{0D6D8081-69C9-4ED5-9F94-DA5DD14225B0}"/>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011181" y="2963589"/>
            <a:ext cx="3437211" cy="3437211"/>
          </a:xfrm>
          <a:prstGeom prst="rect">
            <a:avLst/>
          </a:prstGeom>
        </p:spPr>
      </p:pic>
    </p:spTree>
    <p:extLst>
      <p:ext uri="{BB962C8B-B14F-4D97-AF65-F5344CB8AC3E}">
        <p14:creationId xmlns:p14="http://schemas.microsoft.com/office/powerpoint/2010/main" xmlns="" val="3436451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rmAutofit fontScale="90000"/>
          </a:bodyPr>
          <a:lstStyle/>
          <a:p>
            <a:pPr marL="0" marR="0" algn="ctr">
              <a:lnSpc>
                <a:spcPct val="107000"/>
              </a:lnSpc>
              <a:spcBef>
                <a:spcPts val="0"/>
              </a:spcBef>
              <a:spcAft>
                <a:spcPts val="800"/>
              </a:spcAft>
            </a:pPr>
            <a:r>
              <a:rPr lang="en-US" sz="3100" b="1" dirty="0">
                <a:solidFill>
                  <a:srgbClr val="FF0000"/>
                </a:solidFill>
                <a:effectLst/>
                <a:latin typeface="Times New Roman" panose="02020603050405020304" pitchFamily="18" charset="0"/>
                <a:ea typeface="Times New Roman" panose="02020603050405020304" pitchFamily="18" charset="0"/>
              </a:rPr>
              <a:t>References</a:t>
            </a:r>
            <a:r>
              <a:rPr lang="en-US" sz="2400" b="1" dirty="0">
                <a:solidFill>
                  <a:srgbClr val="FF0000"/>
                </a:solidFill>
                <a:effectLst/>
                <a:latin typeface="Times New Roman" panose="02020603050405020304" pitchFamily="18" charset="0"/>
                <a:ea typeface="Times New Roman" panose="02020603050405020304" pitchFamily="18" charset="0"/>
              </a:rPr>
              <a:t/>
            </a:r>
            <a:br>
              <a:rPr lang="en-US" sz="2400" b="1" dirty="0">
                <a:solidFill>
                  <a:srgbClr val="FF0000"/>
                </a:solidFill>
                <a:effectLst/>
                <a:latin typeface="Times New Roman" panose="02020603050405020304" pitchFamily="18" charset="0"/>
                <a:ea typeface="Times New Roman" panose="02020603050405020304" pitchFamily="18" charset="0"/>
              </a:rPr>
            </a:b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normAutofit/>
          </a:bodyPr>
          <a:lstStyle/>
          <a:p>
            <a:pPr marL="457200" marR="0" indent="-457200">
              <a:lnSpc>
                <a:spcPct val="107000"/>
              </a:lnSpc>
              <a:spcBef>
                <a:spcPts val="0"/>
              </a:spcBef>
              <a:spcAft>
                <a:spcPts val="800"/>
              </a:spcAft>
            </a:pPr>
            <a:r>
              <a:rPr lang="en-US"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Jia, Y., &amp; Huang, T. (2021). Overview of Antabuse®(Disulfiram) in Radiation and Cancer Biology.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Cancer Management and Research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4095.</a:t>
            </a:r>
          </a:p>
          <a:p>
            <a:pPr marL="457200" marR="0" indent="-457200">
              <a:lnSpc>
                <a:spcPct val="107000"/>
              </a:lnSpc>
              <a:spcBef>
                <a:spcPts val="0"/>
              </a:spcBef>
              <a:spcAft>
                <a:spcPts val="800"/>
              </a:spcAft>
            </a:pPr>
            <a:r>
              <a:rPr lang="en-US"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Nagaraj, T., Saxena, S., Sahu, P., Biswas, A., &amp; Nigam, H. (2017). Alcohol-medication interactions: A review.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Journal of Medicine, Radiology, Pathology and Surgery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6-9.</a:t>
            </a:r>
          </a:p>
          <a:p>
            <a:pPr marL="457200" marR="0" indent="-457200">
              <a:lnSpc>
                <a:spcPct val="107000"/>
              </a:lnSpc>
              <a:spcBef>
                <a:spcPts val="0"/>
              </a:spcBef>
              <a:spcAft>
                <a:spcPts val="800"/>
              </a:spcAft>
            </a:pPr>
            <a:r>
              <a:rPr lang="en-US"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Shirley, D. A., Sharma, I., Warren, C. A., &amp; Moonah, S. (2021). Drug Repurposing of the Alcohol Abuse Medication Disulfiram as an Anti-Parasitic Agent.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Frontiers in Cellular and Infection Microbiology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11</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165.</a:t>
            </a:r>
          </a:p>
          <a:p>
            <a:pPr marL="457200" marR="0" indent="-457200">
              <a:lnSpc>
                <a:spcPct val="107000"/>
              </a:lnSpc>
              <a:spcBef>
                <a:spcPts val="0"/>
              </a:spcBef>
              <a:spcAft>
                <a:spcPts val="800"/>
              </a:spcAft>
            </a:pPr>
            <a:r>
              <a:rPr lang="en-US"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Skrott, Z., Mistrik, M., Andersen, K. K., Friis, S., Majera, D., Gursky, J., ... &amp; Bartek, J. (2017). Alcohol-abuse drug disulfiram targets cancer via p97 segregase adaptor NPL4.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Nature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552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(7684), 194-199.</a:t>
            </a:r>
          </a:p>
          <a:p>
            <a:pPr marL="0" marR="0">
              <a:lnSpc>
                <a:spcPct val="200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58571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62D6E9-C3E4-400E-AB1B-B327E540FC28}"/>
              </a:ext>
            </a:extLst>
          </p:cNvPr>
          <p:cNvSpPr>
            <a:spLocks noGrp="1"/>
          </p:cNvSpPr>
          <p:nvPr>
            <p:ph type="title"/>
          </p:nvPr>
        </p:nvSpPr>
        <p:spPr>
          <a:xfrm>
            <a:off x="677333" y="609600"/>
            <a:ext cx="9664845" cy="982717"/>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rPr>
              <a:t>Purpose (Pharmacological Action; Therapeutic uses)</a:t>
            </a:r>
            <a:br>
              <a:rPr lang="en-US" sz="2800" b="1" dirty="0">
                <a:solidFill>
                  <a:srgbClr val="FF0000"/>
                </a:solidFill>
                <a:effectLst/>
                <a:latin typeface="Times New Roman" panose="02020603050405020304" pitchFamily="18" charset="0"/>
                <a:ea typeface="Times New Roman" panose="02020603050405020304" pitchFamily="18" charset="0"/>
              </a:rPr>
            </a:b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C7FB7FA-E8EF-44CE-A5CD-67B7A096E4F3}"/>
              </a:ext>
            </a:extLst>
          </p:cNvPr>
          <p:cNvSpPr>
            <a:spLocks noGrp="1"/>
          </p:cNvSpPr>
          <p:nvPr>
            <p:ph idx="1"/>
          </p:nvPr>
        </p:nvSpPr>
        <p:spPr>
          <a:xfrm>
            <a:off x="677334" y="1813034"/>
            <a:ext cx="11083742" cy="5044966"/>
          </a:xfrm>
        </p:spPr>
        <p:style>
          <a:lnRef idx="2">
            <a:schemeClr val="accent1"/>
          </a:lnRef>
          <a:fillRef idx="1">
            <a:schemeClr val="lt1"/>
          </a:fillRef>
          <a:effectRef idx="0">
            <a:schemeClr val="accent1"/>
          </a:effectRef>
          <a:fontRef idx="minor">
            <a:schemeClr val="dk1"/>
          </a:fontRef>
        </p:style>
        <p:txBody>
          <a:bodyPr/>
          <a:lstStyle/>
          <a:p>
            <a:r>
              <a:rPr lang="en-US" sz="1800" dirty="0">
                <a:effectLst/>
                <a:latin typeface="Times New Roman" panose="02020603050405020304" pitchFamily="18" charset="0"/>
                <a:ea typeface="Times New Roman" panose="02020603050405020304" pitchFamily="18" charset="0"/>
              </a:rPr>
              <a:t>Antabuse (disulfiram) is an FDA-approved treatment of alcohol dependence and symptoms of alcoholism. </a:t>
            </a:r>
          </a:p>
          <a:p>
            <a:r>
              <a:rPr lang="en-US" sz="1800" dirty="0">
                <a:effectLst/>
                <a:latin typeface="Times New Roman" panose="02020603050405020304" pitchFamily="18" charset="0"/>
                <a:ea typeface="Times New Roman" panose="02020603050405020304" pitchFamily="18" charset="0"/>
              </a:rPr>
              <a:t>Disulfiram is efficient and safe for long-term and supervised short-term treatment of persons dependent on alcohol but very motivated to end alcoholism. </a:t>
            </a:r>
          </a:p>
          <a:p>
            <a:r>
              <a:rPr lang="en-US" sz="1800" dirty="0">
                <a:effectLst/>
                <a:latin typeface="Times New Roman" panose="02020603050405020304" pitchFamily="18" charset="0"/>
                <a:ea typeface="Times New Roman" panose="02020603050405020304" pitchFamily="18" charset="0"/>
              </a:rPr>
              <a:t>Disulfiram triggers a mechanical action that discourages one from consuming alcohol. </a:t>
            </a:r>
          </a:p>
          <a:p>
            <a:r>
              <a:rPr lang="en-US" sz="1800" dirty="0">
                <a:effectLst/>
                <a:latin typeface="Times New Roman" panose="02020603050405020304" pitchFamily="18" charset="0"/>
                <a:ea typeface="Times New Roman" panose="02020603050405020304" pitchFamily="18" charset="0"/>
              </a:rPr>
              <a:t>A patient needs to understand that overdosing on disulfiram can cause negative effects, such as severe headaches, vomiting, and drowsiness. </a:t>
            </a:r>
          </a:p>
          <a:p>
            <a:endParaRPr lang="en-US" sz="1800" dirty="0">
              <a:effectLst/>
              <a:latin typeface="Times New Roman" panose="02020603050405020304" pitchFamily="18" charset="0"/>
              <a:ea typeface="Times New Roman" panose="02020603050405020304" pitchFamily="18" charset="0"/>
            </a:endParaRPr>
          </a:p>
          <a:p>
            <a:endParaRPr lang="en-US"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2740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61773-4C44-40EB-B0CA-F1C7EF69CAFE}"/>
              </a:ext>
            </a:extLst>
          </p:cNvPr>
          <p:cNvSpPr>
            <a:spLocks noGrp="1"/>
          </p:cNvSpPr>
          <p:nvPr>
            <p:ph type="title"/>
          </p:nvPr>
        </p:nvSpPr>
        <p:spPr>
          <a:xfrm>
            <a:off x="677333" y="609599"/>
            <a:ext cx="8892336" cy="872359"/>
          </a:xfrm>
          <a:solidFill>
            <a:schemeClr val="accent3">
              <a:lumMod val="20000"/>
              <a:lumOff val="80000"/>
            </a:schemeClr>
          </a:solidFill>
        </p:spPr>
        <p:txBody>
          <a:bodyPr>
            <a:noAutofit/>
          </a:bodyPr>
          <a:lstStyle/>
          <a:p>
            <a:pPr>
              <a:lnSpc>
                <a:spcPct val="107000"/>
              </a:lnSpc>
              <a:spcBef>
                <a:spcPts val="0"/>
              </a:spcBef>
              <a:spcAft>
                <a:spcPts val="800"/>
              </a:spcAft>
            </a:pPr>
            <a:r>
              <a:rPr lang="en-US" sz="2400" b="1" dirty="0">
                <a:solidFill>
                  <a:srgbClr val="FF0000"/>
                </a:solidFill>
                <a:effectLst/>
                <a:latin typeface="Times New Roman" panose="02020603050405020304" pitchFamily="18" charset="0"/>
                <a:ea typeface="Times New Roman" panose="02020603050405020304" pitchFamily="18" charset="0"/>
              </a:rPr>
              <a:t>Purpose (Pharmacological Action; Therapeutic uses) Cont..”</a:t>
            </a:r>
            <a:br>
              <a:rPr lang="en-US" sz="2400" b="1" dirty="0">
                <a:solidFill>
                  <a:srgbClr val="FF0000"/>
                </a:solidFill>
                <a:effectLst/>
                <a:latin typeface="Times New Roman" panose="02020603050405020304" pitchFamily="18" charset="0"/>
                <a:ea typeface="Times New Roman" panose="02020603050405020304" pitchFamily="18" charset="0"/>
              </a:rPr>
            </a:b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D52A3E3-FDCB-4E5B-A9F8-FB698E7AB9E1}"/>
              </a:ext>
            </a:extLst>
          </p:cNvPr>
          <p:cNvSpPr>
            <a:spLocks noGrp="1"/>
          </p:cNvSpPr>
          <p:nvPr>
            <p:ph idx="1"/>
          </p:nvPr>
        </p:nvSpPr>
        <p:spPr>
          <a:xfrm>
            <a:off x="677332" y="1671145"/>
            <a:ext cx="11146806" cy="5186855"/>
          </a:xfrm>
        </p:spPr>
        <p:style>
          <a:lnRef idx="2">
            <a:schemeClr val="accent1"/>
          </a:lnRef>
          <a:fillRef idx="1">
            <a:schemeClr val="lt1"/>
          </a:fillRef>
          <a:effectRef idx="0">
            <a:schemeClr val="accent1"/>
          </a:effectRef>
          <a:fontRef idx="minor">
            <a:schemeClr val="dk1"/>
          </a:fontRef>
        </p:style>
        <p:txBody>
          <a:bodyPr/>
          <a:lstStyle/>
          <a:p>
            <a:r>
              <a:rPr lang="en-US" sz="1800" dirty="0">
                <a:effectLst/>
                <a:latin typeface="Times New Roman" panose="02020603050405020304" pitchFamily="18" charset="0"/>
                <a:ea typeface="Times New Roman" panose="02020603050405020304" pitchFamily="18" charset="0"/>
              </a:rPr>
              <a:t>The pharmacological action of disulfiram involves converting diethyldithiocarbamate, an active metabolite, into the mouth. </a:t>
            </a:r>
          </a:p>
          <a:p>
            <a:r>
              <a:rPr lang="en-US" sz="1800" dirty="0">
                <a:effectLst/>
                <a:latin typeface="Times New Roman" panose="02020603050405020304" pitchFamily="18" charset="0"/>
                <a:ea typeface="Times New Roman" panose="02020603050405020304" pitchFamily="18" charset="0"/>
              </a:rPr>
              <a:t>In the blood, disulfiram changes to diethyldithiocarbamic acid (DDC), which is disintegrated to form carbon disulfide and diethylamide. </a:t>
            </a:r>
          </a:p>
          <a:p>
            <a:r>
              <a:rPr lang="en-US" sz="1800" dirty="0">
                <a:effectLst/>
                <a:latin typeface="Times New Roman" panose="02020603050405020304" pitchFamily="18" charset="0"/>
                <a:ea typeface="Times New Roman" panose="02020603050405020304" pitchFamily="18" charset="0"/>
              </a:rPr>
              <a:t>DDC undergoes then stage II metabolism forming sulfone and sulfoxide metabolites. </a:t>
            </a:r>
          </a:p>
          <a:p>
            <a:r>
              <a:rPr lang="en-US" sz="1800" dirty="0">
                <a:effectLst/>
                <a:latin typeface="Times New Roman" panose="02020603050405020304" pitchFamily="18" charset="0"/>
                <a:ea typeface="Times New Roman" panose="02020603050405020304" pitchFamily="18" charset="0"/>
              </a:rPr>
              <a:t>Disulfiram causes irreversible inhibition of ALDH1A1 (aldehyde dehydrogenase) by creating competition with nicotinamide adenine dinucleotide (NAD). </a:t>
            </a:r>
            <a:endParaRPr lang="en-US" sz="180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93398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Autofit/>
          </a:bodyPr>
          <a:lstStyle/>
          <a:p>
            <a:pPr>
              <a:lnSpc>
                <a:spcPct val="107000"/>
              </a:lnSpc>
              <a:spcBef>
                <a:spcPts val="0"/>
              </a:spcBef>
              <a:spcAft>
                <a:spcPts val="800"/>
              </a:spcAft>
            </a:pPr>
            <a:r>
              <a:rPr lang="en-US" sz="2400" b="1" dirty="0">
                <a:solidFill>
                  <a:srgbClr val="FF0000"/>
                </a:solidFill>
                <a:effectLst/>
                <a:latin typeface="Times New Roman" panose="02020603050405020304" pitchFamily="18" charset="0"/>
                <a:ea typeface="Times New Roman" panose="02020603050405020304" pitchFamily="18" charset="0"/>
              </a:rPr>
              <a:t>Purpose (Pharmacological Action; Therapeutic uses) Cont..”</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normAutofit/>
          </a:bodyPr>
          <a:lstStyle/>
          <a:p>
            <a:r>
              <a:rPr lang="en-US" sz="1800" dirty="0">
                <a:effectLst/>
                <a:latin typeface="Times New Roman" panose="02020603050405020304" pitchFamily="18" charset="0"/>
                <a:ea typeface="Times New Roman" panose="02020603050405020304" pitchFamily="18" charset="0"/>
              </a:rPr>
              <a:t>The therapeutical uses of disulfiram include fungal and malignancy infections, and creating unpleasant side effects of alcohol when one consumes alcohol while ingesting disulfiram. </a:t>
            </a:r>
          </a:p>
          <a:p>
            <a:r>
              <a:rPr lang="en-US" sz="1800" dirty="0">
                <a:effectLst/>
                <a:latin typeface="Times New Roman" panose="02020603050405020304" pitchFamily="18" charset="0"/>
                <a:ea typeface="Times New Roman" panose="02020603050405020304" pitchFamily="18" charset="0"/>
              </a:rPr>
              <a:t>Disulfiram is used to discourage one from consuming alcohol due to its unpleasant effects. </a:t>
            </a:r>
          </a:p>
          <a:p>
            <a:r>
              <a:rPr lang="en-US" sz="1800" dirty="0">
                <a:effectLst/>
                <a:latin typeface="Times New Roman" panose="02020603050405020304" pitchFamily="18" charset="0"/>
                <a:ea typeface="Times New Roman" panose="02020603050405020304" pitchFamily="18" charset="0"/>
              </a:rPr>
              <a:t>When used for a therapeutical purpose, disulfiram causes an increase in serum acetaldehyde, triggering tachycardia, facial flushing, diaphoresis, palpitations, hypotension, and vertigo. </a:t>
            </a:r>
          </a:p>
          <a:p>
            <a:r>
              <a:rPr lang="en-US" sz="1800" dirty="0">
                <a:effectLst/>
                <a:latin typeface="Times New Roman" panose="02020603050405020304" pitchFamily="18" charset="0"/>
                <a:ea typeface="Times New Roman" panose="02020603050405020304" pitchFamily="18" charset="0"/>
              </a:rPr>
              <a:t>Disulfiram triggers aggregation of symptoms referred to as the disulfiram-alcohol reaction, which discourages alcohol intake.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296782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Side Effects</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lstStyle/>
          <a:p>
            <a:r>
              <a:rPr lang="en-US" sz="1800" dirty="0">
                <a:effectLst/>
                <a:latin typeface="Times New Roman" panose="02020603050405020304" pitchFamily="18" charset="0"/>
                <a:ea typeface="Times New Roman" panose="02020603050405020304" pitchFamily="18" charset="0"/>
              </a:rPr>
              <a:t>The major side effects of disulfiram include headache, tiredness, drowsiness, sore tongue, skin rash, and garlic or metallic-like taste in the mouth. </a:t>
            </a:r>
          </a:p>
          <a:p>
            <a:r>
              <a:rPr lang="en-US" sz="1800" dirty="0">
                <a:effectLst/>
                <a:latin typeface="Times New Roman" panose="02020603050405020304" pitchFamily="18" charset="0"/>
                <a:ea typeface="Times New Roman" panose="02020603050405020304" pitchFamily="18" charset="0"/>
              </a:rPr>
              <a:t>Other side effects include flushing, rapid weight gain, swelling, sweating, and sweating. </a:t>
            </a:r>
          </a:p>
          <a:p>
            <a:r>
              <a:rPr lang="en-US" sz="1800" dirty="0">
                <a:effectLst/>
                <a:latin typeface="Times New Roman" panose="02020603050405020304" pitchFamily="18" charset="0"/>
                <a:ea typeface="Times New Roman" panose="02020603050405020304" pitchFamily="18" charset="0"/>
              </a:rPr>
              <a:t>Blurred vision, throbbing headache, neck pain, chest pain, and shortness of breath are other side-effects of disulfiram. </a:t>
            </a:r>
          </a:p>
          <a:p>
            <a:r>
              <a:rPr lang="en-US" sz="1800" dirty="0">
                <a:effectLst/>
                <a:latin typeface="Times New Roman" panose="02020603050405020304" pitchFamily="18" charset="0"/>
                <a:ea typeface="Times New Roman" panose="02020603050405020304" pitchFamily="18" charset="0"/>
              </a:rPr>
              <a:t>The breath shortness often causes mild exertion and sleeplessness that can go on for several days and even months.</a:t>
            </a:r>
          </a:p>
          <a:p>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70168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Side Effects Cont...”</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lstStyle/>
          <a:p>
            <a:r>
              <a:rPr lang="en-US" sz="1800" dirty="0">
                <a:effectLst/>
                <a:latin typeface="Times New Roman" panose="02020603050405020304" pitchFamily="18" charset="0"/>
                <a:ea typeface="Times New Roman" panose="02020603050405020304" pitchFamily="18" charset="0"/>
              </a:rPr>
              <a:t>Pounding or fast heartbeats and fluttering in the chest are other side effects of disulfiram. </a:t>
            </a:r>
          </a:p>
          <a:p>
            <a:r>
              <a:rPr lang="en-US" sz="1800" dirty="0">
                <a:effectLst/>
                <a:latin typeface="Times New Roman" panose="02020603050405020304" pitchFamily="18" charset="0"/>
                <a:ea typeface="Times New Roman" panose="02020603050405020304" pitchFamily="18" charset="0"/>
              </a:rPr>
              <a:t>Other side effects of disulfiram include spinning sensation, confusion, feeling unsteady, and weakness. </a:t>
            </a:r>
          </a:p>
          <a:p>
            <a:r>
              <a:rPr lang="en-US" sz="1800" dirty="0">
                <a:effectLst/>
                <a:latin typeface="Times New Roman" panose="02020603050405020304" pitchFamily="18" charset="0"/>
                <a:ea typeface="Times New Roman" panose="02020603050405020304" pitchFamily="18" charset="0"/>
              </a:rPr>
              <a:t>Seizure, vision changes, numbness of legs and arms, and mood changes are other side effects of disulfiram. </a:t>
            </a:r>
          </a:p>
          <a:p>
            <a:r>
              <a:rPr lang="en-US" sz="1800" dirty="0">
                <a:effectLst/>
                <a:latin typeface="Times New Roman" panose="02020603050405020304" pitchFamily="18" charset="0"/>
                <a:ea typeface="Times New Roman" panose="02020603050405020304" pitchFamily="18" charset="0"/>
              </a:rPr>
              <a:t>Blurred vision that inhibits one mobility can trigger accidental falls and injuries. </a:t>
            </a:r>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93635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Side Effects Cont..” </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normAutofit/>
          </a:bodyPr>
          <a:lstStyle/>
          <a:p>
            <a:r>
              <a:rPr lang="en-US" sz="1800" dirty="0">
                <a:effectLst/>
                <a:latin typeface="Times New Roman" panose="02020603050405020304" pitchFamily="18" charset="0"/>
                <a:ea typeface="Times New Roman" panose="02020603050405020304" pitchFamily="18" charset="0"/>
              </a:rPr>
              <a:t>Agitation, mental changes, and a light-headed feeling are other side effects of disulfiram. </a:t>
            </a:r>
          </a:p>
          <a:p>
            <a:r>
              <a:rPr lang="en-US" sz="1800" dirty="0">
                <a:effectLst/>
                <a:latin typeface="Times New Roman" panose="02020603050405020304" pitchFamily="18" charset="0"/>
                <a:ea typeface="Times New Roman" panose="02020603050405020304" pitchFamily="18" charset="0"/>
              </a:rPr>
              <a:t>Severe side-effects, such as fainting, weak pulse, slow heart rate, severe chest pain, and shallow breathing may occur when disulfiram is used together with large amounts of alcohol. </a:t>
            </a:r>
          </a:p>
          <a:p>
            <a:r>
              <a:rPr lang="en-US" sz="1800" dirty="0">
                <a:effectLst/>
                <a:latin typeface="Times New Roman" panose="02020603050405020304" pitchFamily="18" charset="0"/>
                <a:ea typeface="Times New Roman" panose="02020603050405020304" pitchFamily="18" charset="0"/>
              </a:rPr>
              <a:t>Loss of interest in sex and impotence are other noteworthy side effects. Impotence is often common with people age 40 years and older.</a:t>
            </a:r>
          </a:p>
          <a:p>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57995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3" y="609600"/>
            <a:ext cx="8745636" cy="661261"/>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Nursing Considerations </a:t>
            </a: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lstStyle/>
          <a:p>
            <a:r>
              <a:rPr lang="en-US" sz="1800" dirty="0">
                <a:effectLst/>
                <a:latin typeface="Times New Roman" panose="02020603050405020304" pitchFamily="18" charset="0"/>
                <a:ea typeface="Times New Roman" panose="02020603050405020304" pitchFamily="18" charset="0"/>
              </a:rPr>
              <a:t>Before administering the Antabuse (disulfiram), the first nursing consideration is whether the patient is allergic to it. </a:t>
            </a:r>
          </a:p>
          <a:p>
            <a:r>
              <a:rPr lang="en-US" sz="1800" dirty="0">
                <a:effectLst/>
                <a:latin typeface="Times New Roman" panose="02020603050405020304" pitchFamily="18" charset="0"/>
                <a:ea typeface="Times New Roman" panose="02020603050405020304" pitchFamily="18" charset="0"/>
              </a:rPr>
              <a:t>The second nursing consideration is the time the patient was intoxicated with alcohol. </a:t>
            </a:r>
          </a:p>
          <a:p>
            <a:r>
              <a:rPr lang="en-US" sz="1800" dirty="0">
                <a:effectLst/>
                <a:latin typeface="Times New Roman" panose="02020603050405020304" pitchFamily="18" charset="0"/>
                <a:ea typeface="Times New Roman" panose="02020603050405020304" pitchFamily="18" charset="0"/>
              </a:rPr>
              <a:t>Another consideration is the pregnancy status of the alcoholic victim. </a:t>
            </a:r>
          </a:p>
          <a:p>
            <a:r>
              <a:rPr lang="en-US" sz="1800" dirty="0">
                <a:effectLst/>
                <a:latin typeface="Times New Roman" panose="02020603050405020304" pitchFamily="18" charset="0"/>
                <a:ea typeface="Times New Roman" panose="02020603050405020304" pitchFamily="18" charset="0"/>
              </a:rPr>
              <a:t>The fourth consideration is the age and gender of the patient. </a:t>
            </a:r>
          </a:p>
          <a:p>
            <a:r>
              <a:rPr lang="en-US" sz="1800" dirty="0">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ther medical conditions faced by the patient receiving the disulfiram is another nursing consideration.</a:t>
            </a:r>
          </a:p>
          <a:p>
            <a:r>
              <a:rPr lang="en-US" sz="1800" dirty="0">
                <a:effectLst/>
                <a:latin typeface="Times New Roman" panose="02020603050405020304" pitchFamily="18" charset="0"/>
                <a:ea typeface="Times New Roman" panose="02020603050405020304" pitchFamily="18" charset="0"/>
              </a:rPr>
              <a:t>Finally, the patient’s medical history, especially hypothyroidism, diabetes, and brain disorders should be considered. </a:t>
            </a:r>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257256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1F322-EEAF-4017-941A-7AFCE60776D1}"/>
              </a:ext>
            </a:extLst>
          </p:cNvPr>
          <p:cNvSpPr>
            <a:spLocks noGrp="1"/>
          </p:cNvSpPr>
          <p:nvPr>
            <p:ph type="title"/>
          </p:nvPr>
        </p:nvSpPr>
        <p:spPr>
          <a:xfrm>
            <a:off x="677332" y="609600"/>
            <a:ext cx="10531950" cy="872359"/>
          </a:xfrm>
          <a:solidFill>
            <a:schemeClr val="accent3">
              <a:lumMod val="20000"/>
              <a:lumOff val="80000"/>
            </a:schemeClr>
          </a:solidFill>
        </p:spPr>
        <p:txBody>
          <a:bodyPr>
            <a:noAutofit/>
          </a:bodyPr>
          <a:lstStyle/>
          <a:p>
            <a:pPr>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rPr>
              <a:t>Questions to ask the class about disulfiram medication.</a:t>
            </a:r>
            <a:br>
              <a:rPr lang="en-US" sz="2800" b="1" dirty="0">
                <a:solidFill>
                  <a:srgbClr val="FF0000"/>
                </a:solidFill>
                <a:effectLst/>
                <a:latin typeface="Times New Roman" panose="02020603050405020304" pitchFamily="18" charset="0"/>
                <a:ea typeface="Times New Roman" panose="02020603050405020304" pitchFamily="18" charset="0"/>
              </a:rPr>
            </a:br>
            <a:endPar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0A557AE-E792-4698-BBDC-3FA931AC2FB6}"/>
              </a:ext>
            </a:extLst>
          </p:cNvPr>
          <p:cNvSpPr>
            <a:spLocks noGrp="1"/>
          </p:cNvSpPr>
          <p:nvPr>
            <p:ph idx="1"/>
          </p:nvPr>
        </p:nvSpPr>
        <p:spPr>
          <a:xfrm>
            <a:off x="677333" y="1611824"/>
            <a:ext cx="10531950" cy="5246176"/>
          </a:xfrm>
        </p:spPr>
        <p:style>
          <a:lnRef idx="2">
            <a:schemeClr val="accent1"/>
          </a:lnRef>
          <a:fillRef idx="1">
            <a:schemeClr val="lt1"/>
          </a:fillRef>
          <a:effectRef idx="0">
            <a:schemeClr val="accent1"/>
          </a:effectRef>
          <a:fontRef idx="minor">
            <a:schemeClr val="dk1"/>
          </a:fontRef>
        </p:style>
        <p:txBody>
          <a:bodyPr>
            <a:normAutofit/>
          </a:bodyPr>
          <a:lstStyle/>
          <a:p>
            <a:r>
              <a:rPr lang="en-US" sz="1800" dirty="0">
                <a:effectLst/>
                <a:latin typeface="Times New Roman" panose="02020603050405020304" pitchFamily="18" charset="0"/>
                <a:ea typeface="Times New Roman" panose="02020603050405020304" pitchFamily="18" charset="0"/>
              </a:rPr>
              <a:t>Do you think that the side effects of disulfiram can be transferred from a breastfeeding mother to a child through breast milk?</a:t>
            </a:r>
          </a:p>
          <a:p>
            <a:pPr marL="0" marR="0"/>
            <a:r>
              <a:rPr lang="en-US" sz="1800" dirty="0">
                <a:effectLst/>
                <a:latin typeface="Times New Roman" panose="02020603050405020304" pitchFamily="18" charset="0"/>
                <a:ea typeface="Times New Roman" panose="02020603050405020304" pitchFamily="18" charset="0"/>
              </a:rPr>
              <a:t>What measures can a nurse use to determine the effectiveness of disulfiram in reducing alcohol dependence?  </a:t>
            </a:r>
          </a:p>
          <a:p>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2754988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568</TotalTime>
  <Words>1588</Words>
  <Application>Microsoft Office PowerPoint</Application>
  <PresentationFormat>Custom</PresentationFormat>
  <Paragraphs>68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Gallery</vt:lpstr>
      <vt:lpstr>   The Exemplar Drug: Antabuse (disulfiram)</vt:lpstr>
      <vt:lpstr>Purpose (Pharmacological Action; Therapeutic uses) </vt:lpstr>
      <vt:lpstr>Purpose (Pharmacological Action; Therapeutic uses) Cont..” </vt:lpstr>
      <vt:lpstr>Purpose (Pharmacological Action; Therapeutic uses) Cont..”</vt:lpstr>
      <vt:lpstr>Side Effects</vt:lpstr>
      <vt:lpstr>Side Effects Cont...”</vt:lpstr>
      <vt:lpstr>Side Effects Cont..” </vt:lpstr>
      <vt:lpstr>Nursing Considerations </vt:lpstr>
      <vt:lpstr>Questions to ask the class about disulfiram medication.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dc:title>
  <dc:creator>PEACE</dc:creator>
  <cp:lastModifiedBy>Windows User</cp:lastModifiedBy>
  <cp:revision>504</cp:revision>
  <dcterms:created xsi:type="dcterms:W3CDTF">2021-01-27T18:07:52Z</dcterms:created>
  <dcterms:modified xsi:type="dcterms:W3CDTF">2021-09-07T03:37:10Z</dcterms:modified>
</cp:coreProperties>
</file>