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sldIdLst>
    <p:sldId id="256" r:id="rId2"/>
    <p:sldId id="268" r:id="rId3"/>
    <p:sldId id="258" r:id="rId4"/>
    <p:sldId id="262" r:id="rId5"/>
    <p:sldId id="259" r:id="rId6"/>
    <p:sldId id="260" r:id="rId7"/>
    <p:sldId id="261" r:id="rId8"/>
    <p:sldId id="263" r:id="rId9"/>
    <p:sldId id="286" r:id="rId10"/>
    <p:sldId id="271" r:id="rId11"/>
    <p:sldId id="272" r:id="rId12"/>
    <p:sldId id="273" r:id="rId13"/>
    <p:sldId id="274" r:id="rId14"/>
    <p:sldId id="275" r:id="rId15"/>
    <p:sldId id="287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5" r:id="rId26"/>
    <p:sldId id="266" r:id="rId27"/>
    <p:sldId id="26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7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3333" autoAdjust="0"/>
  </p:normalViewPr>
  <p:slideViewPr>
    <p:cSldViewPr>
      <p:cViewPr varScale="1">
        <p:scale>
          <a:sx n="86" d="100"/>
          <a:sy n="86" d="100"/>
        </p:scale>
        <p:origin x="1565" y="58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FA64-93E4-4E9A-A4C0-BA2857A80A1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2FCE-E8CA-4F14-9935-720319CD0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5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99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1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6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4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51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23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88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45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5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8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96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53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10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89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07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9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8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2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5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5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8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3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2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6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2FCE-E8CA-4F14-9935-720319CD0E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2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614" y="0"/>
            <a:ext cx="8964386" cy="5638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31323" y="2743200"/>
            <a:ext cx="3124200" cy="2057400"/>
          </a:xfrm>
        </p:spPr>
        <p:txBody>
          <a:bodyPr>
            <a:noAutofit/>
          </a:bodyPr>
          <a:lstStyle>
            <a:lvl1pPr marL="0" indent="0" algn="ctr">
              <a:buNone/>
              <a:defRPr sz="2400" b="0" spc="1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714989" y="609600"/>
            <a:ext cx="3124200" cy="1905000"/>
          </a:xfrm>
          <a:noFill/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32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1077686" y="6203667"/>
            <a:ext cx="4865913" cy="3840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Copyright ©2015 McGraw-Hill Higher Education.  All Rights Reserved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614" y="5638800"/>
            <a:ext cx="8964386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205409"/>
            <a:ext cx="4162089" cy="53190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165100" prst="coolSlant"/>
            <a:bevelB/>
          </a:sp3d>
        </p:spPr>
      </p:pic>
    </p:spTree>
    <p:extLst>
      <p:ext uri="{BB962C8B-B14F-4D97-AF65-F5344CB8AC3E}">
        <p14:creationId xmlns:p14="http://schemas.microsoft.com/office/powerpoint/2010/main" val="49648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5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71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7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7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8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7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3600" b="1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4852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94516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437909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048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463732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3592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463732" y="1398130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5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8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8s-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9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36884" y="1481688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Instructor Slides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24852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3342707" y="3323253"/>
            <a:ext cx="6860515" cy="1751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674947"/>
            <a:ext cx="9144000" cy="1830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4" y="21280"/>
            <a:ext cx="1154176" cy="968095"/>
          </a:xfrm>
          <a:prstGeom prst="rect">
            <a:avLst/>
          </a:prstGeom>
          <a:effectLst>
            <a:reflection endPos="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4648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3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tx1">
              <a:lumMod val="95000"/>
              <a:lumOff val="5000"/>
            </a:schemeClr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85000"/>
        <a:buFont typeface="Wingdings 2"/>
        <a:buChar char=""/>
        <a:defRPr kumimoji="0"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tx2"/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The Transportation Model</a:t>
            </a:r>
          </a:p>
        </p:txBody>
      </p:sp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4F46"/>
                </a:solidFill>
              </a:rPr>
              <a:t>Supplement 8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30779"/>
            <a:ext cx="82746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 – Finding Initial Solution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1516335"/>
            <a:ext cx="5706332" cy="4884465"/>
            <a:chOff x="772100" y="1764268"/>
            <a:chExt cx="5680487" cy="4407932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80" name="Rectangle 7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75" name="Rectangle 74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828800" y="3429000"/>
                <a:ext cx="4572000" cy="914400"/>
                <a:chOff x="1828800" y="3429000"/>
                <a:chExt cx="4572000" cy="914400"/>
              </a:xfrm>
            </p:grpSpPr>
            <p:grpSp>
              <p:nvGrpSpPr>
                <p:cNvPr id="58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69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59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60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61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5486400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45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56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46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47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48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38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60</a:t>
                  </a:r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43" name="Right Triangle 42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4" name="Right Triangle 43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" name="TextBox 20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cxnSp>
        <p:nvCxnSpPr>
          <p:cNvPr id="85" name="Straight Connector 84"/>
          <p:cNvCxnSpPr/>
          <p:nvPr/>
        </p:nvCxnSpPr>
        <p:spPr>
          <a:xfrm flipV="1">
            <a:off x="2489376" y="2514600"/>
            <a:ext cx="3660515" cy="17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80152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 – Finding Initial Solution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2000" cy="914400"/>
                <a:chOff x="1828800" y="3429000"/>
                <a:chExt cx="4572000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400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110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cxnSp>
        <p:nvCxnSpPr>
          <p:cNvPr id="279" name="Straight Connector 278"/>
          <p:cNvCxnSpPr/>
          <p:nvPr/>
        </p:nvCxnSpPr>
        <p:spPr>
          <a:xfrm flipV="1">
            <a:off x="2489376" y="2649781"/>
            <a:ext cx="3660515" cy="17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50261" y="2290491"/>
            <a:ext cx="0" cy="2856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ounded Rectangle 279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376878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4 – Finding Initial Solution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2000" cy="914400"/>
                <a:chOff x="1828800" y="3429000"/>
                <a:chExt cx="4572000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400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110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60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cxnSp>
        <p:nvCxnSpPr>
          <p:cNvPr id="279" name="Straight Connector 278"/>
          <p:cNvCxnSpPr/>
          <p:nvPr/>
        </p:nvCxnSpPr>
        <p:spPr>
          <a:xfrm flipV="1">
            <a:off x="2489376" y="2573581"/>
            <a:ext cx="3660515" cy="17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50261" y="2290491"/>
            <a:ext cx="0" cy="2856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638800" y="2286000"/>
            <a:ext cx="0" cy="2856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210449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5 – Finding Initial Solution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2000" cy="914400"/>
                <a:chOff x="1828800" y="3429000"/>
                <a:chExt cx="4572000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400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110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  <a:p>
                  <a:pPr algn="ctr"/>
                  <a:r>
                    <a:rPr lang="en-US" b="1" strike="sngStrike" dirty="0">
                      <a:solidFill>
                        <a:schemeClr val="tx2">
                          <a:lumMod val="50000"/>
                        </a:schemeClr>
                      </a:solidFill>
                    </a:rPr>
                    <a:t>60</a:t>
                  </a:r>
                </a:p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cxnSp>
        <p:nvCxnSpPr>
          <p:cNvPr id="279" name="Straight Connector 278"/>
          <p:cNvCxnSpPr/>
          <p:nvPr/>
        </p:nvCxnSpPr>
        <p:spPr>
          <a:xfrm flipV="1">
            <a:off x="2489376" y="2649781"/>
            <a:ext cx="3660515" cy="17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71800" y="2290491"/>
            <a:ext cx="0" cy="2856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638800" y="2286000"/>
            <a:ext cx="0" cy="2856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810000" y="2286000"/>
            <a:ext cx="0" cy="2856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62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6 – Initial Solution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3738734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Evaluating Stepping Stone Paths: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0" dirty="0"/>
              <a:t>Start by placing a + sign in the cell you wish to evaluate.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0" dirty="0"/>
              <a:t>Move horizontally (or vertically) to a cell that has units assigned to it. Assign a minus sign (-) to it.</a:t>
            </a:r>
          </a:p>
          <a:p>
            <a:pPr lvl="1"/>
            <a:r>
              <a:rPr lang="en-US" sz="1800" b="0" dirty="0"/>
              <a:t>It is OK to pass through an empty cell or a completed cell without stopping. Choose a cell that will permit your next move to another completed cell. </a:t>
            </a:r>
          </a:p>
          <a:p>
            <a:pPr lvl="1"/>
            <a:r>
              <a:rPr lang="en-US" sz="1800" b="0" dirty="0"/>
              <a:t>Change direction and move to another completed cell. Assign a plus sign (+) to the cell.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0" dirty="0"/>
              <a:t>Continue the process until a closed path back to the original cell can be completed.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Stepping Stone Method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324114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7 – Stepping Stone Method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65594" y="4812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7640" y="47406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35340" y="27548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65237" y="27400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cxnSp>
        <p:nvCxnSpPr>
          <p:cNvPr id="6" name="Straight Arrow Connector 5"/>
          <p:cNvCxnSpPr>
            <a:endCxn id="72" idx="1"/>
          </p:cNvCxnSpPr>
          <p:nvPr/>
        </p:nvCxnSpPr>
        <p:spPr>
          <a:xfrm>
            <a:off x="2740335" y="2902318"/>
            <a:ext cx="2324902" cy="2239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32468" y="3109383"/>
            <a:ext cx="0" cy="171023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>
            <a:off x="2763138" y="4996934"/>
            <a:ext cx="2402456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0"/>
          </p:cNvCxnSpPr>
          <p:nvPr/>
        </p:nvCxnSpPr>
        <p:spPr>
          <a:xfrm flipV="1">
            <a:off x="2555389" y="3109383"/>
            <a:ext cx="0" cy="16312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337" y="1798892"/>
            <a:ext cx="1864613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 – 1 + 5 – 8 = 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350416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8 – Stepping Stone Method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50380" y="479835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7640" y="48122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67200" y="3810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337" y="1676400"/>
            <a:ext cx="23839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 – 8 + 16 – 8 = +12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20186" y="3810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cxnSp>
        <p:nvCxnSpPr>
          <p:cNvPr id="15" name="Straight Arrow Connector 14"/>
          <p:cNvCxnSpPr>
            <a:stCxn id="78" idx="3"/>
            <a:endCxn id="72" idx="1"/>
          </p:cNvCxnSpPr>
          <p:nvPr/>
        </p:nvCxnSpPr>
        <p:spPr>
          <a:xfrm>
            <a:off x="2793392" y="3994666"/>
            <a:ext cx="147380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1"/>
            <a:endCxn id="4" idx="3"/>
          </p:cNvCxnSpPr>
          <p:nvPr/>
        </p:nvCxnSpPr>
        <p:spPr>
          <a:xfrm flipH="1">
            <a:off x="2763138" y="4983022"/>
            <a:ext cx="1487242" cy="139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2" idx="1"/>
          </p:cNvCxnSpPr>
          <p:nvPr/>
        </p:nvCxnSpPr>
        <p:spPr>
          <a:xfrm>
            <a:off x="4267200" y="3994666"/>
            <a:ext cx="0" cy="86016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0"/>
            <a:endCxn id="78" idx="2"/>
          </p:cNvCxnSpPr>
          <p:nvPr/>
        </p:nvCxnSpPr>
        <p:spPr>
          <a:xfrm flipV="1">
            <a:off x="2555389" y="4179332"/>
            <a:ext cx="1400" cy="63293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314141" y="2807827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169385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9 – Stepping Stone Method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67200" y="47983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8901" y="481962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67200" y="3810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337" y="1676400"/>
            <a:ext cx="219803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10 – 3 + 8 – 16 = -1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97121" y="3810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22" name="Oval 21"/>
          <p:cNvSpPr/>
          <p:nvPr/>
        </p:nvSpPr>
        <p:spPr>
          <a:xfrm>
            <a:off x="2286000" y="28194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9" name="Oval 78"/>
          <p:cNvSpPr/>
          <p:nvPr/>
        </p:nvSpPr>
        <p:spPr>
          <a:xfrm>
            <a:off x="2286000" y="3874627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</a:t>
            </a:r>
          </a:p>
        </p:txBody>
      </p:sp>
      <p:cxnSp>
        <p:nvCxnSpPr>
          <p:cNvPr id="7" name="Straight Arrow Connector 6"/>
          <p:cNvCxnSpPr>
            <a:stCxn id="78" idx="3"/>
            <a:endCxn id="72" idx="1"/>
          </p:cNvCxnSpPr>
          <p:nvPr/>
        </p:nvCxnSpPr>
        <p:spPr>
          <a:xfrm>
            <a:off x="3712619" y="3994666"/>
            <a:ext cx="554581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2" idx="1"/>
            <a:endCxn id="3" idx="1"/>
          </p:cNvCxnSpPr>
          <p:nvPr/>
        </p:nvCxnSpPr>
        <p:spPr>
          <a:xfrm>
            <a:off x="4267200" y="3994666"/>
            <a:ext cx="0" cy="98835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>
            <a:off x="3533724" y="4983022"/>
            <a:ext cx="733476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</p:cNvCxnSpPr>
          <p:nvPr/>
        </p:nvCxnSpPr>
        <p:spPr>
          <a:xfrm flipH="1" flipV="1">
            <a:off x="3486650" y="4023926"/>
            <a:ext cx="28854" cy="79569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204999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10 – Stepping Stone Method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82005" y="47722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343" y="480383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65594" y="38216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337" y="1676400"/>
            <a:ext cx="223862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8 – 5 + 16 – 8 = +11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53792" y="3821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22" name="Oval 21"/>
          <p:cNvSpPr/>
          <p:nvPr/>
        </p:nvSpPr>
        <p:spPr>
          <a:xfrm>
            <a:off x="2286000" y="28194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9" name="Oval 78"/>
          <p:cNvSpPr/>
          <p:nvPr/>
        </p:nvSpPr>
        <p:spPr>
          <a:xfrm>
            <a:off x="2286000" y="3874627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</a:t>
            </a:r>
          </a:p>
        </p:txBody>
      </p:sp>
      <p:sp>
        <p:nvSpPr>
          <p:cNvPr id="80" name="Oval 79"/>
          <p:cNvSpPr/>
          <p:nvPr/>
        </p:nvSpPr>
        <p:spPr>
          <a:xfrm>
            <a:off x="3228541" y="48768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-1</a:t>
            </a:r>
          </a:p>
        </p:txBody>
      </p:sp>
      <p:cxnSp>
        <p:nvCxnSpPr>
          <p:cNvPr id="8" name="Straight Arrow Connector 7"/>
          <p:cNvCxnSpPr>
            <a:stCxn id="72" idx="2"/>
            <a:endCxn id="3" idx="0"/>
          </p:cNvCxnSpPr>
          <p:nvPr/>
        </p:nvCxnSpPr>
        <p:spPr>
          <a:xfrm flipH="1">
            <a:off x="5389754" y="4191000"/>
            <a:ext cx="12443" cy="58124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1"/>
          </p:cNvCxnSpPr>
          <p:nvPr/>
        </p:nvCxnSpPr>
        <p:spPr>
          <a:xfrm flipH="1" flipV="1">
            <a:off x="4663069" y="4952742"/>
            <a:ext cx="518936" cy="417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47815" y="4021839"/>
            <a:ext cx="0" cy="8117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8" idx="3"/>
          </p:cNvCxnSpPr>
          <p:nvPr/>
        </p:nvCxnSpPr>
        <p:spPr>
          <a:xfrm>
            <a:off x="4669290" y="4006334"/>
            <a:ext cx="56317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338787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Supplement 8: Learning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9025" indent="-1089025" eaLnBrk="1" hangingPunct="1">
              <a:buNone/>
            </a:pPr>
            <a:r>
              <a:rPr lang="en-US" dirty="0"/>
              <a:t>You should be able to:</a:t>
            </a:r>
          </a:p>
          <a:p>
            <a:pPr marL="1089025" lvl="1" indent="-1089025">
              <a:buNone/>
            </a:pPr>
            <a:r>
              <a:rPr lang="en-US" dirty="0"/>
              <a:t>LO 8s.1	Describe the nature of a transportation problem</a:t>
            </a:r>
          </a:p>
          <a:p>
            <a:pPr marL="1089025" lvl="1" indent="-1089025">
              <a:buNone/>
            </a:pPr>
            <a:r>
              <a:rPr lang="en-US" dirty="0"/>
              <a:t>LO 8s.2	Solve transportation problems manually and interpret the results</a:t>
            </a:r>
          </a:p>
          <a:p>
            <a:pPr marL="1089025" lvl="1" indent="-1089025">
              <a:buNone/>
            </a:pPr>
            <a:r>
              <a:rPr lang="en-US" dirty="0"/>
              <a:t>LO 8s.3	Set up transportation problems in the general linear programming format</a:t>
            </a:r>
          </a:p>
          <a:p>
            <a:pPr marL="1089025" lvl="1" indent="-1089025">
              <a:buNone/>
            </a:pPr>
            <a:r>
              <a:rPr lang="en-US" dirty="0"/>
              <a:t>LO 8s.4	Interpret computer solutions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11 – Stepping Stone Method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61957" y="4803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5594" y="4812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84394" y="2743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2832827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7 – 1 + 5 – 16 + 8 – 3  =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07746" y="27643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22" name="Oval 21"/>
          <p:cNvSpPr/>
          <p:nvPr/>
        </p:nvSpPr>
        <p:spPr>
          <a:xfrm>
            <a:off x="2286000" y="28194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9" name="Oval 78"/>
          <p:cNvSpPr/>
          <p:nvPr/>
        </p:nvSpPr>
        <p:spPr>
          <a:xfrm>
            <a:off x="2286000" y="3874627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</a:t>
            </a:r>
          </a:p>
        </p:txBody>
      </p:sp>
      <p:sp>
        <p:nvSpPr>
          <p:cNvPr id="80" name="Oval 79"/>
          <p:cNvSpPr/>
          <p:nvPr/>
        </p:nvSpPr>
        <p:spPr>
          <a:xfrm>
            <a:off x="3228541" y="48768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81" name="Oval 80"/>
          <p:cNvSpPr/>
          <p:nvPr/>
        </p:nvSpPr>
        <p:spPr>
          <a:xfrm>
            <a:off x="5133541" y="38862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04560" y="3733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33103" y="37338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cxnSp>
        <p:nvCxnSpPr>
          <p:cNvPr id="7" name="Straight Arrow Connector 6"/>
          <p:cNvCxnSpPr>
            <a:stCxn id="72" idx="3"/>
          </p:cNvCxnSpPr>
          <p:nvPr/>
        </p:nvCxnSpPr>
        <p:spPr>
          <a:xfrm flipV="1">
            <a:off x="3657600" y="2905041"/>
            <a:ext cx="1543266" cy="2282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02197" y="3218978"/>
            <a:ext cx="4936" cy="159329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1"/>
            <a:endCxn id="3" idx="3"/>
          </p:cNvCxnSpPr>
          <p:nvPr/>
        </p:nvCxnSpPr>
        <p:spPr>
          <a:xfrm flipH="1" flipV="1">
            <a:off x="4577455" y="4988496"/>
            <a:ext cx="588139" cy="843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0"/>
            <a:endCxn id="83" idx="2"/>
          </p:cNvCxnSpPr>
          <p:nvPr/>
        </p:nvCxnSpPr>
        <p:spPr>
          <a:xfrm flipV="1">
            <a:off x="4369706" y="4103132"/>
            <a:ext cx="0" cy="70069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3" idx="1"/>
            <a:endCxn id="82" idx="3"/>
          </p:cNvCxnSpPr>
          <p:nvPr/>
        </p:nvCxnSpPr>
        <p:spPr>
          <a:xfrm flipH="1">
            <a:off x="3620058" y="3918466"/>
            <a:ext cx="513045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2" idx="0"/>
            <a:endCxn id="72" idx="2"/>
          </p:cNvCxnSpPr>
          <p:nvPr/>
        </p:nvCxnSpPr>
        <p:spPr>
          <a:xfrm flipV="1">
            <a:off x="3412309" y="3112532"/>
            <a:ext cx="8688" cy="6212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349385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12 -  Stepping Stone Method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61957" y="4803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5594" y="4812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213391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7 – 1 + 5 – 16  = -5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07746" y="27643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(-)</a:t>
            </a:r>
          </a:p>
        </p:txBody>
      </p:sp>
      <p:sp>
        <p:nvSpPr>
          <p:cNvPr id="22" name="Oval 21"/>
          <p:cNvSpPr/>
          <p:nvPr/>
        </p:nvSpPr>
        <p:spPr>
          <a:xfrm>
            <a:off x="2286000" y="28194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9" name="Oval 78"/>
          <p:cNvSpPr/>
          <p:nvPr/>
        </p:nvSpPr>
        <p:spPr>
          <a:xfrm>
            <a:off x="2286000" y="3874627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</a:t>
            </a:r>
          </a:p>
        </p:txBody>
      </p:sp>
      <p:sp>
        <p:nvSpPr>
          <p:cNvPr id="80" name="Oval 79"/>
          <p:cNvSpPr/>
          <p:nvPr/>
        </p:nvSpPr>
        <p:spPr>
          <a:xfrm>
            <a:off x="3228541" y="48768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81" name="Oval 80"/>
          <p:cNvSpPr/>
          <p:nvPr/>
        </p:nvSpPr>
        <p:spPr>
          <a:xfrm>
            <a:off x="5133541" y="38862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33103" y="28194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(+)</a:t>
            </a:r>
          </a:p>
        </p:txBody>
      </p:sp>
      <p:cxnSp>
        <p:nvCxnSpPr>
          <p:cNvPr id="10" name="Straight Arrow Connector 9"/>
          <p:cNvCxnSpPr>
            <a:stCxn id="78" idx="2"/>
          </p:cNvCxnSpPr>
          <p:nvPr/>
        </p:nvCxnSpPr>
        <p:spPr>
          <a:xfrm flipH="1">
            <a:off x="5407133" y="3133725"/>
            <a:ext cx="8362" cy="167854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1"/>
            <a:endCxn id="3" idx="3"/>
          </p:cNvCxnSpPr>
          <p:nvPr/>
        </p:nvCxnSpPr>
        <p:spPr>
          <a:xfrm flipH="1" flipV="1">
            <a:off x="4577455" y="4988496"/>
            <a:ext cx="588139" cy="843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0"/>
            <a:endCxn id="83" idx="2"/>
          </p:cNvCxnSpPr>
          <p:nvPr/>
        </p:nvCxnSpPr>
        <p:spPr>
          <a:xfrm flipV="1">
            <a:off x="4369706" y="3188732"/>
            <a:ext cx="0" cy="161509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304741" y="2819400"/>
            <a:ext cx="581459" cy="46877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9" name="Straight Arrow Connector 8"/>
          <p:cNvCxnSpPr>
            <a:stCxn id="83" idx="3"/>
          </p:cNvCxnSpPr>
          <p:nvPr/>
        </p:nvCxnSpPr>
        <p:spPr>
          <a:xfrm>
            <a:off x="4606309" y="3004066"/>
            <a:ext cx="76174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201158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Solution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232159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Solution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1143000" y="1623912"/>
            <a:ext cx="5706332" cy="4884465"/>
            <a:chOff x="772100" y="1764268"/>
            <a:chExt cx="5680487" cy="4407932"/>
          </a:xfrm>
        </p:grpSpPr>
        <p:grpSp>
          <p:nvGrpSpPr>
            <p:cNvPr id="215" name="Group 214"/>
            <p:cNvGrpSpPr/>
            <p:nvPr/>
          </p:nvGrpSpPr>
          <p:grpSpPr>
            <a:xfrm>
              <a:off x="1828800" y="2507166"/>
              <a:ext cx="4572103" cy="3665034"/>
              <a:chOff x="1828800" y="2507166"/>
              <a:chExt cx="4572103" cy="3665034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1828800" y="2507166"/>
                <a:ext cx="4572103" cy="921834"/>
                <a:chOff x="1828800" y="2507166"/>
                <a:chExt cx="4572103" cy="92183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18288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7" name="Rectangle 27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27432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5" name="Rectangle 27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36576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4572000" y="25146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270" name="Rectangle 269"/>
                <p:cNvSpPr/>
                <p:nvPr/>
              </p:nvSpPr>
              <p:spPr>
                <a:xfrm>
                  <a:off x="5486503" y="2507166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100</a:t>
                  </a: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1828800" y="3429000"/>
                <a:ext cx="4571999" cy="914400"/>
                <a:chOff x="1828800" y="3429000"/>
                <a:chExt cx="4571999" cy="914400"/>
              </a:xfrm>
            </p:grpSpPr>
            <p:grpSp>
              <p:nvGrpSpPr>
                <p:cNvPr id="253" name="Group 7"/>
                <p:cNvGrpSpPr/>
                <p:nvPr/>
              </p:nvGrpSpPr>
              <p:grpSpPr>
                <a:xfrm>
                  <a:off x="18288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4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</a:t>
                    </a:r>
                  </a:p>
                </p:txBody>
              </p:sp>
            </p:grpSp>
            <p:grpSp>
              <p:nvGrpSpPr>
                <p:cNvPr id="254" name="Group 8"/>
                <p:cNvGrpSpPr/>
                <p:nvPr/>
              </p:nvGrpSpPr>
              <p:grpSpPr>
                <a:xfrm>
                  <a:off x="27432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2" name="Rectangle 261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</a:p>
                </p:txBody>
              </p:sp>
            </p:grpSp>
            <p:grpSp>
              <p:nvGrpSpPr>
                <p:cNvPr id="255" name="Group 11"/>
                <p:cNvGrpSpPr/>
                <p:nvPr/>
              </p:nvGrpSpPr>
              <p:grpSpPr>
                <a:xfrm>
                  <a:off x="36576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110</a:t>
                    </a: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56" name="Group 14"/>
                <p:cNvGrpSpPr/>
                <p:nvPr/>
              </p:nvGrpSpPr>
              <p:grpSpPr>
                <a:xfrm>
                  <a:off x="4572000" y="34290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8" name="Rectangle 257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sp>
              <p:nvSpPr>
                <p:cNvPr id="257" name="Rectangle 256"/>
                <p:cNvSpPr/>
                <p:nvPr/>
              </p:nvSpPr>
              <p:spPr>
                <a:xfrm>
                  <a:off x="5486399" y="34290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200</a:t>
                  </a:r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1828800" y="4343400"/>
                <a:ext cx="4572000" cy="914400"/>
                <a:chOff x="1828800" y="4343400"/>
                <a:chExt cx="4572000" cy="914400"/>
              </a:xfrm>
            </p:grpSpPr>
            <p:grpSp>
              <p:nvGrpSpPr>
                <p:cNvPr id="240" name="Group 7"/>
                <p:cNvGrpSpPr/>
                <p:nvPr/>
              </p:nvGrpSpPr>
              <p:grpSpPr>
                <a:xfrm>
                  <a:off x="18288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51" name="Rectangle 5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</a:t>
                    </a:r>
                  </a:p>
                </p:txBody>
              </p:sp>
            </p:grpSp>
            <p:grpSp>
              <p:nvGrpSpPr>
                <p:cNvPr id="241" name="Group 8"/>
                <p:cNvGrpSpPr/>
                <p:nvPr/>
              </p:nvGrpSpPr>
              <p:grpSpPr>
                <a:xfrm>
                  <a:off x="27432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</a:t>
                    </a:r>
                  </a:p>
                </p:txBody>
              </p:sp>
            </p:grpSp>
            <p:grpSp>
              <p:nvGrpSpPr>
                <p:cNvPr id="242" name="Group 11"/>
                <p:cNvGrpSpPr/>
                <p:nvPr/>
              </p:nvGrpSpPr>
              <p:grpSpPr>
                <a:xfrm>
                  <a:off x="36576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7" name="Rectangle 246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2286000" y="2514600"/>
                    <a:ext cx="4572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</a:t>
                    </a:r>
                  </a:p>
                </p:txBody>
              </p:sp>
            </p:grpSp>
            <p:grpSp>
              <p:nvGrpSpPr>
                <p:cNvPr id="243" name="Group 14"/>
                <p:cNvGrpSpPr/>
                <p:nvPr/>
              </p:nvGrpSpPr>
              <p:grpSpPr>
                <a:xfrm>
                  <a:off x="4572000" y="4343400"/>
                  <a:ext cx="914400" cy="914400"/>
                  <a:chOff x="1828800" y="2514600"/>
                  <a:chExt cx="914400" cy="914400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18288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70</a:t>
                    </a: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2362200" y="2514600"/>
                    <a:ext cx="381000" cy="304800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244" name="Rectangle 243"/>
                <p:cNvSpPr/>
                <p:nvPr/>
              </p:nvSpPr>
              <p:spPr>
                <a:xfrm>
                  <a:off x="5486400" y="4343400"/>
                  <a:ext cx="914400" cy="9144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828800" y="5257800"/>
                <a:ext cx="4572001" cy="914400"/>
                <a:chOff x="1828800" y="5257800"/>
                <a:chExt cx="4572001" cy="914400"/>
              </a:xfrm>
            </p:grpSpPr>
            <p:sp>
              <p:nvSpPr>
                <p:cNvPr id="233" name="Rectangle 5"/>
                <p:cNvSpPr/>
                <p:nvPr/>
              </p:nvSpPr>
              <p:spPr>
                <a:xfrm>
                  <a:off x="18288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80</a:t>
                  </a: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27432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90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6576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5257800"/>
                  <a:ext cx="914400" cy="9144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160</a:t>
                  </a: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486400" y="5257800"/>
                  <a:ext cx="914401" cy="914400"/>
                  <a:chOff x="6477000" y="5486400"/>
                  <a:chExt cx="914401" cy="914400"/>
                </a:xfrm>
              </p:grpSpPr>
              <p:sp>
                <p:nvSpPr>
                  <p:cNvPr id="238" name="Right Triangle 237"/>
                  <p:cNvSpPr/>
                  <p:nvPr/>
                </p:nvSpPr>
                <p:spPr>
                  <a:xfrm>
                    <a:off x="6477000" y="5486400"/>
                    <a:ext cx="914400" cy="914400"/>
                  </a:xfrm>
                  <a:prstGeom prst="rtTriangl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ight Triangle 238"/>
                  <p:cNvSpPr/>
                  <p:nvPr/>
                </p:nvSpPr>
                <p:spPr>
                  <a:xfrm rot="10800000">
                    <a:off x="6477001" y="5486400"/>
                    <a:ext cx="914400" cy="914400"/>
                  </a:xfrm>
                  <a:prstGeom prst="rtTriangl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16" name="TextBox 215"/>
            <p:cNvSpPr txBox="1"/>
            <p:nvPr/>
          </p:nvSpPr>
          <p:spPr>
            <a:xfrm>
              <a:off x="21336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0480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62400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843046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562600" y="214526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Supply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72100" y="549806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371600" y="2754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3716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371600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151996" y="1764268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Warehouse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25420" y="37454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Factory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486400" y="5650468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784772" y="5257800"/>
              <a:ext cx="539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450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2362200" y="2869312"/>
            <a:ext cx="612373" cy="4834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0" name="Oval 69"/>
          <p:cNvSpPr/>
          <p:nvPr/>
        </p:nvSpPr>
        <p:spPr>
          <a:xfrm>
            <a:off x="3273827" y="2869312"/>
            <a:ext cx="612373" cy="4834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+5</a:t>
            </a:r>
          </a:p>
        </p:txBody>
      </p:sp>
      <p:sp>
        <p:nvSpPr>
          <p:cNvPr id="71" name="Oval 70"/>
          <p:cNvSpPr/>
          <p:nvPr/>
        </p:nvSpPr>
        <p:spPr>
          <a:xfrm>
            <a:off x="2362200" y="3859912"/>
            <a:ext cx="612373" cy="4834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+7</a:t>
            </a:r>
          </a:p>
        </p:txBody>
      </p:sp>
      <p:sp>
        <p:nvSpPr>
          <p:cNvPr id="73" name="Oval 72"/>
          <p:cNvSpPr/>
          <p:nvPr/>
        </p:nvSpPr>
        <p:spPr>
          <a:xfrm>
            <a:off x="5105400" y="3886200"/>
            <a:ext cx="612373" cy="4834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+6</a:t>
            </a:r>
          </a:p>
        </p:txBody>
      </p:sp>
      <p:sp>
        <p:nvSpPr>
          <p:cNvPr id="75" name="Oval 74"/>
          <p:cNvSpPr/>
          <p:nvPr/>
        </p:nvSpPr>
        <p:spPr>
          <a:xfrm>
            <a:off x="3273827" y="4876800"/>
            <a:ext cx="612373" cy="4834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+4</a:t>
            </a:r>
          </a:p>
        </p:txBody>
      </p:sp>
      <p:sp>
        <p:nvSpPr>
          <p:cNvPr id="76" name="Oval 75"/>
          <p:cNvSpPr/>
          <p:nvPr/>
        </p:nvSpPr>
        <p:spPr>
          <a:xfrm>
            <a:off x="4191000" y="4876800"/>
            <a:ext cx="612373" cy="4834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6133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653144"/>
              </p:ext>
            </p:extLst>
          </p:nvPr>
        </p:nvGraphicFramePr>
        <p:xfrm>
          <a:off x="2133600" y="2514600"/>
          <a:ext cx="42671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Cell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Cost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1-C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10($7)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 $70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90($1)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 $90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2-B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90($3)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 $270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2-C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110($8)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 $880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3-A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80($8)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 $640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3-D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70($5)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 $350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$2,300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Solution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1513101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Transportation Problem: Formulation</a:t>
            </a:r>
          </a:p>
        </p:txBody>
      </p:sp>
      <p:graphicFrame>
        <p:nvGraphicFramePr>
          <p:cNvPr id="1026" name="Content Placeholder 3"/>
          <p:cNvGraphicFramePr>
            <a:graphicFrameLocks noChangeAspect="1"/>
          </p:cNvGraphicFramePr>
          <p:nvPr/>
        </p:nvGraphicFramePr>
        <p:xfrm>
          <a:off x="533400" y="1439862"/>
          <a:ext cx="7226300" cy="49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67000" imgH="3479760" progId="Equation.3">
                  <p:embed/>
                </p:oleObj>
              </mc:Choice>
              <mc:Fallback>
                <p:oleObj name="Equation" r:id="rId3" imgW="5067000" imgH="347976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39862"/>
                        <a:ext cx="7226300" cy="496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Transportation: Computer Solution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Transportation problems can be solved manually in a straightforward manner</a:t>
            </a:r>
          </a:p>
          <a:p>
            <a:pPr lvl="1" eaLnBrk="1" hangingPunct="1"/>
            <a:r>
              <a:rPr lang="en-US" sz="2000" dirty="0"/>
              <a:t>Except for very small problems, solving the problem manually can be very time consuming</a:t>
            </a:r>
          </a:p>
          <a:p>
            <a:pPr lvl="1" eaLnBrk="1" hangingPunct="1"/>
            <a:r>
              <a:rPr lang="en-US" sz="2000" dirty="0"/>
              <a:t>For medium to large problems, computer solution techniques are more practical</a:t>
            </a:r>
          </a:p>
          <a:p>
            <a:pPr eaLnBrk="1" hangingPunct="1"/>
            <a:r>
              <a:rPr lang="en-US" sz="2400" dirty="0"/>
              <a:t>A variety of software packages are available for solving the transportation model</a:t>
            </a:r>
          </a:p>
          <a:p>
            <a:pPr lvl="1" eaLnBrk="1" hangingPunct="1"/>
            <a:r>
              <a:rPr lang="en-US" sz="2000" dirty="0"/>
              <a:t>Some require formulating the problem as a general LP model</a:t>
            </a:r>
          </a:p>
          <a:p>
            <a:pPr lvl="1" eaLnBrk="1" hangingPunct="1"/>
            <a:r>
              <a:rPr lang="en-US" sz="2000" dirty="0"/>
              <a:t>Others allow data entry in a more simple, tabular format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Transportation Problem: Excel Template</a:t>
            </a:r>
          </a:p>
        </p:txBody>
      </p:sp>
      <p:pic>
        <p:nvPicPr>
          <p:cNvPr id="4" name="Picture 3" descr="ste77848_08s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983412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Involves finding the lowest-cost plan for distributing a stock of goods or supplies from multiple points of origin to multiple destinations that demand the goods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Transportation Problem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001936"/>
            <a:ext cx="4800600" cy="29416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transportation model has numerous applications:</a:t>
            </a:r>
          </a:p>
          <a:p>
            <a:pPr lvl="1" eaLnBrk="1" hangingPunct="1"/>
            <a:r>
              <a:rPr lang="en-US" sz="2000" dirty="0"/>
              <a:t>Location decisions</a:t>
            </a:r>
          </a:p>
          <a:p>
            <a:pPr lvl="1" eaLnBrk="1" hangingPunct="1"/>
            <a:r>
              <a:rPr lang="en-US" sz="2000" dirty="0"/>
              <a:t>Production planning</a:t>
            </a:r>
          </a:p>
          <a:p>
            <a:pPr lvl="1" eaLnBrk="1" hangingPunct="1"/>
            <a:r>
              <a:rPr lang="en-US" sz="2000" dirty="0"/>
              <a:t>Capacity planning</a:t>
            </a:r>
          </a:p>
          <a:p>
            <a:pPr lvl="1" eaLnBrk="1" hangingPunct="1"/>
            <a:r>
              <a:rPr lang="en-US" sz="2000" dirty="0"/>
              <a:t>Transshipment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Transportation Model: Applications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Shipping (supply) points</a:t>
            </a:r>
          </a:p>
          <a:p>
            <a:pPr lvl="1" eaLnBrk="1" hangingPunct="1"/>
            <a:r>
              <a:rPr lang="en-US" sz="2000" dirty="0"/>
              <a:t>Any place from which good are sent</a:t>
            </a:r>
          </a:p>
          <a:p>
            <a:pPr lvl="2" eaLnBrk="1" hangingPunct="1"/>
            <a:r>
              <a:rPr lang="en-US" sz="2000" dirty="0"/>
              <a:t>Factories </a:t>
            </a:r>
          </a:p>
          <a:p>
            <a:pPr lvl="2" eaLnBrk="1" hangingPunct="1"/>
            <a:r>
              <a:rPr lang="en-US" sz="2000" dirty="0"/>
              <a:t>Warehouses</a:t>
            </a:r>
          </a:p>
          <a:p>
            <a:pPr lvl="2" eaLnBrk="1" hangingPunct="1"/>
            <a:r>
              <a:rPr lang="en-US" sz="2000" dirty="0"/>
              <a:t>Departments</a:t>
            </a:r>
          </a:p>
          <a:p>
            <a:pPr eaLnBrk="1" hangingPunct="1"/>
            <a:r>
              <a:rPr lang="en-US" sz="2400" dirty="0"/>
              <a:t>Destinations</a:t>
            </a:r>
          </a:p>
          <a:p>
            <a:pPr lvl="1" eaLnBrk="1" hangingPunct="1"/>
            <a:r>
              <a:rPr lang="en-US" sz="2000" dirty="0"/>
              <a:t>Any point that receives goods</a:t>
            </a:r>
          </a:p>
          <a:p>
            <a:pPr lvl="2" eaLnBrk="1" hangingPunct="1"/>
            <a:r>
              <a:rPr lang="en-US" sz="2000" dirty="0"/>
              <a:t>Factories</a:t>
            </a:r>
          </a:p>
          <a:p>
            <a:pPr lvl="2" eaLnBrk="1" hangingPunct="1"/>
            <a:r>
              <a:rPr lang="en-US" sz="2000" dirty="0"/>
              <a:t>Warehouses</a:t>
            </a:r>
          </a:p>
          <a:p>
            <a:pPr lvl="2" eaLnBrk="1" hangingPunct="1"/>
            <a:r>
              <a:rPr lang="en-US" sz="2000" dirty="0"/>
              <a:t>Departments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Transportation Problem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Model: Information Requirements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Information requirements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dirty="0"/>
              <a:t>A list of the origins and each one’s capacity or supply quantity per period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dirty="0"/>
              <a:t>A list of the destinations and each one’s demand per period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dirty="0"/>
              <a:t>The unit cost of shipping items from each origin to each destination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Model: Assumptions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Transportation model assumptions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dirty="0"/>
              <a:t>The items to be shipped are homogeneous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dirty="0"/>
              <a:t>Shipping cost per unit is the same regardless of the number of units shipped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dirty="0"/>
              <a:t>There is only one route or mode of transportation being used between each origin and destination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914400" y="44823"/>
            <a:ext cx="7620000" cy="6248400"/>
            <a:chOff x="948913" y="1066800"/>
            <a:chExt cx="7585487" cy="56388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948913" y="1524000"/>
              <a:ext cx="5680487" cy="4407932"/>
              <a:chOff x="772100" y="1764268"/>
              <a:chExt cx="5680487" cy="440793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828800" y="2514600"/>
                <a:ext cx="4572001" cy="3657600"/>
                <a:chOff x="1828800" y="2514600"/>
                <a:chExt cx="4572001" cy="3657600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828800" y="2514600"/>
                  <a:ext cx="4572000" cy="914400"/>
                  <a:chOff x="1828800" y="2514600"/>
                  <a:chExt cx="4572000" cy="91440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828800" y="25146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2743200" y="25146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3657600" y="25146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572000" y="25146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p:txBody>
                </p: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5486400" y="25146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100</a:t>
                    </a:r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828800" y="3429000"/>
                  <a:ext cx="4572000" cy="914400"/>
                  <a:chOff x="1828800" y="3429000"/>
                  <a:chExt cx="4572000" cy="914400"/>
                </a:xfrm>
              </p:grpSpPr>
              <p:grpSp>
                <p:nvGrpSpPr>
                  <p:cNvPr id="23" name="Group 7"/>
                  <p:cNvGrpSpPr/>
                  <p:nvPr/>
                </p:nvGrpSpPr>
                <p:grpSpPr>
                  <a:xfrm>
                    <a:off x="1828800" y="34290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34" name="Rectangle 5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p:txBody>
                </p:sp>
              </p:grpSp>
              <p:grpSp>
                <p:nvGrpSpPr>
                  <p:cNvPr id="24" name="Group 8"/>
                  <p:cNvGrpSpPr/>
                  <p:nvPr/>
                </p:nvGrpSpPr>
                <p:grpSpPr>
                  <a:xfrm>
                    <a:off x="2743200" y="34290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p:txBody>
                </p:sp>
              </p:grpSp>
              <p:grpSp>
                <p:nvGrpSpPr>
                  <p:cNvPr id="25" name="Group 11"/>
                  <p:cNvGrpSpPr/>
                  <p:nvPr/>
                </p:nvGrpSpPr>
                <p:grpSpPr>
                  <a:xfrm>
                    <a:off x="3657600" y="34290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26" name="Group 14"/>
                  <p:cNvGrpSpPr/>
                  <p:nvPr/>
                </p:nvGrpSpPr>
                <p:grpSpPr>
                  <a:xfrm>
                    <a:off x="4572000" y="34290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p:txBody>
                </p:sp>
              </p:grpSp>
              <p:sp>
                <p:nvSpPr>
                  <p:cNvPr id="27" name="Rectangle 26"/>
                  <p:cNvSpPr/>
                  <p:nvPr/>
                </p:nvSpPr>
                <p:spPr>
                  <a:xfrm>
                    <a:off x="5486400" y="34290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200</a:t>
                    </a:r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1828800" y="4343400"/>
                  <a:ext cx="4572000" cy="914400"/>
                  <a:chOff x="1828800" y="4343400"/>
                  <a:chExt cx="4572000" cy="914400"/>
                </a:xfrm>
              </p:grpSpPr>
              <p:grpSp>
                <p:nvGrpSpPr>
                  <p:cNvPr id="37" name="Group 7"/>
                  <p:cNvGrpSpPr/>
                  <p:nvPr/>
                </p:nvGrpSpPr>
                <p:grpSpPr>
                  <a:xfrm>
                    <a:off x="1828800" y="43434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48" name="Rectangle 5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38" name="Group 8"/>
                  <p:cNvGrpSpPr/>
                  <p:nvPr/>
                </p:nvGrpSpPr>
                <p:grpSpPr>
                  <a:xfrm>
                    <a:off x="2743200" y="43434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2286000" y="2514600"/>
                      <a:ext cx="4572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p:txBody>
                </p:sp>
              </p:grpSp>
              <p:grpSp>
                <p:nvGrpSpPr>
                  <p:cNvPr id="39" name="Group 11"/>
                  <p:cNvGrpSpPr/>
                  <p:nvPr/>
                </p:nvGrpSpPr>
                <p:grpSpPr>
                  <a:xfrm>
                    <a:off x="3657600" y="43434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2286000" y="2514600"/>
                      <a:ext cx="4572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p:txBody>
                </p:sp>
              </p:grpSp>
              <p:grpSp>
                <p:nvGrpSpPr>
                  <p:cNvPr id="40" name="Group 14"/>
                  <p:cNvGrpSpPr/>
                  <p:nvPr/>
                </p:nvGrpSpPr>
                <p:grpSpPr>
                  <a:xfrm>
                    <a:off x="4572000" y="4343400"/>
                    <a:ext cx="914400" cy="914400"/>
                    <a:chOff x="1828800" y="2514600"/>
                    <a:chExt cx="914400" cy="914400"/>
                  </a:xfrm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1828800" y="25146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2362200" y="2514600"/>
                      <a:ext cx="381000" cy="3048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p:txBody>
                </p:sp>
              </p:grpSp>
              <p:sp>
                <p:nvSpPr>
                  <p:cNvPr id="41" name="Rectangle 40"/>
                  <p:cNvSpPr/>
                  <p:nvPr/>
                </p:nvSpPr>
                <p:spPr>
                  <a:xfrm>
                    <a:off x="5486400" y="4343400"/>
                    <a:ext cx="914400" cy="91440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150</a:t>
                    </a: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1828800" y="5257800"/>
                  <a:ext cx="4572001" cy="914400"/>
                  <a:chOff x="1828800" y="5257800"/>
                  <a:chExt cx="4572001" cy="914400"/>
                </a:xfrm>
              </p:grpSpPr>
              <p:sp>
                <p:nvSpPr>
                  <p:cNvPr id="62" name="Rectangle 5"/>
                  <p:cNvSpPr/>
                  <p:nvPr/>
                </p:nvSpPr>
                <p:spPr>
                  <a:xfrm>
                    <a:off x="1828800" y="52578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80</a:t>
                    </a: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2743200" y="52578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90</a:t>
                    </a: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3657600" y="52578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120</a:t>
                    </a: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4572000" y="5257800"/>
                    <a:ext cx="914400" cy="91440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160</a:t>
                    </a: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486400" y="5257800"/>
                    <a:ext cx="914401" cy="914400"/>
                    <a:chOff x="6477000" y="5486400"/>
                    <a:chExt cx="914401" cy="914400"/>
                  </a:xfrm>
                </p:grpSpPr>
                <p:sp>
                  <p:nvSpPr>
                    <p:cNvPr id="65" name="Right Triangle 64"/>
                    <p:cNvSpPr/>
                    <p:nvPr/>
                  </p:nvSpPr>
                  <p:spPr>
                    <a:xfrm>
                      <a:off x="6477000" y="5486400"/>
                      <a:ext cx="914400" cy="914400"/>
                    </a:xfrm>
                    <a:prstGeom prst="rtTriangle">
                      <a:avLst/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6" name="Right Triangle 65"/>
                    <p:cNvSpPr/>
                    <p:nvPr/>
                  </p:nvSpPr>
                  <p:spPr>
                    <a:xfrm rot="10800000">
                      <a:off x="6477001" y="5486400"/>
                      <a:ext cx="914400" cy="914400"/>
                    </a:xfrm>
                    <a:prstGeom prst="rtTriangle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74" name="TextBox 73"/>
              <p:cNvSpPr txBox="1"/>
              <p:nvPr/>
            </p:nvSpPr>
            <p:spPr>
              <a:xfrm>
                <a:off x="21336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480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62400" y="2133600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843046" y="2133600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562600" y="2145268"/>
                <a:ext cx="88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Supply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72100" y="5498068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Demand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71600" y="27548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71600" y="36692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371600" y="45836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151996" y="1764268"/>
                <a:ext cx="1420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Warehouse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6200000">
                <a:off x="525420" y="3745468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Factory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486400" y="5650468"/>
                <a:ext cx="539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450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784772" y="5257800"/>
                <a:ext cx="539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450</a:t>
                </a:r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5867400" y="2514600"/>
              <a:ext cx="533400" cy="457200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5943600" y="4953000"/>
              <a:ext cx="533400" cy="457200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38800" y="5410200"/>
              <a:ext cx="533400" cy="457200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048000" y="5257800"/>
              <a:ext cx="533400" cy="457200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438400" y="2209800"/>
              <a:ext cx="533400" cy="457200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9" name="Straight Connector 108"/>
            <p:cNvCxnSpPr>
              <a:stCxn id="103" idx="6"/>
            </p:cNvCxnSpPr>
            <p:nvPr/>
          </p:nvCxnSpPr>
          <p:spPr>
            <a:xfrm>
              <a:off x="6400800" y="2743200"/>
              <a:ext cx="533400" cy="1588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477000" y="5180012"/>
              <a:ext cx="533400" cy="1588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676303" y="6058498"/>
              <a:ext cx="392668" cy="10473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3085503" y="5906098"/>
              <a:ext cx="392668" cy="10473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H="1">
              <a:off x="2541629" y="2008229"/>
              <a:ext cx="392668" cy="10473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934200" y="2362200"/>
              <a:ext cx="1524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Factory 1 can supply 100 units per period 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010400" y="48768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Total capacity per period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676400" y="1066800"/>
              <a:ext cx="1676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Cost to ship one unit from factory 1 to warehouse A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05400" y="618238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Total Demand per period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86000" y="60960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Warehouse B can use 90 units per period</a:t>
              </a:r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Intuitive Lowest-Cost Approach</a:t>
            </a:r>
          </a:p>
          <a:p>
            <a:pPr marL="822960" lvl="1" indent="-457200">
              <a:buAutoNum type="arabicPeriod"/>
            </a:pPr>
            <a:r>
              <a:rPr lang="en-US" dirty="0"/>
              <a:t>Identify the cell with the lowest cost</a:t>
            </a:r>
          </a:p>
          <a:p>
            <a:pPr marL="822960" lvl="1" indent="-457200">
              <a:buAutoNum type="arabicPeriod"/>
            </a:pPr>
            <a:r>
              <a:rPr lang="en-US" dirty="0"/>
              <a:t>Allocate as many units as possible to that cell, and cross out the row or column (or both)</a:t>
            </a:r>
          </a:p>
          <a:p>
            <a:pPr marL="822960" lvl="1" indent="-457200">
              <a:buAutoNum type="arabicPeriod"/>
            </a:pPr>
            <a:r>
              <a:rPr lang="en-US" dirty="0"/>
              <a:t>Find the cells with the next lowest cost from among the feasible cells</a:t>
            </a:r>
          </a:p>
          <a:p>
            <a:pPr marL="822960" lvl="1" indent="-457200">
              <a:buAutoNum type="arabicPeriod"/>
            </a:pPr>
            <a:r>
              <a:rPr lang="en-US" dirty="0"/>
              <a:t>Repeat steps (2) and (3) until all units have been allocated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Solution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8s.2</a:t>
            </a:r>
          </a:p>
        </p:txBody>
      </p:sp>
    </p:spTree>
    <p:extLst>
      <p:ext uri="{BB962C8B-B14F-4D97-AF65-F5344CB8AC3E}">
        <p14:creationId xmlns:p14="http://schemas.microsoft.com/office/powerpoint/2010/main" val="1442751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venson 11th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Stevenson 12th - Theme</Template>
  <TotalTime>1667</TotalTime>
  <Words>1441</Words>
  <Application>Microsoft Office PowerPoint</Application>
  <PresentationFormat>On-screen Show (4:3)</PresentationFormat>
  <Paragraphs>811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 2</vt:lpstr>
      <vt:lpstr>Stevenson 11th Theme</vt:lpstr>
      <vt:lpstr>Equation</vt:lpstr>
      <vt:lpstr>Supplement 8</vt:lpstr>
      <vt:lpstr>Supplement 8: Learning Objectives</vt:lpstr>
      <vt:lpstr>Transportation Problem</vt:lpstr>
      <vt:lpstr>Transportation Model: Applications</vt:lpstr>
      <vt:lpstr>Transportation Problem</vt:lpstr>
      <vt:lpstr>Model: Information Requirements</vt:lpstr>
      <vt:lpstr>Model: Assumptions</vt:lpstr>
      <vt:lpstr>PowerPoint Presentation</vt:lpstr>
      <vt:lpstr>Initial Solution </vt:lpstr>
      <vt:lpstr>Table 2 – Finding Initial Solution</vt:lpstr>
      <vt:lpstr>Table 3 – Finding Initial Solution</vt:lpstr>
      <vt:lpstr>Table 4 – Finding Initial Solution</vt:lpstr>
      <vt:lpstr>Table 5 – Finding Initial Solution</vt:lpstr>
      <vt:lpstr>Table 6 – Initial Solution</vt:lpstr>
      <vt:lpstr>Stepping Stone Method</vt:lpstr>
      <vt:lpstr>Table 7 – Stepping Stone Method</vt:lpstr>
      <vt:lpstr>Table 8 – Stepping Stone Method</vt:lpstr>
      <vt:lpstr>Table 9 – Stepping Stone Method</vt:lpstr>
      <vt:lpstr>Table 10 – Stepping Stone Method</vt:lpstr>
      <vt:lpstr>Table 11 – Stepping Stone Method</vt:lpstr>
      <vt:lpstr>Table 12 -  Stepping Stone Method</vt:lpstr>
      <vt:lpstr>Improved Solution</vt:lpstr>
      <vt:lpstr>Testing the Solution</vt:lpstr>
      <vt:lpstr>Optimal Solution</vt:lpstr>
      <vt:lpstr>Transportation Problem: Formulation</vt:lpstr>
      <vt:lpstr>Transportation: Computer Solution</vt:lpstr>
      <vt:lpstr>Transportation Problem: Excel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 8</dc:title>
  <dc:creator>David Cook</dc:creator>
  <cp:lastModifiedBy>Idalis Padron</cp:lastModifiedBy>
  <cp:revision>82</cp:revision>
  <dcterms:created xsi:type="dcterms:W3CDTF">2008-07-06T22:17:20Z</dcterms:created>
  <dcterms:modified xsi:type="dcterms:W3CDTF">2021-04-05T19:29:00Z</dcterms:modified>
</cp:coreProperties>
</file>