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6" r:id="rId2"/>
    <p:sldId id="258" r:id="rId3"/>
    <p:sldId id="257" r:id="rId4"/>
    <p:sldId id="259" r:id="rId5"/>
    <p:sldId id="262" r:id="rId6"/>
    <p:sldId id="263" r:id="rId7"/>
    <p:sldId id="264" r:id="rId8"/>
    <p:sldId id="265"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81" d="100"/>
          <a:sy n="81" d="100"/>
        </p:scale>
        <p:origin x="-78" y="-6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A129D0-C7DD-40E3-946D-054760E904A5}"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A2AE6D37-1D83-4BB0-8C12-2D851F27610F}">
      <dgm:prSet/>
      <dgm:spPr/>
      <dgm:t>
        <a:bodyPr/>
        <a:lstStyle/>
        <a:p>
          <a:r>
            <a:rPr lang="en-US"/>
            <a:t>One of the biggest  decision that family can make  is to choose which facility where  they can leave their loved one such mother, father ,grandfather ,grandmother  ect in a facility where they are providing excellent care and recovery  from illness or injuries due to  inability for family to provide care.</a:t>
          </a:r>
        </a:p>
      </dgm:t>
    </dgm:pt>
    <dgm:pt modelId="{3BADDD08-172D-4648-A549-EE84735CA958}" type="parTrans" cxnId="{B0D4473C-EEF3-4B2B-8828-42B45252C474}">
      <dgm:prSet/>
      <dgm:spPr/>
      <dgm:t>
        <a:bodyPr/>
        <a:lstStyle/>
        <a:p>
          <a:endParaRPr lang="en-US"/>
        </a:p>
      </dgm:t>
    </dgm:pt>
    <dgm:pt modelId="{D579DD43-2903-4CC0-B2C9-F38FF646D799}" type="sibTrans" cxnId="{B0D4473C-EEF3-4B2B-8828-42B45252C474}">
      <dgm:prSet/>
      <dgm:spPr/>
      <dgm:t>
        <a:bodyPr/>
        <a:lstStyle/>
        <a:p>
          <a:endParaRPr lang="en-US"/>
        </a:p>
      </dgm:t>
    </dgm:pt>
    <dgm:pt modelId="{D736BC19-3B13-4E34-A632-88A3AC17F7E0}">
      <dgm:prSet/>
      <dgm:spPr/>
      <dgm:t>
        <a:bodyPr/>
        <a:lstStyle/>
        <a:p>
          <a:r>
            <a:rPr lang="en-US"/>
            <a:t>About 4.5% (1.2) million of elderly living in nursing home, 2percent in assisting living , and majority 93% live in the community.(NHI,2010)</a:t>
          </a:r>
        </a:p>
      </dgm:t>
    </dgm:pt>
    <dgm:pt modelId="{31FD2C4B-B8D2-419A-9FA5-C19688DFA0F6}" type="parTrans" cxnId="{4B689220-0BAA-4B41-84D8-F6BE7F085AAC}">
      <dgm:prSet/>
      <dgm:spPr/>
      <dgm:t>
        <a:bodyPr/>
        <a:lstStyle/>
        <a:p>
          <a:endParaRPr lang="en-US"/>
        </a:p>
      </dgm:t>
    </dgm:pt>
    <dgm:pt modelId="{B42BF3BB-2C0D-48AF-A848-BBF33EF7D2F5}" type="sibTrans" cxnId="{4B689220-0BAA-4B41-84D8-F6BE7F085AAC}">
      <dgm:prSet/>
      <dgm:spPr/>
      <dgm:t>
        <a:bodyPr/>
        <a:lstStyle/>
        <a:p>
          <a:endParaRPr lang="en-US"/>
        </a:p>
      </dgm:t>
    </dgm:pt>
    <dgm:pt modelId="{71277D5B-5ED8-4DF6-BF3A-6CA1A2B9E049}">
      <dgm:prSet/>
      <dgm:spPr/>
      <dgm:t>
        <a:bodyPr/>
        <a:lstStyle/>
        <a:p>
          <a:r>
            <a:rPr lang="en-US"/>
            <a:t>quality of care  is frequently evaluated by three domain :</a:t>
          </a:r>
        </a:p>
      </dgm:t>
    </dgm:pt>
    <dgm:pt modelId="{94503497-A588-472B-8907-982B95028338}" type="parTrans" cxnId="{9168F919-E2E1-4D1A-86B7-06384B8F41FC}">
      <dgm:prSet/>
      <dgm:spPr/>
      <dgm:t>
        <a:bodyPr/>
        <a:lstStyle/>
        <a:p>
          <a:endParaRPr lang="en-US"/>
        </a:p>
      </dgm:t>
    </dgm:pt>
    <dgm:pt modelId="{97728E2B-9ABE-4E81-8424-EB9C6C97E897}" type="sibTrans" cxnId="{9168F919-E2E1-4D1A-86B7-06384B8F41FC}">
      <dgm:prSet/>
      <dgm:spPr/>
      <dgm:t>
        <a:bodyPr/>
        <a:lstStyle/>
        <a:p>
          <a:endParaRPr lang="en-US"/>
        </a:p>
      </dgm:t>
    </dgm:pt>
    <dgm:pt modelId="{0E40CD26-6AAD-488A-9B0B-598DBC45544F}">
      <dgm:prSet/>
      <dgm:spPr/>
      <dgm:t>
        <a:bodyPr/>
        <a:lstStyle/>
        <a:p>
          <a:r>
            <a:rPr lang="en-US"/>
            <a:t>Structure   which consisting of stuffing </a:t>
          </a:r>
        </a:p>
      </dgm:t>
    </dgm:pt>
    <dgm:pt modelId="{762A1652-98F4-47C4-911E-9858C95BAE62}" type="parTrans" cxnId="{48EA579F-84C5-4FB0-8E92-ACB489E0EB20}">
      <dgm:prSet/>
      <dgm:spPr/>
      <dgm:t>
        <a:bodyPr/>
        <a:lstStyle/>
        <a:p>
          <a:endParaRPr lang="en-US"/>
        </a:p>
      </dgm:t>
    </dgm:pt>
    <dgm:pt modelId="{415F06D8-9777-4CD9-8B28-D0B7ED1A3988}" type="sibTrans" cxnId="{48EA579F-84C5-4FB0-8E92-ACB489E0EB20}">
      <dgm:prSet/>
      <dgm:spPr/>
      <dgm:t>
        <a:bodyPr/>
        <a:lstStyle/>
        <a:p>
          <a:endParaRPr lang="en-US"/>
        </a:p>
      </dgm:t>
    </dgm:pt>
    <dgm:pt modelId="{547DAAEA-9E10-4D93-AA89-E614B54BB4D1}">
      <dgm:prSet/>
      <dgm:spPr/>
      <dgm:t>
        <a:bodyPr/>
        <a:lstStyle/>
        <a:p>
          <a:r>
            <a:rPr lang="en-US"/>
            <a:t>Process how we provide care </a:t>
          </a:r>
        </a:p>
      </dgm:t>
    </dgm:pt>
    <dgm:pt modelId="{A086BF35-F294-46B9-B202-8BD9ABFF13EE}" type="parTrans" cxnId="{45DB394F-5761-4B97-BD60-331BD55371D2}">
      <dgm:prSet/>
      <dgm:spPr/>
      <dgm:t>
        <a:bodyPr/>
        <a:lstStyle/>
        <a:p>
          <a:endParaRPr lang="en-US"/>
        </a:p>
      </dgm:t>
    </dgm:pt>
    <dgm:pt modelId="{296173F5-466F-4FE7-AF70-D7472A5BC588}" type="sibTrans" cxnId="{45DB394F-5761-4B97-BD60-331BD55371D2}">
      <dgm:prSet/>
      <dgm:spPr/>
      <dgm:t>
        <a:bodyPr/>
        <a:lstStyle/>
        <a:p>
          <a:endParaRPr lang="en-US"/>
        </a:p>
      </dgm:t>
    </dgm:pt>
    <dgm:pt modelId="{EA55B7A6-B42F-4FB8-8AF9-0B8FBEEEA7F2}">
      <dgm:prSet/>
      <dgm:spPr/>
      <dgm:t>
        <a:bodyPr/>
        <a:lstStyle/>
        <a:p>
          <a:r>
            <a:rPr lang="en-US"/>
            <a:t>Outcomes  problem solving ,result , it can be bad outcomes like Ulcer and infection. </a:t>
          </a:r>
        </a:p>
      </dgm:t>
    </dgm:pt>
    <dgm:pt modelId="{758F2FD5-9E6B-4ECA-9997-4984E974CF60}" type="parTrans" cxnId="{3C499340-86D8-40BF-BA3B-FDF3A0F570D9}">
      <dgm:prSet/>
      <dgm:spPr/>
      <dgm:t>
        <a:bodyPr/>
        <a:lstStyle/>
        <a:p>
          <a:endParaRPr lang="en-US"/>
        </a:p>
      </dgm:t>
    </dgm:pt>
    <dgm:pt modelId="{09A9E0F2-5069-4372-A8E6-E814BD7329EA}" type="sibTrans" cxnId="{3C499340-86D8-40BF-BA3B-FDF3A0F570D9}">
      <dgm:prSet/>
      <dgm:spPr/>
      <dgm:t>
        <a:bodyPr/>
        <a:lstStyle/>
        <a:p>
          <a:endParaRPr lang="en-US"/>
        </a:p>
      </dgm:t>
    </dgm:pt>
    <dgm:pt modelId="{09C09698-A78B-48D2-BABB-3DE2386261F8}" type="pres">
      <dgm:prSet presAssocID="{9AA129D0-C7DD-40E3-946D-054760E904A5}" presName="linear" presStyleCnt="0">
        <dgm:presLayoutVars>
          <dgm:animLvl val="lvl"/>
          <dgm:resizeHandles val="exact"/>
        </dgm:presLayoutVars>
      </dgm:prSet>
      <dgm:spPr/>
      <dgm:t>
        <a:bodyPr/>
        <a:lstStyle/>
        <a:p>
          <a:endParaRPr lang="en-US"/>
        </a:p>
      </dgm:t>
    </dgm:pt>
    <dgm:pt modelId="{37A9DC0A-3A9E-44DC-9968-8A8900B08B75}" type="pres">
      <dgm:prSet presAssocID="{A2AE6D37-1D83-4BB0-8C12-2D851F27610F}" presName="parentText" presStyleLbl="node1" presStyleIdx="0" presStyleCnt="6">
        <dgm:presLayoutVars>
          <dgm:chMax val="0"/>
          <dgm:bulletEnabled val="1"/>
        </dgm:presLayoutVars>
      </dgm:prSet>
      <dgm:spPr/>
      <dgm:t>
        <a:bodyPr/>
        <a:lstStyle/>
        <a:p>
          <a:endParaRPr lang="en-US"/>
        </a:p>
      </dgm:t>
    </dgm:pt>
    <dgm:pt modelId="{30D452C2-3F37-4433-B871-F7FB93F7AE11}" type="pres">
      <dgm:prSet presAssocID="{D579DD43-2903-4CC0-B2C9-F38FF646D799}" presName="spacer" presStyleCnt="0"/>
      <dgm:spPr/>
    </dgm:pt>
    <dgm:pt modelId="{9811E7FA-178C-448D-B303-DF92CB543854}" type="pres">
      <dgm:prSet presAssocID="{D736BC19-3B13-4E34-A632-88A3AC17F7E0}" presName="parentText" presStyleLbl="node1" presStyleIdx="1" presStyleCnt="6">
        <dgm:presLayoutVars>
          <dgm:chMax val="0"/>
          <dgm:bulletEnabled val="1"/>
        </dgm:presLayoutVars>
      </dgm:prSet>
      <dgm:spPr/>
      <dgm:t>
        <a:bodyPr/>
        <a:lstStyle/>
        <a:p>
          <a:endParaRPr lang="en-US"/>
        </a:p>
      </dgm:t>
    </dgm:pt>
    <dgm:pt modelId="{A0915E84-361A-4F12-B073-EADBFB3E5685}" type="pres">
      <dgm:prSet presAssocID="{B42BF3BB-2C0D-48AF-A848-BBF33EF7D2F5}" presName="spacer" presStyleCnt="0"/>
      <dgm:spPr/>
    </dgm:pt>
    <dgm:pt modelId="{B6022EA5-1F89-423F-BB88-8E3F4A89428D}" type="pres">
      <dgm:prSet presAssocID="{71277D5B-5ED8-4DF6-BF3A-6CA1A2B9E049}" presName="parentText" presStyleLbl="node1" presStyleIdx="2" presStyleCnt="6">
        <dgm:presLayoutVars>
          <dgm:chMax val="0"/>
          <dgm:bulletEnabled val="1"/>
        </dgm:presLayoutVars>
      </dgm:prSet>
      <dgm:spPr/>
      <dgm:t>
        <a:bodyPr/>
        <a:lstStyle/>
        <a:p>
          <a:endParaRPr lang="en-US"/>
        </a:p>
      </dgm:t>
    </dgm:pt>
    <dgm:pt modelId="{8AC3CE41-943F-43B5-8C03-E53646221CC2}" type="pres">
      <dgm:prSet presAssocID="{97728E2B-9ABE-4E81-8424-EB9C6C97E897}" presName="spacer" presStyleCnt="0"/>
      <dgm:spPr/>
    </dgm:pt>
    <dgm:pt modelId="{D62882B7-3FCA-4482-BB1D-DCFA0FA823E0}" type="pres">
      <dgm:prSet presAssocID="{0E40CD26-6AAD-488A-9B0B-598DBC45544F}" presName="parentText" presStyleLbl="node1" presStyleIdx="3" presStyleCnt="6">
        <dgm:presLayoutVars>
          <dgm:chMax val="0"/>
          <dgm:bulletEnabled val="1"/>
        </dgm:presLayoutVars>
      </dgm:prSet>
      <dgm:spPr/>
      <dgm:t>
        <a:bodyPr/>
        <a:lstStyle/>
        <a:p>
          <a:endParaRPr lang="en-US"/>
        </a:p>
      </dgm:t>
    </dgm:pt>
    <dgm:pt modelId="{18E0D520-5104-4EC0-A788-D5CC9FC768C1}" type="pres">
      <dgm:prSet presAssocID="{415F06D8-9777-4CD9-8B28-D0B7ED1A3988}" presName="spacer" presStyleCnt="0"/>
      <dgm:spPr/>
    </dgm:pt>
    <dgm:pt modelId="{1CD9990A-4A1C-4C65-9862-6FB8C42BDF47}" type="pres">
      <dgm:prSet presAssocID="{547DAAEA-9E10-4D93-AA89-E614B54BB4D1}" presName="parentText" presStyleLbl="node1" presStyleIdx="4" presStyleCnt="6">
        <dgm:presLayoutVars>
          <dgm:chMax val="0"/>
          <dgm:bulletEnabled val="1"/>
        </dgm:presLayoutVars>
      </dgm:prSet>
      <dgm:spPr/>
      <dgm:t>
        <a:bodyPr/>
        <a:lstStyle/>
        <a:p>
          <a:endParaRPr lang="en-US"/>
        </a:p>
      </dgm:t>
    </dgm:pt>
    <dgm:pt modelId="{DBC3F8F7-D98E-40BE-BD3C-EC3654831D5A}" type="pres">
      <dgm:prSet presAssocID="{296173F5-466F-4FE7-AF70-D7472A5BC588}" presName="spacer" presStyleCnt="0"/>
      <dgm:spPr/>
    </dgm:pt>
    <dgm:pt modelId="{94FFADE2-1E2E-4FA7-94D4-4F56FF44D6E1}" type="pres">
      <dgm:prSet presAssocID="{EA55B7A6-B42F-4FB8-8AF9-0B8FBEEEA7F2}" presName="parentText" presStyleLbl="node1" presStyleIdx="5" presStyleCnt="6">
        <dgm:presLayoutVars>
          <dgm:chMax val="0"/>
          <dgm:bulletEnabled val="1"/>
        </dgm:presLayoutVars>
      </dgm:prSet>
      <dgm:spPr/>
      <dgm:t>
        <a:bodyPr/>
        <a:lstStyle/>
        <a:p>
          <a:endParaRPr lang="en-US"/>
        </a:p>
      </dgm:t>
    </dgm:pt>
  </dgm:ptLst>
  <dgm:cxnLst>
    <dgm:cxn modelId="{ABE4BDAA-B020-4F84-AB6E-604ED3D6C29E}" type="presOf" srcId="{9AA129D0-C7DD-40E3-946D-054760E904A5}" destId="{09C09698-A78B-48D2-BABB-3DE2386261F8}" srcOrd="0" destOrd="0" presId="urn:microsoft.com/office/officeart/2005/8/layout/vList2"/>
    <dgm:cxn modelId="{4B689220-0BAA-4B41-84D8-F6BE7F085AAC}" srcId="{9AA129D0-C7DD-40E3-946D-054760E904A5}" destId="{D736BC19-3B13-4E34-A632-88A3AC17F7E0}" srcOrd="1" destOrd="0" parTransId="{31FD2C4B-B8D2-419A-9FA5-C19688DFA0F6}" sibTransId="{B42BF3BB-2C0D-48AF-A848-BBF33EF7D2F5}"/>
    <dgm:cxn modelId="{095A7110-BAF4-407C-9931-4ADD26E22216}" type="presOf" srcId="{547DAAEA-9E10-4D93-AA89-E614B54BB4D1}" destId="{1CD9990A-4A1C-4C65-9862-6FB8C42BDF47}" srcOrd="0" destOrd="0" presId="urn:microsoft.com/office/officeart/2005/8/layout/vList2"/>
    <dgm:cxn modelId="{48EA579F-84C5-4FB0-8E92-ACB489E0EB20}" srcId="{9AA129D0-C7DD-40E3-946D-054760E904A5}" destId="{0E40CD26-6AAD-488A-9B0B-598DBC45544F}" srcOrd="3" destOrd="0" parTransId="{762A1652-98F4-47C4-911E-9858C95BAE62}" sibTransId="{415F06D8-9777-4CD9-8B28-D0B7ED1A3988}"/>
    <dgm:cxn modelId="{B0D4473C-EEF3-4B2B-8828-42B45252C474}" srcId="{9AA129D0-C7DD-40E3-946D-054760E904A5}" destId="{A2AE6D37-1D83-4BB0-8C12-2D851F27610F}" srcOrd="0" destOrd="0" parTransId="{3BADDD08-172D-4648-A549-EE84735CA958}" sibTransId="{D579DD43-2903-4CC0-B2C9-F38FF646D799}"/>
    <dgm:cxn modelId="{9168F919-E2E1-4D1A-86B7-06384B8F41FC}" srcId="{9AA129D0-C7DD-40E3-946D-054760E904A5}" destId="{71277D5B-5ED8-4DF6-BF3A-6CA1A2B9E049}" srcOrd="2" destOrd="0" parTransId="{94503497-A588-472B-8907-982B95028338}" sibTransId="{97728E2B-9ABE-4E81-8424-EB9C6C97E897}"/>
    <dgm:cxn modelId="{B764156E-E39F-4AE5-BA2D-5FFF60CE4570}" type="presOf" srcId="{D736BC19-3B13-4E34-A632-88A3AC17F7E0}" destId="{9811E7FA-178C-448D-B303-DF92CB543854}" srcOrd="0" destOrd="0" presId="urn:microsoft.com/office/officeart/2005/8/layout/vList2"/>
    <dgm:cxn modelId="{1CC1FC1E-7D7C-4862-997F-47832F921099}" type="presOf" srcId="{0E40CD26-6AAD-488A-9B0B-598DBC45544F}" destId="{D62882B7-3FCA-4482-BB1D-DCFA0FA823E0}" srcOrd="0" destOrd="0" presId="urn:microsoft.com/office/officeart/2005/8/layout/vList2"/>
    <dgm:cxn modelId="{3C60F3B5-6D71-42F2-8307-CC04E00009C0}" type="presOf" srcId="{71277D5B-5ED8-4DF6-BF3A-6CA1A2B9E049}" destId="{B6022EA5-1F89-423F-BB88-8E3F4A89428D}" srcOrd="0" destOrd="0" presId="urn:microsoft.com/office/officeart/2005/8/layout/vList2"/>
    <dgm:cxn modelId="{45DB394F-5761-4B97-BD60-331BD55371D2}" srcId="{9AA129D0-C7DD-40E3-946D-054760E904A5}" destId="{547DAAEA-9E10-4D93-AA89-E614B54BB4D1}" srcOrd="4" destOrd="0" parTransId="{A086BF35-F294-46B9-B202-8BD9ABFF13EE}" sibTransId="{296173F5-466F-4FE7-AF70-D7472A5BC588}"/>
    <dgm:cxn modelId="{7F0EC746-A03B-4129-89F4-0F8AC83CCB3C}" type="presOf" srcId="{A2AE6D37-1D83-4BB0-8C12-2D851F27610F}" destId="{37A9DC0A-3A9E-44DC-9968-8A8900B08B75}" srcOrd="0" destOrd="0" presId="urn:microsoft.com/office/officeart/2005/8/layout/vList2"/>
    <dgm:cxn modelId="{427FD1F0-07CE-43A7-ABA1-8138DE2C0708}" type="presOf" srcId="{EA55B7A6-B42F-4FB8-8AF9-0B8FBEEEA7F2}" destId="{94FFADE2-1E2E-4FA7-94D4-4F56FF44D6E1}" srcOrd="0" destOrd="0" presId="urn:microsoft.com/office/officeart/2005/8/layout/vList2"/>
    <dgm:cxn modelId="{3C499340-86D8-40BF-BA3B-FDF3A0F570D9}" srcId="{9AA129D0-C7DD-40E3-946D-054760E904A5}" destId="{EA55B7A6-B42F-4FB8-8AF9-0B8FBEEEA7F2}" srcOrd="5" destOrd="0" parTransId="{758F2FD5-9E6B-4ECA-9997-4984E974CF60}" sibTransId="{09A9E0F2-5069-4372-A8E6-E814BD7329EA}"/>
    <dgm:cxn modelId="{C253BC68-A5D4-4D0B-9A9F-51A2CDBC9C0F}" type="presParOf" srcId="{09C09698-A78B-48D2-BABB-3DE2386261F8}" destId="{37A9DC0A-3A9E-44DC-9968-8A8900B08B75}" srcOrd="0" destOrd="0" presId="urn:microsoft.com/office/officeart/2005/8/layout/vList2"/>
    <dgm:cxn modelId="{4245B01E-A0A7-4A7B-B277-03F250C4E33F}" type="presParOf" srcId="{09C09698-A78B-48D2-BABB-3DE2386261F8}" destId="{30D452C2-3F37-4433-B871-F7FB93F7AE11}" srcOrd="1" destOrd="0" presId="urn:microsoft.com/office/officeart/2005/8/layout/vList2"/>
    <dgm:cxn modelId="{CC32C5AA-A4E8-440A-BCDD-9D6C8E8EA61B}" type="presParOf" srcId="{09C09698-A78B-48D2-BABB-3DE2386261F8}" destId="{9811E7FA-178C-448D-B303-DF92CB543854}" srcOrd="2" destOrd="0" presId="urn:microsoft.com/office/officeart/2005/8/layout/vList2"/>
    <dgm:cxn modelId="{F7856409-5F60-488C-B62D-5310E32A5B2C}" type="presParOf" srcId="{09C09698-A78B-48D2-BABB-3DE2386261F8}" destId="{A0915E84-361A-4F12-B073-EADBFB3E5685}" srcOrd="3" destOrd="0" presId="urn:microsoft.com/office/officeart/2005/8/layout/vList2"/>
    <dgm:cxn modelId="{3513E53D-464B-4C33-9964-BDF8F9C1DD82}" type="presParOf" srcId="{09C09698-A78B-48D2-BABB-3DE2386261F8}" destId="{B6022EA5-1F89-423F-BB88-8E3F4A89428D}" srcOrd="4" destOrd="0" presId="urn:microsoft.com/office/officeart/2005/8/layout/vList2"/>
    <dgm:cxn modelId="{1815B449-1B2C-4E5A-83C2-C5650B9F6114}" type="presParOf" srcId="{09C09698-A78B-48D2-BABB-3DE2386261F8}" destId="{8AC3CE41-943F-43B5-8C03-E53646221CC2}" srcOrd="5" destOrd="0" presId="urn:microsoft.com/office/officeart/2005/8/layout/vList2"/>
    <dgm:cxn modelId="{0785A1D2-E38F-4722-89B4-EEFE1FBCA834}" type="presParOf" srcId="{09C09698-A78B-48D2-BABB-3DE2386261F8}" destId="{D62882B7-3FCA-4482-BB1D-DCFA0FA823E0}" srcOrd="6" destOrd="0" presId="urn:microsoft.com/office/officeart/2005/8/layout/vList2"/>
    <dgm:cxn modelId="{7D98EAF4-A6CA-47A6-B030-6761F928CA67}" type="presParOf" srcId="{09C09698-A78B-48D2-BABB-3DE2386261F8}" destId="{18E0D520-5104-4EC0-A788-D5CC9FC768C1}" srcOrd="7" destOrd="0" presId="urn:microsoft.com/office/officeart/2005/8/layout/vList2"/>
    <dgm:cxn modelId="{3A9D2580-8793-4C6F-A607-7A951B5C4A5F}" type="presParOf" srcId="{09C09698-A78B-48D2-BABB-3DE2386261F8}" destId="{1CD9990A-4A1C-4C65-9862-6FB8C42BDF47}" srcOrd="8" destOrd="0" presId="urn:microsoft.com/office/officeart/2005/8/layout/vList2"/>
    <dgm:cxn modelId="{607F0C51-50AA-45E0-8B05-C1D1C2B23D2B}" type="presParOf" srcId="{09C09698-A78B-48D2-BABB-3DE2386261F8}" destId="{DBC3F8F7-D98E-40BE-BD3C-EC3654831D5A}" srcOrd="9" destOrd="0" presId="urn:microsoft.com/office/officeart/2005/8/layout/vList2"/>
    <dgm:cxn modelId="{CA27C38A-5490-4F31-98CF-0112758AE7D6}" type="presParOf" srcId="{09C09698-A78B-48D2-BABB-3DE2386261F8}" destId="{94FFADE2-1E2E-4FA7-94D4-4F56FF44D6E1}" srcOrd="1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B13473-F339-4CD0-81E1-0CE6491E8DC6}" type="doc">
      <dgm:prSet loTypeId="urn:microsoft.com/office/officeart/2005/8/layout/default#1" loCatId="list" qsTypeId="urn:microsoft.com/office/officeart/2005/8/quickstyle/simple2" qsCatId="simple" csTypeId="urn:microsoft.com/office/officeart/2005/8/colors/colorful1#1" csCatId="colorful" phldr="1"/>
      <dgm:spPr/>
      <dgm:t>
        <a:bodyPr/>
        <a:lstStyle/>
        <a:p>
          <a:endParaRPr lang="en-US"/>
        </a:p>
      </dgm:t>
    </dgm:pt>
    <dgm:pt modelId="{83AE7842-529F-4010-BA4C-B8EE80C0B3E7}">
      <dgm:prSet/>
      <dgm:spPr/>
      <dgm:t>
        <a:bodyPr/>
        <a:lstStyle/>
        <a:p>
          <a:r>
            <a:rPr lang="en-US"/>
            <a:t>Our facility is   located near  neighborhood  Hospital ,  is located in middle of the down town  where resident can be close  to shopping mall , market  place and near medical campus where majority of medical doctor specialty </a:t>
          </a:r>
        </a:p>
      </dgm:t>
    </dgm:pt>
    <dgm:pt modelId="{348B68A1-ACB2-4883-916B-69BFB43A9558}" type="parTrans" cxnId="{C7CC6EAB-B689-4B7A-9AFB-9CEB933144F5}">
      <dgm:prSet/>
      <dgm:spPr/>
      <dgm:t>
        <a:bodyPr/>
        <a:lstStyle/>
        <a:p>
          <a:endParaRPr lang="en-US"/>
        </a:p>
      </dgm:t>
    </dgm:pt>
    <dgm:pt modelId="{DD173283-45F1-40BB-9CE7-EDF8002694E5}" type="sibTrans" cxnId="{C7CC6EAB-B689-4B7A-9AFB-9CEB933144F5}">
      <dgm:prSet/>
      <dgm:spPr/>
      <dgm:t>
        <a:bodyPr/>
        <a:lstStyle/>
        <a:p>
          <a:endParaRPr lang="en-US"/>
        </a:p>
      </dgm:t>
    </dgm:pt>
    <dgm:pt modelId="{EE48D0F9-ECB9-4BC4-960E-5A3A2FE1EEC0}">
      <dgm:prSet/>
      <dgm:spPr/>
      <dgm:t>
        <a:bodyPr/>
        <a:lstStyle/>
        <a:p>
          <a:r>
            <a:rPr lang="en-US"/>
            <a:t>The purpose of our facility is help community resident to find a place where  they live with total skilled nurses and wellness center provided .</a:t>
          </a:r>
        </a:p>
      </dgm:t>
    </dgm:pt>
    <dgm:pt modelId="{2E0AF1F7-5F34-4FC0-B91A-81C0225E2A8F}" type="parTrans" cxnId="{8CE6EEB6-19A9-4113-9346-739489F480B4}">
      <dgm:prSet/>
      <dgm:spPr/>
      <dgm:t>
        <a:bodyPr/>
        <a:lstStyle/>
        <a:p>
          <a:endParaRPr lang="en-US"/>
        </a:p>
      </dgm:t>
    </dgm:pt>
    <dgm:pt modelId="{3498D2FF-1A84-4BB7-8638-9214FCABF371}" type="sibTrans" cxnId="{8CE6EEB6-19A9-4113-9346-739489F480B4}">
      <dgm:prSet/>
      <dgm:spPr/>
      <dgm:t>
        <a:bodyPr/>
        <a:lstStyle/>
        <a:p>
          <a:endParaRPr lang="en-US"/>
        </a:p>
      </dgm:t>
    </dgm:pt>
    <dgm:pt modelId="{5973B150-44C2-4ABE-9434-A8EC172EEE05}">
      <dgm:prSet/>
      <dgm:spPr/>
      <dgm:t>
        <a:bodyPr/>
        <a:lstStyle/>
        <a:p>
          <a:r>
            <a:rPr lang="en-US"/>
            <a:t>Our facility  provide a rehab service and longterm care for critically ill patient </a:t>
          </a:r>
        </a:p>
      </dgm:t>
    </dgm:pt>
    <dgm:pt modelId="{2DA43FDF-1957-4024-8183-AC59E2BE5A56}" type="parTrans" cxnId="{AF820A2A-E058-4C75-B541-C461A8A3F669}">
      <dgm:prSet/>
      <dgm:spPr/>
      <dgm:t>
        <a:bodyPr/>
        <a:lstStyle/>
        <a:p>
          <a:endParaRPr lang="en-US"/>
        </a:p>
      </dgm:t>
    </dgm:pt>
    <dgm:pt modelId="{BF810D64-C207-413D-B6BA-B721C5E946D3}" type="sibTrans" cxnId="{AF820A2A-E058-4C75-B541-C461A8A3F669}">
      <dgm:prSet/>
      <dgm:spPr/>
      <dgm:t>
        <a:bodyPr/>
        <a:lstStyle/>
        <a:p>
          <a:endParaRPr lang="en-US"/>
        </a:p>
      </dgm:t>
    </dgm:pt>
    <dgm:pt modelId="{9C07433D-EAEA-4326-9C29-E2F44114343A}">
      <dgm:prSet/>
      <dgm:spPr/>
      <dgm:t>
        <a:bodyPr/>
        <a:lstStyle/>
        <a:p>
          <a:r>
            <a:rPr lang="en-US" dirty="0"/>
            <a:t>we have  a 24 hours nursing care and nursing aid   for  200 patient </a:t>
          </a:r>
        </a:p>
      </dgm:t>
    </dgm:pt>
    <dgm:pt modelId="{0F40D91A-C2AA-4293-A132-F1F3E247BCB4}" type="parTrans" cxnId="{BC5B444C-9EEC-4ED0-B731-3101ACACF8AB}">
      <dgm:prSet/>
      <dgm:spPr/>
      <dgm:t>
        <a:bodyPr/>
        <a:lstStyle/>
        <a:p>
          <a:endParaRPr lang="en-US"/>
        </a:p>
      </dgm:t>
    </dgm:pt>
    <dgm:pt modelId="{8EA27140-DF81-4211-B93D-75C6C4405F13}" type="sibTrans" cxnId="{BC5B444C-9EEC-4ED0-B731-3101ACACF8AB}">
      <dgm:prSet/>
      <dgm:spPr/>
      <dgm:t>
        <a:bodyPr/>
        <a:lstStyle/>
        <a:p>
          <a:endParaRPr lang="en-US"/>
        </a:p>
      </dgm:t>
    </dgm:pt>
    <dgm:pt modelId="{F087CF0F-F8C0-4535-A93D-AA1C1E91EB4E}">
      <dgm:prSet/>
      <dgm:spPr/>
      <dgm:t>
        <a:bodyPr/>
        <a:lstStyle/>
        <a:p>
          <a:r>
            <a:rPr lang="en-US"/>
            <a:t>Independent  living  appartement for resident who can manage their own ADL</a:t>
          </a:r>
        </a:p>
      </dgm:t>
    </dgm:pt>
    <dgm:pt modelId="{D4D4C3CF-CC5F-4475-9BFB-47E5AA037557}" type="parTrans" cxnId="{95C33EFC-D63C-4365-80BE-B1D7B4623BFB}">
      <dgm:prSet/>
      <dgm:spPr/>
      <dgm:t>
        <a:bodyPr/>
        <a:lstStyle/>
        <a:p>
          <a:endParaRPr lang="en-US"/>
        </a:p>
      </dgm:t>
    </dgm:pt>
    <dgm:pt modelId="{BEAAF23D-397F-4966-93C6-A5D51488B6BE}" type="sibTrans" cxnId="{95C33EFC-D63C-4365-80BE-B1D7B4623BFB}">
      <dgm:prSet/>
      <dgm:spPr/>
      <dgm:t>
        <a:bodyPr/>
        <a:lstStyle/>
        <a:p>
          <a:endParaRPr lang="en-US"/>
        </a:p>
      </dgm:t>
    </dgm:pt>
    <dgm:pt modelId="{EDB9BDB4-9EDA-43E7-9867-5FBE0C330C44}" type="pres">
      <dgm:prSet presAssocID="{DCB13473-F339-4CD0-81E1-0CE6491E8DC6}" presName="diagram" presStyleCnt="0">
        <dgm:presLayoutVars>
          <dgm:dir/>
          <dgm:resizeHandles val="exact"/>
        </dgm:presLayoutVars>
      </dgm:prSet>
      <dgm:spPr/>
      <dgm:t>
        <a:bodyPr/>
        <a:lstStyle/>
        <a:p>
          <a:endParaRPr lang="en-US"/>
        </a:p>
      </dgm:t>
    </dgm:pt>
    <dgm:pt modelId="{495FBFC2-1258-4869-84F6-B653D2CD64B3}" type="pres">
      <dgm:prSet presAssocID="{83AE7842-529F-4010-BA4C-B8EE80C0B3E7}" presName="node" presStyleLbl="node1" presStyleIdx="0" presStyleCnt="5">
        <dgm:presLayoutVars>
          <dgm:bulletEnabled val="1"/>
        </dgm:presLayoutVars>
      </dgm:prSet>
      <dgm:spPr/>
      <dgm:t>
        <a:bodyPr/>
        <a:lstStyle/>
        <a:p>
          <a:endParaRPr lang="en-US"/>
        </a:p>
      </dgm:t>
    </dgm:pt>
    <dgm:pt modelId="{19899CF1-8FCC-4A25-B386-690F97713C10}" type="pres">
      <dgm:prSet presAssocID="{DD173283-45F1-40BB-9CE7-EDF8002694E5}" presName="sibTrans" presStyleCnt="0"/>
      <dgm:spPr/>
    </dgm:pt>
    <dgm:pt modelId="{BF0534C6-515D-4958-AF40-E84F410F36C8}" type="pres">
      <dgm:prSet presAssocID="{EE48D0F9-ECB9-4BC4-960E-5A3A2FE1EEC0}" presName="node" presStyleLbl="node1" presStyleIdx="1" presStyleCnt="5">
        <dgm:presLayoutVars>
          <dgm:bulletEnabled val="1"/>
        </dgm:presLayoutVars>
      </dgm:prSet>
      <dgm:spPr/>
      <dgm:t>
        <a:bodyPr/>
        <a:lstStyle/>
        <a:p>
          <a:endParaRPr lang="en-US"/>
        </a:p>
      </dgm:t>
    </dgm:pt>
    <dgm:pt modelId="{F7E15DCB-B33D-4F76-81D6-8A2FB221A0DF}" type="pres">
      <dgm:prSet presAssocID="{3498D2FF-1A84-4BB7-8638-9214FCABF371}" presName="sibTrans" presStyleCnt="0"/>
      <dgm:spPr/>
    </dgm:pt>
    <dgm:pt modelId="{9ADF39B0-0749-4967-8F61-324831B24821}" type="pres">
      <dgm:prSet presAssocID="{5973B150-44C2-4ABE-9434-A8EC172EEE05}" presName="node" presStyleLbl="node1" presStyleIdx="2" presStyleCnt="5">
        <dgm:presLayoutVars>
          <dgm:bulletEnabled val="1"/>
        </dgm:presLayoutVars>
      </dgm:prSet>
      <dgm:spPr/>
      <dgm:t>
        <a:bodyPr/>
        <a:lstStyle/>
        <a:p>
          <a:endParaRPr lang="en-US"/>
        </a:p>
      </dgm:t>
    </dgm:pt>
    <dgm:pt modelId="{5CE4978F-0950-4C9F-AB2B-B49E2D7025E9}" type="pres">
      <dgm:prSet presAssocID="{BF810D64-C207-413D-B6BA-B721C5E946D3}" presName="sibTrans" presStyleCnt="0"/>
      <dgm:spPr/>
    </dgm:pt>
    <dgm:pt modelId="{01E938E8-763C-4E63-BF7E-A1B9EBBAAEF4}" type="pres">
      <dgm:prSet presAssocID="{9C07433D-EAEA-4326-9C29-E2F44114343A}" presName="node" presStyleLbl="node1" presStyleIdx="3" presStyleCnt="5" custLinFactNeighborX="-27944" custLinFactNeighborY="4882">
        <dgm:presLayoutVars>
          <dgm:bulletEnabled val="1"/>
        </dgm:presLayoutVars>
      </dgm:prSet>
      <dgm:spPr/>
      <dgm:t>
        <a:bodyPr/>
        <a:lstStyle/>
        <a:p>
          <a:endParaRPr lang="en-US"/>
        </a:p>
      </dgm:t>
    </dgm:pt>
    <dgm:pt modelId="{47D32D52-CE11-4312-A261-8C1D9434043E}" type="pres">
      <dgm:prSet presAssocID="{8EA27140-DF81-4211-B93D-75C6C4405F13}" presName="sibTrans" presStyleCnt="0"/>
      <dgm:spPr/>
    </dgm:pt>
    <dgm:pt modelId="{03235FFF-0CBD-4D3A-A3FD-3393478D2A18}" type="pres">
      <dgm:prSet presAssocID="{F087CF0F-F8C0-4535-A93D-AA1C1E91EB4E}" presName="node" presStyleLbl="node1" presStyleIdx="4" presStyleCnt="5">
        <dgm:presLayoutVars>
          <dgm:bulletEnabled val="1"/>
        </dgm:presLayoutVars>
      </dgm:prSet>
      <dgm:spPr/>
      <dgm:t>
        <a:bodyPr/>
        <a:lstStyle/>
        <a:p>
          <a:endParaRPr lang="en-US"/>
        </a:p>
      </dgm:t>
    </dgm:pt>
  </dgm:ptLst>
  <dgm:cxnLst>
    <dgm:cxn modelId="{A02E4186-8CC4-48CC-9D7A-B00911CDAB10}" type="presOf" srcId="{DCB13473-F339-4CD0-81E1-0CE6491E8DC6}" destId="{EDB9BDB4-9EDA-43E7-9867-5FBE0C330C44}" srcOrd="0" destOrd="0" presId="urn:microsoft.com/office/officeart/2005/8/layout/default#1"/>
    <dgm:cxn modelId="{C7CC6EAB-B689-4B7A-9AFB-9CEB933144F5}" srcId="{DCB13473-F339-4CD0-81E1-0CE6491E8DC6}" destId="{83AE7842-529F-4010-BA4C-B8EE80C0B3E7}" srcOrd="0" destOrd="0" parTransId="{348B68A1-ACB2-4883-916B-69BFB43A9558}" sibTransId="{DD173283-45F1-40BB-9CE7-EDF8002694E5}"/>
    <dgm:cxn modelId="{B6A69F87-8E4A-456C-93D2-EA8E584C44EB}" type="presOf" srcId="{EE48D0F9-ECB9-4BC4-960E-5A3A2FE1EEC0}" destId="{BF0534C6-515D-4958-AF40-E84F410F36C8}" srcOrd="0" destOrd="0" presId="urn:microsoft.com/office/officeart/2005/8/layout/default#1"/>
    <dgm:cxn modelId="{95C33EFC-D63C-4365-80BE-B1D7B4623BFB}" srcId="{DCB13473-F339-4CD0-81E1-0CE6491E8DC6}" destId="{F087CF0F-F8C0-4535-A93D-AA1C1E91EB4E}" srcOrd="4" destOrd="0" parTransId="{D4D4C3CF-CC5F-4475-9BFB-47E5AA037557}" sibTransId="{BEAAF23D-397F-4966-93C6-A5D51488B6BE}"/>
    <dgm:cxn modelId="{8CE6EEB6-19A9-4113-9346-739489F480B4}" srcId="{DCB13473-F339-4CD0-81E1-0CE6491E8DC6}" destId="{EE48D0F9-ECB9-4BC4-960E-5A3A2FE1EEC0}" srcOrd="1" destOrd="0" parTransId="{2E0AF1F7-5F34-4FC0-B91A-81C0225E2A8F}" sibTransId="{3498D2FF-1A84-4BB7-8638-9214FCABF371}"/>
    <dgm:cxn modelId="{9DE04172-608A-4193-B2D6-EA1903D60318}" type="presOf" srcId="{5973B150-44C2-4ABE-9434-A8EC172EEE05}" destId="{9ADF39B0-0749-4967-8F61-324831B24821}" srcOrd="0" destOrd="0" presId="urn:microsoft.com/office/officeart/2005/8/layout/default#1"/>
    <dgm:cxn modelId="{AF820A2A-E058-4C75-B541-C461A8A3F669}" srcId="{DCB13473-F339-4CD0-81E1-0CE6491E8DC6}" destId="{5973B150-44C2-4ABE-9434-A8EC172EEE05}" srcOrd="2" destOrd="0" parTransId="{2DA43FDF-1957-4024-8183-AC59E2BE5A56}" sibTransId="{BF810D64-C207-413D-B6BA-B721C5E946D3}"/>
    <dgm:cxn modelId="{BC5B444C-9EEC-4ED0-B731-3101ACACF8AB}" srcId="{DCB13473-F339-4CD0-81E1-0CE6491E8DC6}" destId="{9C07433D-EAEA-4326-9C29-E2F44114343A}" srcOrd="3" destOrd="0" parTransId="{0F40D91A-C2AA-4293-A132-F1F3E247BCB4}" sibTransId="{8EA27140-DF81-4211-B93D-75C6C4405F13}"/>
    <dgm:cxn modelId="{85810A3E-FD57-4B88-9FAB-1C3DC2160AB3}" type="presOf" srcId="{83AE7842-529F-4010-BA4C-B8EE80C0B3E7}" destId="{495FBFC2-1258-4869-84F6-B653D2CD64B3}" srcOrd="0" destOrd="0" presId="urn:microsoft.com/office/officeart/2005/8/layout/default#1"/>
    <dgm:cxn modelId="{D7E345F3-F922-4A05-B7C4-D20DF3956195}" type="presOf" srcId="{F087CF0F-F8C0-4535-A93D-AA1C1E91EB4E}" destId="{03235FFF-0CBD-4D3A-A3FD-3393478D2A18}" srcOrd="0" destOrd="0" presId="urn:microsoft.com/office/officeart/2005/8/layout/default#1"/>
    <dgm:cxn modelId="{FF57184E-E292-49E1-AC81-03ED8DE1F265}" type="presOf" srcId="{9C07433D-EAEA-4326-9C29-E2F44114343A}" destId="{01E938E8-763C-4E63-BF7E-A1B9EBBAAEF4}" srcOrd="0" destOrd="0" presId="urn:microsoft.com/office/officeart/2005/8/layout/default#1"/>
    <dgm:cxn modelId="{DF9B3276-434F-4FD8-858C-A0B4FFA36C01}" type="presParOf" srcId="{EDB9BDB4-9EDA-43E7-9867-5FBE0C330C44}" destId="{495FBFC2-1258-4869-84F6-B653D2CD64B3}" srcOrd="0" destOrd="0" presId="urn:microsoft.com/office/officeart/2005/8/layout/default#1"/>
    <dgm:cxn modelId="{D1D34BF7-C07C-42E8-B4BA-5D88257E86C4}" type="presParOf" srcId="{EDB9BDB4-9EDA-43E7-9867-5FBE0C330C44}" destId="{19899CF1-8FCC-4A25-B386-690F97713C10}" srcOrd="1" destOrd="0" presId="urn:microsoft.com/office/officeart/2005/8/layout/default#1"/>
    <dgm:cxn modelId="{727915BF-9721-49C3-BF98-3378B1A5BAC5}" type="presParOf" srcId="{EDB9BDB4-9EDA-43E7-9867-5FBE0C330C44}" destId="{BF0534C6-515D-4958-AF40-E84F410F36C8}" srcOrd="2" destOrd="0" presId="urn:microsoft.com/office/officeart/2005/8/layout/default#1"/>
    <dgm:cxn modelId="{9121D2BA-384C-4990-9B10-BCF845FF186A}" type="presParOf" srcId="{EDB9BDB4-9EDA-43E7-9867-5FBE0C330C44}" destId="{F7E15DCB-B33D-4F76-81D6-8A2FB221A0DF}" srcOrd="3" destOrd="0" presId="urn:microsoft.com/office/officeart/2005/8/layout/default#1"/>
    <dgm:cxn modelId="{C46761E0-8083-420E-ACB1-62AEDAA6F0F0}" type="presParOf" srcId="{EDB9BDB4-9EDA-43E7-9867-5FBE0C330C44}" destId="{9ADF39B0-0749-4967-8F61-324831B24821}" srcOrd="4" destOrd="0" presId="urn:microsoft.com/office/officeart/2005/8/layout/default#1"/>
    <dgm:cxn modelId="{F5E126B3-38C6-4993-8D2D-DFB2F5A39F43}" type="presParOf" srcId="{EDB9BDB4-9EDA-43E7-9867-5FBE0C330C44}" destId="{5CE4978F-0950-4C9F-AB2B-B49E2D7025E9}" srcOrd="5" destOrd="0" presId="urn:microsoft.com/office/officeart/2005/8/layout/default#1"/>
    <dgm:cxn modelId="{2DFC584A-A2AD-4829-A3A5-BF5552367DA8}" type="presParOf" srcId="{EDB9BDB4-9EDA-43E7-9867-5FBE0C330C44}" destId="{01E938E8-763C-4E63-BF7E-A1B9EBBAAEF4}" srcOrd="6" destOrd="0" presId="urn:microsoft.com/office/officeart/2005/8/layout/default#1"/>
    <dgm:cxn modelId="{EDD6029F-1119-43A5-80D0-D10C1834B912}" type="presParOf" srcId="{EDB9BDB4-9EDA-43E7-9867-5FBE0C330C44}" destId="{47D32D52-CE11-4312-A261-8C1D9434043E}" srcOrd="7" destOrd="0" presId="urn:microsoft.com/office/officeart/2005/8/layout/default#1"/>
    <dgm:cxn modelId="{FFADCDFD-E2AF-4B0B-BF55-C9BD6C58D1D0}" type="presParOf" srcId="{EDB9BDB4-9EDA-43E7-9867-5FBE0C330C44}" destId="{03235FFF-0CBD-4D3A-A3FD-3393478D2A18}" srcOrd="8"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A9DC0A-3A9E-44DC-9968-8A8900B08B75}">
      <dsp:nvSpPr>
        <dsp:cNvPr id="0" name=""/>
        <dsp:cNvSpPr/>
      </dsp:nvSpPr>
      <dsp:spPr>
        <a:xfrm>
          <a:off x="0" y="1759"/>
          <a:ext cx="5906181" cy="8424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One of the biggest  decision that family can make  is to choose which facility where  they can leave their loved one such mother, father ,grandfather ,grandmother  ect in a facility where they are providing excellent care and recovery  from illness or injuries due to  inability for family to provide care.</a:t>
          </a:r>
        </a:p>
      </dsp:txBody>
      <dsp:txXfrm>
        <a:off x="41123" y="42882"/>
        <a:ext cx="5823935" cy="760154"/>
      </dsp:txXfrm>
    </dsp:sp>
    <dsp:sp modelId="{9811E7FA-178C-448D-B303-DF92CB543854}">
      <dsp:nvSpPr>
        <dsp:cNvPr id="0" name=""/>
        <dsp:cNvSpPr/>
      </dsp:nvSpPr>
      <dsp:spPr>
        <a:xfrm>
          <a:off x="0" y="878719"/>
          <a:ext cx="5906181" cy="842400"/>
        </a:xfrm>
        <a:prstGeom prst="roundRect">
          <a:avLst/>
        </a:prstGeom>
        <a:solidFill>
          <a:schemeClr val="accent2">
            <a:hueOff val="224238"/>
            <a:satOff val="-10073"/>
            <a:lumOff val="133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About 4.5% (1.2) million of elderly living in nursing home, 2percent in assisting living , and majority 93% live in the community.(NHI,2010)</a:t>
          </a:r>
        </a:p>
      </dsp:txBody>
      <dsp:txXfrm>
        <a:off x="41123" y="919842"/>
        <a:ext cx="5823935" cy="760154"/>
      </dsp:txXfrm>
    </dsp:sp>
    <dsp:sp modelId="{B6022EA5-1F89-423F-BB88-8E3F4A89428D}">
      <dsp:nvSpPr>
        <dsp:cNvPr id="0" name=""/>
        <dsp:cNvSpPr/>
      </dsp:nvSpPr>
      <dsp:spPr>
        <a:xfrm>
          <a:off x="0" y="1755679"/>
          <a:ext cx="5906181" cy="842400"/>
        </a:xfrm>
        <a:prstGeom prst="roundRect">
          <a:avLst/>
        </a:prstGeom>
        <a:solidFill>
          <a:schemeClr val="accent2">
            <a:hueOff val="448476"/>
            <a:satOff val="-20146"/>
            <a:lumOff val="266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quality of care  is frequently evaluated by three domain :</a:t>
          </a:r>
        </a:p>
      </dsp:txBody>
      <dsp:txXfrm>
        <a:off x="41123" y="1796802"/>
        <a:ext cx="5823935" cy="760154"/>
      </dsp:txXfrm>
    </dsp:sp>
    <dsp:sp modelId="{D62882B7-3FCA-4482-BB1D-DCFA0FA823E0}">
      <dsp:nvSpPr>
        <dsp:cNvPr id="0" name=""/>
        <dsp:cNvSpPr/>
      </dsp:nvSpPr>
      <dsp:spPr>
        <a:xfrm>
          <a:off x="0" y="2632639"/>
          <a:ext cx="5906181" cy="842400"/>
        </a:xfrm>
        <a:prstGeom prst="roundRect">
          <a:avLst/>
        </a:prstGeom>
        <a:solidFill>
          <a:schemeClr val="accent2">
            <a:hueOff val="672715"/>
            <a:satOff val="-30219"/>
            <a:lumOff val="400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Structure   which consisting of stuffing </a:t>
          </a:r>
        </a:p>
      </dsp:txBody>
      <dsp:txXfrm>
        <a:off x="41123" y="2673762"/>
        <a:ext cx="5823935" cy="760154"/>
      </dsp:txXfrm>
    </dsp:sp>
    <dsp:sp modelId="{1CD9990A-4A1C-4C65-9862-6FB8C42BDF47}">
      <dsp:nvSpPr>
        <dsp:cNvPr id="0" name=""/>
        <dsp:cNvSpPr/>
      </dsp:nvSpPr>
      <dsp:spPr>
        <a:xfrm>
          <a:off x="0" y="3509599"/>
          <a:ext cx="5906181" cy="842400"/>
        </a:xfrm>
        <a:prstGeom prst="roundRect">
          <a:avLst/>
        </a:prstGeom>
        <a:solidFill>
          <a:schemeClr val="accent2">
            <a:hueOff val="896953"/>
            <a:satOff val="-40292"/>
            <a:lumOff val="533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Process how we provide care </a:t>
          </a:r>
        </a:p>
      </dsp:txBody>
      <dsp:txXfrm>
        <a:off x="41123" y="3550722"/>
        <a:ext cx="5823935" cy="760154"/>
      </dsp:txXfrm>
    </dsp:sp>
    <dsp:sp modelId="{94FFADE2-1E2E-4FA7-94D4-4F56FF44D6E1}">
      <dsp:nvSpPr>
        <dsp:cNvPr id="0" name=""/>
        <dsp:cNvSpPr/>
      </dsp:nvSpPr>
      <dsp:spPr>
        <a:xfrm>
          <a:off x="0" y="4386559"/>
          <a:ext cx="5906181" cy="842400"/>
        </a:xfrm>
        <a:prstGeom prst="roundRect">
          <a:avLst/>
        </a:prstGeom>
        <a:solidFill>
          <a:schemeClr val="accent2">
            <a:hueOff val="1121191"/>
            <a:satOff val="-50365"/>
            <a:lumOff val="666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Outcomes  problem solving ,result , it can be bad outcomes like Ulcer and infection. </a:t>
          </a:r>
        </a:p>
      </dsp:txBody>
      <dsp:txXfrm>
        <a:off x="41123" y="4427682"/>
        <a:ext cx="5823935" cy="7601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5FBFC2-1258-4869-84F6-B653D2CD64B3}">
      <dsp:nvSpPr>
        <dsp:cNvPr id="0" name=""/>
        <dsp:cNvSpPr/>
      </dsp:nvSpPr>
      <dsp:spPr>
        <a:xfrm>
          <a:off x="447913" y="1658"/>
          <a:ext cx="2863304" cy="1717982"/>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Our facility is   located near  neighborhood  Hospital ,  is located in middle of the down town  where resident can be close  to shopping mall , market  place and near medical campus where majority of medical doctor specialty </a:t>
          </a:r>
        </a:p>
      </dsp:txBody>
      <dsp:txXfrm>
        <a:off x="447913" y="1658"/>
        <a:ext cx="2863304" cy="1717982"/>
      </dsp:txXfrm>
    </dsp:sp>
    <dsp:sp modelId="{BF0534C6-515D-4958-AF40-E84F410F36C8}">
      <dsp:nvSpPr>
        <dsp:cNvPr id="0" name=""/>
        <dsp:cNvSpPr/>
      </dsp:nvSpPr>
      <dsp:spPr>
        <a:xfrm>
          <a:off x="3597547" y="1658"/>
          <a:ext cx="2863304" cy="1717982"/>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The purpose of our facility is help community resident to find a place where  they live with total skilled nurses and wellness center provided .</a:t>
          </a:r>
        </a:p>
      </dsp:txBody>
      <dsp:txXfrm>
        <a:off x="3597547" y="1658"/>
        <a:ext cx="2863304" cy="1717982"/>
      </dsp:txXfrm>
    </dsp:sp>
    <dsp:sp modelId="{9ADF39B0-0749-4967-8F61-324831B24821}">
      <dsp:nvSpPr>
        <dsp:cNvPr id="0" name=""/>
        <dsp:cNvSpPr/>
      </dsp:nvSpPr>
      <dsp:spPr>
        <a:xfrm>
          <a:off x="6747182" y="1658"/>
          <a:ext cx="2863304" cy="1717982"/>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Our facility  provide a rehab service and longterm care for critically ill patient </a:t>
          </a:r>
        </a:p>
      </dsp:txBody>
      <dsp:txXfrm>
        <a:off x="6747182" y="1658"/>
        <a:ext cx="2863304" cy="1717982"/>
      </dsp:txXfrm>
    </dsp:sp>
    <dsp:sp modelId="{01E938E8-763C-4E63-BF7E-A1B9EBBAAEF4}">
      <dsp:nvSpPr>
        <dsp:cNvPr id="0" name=""/>
        <dsp:cNvSpPr/>
      </dsp:nvSpPr>
      <dsp:spPr>
        <a:xfrm>
          <a:off x="1222608" y="2007629"/>
          <a:ext cx="2863304" cy="1717982"/>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we have  a 24 hours nursing care and nursing aid   for  200 patient </a:t>
          </a:r>
        </a:p>
      </dsp:txBody>
      <dsp:txXfrm>
        <a:off x="1222608" y="2007629"/>
        <a:ext cx="2863304" cy="1717982"/>
      </dsp:txXfrm>
    </dsp:sp>
    <dsp:sp modelId="{03235FFF-0CBD-4D3A-A3FD-3393478D2A18}">
      <dsp:nvSpPr>
        <dsp:cNvPr id="0" name=""/>
        <dsp:cNvSpPr/>
      </dsp:nvSpPr>
      <dsp:spPr>
        <a:xfrm>
          <a:off x="5172365" y="2005971"/>
          <a:ext cx="2863304" cy="1717982"/>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Independent  living  appartement for resident who can manage their own ADL</a:t>
          </a:r>
        </a:p>
      </dsp:txBody>
      <dsp:txXfrm>
        <a:off x="5172365" y="2005971"/>
        <a:ext cx="2863304" cy="171798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xmlns=""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pPr/>
              <a:t>7/4/2021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xmlns="" val="226524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pPr/>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xmlns="" val="3280402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pPr/>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xmlns="" val="868804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pPr/>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xmlns="" val="4156511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xmlns=""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xmlns=""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pPr/>
              <a:t>7/4/2021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xmlns="" val="1344171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pPr/>
              <a:t>7/4/2021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xmlns="" val="3381509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pPr/>
              <a:t>7/4/2021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xmlns="" val="3695759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pPr/>
              <a:t>7/4/2021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xmlns="" val="3745127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pPr/>
              <a:t>7/4/2021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xmlns="" val="141784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xmlns=""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pPr/>
              <a:t>7/4/2021</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xmlns="" val="954487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7/4/2021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pPr/>
              <a:t>‹#›</a:t>
            </a:fld>
            <a:endParaRPr lang="en-US"/>
          </a:p>
        </p:txBody>
      </p:sp>
      <p:sp>
        <p:nvSpPr>
          <p:cNvPr id="12" name="Rectangle 11">
            <a:extLst>
              <a:ext uri="{FF2B5EF4-FFF2-40B4-BE49-F238E27FC236}">
                <a16:creationId xmlns:a16="http://schemas.microsoft.com/office/drawing/2014/main" xmlns=""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xmlns="" val="2158460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pPr/>
              <a:t>7/4/2021</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xmlns="" val="3397108235"/>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sldNum="0" hdr="0" ftr="0" dt="0"/>
  <p:txStyles>
    <p:titleStyle>
      <a:lvl1pPr algn="l" defTabSz="914400" rtl="0" eaLnBrk="1" latinLnBrk="0" hangingPunct="1">
        <a:lnSpc>
          <a:spcPct val="90000"/>
        </a:lnSpc>
        <a:spcBef>
          <a:spcPct val="0"/>
        </a:spcBef>
        <a:buNone/>
        <a:defRPr lang="en-US" sz="4800" i="1"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700" kern="1200">
          <a:solidFill>
            <a:schemeClr val="tx1"/>
          </a:solidFill>
          <a:latin typeface="+mn-lt"/>
          <a:ea typeface="+mn-ea"/>
          <a:cs typeface="+mn-cs"/>
        </a:defRPr>
      </a:lvl1pPr>
      <a:lvl2pPr marL="45720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500" kern="1200">
          <a:solidFill>
            <a:schemeClr val="tx1"/>
          </a:solidFill>
          <a:latin typeface="+mn-lt"/>
          <a:ea typeface="+mn-ea"/>
          <a:cs typeface="+mn-cs"/>
        </a:defRPr>
      </a:lvl2pPr>
      <a:lvl3pPr marL="73152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3pPr>
      <a:lvl4pPr marL="100584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4pPr>
      <a:lvl5pPr marL="128016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ublicdomainpictures.net/view-image.php?image=8394&amp;picture=old-nursing-home"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hyperlink" Target="https://www.flickr.com/photos/140068985@N08/28207069111" TargetMode="External"/><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microsoft.com/office/2007/relationships/diagramDrawing" Target="../diagrams/drawing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hyperlink" Target="http://www.picpedia.org/highway-signs/m/mission.html"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kboo.fm/media/80763-inside-impacts-cdc-downgrade-ppe-requirements-healthcare-workers-conversation-reporter"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s://creativecommons.org/licenses/by-nc/3.0/"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ajph.aphapublications.org/doi/full/10.2105/AJPH.91.9.1452" TargetMode="External"/><Relationship Id="rId2" Type="http://schemas.openxmlformats.org/officeDocument/2006/relationships/hyperlink" Target="https://www.healthaffairs.org/doi/abs/10.1377/hlthaff.20.6.128" TargetMode="External"/><Relationship Id="rId1" Type="http://schemas.openxmlformats.org/officeDocument/2006/relationships/slideLayout" Target="../slideLayouts/slideLayout2.xml"/><Relationship Id="rId4" Type="http://schemas.openxmlformats.org/officeDocument/2006/relationships/hyperlink" Target="https://www.ncbi.nlm.nih.gov/pmc/articles/PMC199390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 name="Rectangle 57">
            <a:extLst>
              <a:ext uri="{FF2B5EF4-FFF2-40B4-BE49-F238E27FC236}">
                <a16:creationId xmlns:a16="http://schemas.microsoft.com/office/drawing/2014/main" xmlns="" id="{E346D14A-35B6-462B-940E-FB42AD8A38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B6935F"/>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xmlns="" id="{FC727E0C-AA2A-4BF0-B0C6-94E059D855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3337" y="643464"/>
            <a:ext cx="6269159" cy="5571072"/>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62" name="Rectangle 61">
            <a:extLst>
              <a:ext uri="{FF2B5EF4-FFF2-40B4-BE49-F238E27FC236}">
                <a16:creationId xmlns:a16="http://schemas.microsoft.com/office/drawing/2014/main" xmlns="" id="{1F6B2E7B-50A4-474C-A0BF-55323ECDA18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06116" y="809244"/>
            <a:ext cx="5943600" cy="52395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xmlns="" id="{0F6271B2-D472-432B-819C-4026B2528A68}"/>
              </a:ext>
            </a:extLst>
          </p:cNvPr>
          <p:cNvSpPr>
            <a:spLocks noGrp="1"/>
          </p:cNvSpPr>
          <p:nvPr>
            <p:ph type="ctrTitle"/>
          </p:nvPr>
        </p:nvSpPr>
        <p:spPr>
          <a:xfrm>
            <a:off x="1243632" y="1559768"/>
            <a:ext cx="5068568" cy="3135379"/>
          </a:xfrm>
        </p:spPr>
        <p:txBody>
          <a:bodyPr>
            <a:normAutofit/>
          </a:bodyPr>
          <a:lstStyle/>
          <a:p>
            <a:r>
              <a:rPr lang="en-US" sz="6000" dirty="0"/>
              <a:t> Sunshine Nursing Home and Rehab center </a:t>
            </a:r>
          </a:p>
        </p:txBody>
      </p:sp>
      <p:sp>
        <p:nvSpPr>
          <p:cNvPr id="3" name="Subtitle 2">
            <a:extLst>
              <a:ext uri="{FF2B5EF4-FFF2-40B4-BE49-F238E27FC236}">
                <a16:creationId xmlns:a16="http://schemas.microsoft.com/office/drawing/2014/main" xmlns="" id="{AC1E2061-96E5-4B7B-BFA4-AFD7B4E08E18}"/>
              </a:ext>
            </a:extLst>
          </p:cNvPr>
          <p:cNvSpPr>
            <a:spLocks noGrp="1"/>
          </p:cNvSpPr>
          <p:nvPr>
            <p:ph type="subTitle" idx="1"/>
          </p:nvPr>
        </p:nvSpPr>
        <p:spPr>
          <a:xfrm>
            <a:off x="1243633" y="4708186"/>
            <a:ext cx="5068567" cy="797089"/>
          </a:xfrm>
        </p:spPr>
        <p:txBody>
          <a:bodyPr>
            <a:normAutofit/>
          </a:bodyPr>
          <a:lstStyle/>
          <a:p>
            <a:pPr>
              <a:spcAft>
                <a:spcPts val="600"/>
              </a:spcAft>
            </a:pPr>
            <a:r>
              <a:rPr lang="en-US">
                <a:solidFill>
                  <a:srgbClr val="E1A03E"/>
                </a:solidFill>
              </a:rPr>
              <a:t>By  ,</a:t>
            </a:r>
            <a:r>
              <a:rPr lang="en-US" err="1">
                <a:solidFill>
                  <a:srgbClr val="E1A03E"/>
                </a:solidFill>
              </a:rPr>
              <a:t>Demew</a:t>
            </a:r>
            <a:r>
              <a:rPr lang="en-US">
                <a:solidFill>
                  <a:srgbClr val="E1A03E"/>
                </a:solidFill>
              </a:rPr>
              <a:t>, Kamara, </a:t>
            </a:r>
            <a:r>
              <a:rPr lang="en-US" err="1">
                <a:solidFill>
                  <a:srgbClr val="E1A03E"/>
                </a:solidFill>
              </a:rPr>
              <a:t>Kawakye</a:t>
            </a:r>
            <a:r>
              <a:rPr lang="en-US">
                <a:solidFill>
                  <a:srgbClr val="E1A03E"/>
                </a:solidFill>
              </a:rPr>
              <a:t> , Sahraoui Nadia </a:t>
            </a:r>
          </a:p>
        </p:txBody>
      </p:sp>
      <p:sp>
        <p:nvSpPr>
          <p:cNvPr id="64" name="Rectangle 63">
            <a:extLst>
              <a:ext uri="{FF2B5EF4-FFF2-40B4-BE49-F238E27FC236}">
                <a16:creationId xmlns:a16="http://schemas.microsoft.com/office/drawing/2014/main" xmlns="" id="{DAB684CD-1CA6-44AD-B86E-07661B89BAF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817796"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6" name="Straight Connector 65">
            <a:extLst>
              <a:ext uri="{FF2B5EF4-FFF2-40B4-BE49-F238E27FC236}">
                <a16:creationId xmlns:a16="http://schemas.microsoft.com/office/drawing/2014/main" xmlns="" id="{A207C111-4AF5-46E6-9072-33829E27EC1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2932096"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xmlns="" id="{51B42FE6-BEAF-413E-A213-73F20F11FDBF}"/>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23736"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xmlns="" id="{F232A2AC-37C6-4CAC-BAAD-1606F4BB6FF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2932096"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xmlns="" id="{469C48A1-EB28-4011-BF37-208DCF07F4A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556055" y="0"/>
            <a:ext cx="4636008"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xmlns="" id="{C3AA7990-772C-49D5-A6A0-F4687EDD7F12}"/>
              </a:ext>
            </a:extLst>
          </p:cNvPr>
          <p:cNvPicPr>
            <a:picLocks noChangeAspect="1"/>
          </p:cNvPicPr>
          <p:nvPr/>
        </p:nvPicPr>
        <p:blipFill rotWithShape="1">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rcRect r="9753" b="2"/>
          <a:stretch/>
        </p:blipFill>
        <p:spPr>
          <a:xfrm>
            <a:off x="7555832" y="4"/>
            <a:ext cx="4636168" cy="3428999"/>
          </a:xfrm>
          <a:prstGeom prst="rect">
            <a:avLst/>
          </a:prstGeom>
        </p:spPr>
      </p:pic>
      <p:pic>
        <p:nvPicPr>
          <p:cNvPr id="17" name="Picture 3">
            <a:extLst>
              <a:ext uri="{FF2B5EF4-FFF2-40B4-BE49-F238E27FC236}">
                <a16:creationId xmlns:a16="http://schemas.microsoft.com/office/drawing/2014/main" xmlns="" id="{E4A37EFE-A8F6-42B8-B16D-1A26E36D22B2}"/>
              </a:ext>
            </a:extLst>
          </p:cNvPr>
          <p:cNvPicPr>
            <a:picLocks noChangeAspect="1"/>
          </p:cNvPicPr>
          <p:nvPr/>
        </p:nvPicPr>
        <p:blipFill rotWithShape="1">
          <a:blip r:embed="rId4" cstate="print"/>
          <a:srcRect r="4400"/>
          <a:stretch/>
        </p:blipFill>
        <p:spPr>
          <a:xfrm>
            <a:off x="7555769" y="3426905"/>
            <a:ext cx="4636231" cy="3431092"/>
          </a:xfrm>
          <a:prstGeom prst="rect">
            <a:avLst/>
          </a:prstGeom>
        </p:spPr>
      </p:pic>
    </p:spTree>
    <p:extLst>
      <p:ext uri="{BB962C8B-B14F-4D97-AF65-F5344CB8AC3E}">
        <p14:creationId xmlns:p14="http://schemas.microsoft.com/office/powerpoint/2010/main" xmlns="" val="3293616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A2AD6B69-E0A0-476D-9EE1-6B69F04C59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16BE10A1-AD5F-4AB3-8A94-41D62B494A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4696" y="237744"/>
            <a:ext cx="4419599" cy="6382512"/>
          </a:xfrm>
          <a:prstGeom prst="rect">
            <a:avLst/>
          </a:prstGeom>
          <a:solidFill>
            <a:schemeClr val="bg1">
              <a:lumMod val="85000"/>
              <a:alpha val="60000"/>
            </a:schemeClr>
          </a:solidFill>
          <a:ln w="6350" cap="flat" cmpd="sng" algn="ctr">
            <a:noFill/>
            <a:prstDash val="solid"/>
          </a:ln>
          <a:effectLst>
            <a:softEdge rad="0"/>
          </a:effectLst>
        </p:spPr>
      </p:sp>
      <p:sp>
        <p:nvSpPr>
          <p:cNvPr id="2" name="Title 1">
            <a:extLst>
              <a:ext uri="{FF2B5EF4-FFF2-40B4-BE49-F238E27FC236}">
                <a16:creationId xmlns:a16="http://schemas.microsoft.com/office/drawing/2014/main" xmlns="" id="{A1B5ADC9-7169-413B-9690-A831F4AB06C6}"/>
              </a:ext>
            </a:extLst>
          </p:cNvPr>
          <p:cNvSpPr>
            <a:spLocks noGrp="1"/>
          </p:cNvSpPr>
          <p:nvPr>
            <p:ph type="title"/>
          </p:nvPr>
        </p:nvSpPr>
        <p:spPr>
          <a:xfrm>
            <a:off x="573409" y="559477"/>
            <a:ext cx="3765200" cy="5709931"/>
          </a:xfrm>
        </p:spPr>
        <p:txBody>
          <a:bodyPr>
            <a:normAutofit/>
          </a:bodyPr>
          <a:lstStyle/>
          <a:p>
            <a:pPr algn="ctr"/>
            <a:endParaRPr lang="en-US" dirty="0"/>
          </a:p>
        </p:txBody>
      </p:sp>
      <p:sp>
        <p:nvSpPr>
          <p:cNvPr id="13" name="Rectangle 12">
            <a:extLst>
              <a:ext uri="{FF2B5EF4-FFF2-40B4-BE49-F238E27FC236}">
                <a16:creationId xmlns:a16="http://schemas.microsoft.com/office/drawing/2014/main" xmlns="" id="{5684BFFE-6A90-4311-ACD5-B34177D4646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71856" y="374904"/>
            <a:ext cx="4122323" cy="6108192"/>
          </a:xfrm>
          <a:prstGeom prst="rect">
            <a:avLst/>
          </a:prstGeom>
          <a:noFill/>
          <a:ln w="6350" cap="sq" cmpd="sng" algn="ctr">
            <a:solidFill>
              <a:schemeClr val="tx1">
                <a:lumMod val="75000"/>
                <a:lumOff val="25000"/>
              </a:schemeClr>
            </a:solidFill>
            <a:prstDash val="solid"/>
            <a:miter lim="800000"/>
          </a:ln>
          <a:effectLst/>
        </p:spPr>
      </p:sp>
      <p:graphicFrame>
        <p:nvGraphicFramePr>
          <p:cNvPr id="5" name="Content Placeholder 2">
            <a:extLst>
              <a:ext uri="{FF2B5EF4-FFF2-40B4-BE49-F238E27FC236}">
                <a16:creationId xmlns:a16="http://schemas.microsoft.com/office/drawing/2014/main" xmlns="" id="{13CDDAB1-A594-4293-BA22-F847BD7C1F1E}"/>
              </a:ext>
            </a:extLst>
          </p:cNvPr>
          <p:cNvGraphicFramePr>
            <a:graphicFrameLocks noGrp="1"/>
          </p:cNvGraphicFramePr>
          <p:nvPr>
            <p:ph idx="1"/>
            <p:extLst>
              <p:ext uri="{D42A27DB-BD31-4B8C-83A1-F6EECF244321}">
                <p14:modId xmlns:p14="http://schemas.microsoft.com/office/powerpoint/2010/main" xmlns="" val="1917234008"/>
              </p:ext>
            </p:extLst>
          </p:nvPr>
        </p:nvGraphicFramePr>
        <p:xfrm>
          <a:off x="5478124" y="800947"/>
          <a:ext cx="5906181" cy="5230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extLst>
              <a:ext uri="{FF2B5EF4-FFF2-40B4-BE49-F238E27FC236}">
                <a16:creationId xmlns:a16="http://schemas.microsoft.com/office/drawing/2014/main" xmlns="" id="{3E4ACC78-56C6-460F-9CDF-B6D7631BED05}"/>
              </a:ext>
            </a:extLst>
          </p:cNvPr>
          <p:cNvPicPr>
            <a:picLocks noChangeAspect="1"/>
          </p:cNvPicPr>
          <p:nvPr/>
        </p:nvPicPr>
        <p:blipFill>
          <a:blip r:embed="rId6">
            <a:extLst>
              <a:ext uri="{28A0092B-C50C-407E-A947-70E740481C1C}">
                <a14:useLocalDpi xmlns:a14="http://schemas.microsoft.com/office/drawing/2010/main" xmlns="" val="0"/>
              </a:ext>
              <a:ext uri="{837473B0-CC2E-450A-ABE3-18F120FF3D39}">
                <a1611:picAttrSrcUrl xmlns:a1611="http://schemas.microsoft.com/office/drawing/2016/11/main" xmlns="" r:id="rId8"/>
              </a:ext>
            </a:extLst>
          </a:blip>
          <a:stretch>
            <a:fillRect/>
          </a:stretch>
        </p:blipFill>
        <p:spPr>
          <a:xfrm>
            <a:off x="807695" y="800947"/>
            <a:ext cx="2769720" cy="4939453"/>
          </a:xfrm>
          <a:prstGeom prst="rect">
            <a:avLst/>
          </a:prstGeom>
        </p:spPr>
      </p:pic>
    </p:spTree>
    <p:extLst>
      <p:ext uri="{BB962C8B-B14F-4D97-AF65-F5344CB8AC3E}">
        <p14:creationId xmlns:p14="http://schemas.microsoft.com/office/powerpoint/2010/main" xmlns="" val="3816106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0EB72A9B-FD82-4F09-BF1E-D39311D3A0E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DD39B371-6E4E-4070-AB4E-4D788405A5A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4696" y="237744"/>
            <a:ext cx="11722608"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xmlns="" id="{B937DAED-8BFE-4563-BB45-B5E554D70A8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1">
            <a:extLst>
              <a:ext uri="{FF2B5EF4-FFF2-40B4-BE49-F238E27FC236}">
                <a16:creationId xmlns:a16="http://schemas.microsoft.com/office/drawing/2014/main" xmlns="" id="{D8A9144F-55DD-437E-8B02-3A6105A441D6}"/>
              </a:ext>
            </a:extLst>
          </p:cNvPr>
          <p:cNvSpPr>
            <a:spLocks noGrp="1"/>
          </p:cNvSpPr>
          <p:nvPr>
            <p:ph type="title"/>
          </p:nvPr>
        </p:nvSpPr>
        <p:spPr>
          <a:xfrm>
            <a:off x="1066800" y="642594"/>
            <a:ext cx="10058400" cy="1371600"/>
          </a:xfrm>
        </p:spPr>
        <p:txBody>
          <a:bodyPr>
            <a:normAutofit/>
          </a:bodyPr>
          <a:lstStyle/>
          <a:p>
            <a:pPr algn="ctr"/>
            <a:r>
              <a:rPr lang="en-US" dirty="0"/>
              <a:t>Summary of our Organization </a:t>
            </a:r>
            <a:endParaRPr lang="en-US"/>
          </a:p>
        </p:txBody>
      </p:sp>
      <p:graphicFrame>
        <p:nvGraphicFramePr>
          <p:cNvPr id="5" name="Content Placeholder 2">
            <a:extLst>
              <a:ext uri="{FF2B5EF4-FFF2-40B4-BE49-F238E27FC236}">
                <a16:creationId xmlns:a16="http://schemas.microsoft.com/office/drawing/2014/main" xmlns="" id="{A5504E95-EE0B-4737-AD59-03670D7B310E}"/>
              </a:ext>
            </a:extLst>
          </p:cNvPr>
          <p:cNvGraphicFramePr>
            <a:graphicFrameLocks noGrp="1"/>
          </p:cNvGraphicFramePr>
          <p:nvPr>
            <p:ph idx="1"/>
            <p:extLst>
              <p:ext uri="{D42A27DB-BD31-4B8C-83A1-F6EECF244321}">
                <p14:modId xmlns:p14="http://schemas.microsoft.com/office/powerpoint/2010/main" xmlns="" val="806191948"/>
              </p:ext>
            </p:extLst>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35636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E192707B-B929-41A7-9B41-E959A1C689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sky, sign, outdoor&#10;&#10;Description automatically generated">
            <a:extLst>
              <a:ext uri="{FF2B5EF4-FFF2-40B4-BE49-F238E27FC236}">
                <a16:creationId xmlns:a16="http://schemas.microsoft.com/office/drawing/2014/main" xmlns="" id="{3708D71A-6119-4AFC-B1AB-5BD9AE60926F}"/>
              </a:ext>
            </a:extLst>
          </p:cNvPr>
          <p:cNvPicPr>
            <a:picLocks noChangeAspect="1"/>
          </p:cNvPicPr>
          <p:nvPr/>
        </p:nvPicPr>
        <p:blipFill rotWithShape="1">
          <a:blip r:embed="rId2">
            <a:alphaModFix amt="35000"/>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rcRect t="10810" b="4604"/>
          <a:stretch/>
        </p:blipFill>
        <p:spPr>
          <a:xfrm>
            <a:off x="20" y="10"/>
            <a:ext cx="12191980" cy="6857990"/>
          </a:xfrm>
          <a:prstGeom prst="rect">
            <a:avLst/>
          </a:prstGeom>
        </p:spPr>
      </p:pic>
      <p:sp>
        <p:nvSpPr>
          <p:cNvPr id="2" name="Title 1">
            <a:extLst>
              <a:ext uri="{FF2B5EF4-FFF2-40B4-BE49-F238E27FC236}">
                <a16:creationId xmlns:a16="http://schemas.microsoft.com/office/drawing/2014/main" xmlns="" id="{09B968E1-5657-4A61-92D1-9DD43F3752F9}"/>
              </a:ext>
            </a:extLst>
          </p:cNvPr>
          <p:cNvSpPr>
            <a:spLocks noGrp="1"/>
          </p:cNvSpPr>
          <p:nvPr>
            <p:ph type="title"/>
          </p:nvPr>
        </p:nvSpPr>
        <p:spPr>
          <a:xfrm>
            <a:off x="1066800" y="642594"/>
            <a:ext cx="10058400" cy="1371600"/>
          </a:xfrm>
        </p:spPr>
        <p:txBody>
          <a:bodyPr>
            <a:normAutofit/>
          </a:bodyPr>
          <a:lstStyle/>
          <a:p>
            <a:r>
              <a:rPr lang="en-US" dirty="0"/>
              <a:t>Our Mission </a:t>
            </a:r>
          </a:p>
        </p:txBody>
      </p:sp>
      <p:sp>
        <p:nvSpPr>
          <p:cNvPr id="3" name="Content Placeholder 2">
            <a:extLst>
              <a:ext uri="{FF2B5EF4-FFF2-40B4-BE49-F238E27FC236}">
                <a16:creationId xmlns:a16="http://schemas.microsoft.com/office/drawing/2014/main" xmlns="" id="{D4B5B851-4670-4842-85B9-82CE4A6FDA33}"/>
              </a:ext>
            </a:extLst>
          </p:cNvPr>
          <p:cNvSpPr>
            <a:spLocks noGrp="1"/>
          </p:cNvSpPr>
          <p:nvPr>
            <p:ph idx="1"/>
          </p:nvPr>
        </p:nvSpPr>
        <p:spPr>
          <a:xfrm>
            <a:off x="1066800" y="2103120"/>
            <a:ext cx="10058400" cy="3849624"/>
          </a:xfrm>
        </p:spPr>
        <p:txBody>
          <a:bodyPr>
            <a:normAutofit/>
          </a:bodyPr>
          <a:lstStyle/>
          <a:p>
            <a:r>
              <a:rPr lang="en-US" dirty="0"/>
              <a:t>Approved by state Federal regulation , follow state regulation and </a:t>
            </a:r>
            <a:r>
              <a:rPr lang="en-US" dirty="0" err="1"/>
              <a:t>minize</a:t>
            </a:r>
            <a:r>
              <a:rPr lang="en-US" dirty="0"/>
              <a:t> citation of deficiencies</a:t>
            </a:r>
          </a:p>
          <a:p>
            <a:r>
              <a:rPr lang="en-US" dirty="0"/>
              <a:t> Provide excellent quality of care ,quality of life and experienced stuff from Nurses, CAN, and other administrative agents.</a:t>
            </a:r>
          </a:p>
          <a:p>
            <a:r>
              <a:rPr lang="en-US" dirty="0"/>
              <a:t> contracted with the center of Medicare and Medicaid.</a:t>
            </a:r>
          </a:p>
          <a:p>
            <a:r>
              <a:rPr lang="en-US" dirty="0"/>
              <a:t>Providing acceptable nurse staffing to nurse Ratio,  from Nurse license practice, to register nurse to vocational nurses.</a:t>
            </a:r>
          </a:p>
          <a:p>
            <a:r>
              <a:rPr lang="en-US" dirty="0"/>
              <a:t>Reduced  index of risk infection such us urinary incontinence, ulcer  and zero  injuries .</a:t>
            </a:r>
          </a:p>
          <a:p>
            <a:r>
              <a:rPr lang="en-US" dirty="0"/>
              <a:t>Engage family ,resident centered care  in every decision making process.</a:t>
            </a:r>
          </a:p>
          <a:p>
            <a:r>
              <a:rPr lang="en-US" dirty="0"/>
              <a:t> care  that reflect dignity and respect ,information sharing , participation and collaboration  </a:t>
            </a:r>
          </a:p>
        </p:txBody>
      </p:sp>
      <p:sp>
        <p:nvSpPr>
          <p:cNvPr id="13" name="Rectangle 12">
            <a:extLst>
              <a:ext uri="{FF2B5EF4-FFF2-40B4-BE49-F238E27FC236}">
                <a16:creationId xmlns:a16="http://schemas.microsoft.com/office/drawing/2014/main" xmlns="" id="{8FB4235C-4505-46C7-AD8F-8769A1972F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4696" y="237744"/>
            <a:ext cx="11722608" cy="6382512"/>
          </a:xfrm>
          <a:prstGeom prst="rect">
            <a:avLst/>
          </a:prstGeom>
          <a:noFill/>
          <a:ln w="6350" cap="sq" cmpd="sng" algn="ctr">
            <a:solidFill>
              <a:schemeClr val="tx1"/>
            </a:solidFill>
            <a:prstDash val="solid"/>
            <a:miter lim="800000"/>
          </a:ln>
          <a:effectLst>
            <a:softEdge rad="0"/>
          </a:effectLst>
        </p:spPr>
      </p:sp>
      <p:sp>
        <p:nvSpPr>
          <p:cNvPr id="6" name="TextBox 5">
            <a:extLst>
              <a:ext uri="{FF2B5EF4-FFF2-40B4-BE49-F238E27FC236}">
                <a16:creationId xmlns:a16="http://schemas.microsoft.com/office/drawing/2014/main" xmlns="" id="{3FBD2575-D958-4E54-A55F-C0040E0D1CE0}"/>
              </a:ext>
            </a:extLst>
          </p:cNvPr>
          <p:cNvSpPr txBox="1"/>
          <p:nvPr/>
        </p:nvSpPr>
        <p:spPr>
          <a:xfrm>
            <a:off x="9832060" y="6657945"/>
            <a:ext cx="2359940"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www.picpedia.org/highway-signs/m/mission.html">
                  <a:extLst>
                    <a:ext uri="{A12FA001-AC4F-418D-AE19-62706E023703}">
                      <ahyp:hlinkClr xmlns:ahyp="http://schemas.microsoft.com/office/drawing/2018/hyperlinkcolor" xmlns=""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sa/3.0/">
                  <a:extLst>
                    <a:ext uri="{A12FA001-AC4F-418D-AE19-62706E023703}">
                      <ahyp:hlinkClr xmlns:ahyp="http://schemas.microsoft.com/office/drawing/2018/hyperlinkcolor" xmlns="" val="tx"/>
                    </a:ext>
                  </a:extLst>
                </a:hlinkClick>
              </a:rPr>
              <a:t>CC BY-SA</a:t>
            </a:r>
            <a:endParaRPr lang="en-US" sz="700">
              <a:solidFill>
                <a:srgbClr val="FFFFFF"/>
              </a:solidFill>
            </a:endParaRPr>
          </a:p>
        </p:txBody>
      </p:sp>
    </p:spTree>
    <p:extLst>
      <p:ext uri="{BB962C8B-B14F-4D97-AF65-F5344CB8AC3E}">
        <p14:creationId xmlns:p14="http://schemas.microsoft.com/office/powerpoint/2010/main" xmlns="" val="3874064562"/>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A36E6C-83C5-45FA-A8A3-2EEB72C40D3E}"/>
              </a:ext>
            </a:extLst>
          </p:cNvPr>
          <p:cNvSpPr>
            <a:spLocks noGrp="1"/>
          </p:cNvSpPr>
          <p:nvPr>
            <p:ph type="title"/>
          </p:nvPr>
        </p:nvSpPr>
        <p:spPr/>
        <p:txBody>
          <a:bodyPr/>
          <a:lstStyle/>
          <a:p>
            <a:r>
              <a:rPr lang="en-US" dirty="0"/>
              <a:t>Problems</a:t>
            </a:r>
          </a:p>
        </p:txBody>
      </p:sp>
      <p:sp>
        <p:nvSpPr>
          <p:cNvPr id="3" name="Content Placeholder 2">
            <a:extLst>
              <a:ext uri="{FF2B5EF4-FFF2-40B4-BE49-F238E27FC236}">
                <a16:creationId xmlns:a16="http://schemas.microsoft.com/office/drawing/2014/main" xmlns="" id="{7CF37E65-FEB7-4D2F-B7B4-EC8B89C3EF61}"/>
              </a:ext>
            </a:extLst>
          </p:cNvPr>
          <p:cNvSpPr>
            <a:spLocks noGrp="1"/>
          </p:cNvSpPr>
          <p:nvPr>
            <p:ph idx="1"/>
          </p:nvPr>
        </p:nvSpPr>
        <p:spPr>
          <a:xfrm>
            <a:off x="1066800" y="1647825"/>
            <a:ext cx="10058400" cy="5000625"/>
          </a:xfrm>
        </p:spPr>
        <p:txBody>
          <a:bodyPr>
            <a:normAutofit/>
          </a:bodyPr>
          <a:lstStyle/>
          <a:p>
            <a:r>
              <a:rPr lang="en-US" dirty="0"/>
              <a:t>Sufficient stuffing is the most indicator for safety and quality of care in nursing home , unfortunately inadequate nursing home stuffing is widely spread and persisting problem.</a:t>
            </a:r>
          </a:p>
          <a:p>
            <a:r>
              <a:rPr lang="en-US" dirty="0"/>
              <a:t>Providing excellent quality of care is not sufficient to manage and provide  best care quality of care, stuffing  is one  of the  obstacle  that create s issues and make influence on our  quality of care.</a:t>
            </a:r>
          </a:p>
          <a:p>
            <a:r>
              <a:rPr lang="en-US" dirty="0"/>
              <a:t> many factors  can interfere with  stuffing ;</a:t>
            </a:r>
          </a:p>
          <a:p>
            <a:pPr marL="0" indent="0">
              <a:buNone/>
            </a:pPr>
            <a:r>
              <a:rPr lang="en-US" dirty="0"/>
              <a:t>   recruiting and hiring process</a:t>
            </a:r>
          </a:p>
          <a:p>
            <a:pPr marL="0" indent="0">
              <a:buNone/>
            </a:pPr>
            <a:r>
              <a:rPr lang="en-US" dirty="0"/>
              <a:t>   retention</a:t>
            </a:r>
          </a:p>
          <a:p>
            <a:pPr marL="0" indent="0">
              <a:buNone/>
            </a:pPr>
            <a:r>
              <a:rPr lang="en-US" dirty="0"/>
              <a:t>Payment system</a:t>
            </a:r>
          </a:p>
          <a:p>
            <a:pPr marL="0" indent="0">
              <a:buNone/>
            </a:pPr>
            <a:r>
              <a:rPr lang="en-US" dirty="0"/>
              <a:t>Wages and benefits.</a:t>
            </a:r>
          </a:p>
          <a:p>
            <a:pPr marL="0" indent="0">
              <a:buNone/>
            </a:pPr>
            <a:r>
              <a:rPr lang="en-US" dirty="0"/>
              <a:t>Education ,training  and supervision </a:t>
            </a:r>
          </a:p>
          <a:p>
            <a:pPr marL="0" indent="0">
              <a:buNone/>
            </a:pPr>
            <a:r>
              <a:rPr lang="en-US" dirty="0"/>
              <a:t> philosophy of the organization/staff empowerment ·</a:t>
            </a:r>
          </a:p>
          <a:p>
            <a:pPr marL="0" indent="0">
              <a:buNone/>
            </a:pPr>
            <a:r>
              <a:rPr lang="en-US" dirty="0"/>
              <a:t> workplace safety ·</a:t>
            </a:r>
          </a:p>
          <a:p>
            <a:pPr marL="0" indent="0">
              <a:buNone/>
            </a:pPr>
            <a:r>
              <a:rPr lang="en-US" dirty="0"/>
              <a:t> opportunities for advancement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xmlns="" val="1069168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14">
            <a:extLst>
              <a:ext uri="{FF2B5EF4-FFF2-40B4-BE49-F238E27FC236}">
                <a16:creationId xmlns:a16="http://schemas.microsoft.com/office/drawing/2014/main" xmlns="" id="{83E0B076-70B2-4BA7-B180-209E6D8013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6">
            <a:extLst>
              <a:ext uri="{FF2B5EF4-FFF2-40B4-BE49-F238E27FC236}">
                <a16:creationId xmlns:a16="http://schemas.microsoft.com/office/drawing/2014/main" xmlns="" id="{4C1262DB-2217-4833-97B6-F2E848AE5B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4696" y="237744"/>
            <a:ext cx="11722608"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18">
            <a:extLst>
              <a:ext uri="{FF2B5EF4-FFF2-40B4-BE49-F238E27FC236}">
                <a16:creationId xmlns:a16="http://schemas.microsoft.com/office/drawing/2014/main" xmlns="" id="{96E31C53-2B4C-4EC3-ABBE-C7A406EE0F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1">
            <a:extLst>
              <a:ext uri="{FF2B5EF4-FFF2-40B4-BE49-F238E27FC236}">
                <a16:creationId xmlns:a16="http://schemas.microsoft.com/office/drawing/2014/main" xmlns="" id="{44BA6E87-7CF4-4E45-8B73-E4610EEE4A0D}"/>
              </a:ext>
            </a:extLst>
          </p:cNvPr>
          <p:cNvSpPr>
            <a:spLocks noGrp="1"/>
          </p:cNvSpPr>
          <p:nvPr>
            <p:ph type="title"/>
          </p:nvPr>
        </p:nvSpPr>
        <p:spPr>
          <a:xfrm>
            <a:off x="1066800" y="642594"/>
            <a:ext cx="10058400" cy="1371600"/>
          </a:xfrm>
        </p:spPr>
        <p:txBody>
          <a:bodyPr>
            <a:normAutofit/>
          </a:bodyPr>
          <a:lstStyle/>
          <a:p>
            <a:r>
              <a:rPr lang="en-US" sz="4400"/>
              <a:t> philosophy of the organization/staff empowerment</a:t>
            </a:r>
          </a:p>
        </p:txBody>
      </p:sp>
      <p:sp>
        <p:nvSpPr>
          <p:cNvPr id="3" name="Content Placeholder 2">
            <a:extLst>
              <a:ext uri="{FF2B5EF4-FFF2-40B4-BE49-F238E27FC236}">
                <a16:creationId xmlns:a16="http://schemas.microsoft.com/office/drawing/2014/main" xmlns="" id="{6ED0E40C-C42C-4E2B-B716-829BF51DECAB}"/>
              </a:ext>
            </a:extLst>
          </p:cNvPr>
          <p:cNvSpPr>
            <a:spLocks noGrp="1"/>
          </p:cNvSpPr>
          <p:nvPr>
            <p:ph idx="1"/>
          </p:nvPr>
        </p:nvSpPr>
        <p:spPr>
          <a:xfrm>
            <a:off x="1066800" y="2103120"/>
            <a:ext cx="6485467" cy="3931920"/>
          </a:xfrm>
        </p:spPr>
        <p:txBody>
          <a:bodyPr>
            <a:normAutofit/>
          </a:bodyPr>
          <a:lstStyle/>
          <a:p>
            <a:pPr>
              <a:lnSpc>
                <a:spcPct val="100000"/>
              </a:lnSpc>
            </a:pPr>
            <a:r>
              <a:rPr lang="en-US" sz="1400" dirty="0"/>
              <a:t>schedules and routines are often assigned without consultation or participation of staff or consideration of resident</a:t>
            </a:r>
          </a:p>
          <a:p>
            <a:pPr>
              <a:lnSpc>
                <a:spcPct val="100000"/>
              </a:lnSpc>
            </a:pPr>
            <a:r>
              <a:rPr lang="en-US" sz="1400" dirty="0"/>
              <a:t>Stuffing crisis have develop and worsen with the time due to </a:t>
            </a:r>
            <a:r>
              <a:rPr lang="en-US" sz="1400" dirty="0" err="1"/>
              <a:t>workoverload</a:t>
            </a:r>
            <a:r>
              <a:rPr lang="en-US" sz="1400" dirty="0"/>
              <a:t> , and responsibilities of stuff outside  </a:t>
            </a:r>
          </a:p>
          <a:p>
            <a:pPr marL="0" indent="0">
              <a:lnSpc>
                <a:spcPct val="100000"/>
              </a:lnSpc>
              <a:buNone/>
            </a:pPr>
            <a:r>
              <a:rPr lang="en-US" sz="1400" dirty="0"/>
              <a:t>Work, and eventually will reflect on job satisfaction.in addition the structure of administration and management  in related to stuff nursing tend to be separated .</a:t>
            </a:r>
          </a:p>
          <a:p>
            <a:pPr marL="0" indent="0">
              <a:lnSpc>
                <a:spcPct val="100000"/>
              </a:lnSpc>
              <a:buNone/>
            </a:pPr>
            <a:r>
              <a:rPr lang="en-US" sz="1400" dirty="0"/>
              <a:t>  A good leadership who inspiring the  team more than just show policies to the time and obligate  everyone to obey not taken care of consideration  about what the employee are common from or what problems they  have at work</a:t>
            </a:r>
          </a:p>
          <a:p>
            <a:pPr marL="0" indent="0">
              <a:lnSpc>
                <a:spcPct val="100000"/>
              </a:lnSpc>
              <a:buNone/>
            </a:pPr>
            <a:r>
              <a:rPr lang="en-US" sz="1400" dirty="0"/>
              <a:t>Our philosophy is to sit down with team and listen to their suggestion  how they  can manage the fellow not only purpose a plan for them and make them apply without  listening to them .</a:t>
            </a:r>
          </a:p>
          <a:p>
            <a:pPr marL="0" indent="0">
              <a:lnSpc>
                <a:spcPct val="100000"/>
              </a:lnSpc>
              <a:buNone/>
            </a:pPr>
            <a:r>
              <a:rPr lang="en-US" sz="1400" dirty="0"/>
              <a:t> stuff schedule can be very critical and can affect patient care quality.</a:t>
            </a:r>
          </a:p>
          <a:p>
            <a:pPr marL="0" indent="0">
              <a:lnSpc>
                <a:spcPct val="100000"/>
              </a:lnSpc>
              <a:buNone/>
            </a:pPr>
            <a:endParaRPr lang="en-US" sz="1400" dirty="0"/>
          </a:p>
        </p:txBody>
      </p:sp>
      <p:pic>
        <p:nvPicPr>
          <p:cNvPr id="6" name="Picture 5" descr="Diagram&#10;&#10;Description automatically generated">
            <a:extLst>
              <a:ext uri="{FF2B5EF4-FFF2-40B4-BE49-F238E27FC236}">
                <a16:creationId xmlns:a16="http://schemas.microsoft.com/office/drawing/2014/main" xmlns="" id="{50AA701D-015A-449E-BA1C-D552AE9946CB}"/>
              </a:ext>
            </a:extLst>
          </p:cNvPr>
          <p:cNvPicPr>
            <a:picLocks noChangeAspect="1"/>
          </p:cNvPicPr>
          <p:nvPr/>
        </p:nvPicPr>
        <p:blipFill rotWithShape="1">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rcRect l="28710" r="24532"/>
          <a:stretch/>
        </p:blipFill>
        <p:spPr>
          <a:xfrm>
            <a:off x="8020571" y="2161488"/>
            <a:ext cx="3019646" cy="3632643"/>
          </a:xfrm>
          <a:prstGeom prst="rect">
            <a:avLst/>
          </a:prstGeom>
        </p:spPr>
      </p:pic>
      <p:sp>
        <p:nvSpPr>
          <p:cNvPr id="7" name="TextBox 6">
            <a:extLst>
              <a:ext uri="{FF2B5EF4-FFF2-40B4-BE49-F238E27FC236}">
                <a16:creationId xmlns:a16="http://schemas.microsoft.com/office/drawing/2014/main" xmlns="" id="{87D240D5-1583-42AA-B41F-0F49576A3847}"/>
              </a:ext>
            </a:extLst>
          </p:cNvPr>
          <p:cNvSpPr txBox="1"/>
          <p:nvPr/>
        </p:nvSpPr>
        <p:spPr>
          <a:xfrm>
            <a:off x="8654629" y="5594076"/>
            <a:ext cx="2385588"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s://kboo.fm/media/80763-inside-impacts-cdc-downgrade-ppe-requirements-healthcare-workers-conversation-reporter">
                  <a:extLst>
                    <a:ext uri="{A12FA001-AC4F-418D-AE19-62706E023703}">
                      <ahyp:hlinkClr xmlns:ahyp="http://schemas.microsoft.com/office/drawing/2018/hyperlinkcolor" xmlns=""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nc/3.0/">
                  <a:extLst>
                    <a:ext uri="{A12FA001-AC4F-418D-AE19-62706E023703}">
                      <ahyp:hlinkClr xmlns:ahyp="http://schemas.microsoft.com/office/drawing/2018/hyperlinkcolor" xmlns="" val="tx"/>
                    </a:ext>
                  </a:extLst>
                </a:hlinkClick>
              </a:rPr>
              <a:t>CC BY-NC</a:t>
            </a:r>
            <a:endParaRPr lang="en-US" sz="700">
              <a:solidFill>
                <a:srgbClr val="FFFFFF"/>
              </a:solidFill>
            </a:endParaRPr>
          </a:p>
        </p:txBody>
      </p:sp>
    </p:spTree>
    <p:extLst>
      <p:ext uri="{BB962C8B-B14F-4D97-AF65-F5344CB8AC3E}">
        <p14:creationId xmlns:p14="http://schemas.microsoft.com/office/powerpoint/2010/main" xmlns="" val="1021561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F04BED5A-E98E-4DA0-BAA5-4F6AB2492D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EB64B94A-E40E-48CE-BD7B-C1A30AE572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3982" y="488542"/>
            <a:ext cx="11244036" cy="5880916"/>
          </a:xfrm>
          <a:prstGeom prst="rect">
            <a:avLst/>
          </a:prstGeom>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xmlns="" id="{49EC5CA6-6479-49D5-B4B5-5643D26B83C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84442" y="2057401"/>
            <a:ext cx="0" cy="27432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xmlns="" id="{D1B26337-5AA4-470D-9687-5907CB53BAE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9036" y="685800"/>
            <a:ext cx="10853928" cy="5486400"/>
          </a:xfrm>
          <a:prstGeom prst="rect">
            <a:avLst/>
          </a:prstGeom>
          <a:noFill/>
          <a:ln w="6350" cap="sq" cmpd="sng" algn="ctr">
            <a:solidFill>
              <a:srgbClr val="FFFFFF"/>
            </a:solidFill>
            <a:prstDash val="solid"/>
            <a:miter lim="800000"/>
          </a:ln>
          <a:effectLst/>
        </p:spPr>
      </p:sp>
      <p:sp>
        <p:nvSpPr>
          <p:cNvPr id="2" name="Title 1">
            <a:extLst>
              <a:ext uri="{FF2B5EF4-FFF2-40B4-BE49-F238E27FC236}">
                <a16:creationId xmlns:a16="http://schemas.microsoft.com/office/drawing/2014/main" xmlns="" id="{8C5CCDE7-EFC4-46BA-BCFF-A5D72C09BE36}"/>
              </a:ext>
            </a:extLst>
          </p:cNvPr>
          <p:cNvSpPr>
            <a:spLocks noGrp="1"/>
          </p:cNvSpPr>
          <p:nvPr>
            <p:ph type="title"/>
          </p:nvPr>
        </p:nvSpPr>
        <p:spPr>
          <a:xfrm>
            <a:off x="866440" y="1000370"/>
            <a:ext cx="3462079" cy="4857262"/>
          </a:xfrm>
        </p:spPr>
        <p:txBody>
          <a:bodyPr>
            <a:normAutofit/>
          </a:bodyPr>
          <a:lstStyle/>
          <a:p>
            <a:pPr algn="r"/>
            <a:r>
              <a:rPr lang="en-US" sz="4400">
                <a:solidFill>
                  <a:srgbClr val="FFFFFF"/>
                </a:solidFill>
              </a:rPr>
              <a:t>What can be done to stuff scheduling ?</a:t>
            </a:r>
          </a:p>
        </p:txBody>
      </p:sp>
      <p:sp>
        <p:nvSpPr>
          <p:cNvPr id="3" name="Content Placeholder 2">
            <a:extLst>
              <a:ext uri="{FF2B5EF4-FFF2-40B4-BE49-F238E27FC236}">
                <a16:creationId xmlns:a16="http://schemas.microsoft.com/office/drawing/2014/main" xmlns="" id="{8C8CC29B-A608-4C7E-B3D4-FA7429969AA7}"/>
              </a:ext>
            </a:extLst>
          </p:cNvPr>
          <p:cNvSpPr>
            <a:spLocks noGrp="1"/>
          </p:cNvSpPr>
          <p:nvPr>
            <p:ph idx="1"/>
          </p:nvPr>
        </p:nvSpPr>
        <p:spPr>
          <a:xfrm>
            <a:off x="4963691" y="1000370"/>
            <a:ext cx="6212310" cy="4857262"/>
          </a:xfrm>
        </p:spPr>
        <p:txBody>
          <a:bodyPr anchor="ctr">
            <a:normAutofit/>
          </a:bodyPr>
          <a:lstStyle/>
          <a:p>
            <a:pPr>
              <a:lnSpc>
                <a:spcPct val="100000"/>
              </a:lnSpc>
            </a:pPr>
            <a:r>
              <a:rPr lang="en-US" sz="1400" dirty="0">
                <a:solidFill>
                  <a:srgbClr val="FFFFFF"/>
                </a:solidFill>
              </a:rPr>
              <a:t>Adequate staffing is an essential component to workplace safety. Insufficient numbers of staff or a shortage of appropriately trained staff can contribute to increased risk for staff injuries and illness. Too few staff leads to increased safety risks that can result in injuries to workers who then can suffer from the pain and long-lasting effects of back and other injuries. Additionally, all staff are at risk of exposure to blood-borne pathogens and antibiotic resistant organisms ( American Association of Nurse Assessment Coordinators,2019)</a:t>
            </a:r>
          </a:p>
          <a:p>
            <a:pPr>
              <a:lnSpc>
                <a:spcPct val="100000"/>
              </a:lnSpc>
            </a:pPr>
            <a:r>
              <a:rPr lang="en-US" sz="1400" dirty="0">
                <a:solidFill>
                  <a:srgbClr val="FFFFFF"/>
                </a:solidFill>
              </a:rPr>
              <a:t>Nursing homes management should sit down with stuff from CNA , RN , to vocational Nurses  the main problem that stuff  availability  to work schedule is either transportation, day care and school .</a:t>
            </a:r>
          </a:p>
          <a:p>
            <a:pPr>
              <a:lnSpc>
                <a:spcPct val="100000"/>
              </a:lnSpc>
            </a:pPr>
            <a:r>
              <a:rPr lang="en-US" sz="1400" dirty="0">
                <a:solidFill>
                  <a:srgbClr val="FFFFFF"/>
                </a:solidFill>
              </a:rPr>
              <a:t> the ratio of nurses </a:t>
            </a:r>
            <a:r>
              <a:rPr lang="en-US" sz="1400" dirty="0" err="1">
                <a:solidFill>
                  <a:srgbClr val="FFFFFF"/>
                </a:solidFill>
              </a:rPr>
              <a:t>versu</a:t>
            </a:r>
            <a:r>
              <a:rPr lang="en-US" sz="1400" dirty="0">
                <a:solidFill>
                  <a:srgbClr val="FFFFFF"/>
                </a:solidFill>
              </a:rPr>
              <a:t> patients is a little low is because  to availability of the stuff especially PRN worker are essential  for help .  Higher RN staffing levels are associated with better resident care quality in terms of fewer pressure ulcers; lower restraint use; decreased infections; lower pain; improved activities of daily living (ADLs) independence( Castle,2009)</a:t>
            </a:r>
          </a:p>
          <a:p>
            <a:pPr>
              <a:lnSpc>
                <a:spcPct val="100000"/>
              </a:lnSpc>
            </a:pPr>
            <a:r>
              <a:rPr lang="en-US" sz="1400" dirty="0">
                <a:solidFill>
                  <a:srgbClr val="FFFFFF"/>
                </a:solidFill>
              </a:rPr>
              <a:t>Overall, 75% of nursing homes almost never met the CMS expected RN staffing levels based on resident acuity in the 2017 to 2018 period. During the coronavirus pandemic in 2020, the importance of adequate nursing home staffing has become even more critical in protecting the health and safety of residents (Stockman F, 2020)</a:t>
            </a:r>
          </a:p>
        </p:txBody>
      </p:sp>
    </p:spTree>
    <p:extLst>
      <p:ext uri="{BB962C8B-B14F-4D97-AF65-F5344CB8AC3E}">
        <p14:creationId xmlns:p14="http://schemas.microsoft.com/office/powerpoint/2010/main" xmlns="" val="2318569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97AEEF-81DD-4166-8FAC-BA20FD63C71B}"/>
              </a:ext>
            </a:extLst>
          </p:cNvPr>
          <p:cNvSpPr>
            <a:spLocks noGrp="1"/>
          </p:cNvSpPr>
          <p:nvPr>
            <p:ph type="title"/>
          </p:nvPr>
        </p:nvSpPr>
        <p:spPr/>
        <p:txBody>
          <a:bodyPr/>
          <a:lstStyle/>
          <a:p>
            <a:r>
              <a:rPr lang="en-US" dirty="0"/>
              <a:t>What can be done </a:t>
            </a:r>
          </a:p>
        </p:txBody>
      </p:sp>
      <p:sp>
        <p:nvSpPr>
          <p:cNvPr id="3" name="Content Placeholder 2">
            <a:extLst>
              <a:ext uri="{FF2B5EF4-FFF2-40B4-BE49-F238E27FC236}">
                <a16:creationId xmlns:a16="http://schemas.microsoft.com/office/drawing/2014/main" xmlns="" id="{9520F057-A4C7-4E18-8BFF-A5B8CEF4E078}"/>
              </a:ext>
            </a:extLst>
          </p:cNvPr>
          <p:cNvSpPr>
            <a:spLocks noGrp="1"/>
          </p:cNvSpPr>
          <p:nvPr>
            <p:ph idx="1"/>
          </p:nvPr>
        </p:nvSpPr>
        <p:spPr/>
        <p:txBody>
          <a:bodyPr/>
          <a:lstStyle/>
          <a:p>
            <a:r>
              <a:rPr lang="en-US" dirty="0"/>
              <a:t>My suggestions to team is to create a budget  for incentive  pay for extra time  of availability , provide  day care service  for worker who struggle  to come to work because their babysitter  called out .</a:t>
            </a:r>
          </a:p>
          <a:p>
            <a:r>
              <a:rPr lang="en-US" dirty="0"/>
              <a:t> buy a bus  to transport out worker  who cant afford car and fuel </a:t>
            </a:r>
          </a:p>
          <a:p>
            <a:r>
              <a:rPr lang="en-US" dirty="0"/>
              <a:t>Need to make our stuff that their safety is our priority  by providing  PPE </a:t>
            </a:r>
          </a:p>
          <a:p>
            <a:r>
              <a:rPr lang="en-US" dirty="0"/>
              <a:t> Have another stuff nurses and can stand by (PRN)  come as a team to work if current nurses are sick or unable to come due to </a:t>
            </a:r>
            <a:r>
              <a:rPr lang="en-US"/>
              <a:t>certain circumstances. </a:t>
            </a:r>
            <a:endParaRPr lang="en-US" dirty="0"/>
          </a:p>
          <a:p>
            <a:endParaRPr lang="en-US" dirty="0"/>
          </a:p>
        </p:txBody>
      </p:sp>
    </p:spTree>
    <p:extLst>
      <p:ext uri="{BB962C8B-B14F-4D97-AF65-F5344CB8AC3E}">
        <p14:creationId xmlns:p14="http://schemas.microsoft.com/office/powerpoint/2010/main" xmlns="" val="4202862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E1CE15-8BA3-45A3-AB1D-D519EAF1B6A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xmlns="" id="{C126FF4D-900D-4459-94B1-3D3B1820F37D}"/>
              </a:ext>
            </a:extLst>
          </p:cNvPr>
          <p:cNvSpPr>
            <a:spLocks noGrp="1"/>
          </p:cNvSpPr>
          <p:nvPr>
            <p:ph idx="1"/>
          </p:nvPr>
        </p:nvSpPr>
        <p:spPr/>
        <p:txBody>
          <a:bodyPr/>
          <a:lstStyle/>
          <a:p>
            <a:r>
              <a:rPr lang="en-US" dirty="0">
                <a:hlinkClick r:id="rId2"/>
              </a:rPr>
              <a:t>https://www.healthaffairs.org/doi/abs/10.1377/hlthaff.20.6.128</a:t>
            </a:r>
            <a:endParaRPr lang="en-US" dirty="0"/>
          </a:p>
          <a:p>
            <a:r>
              <a:rPr lang="en-US" dirty="0">
                <a:hlinkClick r:id="rId3"/>
              </a:rPr>
              <a:t>https://ajph.aphapublications.org/doi/full/10.2105/AJPH.91.9.1452</a:t>
            </a:r>
            <a:endParaRPr lang="en-US" dirty="0"/>
          </a:p>
          <a:p>
            <a:r>
              <a:rPr lang="en-US" dirty="0">
                <a:hlinkClick r:id="rId4"/>
              </a:rPr>
              <a:t>https://www.ncbi.nlm.nih.gov/pmc/articles/PMC1993902/</a:t>
            </a:r>
            <a:endParaRPr lang="en-US" dirty="0"/>
          </a:p>
          <a:p>
            <a:r>
              <a:rPr lang="en-US" dirty="0"/>
              <a:t>Stacey, R. D. (1996). Complexity and creativity in organizations San Francisco: Berrett-Koehler Publisher</a:t>
            </a:r>
          </a:p>
          <a:p>
            <a:r>
              <a:rPr lang="en-US" dirty="0"/>
              <a:t>Castle NG, Anderson RA. Caregiver staffing in nursing homes and their influence on quality of care. </a:t>
            </a:r>
            <a:r>
              <a:rPr lang="en-US" i="1" dirty="0"/>
              <a:t>Med Care</a:t>
            </a:r>
            <a:r>
              <a:rPr lang="en-US" dirty="0"/>
              <a:t>. 2011;49:545-552</a:t>
            </a:r>
          </a:p>
        </p:txBody>
      </p:sp>
    </p:spTree>
    <p:extLst>
      <p:ext uri="{BB962C8B-B14F-4D97-AF65-F5344CB8AC3E}">
        <p14:creationId xmlns:p14="http://schemas.microsoft.com/office/powerpoint/2010/main" xmlns="" val="5043826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8">
      <a:dk1>
        <a:sysClr val="windowText" lastClr="000000"/>
      </a:dk1>
      <a:lt1>
        <a:sysClr val="window" lastClr="FFFFFF"/>
      </a:lt1>
      <a:dk2>
        <a:srgbClr val="696464"/>
      </a:dk2>
      <a:lt2>
        <a:srgbClr val="E9E5DC"/>
      </a:lt2>
      <a:accent1>
        <a:srgbClr val="96A9A9"/>
      </a:accent1>
      <a:accent2>
        <a:srgbClr val="CB581F"/>
      </a:accent2>
      <a:accent3>
        <a:srgbClr val="A28E6A"/>
      </a:accent3>
      <a:accent4>
        <a:srgbClr val="956251"/>
      </a:accent4>
      <a:accent5>
        <a:srgbClr val="918485"/>
      </a:accent5>
      <a:accent6>
        <a:srgbClr val="855D5D"/>
      </a:accent6>
      <a:hlink>
        <a:srgbClr val="D0690C"/>
      </a:hlink>
      <a:folHlink>
        <a:srgbClr val="9696A0"/>
      </a:folHlink>
    </a:clrScheme>
    <a:fontScheme name="Savon">
      <a:majorFont>
        <a:latin typeface="Goudy Old Style"/>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oudy Old Style"/>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28</TotalTime>
  <Words>923</Words>
  <Application>Microsoft Office PowerPoint</Application>
  <PresentationFormat>Custom</PresentationFormat>
  <Paragraphs>59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SavonVTI</vt:lpstr>
      <vt:lpstr> Sunshine Nursing Home and Rehab center </vt:lpstr>
      <vt:lpstr>Slide 2</vt:lpstr>
      <vt:lpstr>Summary of our Organization </vt:lpstr>
      <vt:lpstr>Our Mission </vt:lpstr>
      <vt:lpstr>Problems</vt:lpstr>
      <vt:lpstr> philosophy of the organization/staff empowerment</vt:lpstr>
      <vt:lpstr>What can be done to stuff scheduling ?</vt:lpstr>
      <vt:lpstr>What can be done </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Sunshine Nursing Home and Rehab center</dc:title>
  <dc:creator>nadia sbai</dc:creator>
  <cp:lastModifiedBy>Windows User</cp:lastModifiedBy>
  <cp:revision>3</cp:revision>
  <dcterms:created xsi:type="dcterms:W3CDTF">2021-03-28T22:17:55Z</dcterms:created>
  <dcterms:modified xsi:type="dcterms:W3CDTF">2021-07-04T09:25:30Z</dcterms:modified>
</cp:coreProperties>
</file>