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9"/>
  </p:notesMasterIdLst>
  <p:sldIdLst>
    <p:sldId id="256" r:id="rId2"/>
    <p:sldId id="291"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93"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B2C"/>
    <a:srgbClr val="FFCCFF"/>
    <a:srgbClr val="B97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755" autoAdjust="0"/>
  </p:normalViewPr>
  <p:slideViewPr>
    <p:cSldViewPr>
      <p:cViewPr varScale="1">
        <p:scale>
          <a:sx n="86" d="100"/>
          <a:sy n="86" d="100"/>
        </p:scale>
        <p:origin x="1565" y="58"/>
      </p:cViewPr>
      <p:guideLst>
        <p:guide orient="horz" pos="2160"/>
        <p:guide pos="2880"/>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7251C-18CF-4034-8F8B-5DCFE8F8E89A}" type="datetimeFigureOut">
              <a:rPr lang="en-US" smtClean="0"/>
              <a:t>4/5/2021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B514D-A108-4C63-809B-06F7475B0A97}" type="slidenum">
              <a:rPr lang="en-US" smtClean="0"/>
              <a:t>‹#›</a:t>
            </a:fld>
            <a:endParaRPr lang="en-US" dirty="0"/>
          </a:p>
        </p:txBody>
      </p:sp>
    </p:spTree>
    <p:extLst>
      <p:ext uri="{BB962C8B-B14F-4D97-AF65-F5344CB8AC3E}">
        <p14:creationId xmlns:p14="http://schemas.microsoft.com/office/powerpoint/2010/main" val="75987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a:t>
            </a:fld>
            <a:endParaRPr lang="en-US" dirty="0"/>
          </a:p>
        </p:txBody>
      </p:sp>
    </p:spTree>
    <p:extLst>
      <p:ext uri="{BB962C8B-B14F-4D97-AF65-F5344CB8AC3E}">
        <p14:creationId xmlns:p14="http://schemas.microsoft.com/office/powerpoint/2010/main" val="394497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10</a:t>
            </a:fld>
            <a:endParaRPr lang="en-US" dirty="0"/>
          </a:p>
        </p:txBody>
      </p:sp>
    </p:spTree>
    <p:extLst>
      <p:ext uri="{BB962C8B-B14F-4D97-AF65-F5344CB8AC3E}">
        <p14:creationId xmlns:p14="http://schemas.microsoft.com/office/powerpoint/2010/main" val="364531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11</a:t>
            </a:fld>
            <a:endParaRPr lang="en-US" dirty="0"/>
          </a:p>
        </p:txBody>
      </p:sp>
    </p:spTree>
    <p:extLst>
      <p:ext uri="{BB962C8B-B14F-4D97-AF65-F5344CB8AC3E}">
        <p14:creationId xmlns:p14="http://schemas.microsoft.com/office/powerpoint/2010/main" val="4005795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12</a:t>
            </a:fld>
            <a:endParaRPr lang="en-US" dirty="0"/>
          </a:p>
        </p:txBody>
      </p:sp>
    </p:spTree>
    <p:extLst>
      <p:ext uri="{BB962C8B-B14F-4D97-AF65-F5344CB8AC3E}">
        <p14:creationId xmlns:p14="http://schemas.microsoft.com/office/powerpoint/2010/main" val="199147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13</a:t>
            </a:fld>
            <a:endParaRPr lang="en-US" dirty="0"/>
          </a:p>
        </p:txBody>
      </p:sp>
    </p:spTree>
    <p:extLst>
      <p:ext uri="{BB962C8B-B14F-4D97-AF65-F5344CB8AC3E}">
        <p14:creationId xmlns:p14="http://schemas.microsoft.com/office/powerpoint/2010/main" val="278305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14</a:t>
            </a:fld>
            <a:endParaRPr lang="en-US" dirty="0"/>
          </a:p>
        </p:txBody>
      </p:sp>
    </p:spTree>
    <p:extLst>
      <p:ext uri="{BB962C8B-B14F-4D97-AF65-F5344CB8AC3E}">
        <p14:creationId xmlns:p14="http://schemas.microsoft.com/office/powerpoint/2010/main" val="62644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15</a:t>
            </a:fld>
            <a:endParaRPr lang="en-US" dirty="0"/>
          </a:p>
        </p:txBody>
      </p:sp>
    </p:spTree>
    <p:extLst>
      <p:ext uri="{BB962C8B-B14F-4D97-AF65-F5344CB8AC3E}">
        <p14:creationId xmlns:p14="http://schemas.microsoft.com/office/powerpoint/2010/main" val="3251483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16</a:t>
            </a:fld>
            <a:endParaRPr lang="en-US" dirty="0"/>
          </a:p>
        </p:txBody>
      </p:sp>
    </p:spTree>
    <p:extLst>
      <p:ext uri="{BB962C8B-B14F-4D97-AF65-F5344CB8AC3E}">
        <p14:creationId xmlns:p14="http://schemas.microsoft.com/office/powerpoint/2010/main" val="468922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17</a:t>
            </a:fld>
            <a:endParaRPr lang="en-US" dirty="0"/>
          </a:p>
        </p:txBody>
      </p:sp>
    </p:spTree>
    <p:extLst>
      <p:ext uri="{BB962C8B-B14F-4D97-AF65-F5344CB8AC3E}">
        <p14:creationId xmlns:p14="http://schemas.microsoft.com/office/powerpoint/2010/main" val="280296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18</a:t>
            </a:fld>
            <a:endParaRPr lang="en-US" dirty="0"/>
          </a:p>
        </p:txBody>
      </p:sp>
    </p:spTree>
    <p:extLst>
      <p:ext uri="{BB962C8B-B14F-4D97-AF65-F5344CB8AC3E}">
        <p14:creationId xmlns:p14="http://schemas.microsoft.com/office/powerpoint/2010/main" val="1395614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19</a:t>
            </a:fld>
            <a:endParaRPr lang="en-US" dirty="0"/>
          </a:p>
        </p:txBody>
      </p:sp>
    </p:spTree>
    <p:extLst>
      <p:ext uri="{BB962C8B-B14F-4D97-AF65-F5344CB8AC3E}">
        <p14:creationId xmlns:p14="http://schemas.microsoft.com/office/powerpoint/2010/main" val="61390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a:t>
            </a:fld>
            <a:endParaRPr lang="en-US" dirty="0"/>
          </a:p>
        </p:txBody>
      </p:sp>
    </p:spTree>
    <p:extLst>
      <p:ext uri="{BB962C8B-B14F-4D97-AF65-F5344CB8AC3E}">
        <p14:creationId xmlns:p14="http://schemas.microsoft.com/office/powerpoint/2010/main" val="201345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20</a:t>
            </a:fld>
            <a:endParaRPr lang="en-US" dirty="0"/>
          </a:p>
        </p:txBody>
      </p:sp>
    </p:spTree>
    <p:extLst>
      <p:ext uri="{BB962C8B-B14F-4D97-AF65-F5344CB8AC3E}">
        <p14:creationId xmlns:p14="http://schemas.microsoft.com/office/powerpoint/2010/main" val="26474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21</a:t>
            </a:fld>
            <a:endParaRPr lang="en-US" dirty="0"/>
          </a:p>
        </p:txBody>
      </p:sp>
    </p:spTree>
    <p:extLst>
      <p:ext uri="{BB962C8B-B14F-4D97-AF65-F5344CB8AC3E}">
        <p14:creationId xmlns:p14="http://schemas.microsoft.com/office/powerpoint/2010/main" val="311912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22</a:t>
            </a:fld>
            <a:endParaRPr lang="en-US" dirty="0"/>
          </a:p>
        </p:txBody>
      </p:sp>
    </p:spTree>
    <p:extLst>
      <p:ext uri="{BB962C8B-B14F-4D97-AF65-F5344CB8AC3E}">
        <p14:creationId xmlns:p14="http://schemas.microsoft.com/office/powerpoint/2010/main" val="1995101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23</a:t>
            </a:fld>
            <a:endParaRPr lang="en-US" dirty="0"/>
          </a:p>
        </p:txBody>
      </p:sp>
    </p:spTree>
    <p:extLst>
      <p:ext uri="{BB962C8B-B14F-4D97-AF65-F5344CB8AC3E}">
        <p14:creationId xmlns:p14="http://schemas.microsoft.com/office/powerpoint/2010/main" val="181795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24</a:t>
            </a:fld>
            <a:endParaRPr lang="en-US" dirty="0"/>
          </a:p>
        </p:txBody>
      </p:sp>
    </p:spTree>
    <p:extLst>
      <p:ext uri="{BB962C8B-B14F-4D97-AF65-F5344CB8AC3E}">
        <p14:creationId xmlns:p14="http://schemas.microsoft.com/office/powerpoint/2010/main" val="357910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25</a:t>
            </a:fld>
            <a:endParaRPr lang="en-US" dirty="0"/>
          </a:p>
        </p:txBody>
      </p:sp>
    </p:spTree>
    <p:extLst>
      <p:ext uri="{BB962C8B-B14F-4D97-AF65-F5344CB8AC3E}">
        <p14:creationId xmlns:p14="http://schemas.microsoft.com/office/powerpoint/2010/main" val="91709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26</a:t>
            </a:fld>
            <a:endParaRPr lang="en-US" dirty="0"/>
          </a:p>
        </p:txBody>
      </p:sp>
    </p:spTree>
    <p:extLst>
      <p:ext uri="{BB962C8B-B14F-4D97-AF65-F5344CB8AC3E}">
        <p14:creationId xmlns:p14="http://schemas.microsoft.com/office/powerpoint/2010/main" val="3171930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27</a:t>
            </a:fld>
            <a:endParaRPr lang="en-US" dirty="0"/>
          </a:p>
        </p:txBody>
      </p:sp>
    </p:spTree>
    <p:extLst>
      <p:ext uri="{BB962C8B-B14F-4D97-AF65-F5344CB8AC3E}">
        <p14:creationId xmlns:p14="http://schemas.microsoft.com/office/powerpoint/2010/main" val="1854279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28</a:t>
            </a:fld>
            <a:endParaRPr lang="en-US" dirty="0"/>
          </a:p>
        </p:txBody>
      </p:sp>
    </p:spTree>
    <p:extLst>
      <p:ext uri="{BB962C8B-B14F-4D97-AF65-F5344CB8AC3E}">
        <p14:creationId xmlns:p14="http://schemas.microsoft.com/office/powerpoint/2010/main" val="2146134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29</a:t>
            </a:fld>
            <a:endParaRPr lang="en-US" dirty="0"/>
          </a:p>
        </p:txBody>
      </p:sp>
    </p:spTree>
    <p:extLst>
      <p:ext uri="{BB962C8B-B14F-4D97-AF65-F5344CB8AC3E}">
        <p14:creationId xmlns:p14="http://schemas.microsoft.com/office/powerpoint/2010/main" val="349669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a:t>
            </a:fld>
            <a:endParaRPr lang="en-US" dirty="0"/>
          </a:p>
        </p:txBody>
      </p:sp>
    </p:spTree>
    <p:extLst>
      <p:ext uri="{BB962C8B-B14F-4D97-AF65-F5344CB8AC3E}">
        <p14:creationId xmlns:p14="http://schemas.microsoft.com/office/powerpoint/2010/main" val="2922783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30</a:t>
            </a:fld>
            <a:endParaRPr lang="en-US" dirty="0"/>
          </a:p>
        </p:txBody>
      </p:sp>
    </p:spTree>
    <p:extLst>
      <p:ext uri="{BB962C8B-B14F-4D97-AF65-F5344CB8AC3E}">
        <p14:creationId xmlns:p14="http://schemas.microsoft.com/office/powerpoint/2010/main" val="642316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31</a:t>
            </a:fld>
            <a:endParaRPr lang="en-US" dirty="0"/>
          </a:p>
        </p:txBody>
      </p:sp>
    </p:spTree>
    <p:extLst>
      <p:ext uri="{BB962C8B-B14F-4D97-AF65-F5344CB8AC3E}">
        <p14:creationId xmlns:p14="http://schemas.microsoft.com/office/powerpoint/2010/main" val="148521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32</a:t>
            </a:fld>
            <a:endParaRPr lang="en-US" dirty="0"/>
          </a:p>
        </p:txBody>
      </p:sp>
    </p:spTree>
    <p:extLst>
      <p:ext uri="{BB962C8B-B14F-4D97-AF65-F5344CB8AC3E}">
        <p14:creationId xmlns:p14="http://schemas.microsoft.com/office/powerpoint/2010/main" val="1975613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33</a:t>
            </a:fld>
            <a:endParaRPr lang="en-US" dirty="0"/>
          </a:p>
        </p:txBody>
      </p:sp>
    </p:spTree>
    <p:extLst>
      <p:ext uri="{BB962C8B-B14F-4D97-AF65-F5344CB8AC3E}">
        <p14:creationId xmlns:p14="http://schemas.microsoft.com/office/powerpoint/2010/main" val="1316118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34</a:t>
            </a:fld>
            <a:endParaRPr lang="en-US" dirty="0"/>
          </a:p>
        </p:txBody>
      </p:sp>
    </p:spTree>
    <p:extLst>
      <p:ext uri="{BB962C8B-B14F-4D97-AF65-F5344CB8AC3E}">
        <p14:creationId xmlns:p14="http://schemas.microsoft.com/office/powerpoint/2010/main" val="3058803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35</a:t>
            </a:fld>
            <a:endParaRPr lang="en-US" dirty="0"/>
          </a:p>
        </p:txBody>
      </p:sp>
    </p:spTree>
    <p:extLst>
      <p:ext uri="{BB962C8B-B14F-4D97-AF65-F5344CB8AC3E}">
        <p14:creationId xmlns:p14="http://schemas.microsoft.com/office/powerpoint/2010/main" val="243626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36</a:t>
            </a:fld>
            <a:endParaRPr lang="en-US" dirty="0"/>
          </a:p>
        </p:txBody>
      </p:sp>
    </p:spTree>
    <p:extLst>
      <p:ext uri="{BB962C8B-B14F-4D97-AF65-F5344CB8AC3E}">
        <p14:creationId xmlns:p14="http://schemas.microsoft.com/office/powerpoint/2010/main" val="323512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37</a:t>
            </a:fld>
            <a:endParaRPr lang="en-US" dirty="0"/>
          </a:p>
        </p:txBody>
      </p:sp>
    </p:spTree>
    <p:extLst>
      <p:ext uri="{BB962C8B-B14F-4D97-AF65-F5344CB8AC3E}">
        <p14:creationId xmlns:p14="http://schemas.microsoft.com/office/powerpoint/2010/main" val="12761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4</a:t>
            </a:fld>
            <a:endParaRPr lang="en-US" dirty="0"/>
          </a:p>
        </p:txBody>
      </p:sp>
    </p:spTree>
    <p:extLst>
      <p:ext uri="{BB962C8B-B14F-4D97-AF65-F5344CB8AC3E}">
        <p14:creationId xmlns:p14="http://schemas.microsoft.com/office/powerpoint/2010/main" val="115548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5</a:t>
            </a:fld>
            <a:endParaRPr lang="en-US" dirty="0"/>
          </a:p>
        </p:txBody>
      </p:sp>
    </p:spTree>
    <p:extLst>
      <p:ext uri="{BB962C8B-B14F-4D97-AF65-F5344CB8AC3E}">
        <p14:creationId xmlns:p14="http://schemas.microsoft.com/office/powerpoint/2010/main" val="230109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6</a:t>
            </a:fld>
            <a:endParaRPr lang="en-US" dirty="0"/>
          </a:p>
        </p:txBody>
      </p:sp>
    </p:spTree>
    <p:extLst>
      <p:ext uri="{BB962C8B-B14F-4D97-AF65-F5344CB8AC3E}">
        <p14:creationId xmlns:p14="http://schemas.microsoft.com/office/powerpoint/2010/main" val="268121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7</a:t>
            </a:fld>
            <a:endParaRPr lang="en-US" dirty="0"/>
          </a:p>
        </p:txBody>
      </p:sp>
    </p:spTree>
    <p:extLst>
      <p:ext uri="{BB962C8B-B14F-4D97-AF65-F5344CB8AC3E}">
        <p14:creationId xmlns:p14="http://schemas.microsoft.com/office/powerpoint/2010/main" val="330994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8</a:t>
            </a:fld>
            <a:endParaRPr lang="en-US" dirty="0"/>
          </a:p>
        </p:txBody>
      </p:sp>
    </p:spTree>
    <p:extLst>
      <p:ext uri="{BB962C8B-B14F-4D97-AF65-F5344CB8AC3E}">
        <p14:creationId xmlns:p14="http://schemas.microsoft.com/office/powerpoint/2010/main" val="29536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B514D-A108-4C63-809B-06F7475B0A97}" type="slidenum">
              <a:rPr lang="en-US" smtClean="0"/>
              <a:t>9</a:t>
            </a:fld>
            <a:endParaRPr lang="en-US" dirty="0"/>
          </a:p>
        </p:txBody>
      </p:sp>
    </p:spTree>
    <p:extLst>
      <p:ext uri="{BB962C8B-B14F-4D97-AF65-F5344CB8AC3E}">
        <p14:creationId xmlns:p14="http://schemas.microsoft.com/office/powerpoint/2010/main" val="4147755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179614" y="0"/>
            <a:ext cx="8964386" cy="5638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8"/>
          <p:cNvSpPr>
            <a:spLocks noGrp="1"/>
          </p:cNvSpPr>
          <p:nvPr>
            <p:ph type="subTitle" idx="1"/>
          </p:nvPr>
        </p:nvSpPr>
        <p:spPr>
          <a:xfrm>
            <a:off x="5731323" y="2743200"/>
            <a:ext cx="3124200" cy="2057400"/>
          </a:xfrm>
        </p:spPr>
        <p:txBody>
          <a:bodyPr>
            <a:noAutofit/>
          </a:bodyPr>
          <a:lstStyle>
            <a:lvl1pPr marL="0" indent="0" algn="ctr">
              <a:buNone/>
              <a:defRPr sz="2400" b="0" spc="100" baseline="0">
                <a:solidFill>
                  <a:schemeClr val="tx2">
                    <a:lumMod val="40000"/>
                    <a:lumOff val="6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Title 27"/>
          <p:cNvSpPr>
            <a:spLocks noGrp="1"/>
          </p:cNvSpPr>
          <p:nvPr>
            <p:ph type="ctrTitle"/>
          </p:nvPr>
        </p:nvSpPr>
        <p:spPr>
          <a:xfrm>
            <a:off x="5714989" y="609600"/>
            <a:ext cx="3124200" cy="1905000"/>
          </a:xfrm>
          <a:noFill/>
          <a:ln w="6350" cap="rnd">
            <a:noFill/>
          </a:ln>
        </p:spPr>
        <p:txBody>
          <a:bodyPr anchor="b" anchorCtr="0">
            <a:noAutofit/>
          </a:bodyPr>
          <a:lstStyle>
            <a:lvl1pPr algn="ctr">
              <a:defRPr lang="en-US" sz="3200" b="1" dirty="0">
                <a:ln w="3200">
                  <a:solidFill>
                    <a:schemeClr val="bg2">
                      <a:shade val="75000"/>
                      <a:alpha val="25000"/>
                    </a:schemeClr>
                  </a:solidFill>
                  <a:prstDash val="solid"/>
                  <a:round/>
                </a:ln>
                <a:solidFill>
                  <a:schemeClr val="tx2">
                    <a:lumMod val="20000"/>
                    <a:lumOff val="80000"/>
                  </a:schemeClr>
                </a:solidFill>
                <a:effectLst>
                  <a:innerShdw blurRad="50800" dist="25400" dir="13500000">
                    <a:srgbClr val="000000">
                      <a:alpha val="70000"/>
                    </a:srgbClr>
                  </a:innerShdw>
                </a:effectLst>
              </a:defRPr>
            </a:lvl1pPr>
          </a:lstStyle>
          <a:p>
            <a:r>
              <a:rPr kumimoji="0" lang="en-US"/>
              <a:t>Click to edit Master title style</a:t>
            </a:r>
            <a:endParaRPr kumimoji="0" lang="en-US" dirty="0"/>
          </a:p>
        </p:txBody>
      </p:sp>
      <p:sp>
        <p:nvSpPr>
          <p:cNvPr id="15" name="Date Placeholder 14"/>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17" name="Footer Placeholder 16"/>
          <p:cNvSpPr>
            <a:spLocks noGrp="1"/>
          </p:cNvSpPr>
          <p:nvPr>
            <p:ph type="ftr" sz="quarter" idx="12"/>
          </p:nvPr>
        </p:nvSpPr>
        <p:spPr>
          <a:xfrm>
            <a:off x="1077686" y="6203667"/>
            <a:ext cx="4865913" cy="384048"/>
          </a:xfrm>
        </p:spPr>
        <p:txBody>
          <a:bodyPr/>
          <a:lstStyle>
            <a:lvl1pPr algn="ctr">
              <a:defRPr/>
            </a:lvl1pPr>
          </a:lstStyle>
          <a:p>
            <a:r>
              <a:rPr lang="en-US" dirty="0"/>
              <a:t>Copyright ©2015 McGraw-Hill Higher Education.  All Rights Reserved</a:t>
            </a:r>
          </a:p>
        </p:txBody>
      </p:sp>
      <p:sp>
        <p:nvSpPr>
          <p:cNvPr id="12" name="Rectangle 11"/>
          <p:cNvSpPr/>
          <p:nvPr/>
        </p:nvSpPr>
        <p:spPr>
          <a:xfrm>
            <a:off x="179614" y="5638800"/>
            <a:ext cx="8964386" cy="228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6" y="205409"/>
            <a:ext cx="4162089" cy="5319088"/>
          </a:xfrm>
          <a:prstGeom prst="rect">
            <a:avLst/>
          </a:prstGeom>
          <a:scene3d>
            <a:camera prst="orthographicFront">
              <a:rot lat="0" lon="0" rev="0"/>
            </a:camera>
            <a:lightRig rig="threePt" dir="t"/>
          </a:scene3d>
          <a:sp3d>
            <a:bevelT w="165100" prst="coolSlant"/>
            <a:bevelB/>
          </a:sp3d>
        </p:spPr>
      </p:pic>
    </p:spTree>
    <p:extLst>
      <p:ext uri="{BB962C8B-B14F-4D97-AF65-F5344CB8AC3E}">
        <p14:creationId xmlns:p14="http://schemas.microsoft.com/office/powerpoint/2010/main" val="87688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TextBox 4"/>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214031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TextBox 3"/>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340892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41ABA4E-CD72-497B-97AA-7213B3980F60}" type="datetimeFigureOut">
              <a:rPr lang="en-US" smtClean="0"/>
              <a:pPr/>
              <a:t>4/5/2021</a:t>
            </a:fld>
            <a:endParaRPr lang="en-US" dirty="0"/>
          </a:p>
        </p:txBody>
      </p:sp>
      <p:sp>
        <p:nvSpPr>
          <p:cNvPr id="10" name="Footer Placeholder 9"/>
          <p:cNvSpPr>
            <a:spLocks noGrp="1"/>
          </p:cNvSpPr>
          <p:nvPr>
            <p:ph type="ftr" sz="quarter" idx="16"/>
          </p:nvPr>
        </p:nvSpPr>
        <p:spPr/>
        <p:txBody>
          <a:bodyPr/>
          <a:lstStyle/>
          <a:p>
            <a:endParaRPr lang="en-US" dirty="0"/>
          </a:p>
        </p:txBody>
      </p:sp>
      <p:sp>
        <p:nvSpPr>
          <p:cNvPr id="7" name="TextBox 6"/>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98185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10" name="Footer Placeholder 9"/>
          <p:cNvSpPr>
            <a:spLocks noGrp="1"/>
          </p:cNvSpPr>
          <p:nvPr>
            <p:ph type="ftr" sz="quarter" idx="12"/>
          </p:nvPr>
        </p:nvSpPr>
        <p:spPr/>
        <p:txBody>
          <a:bodyPr/>
          <a:lstStyle/>
          <a:p>
            <a:endParaRPr kumimoji="0" lang="en-US" dirty="0"/>
          </a:p>
        </p:txBody>
      </p:sp>
      <p:sp>
        <p:nvSpPr>
          <p:cNvPr id="7" name="TextBox 6"/>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283804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TextBox 5"/>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331860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TextBox 5"/>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145946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4" name="Date Placeholder 13"/>
          <p:cNvSpPr>
            <a:spLocks noGrp="1"/>
          </p:cNvSpPr>
          <p:nvPr>
            <p:ph type="dt" sz="half" idx="14"/>
          </p:nvPr>
        </p:nvSpPr>
        <p:spPr/>
        <p:txBody>
          <a:bodyPr/>
          <a:lstStyle/>
          <a:p>
            <a:fld id="{B41ABA4E-CD72-497B-97AA-7213B3980F60}" type="datetimeFigureOut">
              <a:rPr lang="en-US" smtClean="0"/>
              <a:pPr/>
              <a:t>4/5/2021</a:t>
            </a:fld>
            <a:endParaRPr lang="en-US" dirty="0"/>
          </a:p>
        </p:txBody>
      </p:sp>
      <p:sp>
        <p:nvSpPr>
          <p:cNvPr id="16" name="Footer Placeholder 15"/>
          <p:cNvSpPr>
            <a:spLocks noGrp="1"/>
          </p:cNvSpPr>
          <p:nvPr>
            <p:ph type="ftr" sz="quarter" idx="16"/>
          </p:nvPr>
        </p:nvSpPr>
        <p:spPr/>
        <p:txBody>
          <a:bodyPr/>
          <a:lstStyle/>
          <a:p>
            <a:endParaRPr kumimoji="0"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
        <p:nvSpPr>
          <p:cNvPr id="6" name="TextBox 5"/>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402306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6" name="Content Placeholder 8"/>
          <p:cNvSpPr>
            <a:spLocks noGrp="1"/>
          </p:cNvSpPr>
          <p:nvPr>
            <p:ph idx="1"/>
          </p:nvPr>
        </p:nvSpPr>
        <p:spPr>
          <a:xfrm>
            <a:off x="3048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Box 6"/>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302722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3600" b="1" dirty="0">
                <a:ln w="3200">
                  <a:solidFill>
                    <a:schemeClr val="bg2">
                      <a:shade val="25000"/>
                      <a:alpha val="25000"/>
                    </a:schemeClr>
                  </a:solidFill>
                  <a:prstDash val="solid"/>
                  <a:round/>
                </a:ln>
                <a:solidFill>
                  <a:schemeClr val="tx1">
                    <a:lumMod val="95000"/>
                    <a:lumOff val="5000"/>
                  </a:schemeClr>
                </a:solidFill>
                <a:effectLst>
                  <a:innerShdw blurRad="38100" dist="25400" dir="13500000">
                    <a:prstClr val="black">
                      <a:alpha val="70000"/>
                    </a:prstClr>
                  </a:innerShdw>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399926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11" name="Content Placeholder 10"/>
          <p:cNvSpPr>
            <a:spLocks noGrp="1"/>
          </p:cNvSpPr>
          <p:nvPr>
            <p:ph sz="half" idx="1"/>
          </p:nvPr>
        </p:nvSpPr>
        <p:spPr>
          <a:xfrm>
            <a:off x="324852"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2"/>
          </p:nvPr>
        </p:nvSpPr>
        <p:spPr>
          <a:xfrm>
            <a:off x="4494516"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extBox 6"/>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185785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kumimoji="0" lang="en-US" dirty="0"/>
          </a:p>
        </p:txBody>
      </p:sp>
      <p:sp>
        <p:nvSpPr>
          <p:cNvPr id="7" name="Date Placeholder 6"/>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3" name="Text Placeholder 2"/>
          <p:cNvSpPr>
            <a:spLocks noGrp="1"/>
          </p:cNvSpPr>
          <p:nvPr>
            <p:ph type="body" idx="1"/>
          </p:nvPr>
        </p:nvSpPr>
        <p:spPr>
          <a:xfrm>
            <a:off x="303212" y="1437909"/>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3048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463732"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274320" y="223592"/>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463732" y="1398130"/>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53631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5" name="TextBox 4"/>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248655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TextBox 4"/>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9811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1ABA4E-CD72-497B-97AA-7213B3980F60}"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TextBox 4"/>
          <p:cNvSpPr txBox="1"/>
          <p:nvPr userDrawn="1"/>
        </p:nvSpPr>
        <p:spPr>
          <a:xfrm>
            <a:off x="8229600" y="6232243"/>
            <a:ext cx="745958" cy="307777"/>
          </a:xfrm>
          <a:prstGeom prst="rect">
            <a:avLst/>
          </a:prstGeom>
          <a:noFill/>
        </p:spPr>
        <p:txBody>
          <a:bodyPr wrap="square" rtlCol="0">
            <a:spAutoFit/>
          </a:bodyPr>
          <a:lstStyle/>
          <a:p>
            <a:r>
              <a:rPr lang="en-US" sz="1400" dirty="0">
                <a:solidFill>
                  <a:schemeClr val="tx2"/>
                </a:solidFill>
              </a:rPr>
              <a:t>18-</a:t>
            </a:r>
            <a:fld id="{78C8B78F-49AC-44F6-AA95-D2AF30A24F9D}"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333115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36884" y="1481688"/>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4/5/2021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dirty="0"/>
              <a:t>Instructor Slides</a:t>
            </a:r>
          </a:p>
        </p:txBody>
      </p:sp>
      <p:sp>
        <p:nvSpPr>
          <p:cNvPr id="5" name="Title Placeholder 4"/>
          <p:cNvSpPr>
            <a:spLocks noGrp="1"/>
          </p:cNvSpPr>
          <p:nvPr>
            <p:ph type="title"/>
          </p:nvPr>
        </p:nvSpPr>
        <p:spPr>
          <a:xfrm>
            <a:off x="324852" y="152400"/>
            <a:ext cx="8229600" cy="1219200"/>
          </a:xfrm>
          <a:prstGeom prst="rect">
            <a:avLst/>
          </a:prstGeom>
          <a:ln w="6350" cap="rnd">
            <a:noFill/>
          </a:ln>
        </p:spPr>
        <p:txBody>
          <a:bodyPr vert="horz" anchor="b" anchorCtr="0">
            <a:normAutofit/>
          </a:bodyPr>
          <a:lstStyle/>
          <a:p>
            <a:r>
              <a:rPr kumimoji="0" lang="en-US"/>
              <a:t>Click to edit Master title style</a:t>
            </a:r>
            <a:endParaRPr kumimoji="0" lang="en-US" dirty="0"/>
          </a:p>
        </p:txBody>
      </p:sp>
      <p:sp>
        <p:nvSpPr>
          <p:cNvPr id="8" name="Rectangle 7"/>
          <p:cNvSpPr/>
          <p:nvPr/>
        </p:nvSpPr>
        <p:spPr>
          <a:xfrm rot="16200000">
            <a:off x="-3342707" y="3323253"/>
            <a:ext cx="6860515" cy="1751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6674947"/>
            <a:ext cx="9144000" cy="183057"/>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68344" y="21280"/>
            <a:ext cx="1154176" cy="968095"/>
          </a:xfrm>
          <a:prstGeom prst="rect">
            <a:avLst/>
          </a:prstGeom>
          <a:effectLst>
            <a:reflection endPos="0" dist="50800" dir="5400000" sy="-100000" algn="bl" rotWithShape="0"/>
            <a:softEdge rad="127000"/>
          </a:effectLst>
        </p:spPr>
      </p:pic>
    </p:spTree>
    <p:extLst>
      <p:ext uri="{BB962C8B-B14F-4D97-AF65-F5344CB8AC3E}">
        <p14:creationId xmlns:p14="http://schemas.microsoft.com/office/powerpoint/2010/main" val="33992297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Lst>
  <p:txStyles>
    <p:titleStyle>
      <a:lvl1pPr algn="l" rtl="0" eaLnBrk="1" latinLnBrk="0" hangingPunct="1">
        <a:spcBef>
          <a:spcPct val="0"/>
        </a:spcBef>
        <a:buNone/>
        <a:defRPr kumimoji="0" lang="en-US" sz="3200" b="1" kern="1200" spc="-100" baseline="0" dirty="0">
          <a:ln w="3200">
            <a:solidFill>
              <a:schemeClr val="bg2">
                <a:shade val="75000"/>
                <a:alpha val="25000"/>
              </a:schemeClr>
            </a:solidFill>
            <a:prstDash val="solid"/>
            <a:round/>
          </a:ln>
          <a:solidFill>
            <a:schemeClr val="tx1">
              <a:lumMod val="95000"/>
              <a:lumOff val="5000"/>
            </a:schemeClr>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tx2"/>
        </a:buClr>
        <a:buSzPct val="85000"/>
        <a:buFont typeface="Wingdings 2"/>
        <a:buChar char=""/>
        <a:defRPr kumimoji="0" sz="2600" b="1" kern="1200">
          <a:solidFill>
            <a:schemeClr val="tx1"/>
          </a:solidFill>
          <a:latin typeface="+mn-lt"/>
          <a:ea typeface="+mn-ea"/>
          <a:cs typeface="+mn-cs"/>
        </a:defRPr>
      </a:lvl1pPr>
      <a:lvl2pPr marL="640080" indent="-274320" algn="l" rtl="0" eaLnBrk="1" latinLnBrk="0" hangingPunct="1">
        <a:spcBef>
          <a:spcPts val="300"/>
        </a:spcBef>
        <a:buClr>
          <a:schemeClr val="tx2"/>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tx2"/>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tx2"/>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tx2"/>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2"/>
          <p:cNvSpPr>
            <a:spLocks noGrp="1"/>
          </p:cNvSpPr>
          <p:nvPr>
            <p:ph type="subTitle" idx="1"/>
          </p:nvPr>
        </p:nvSpPr>
        <p:spPr/>
        <p:txBody>
          <a:bodyPr/>
          <a:lstStyle/>
          <a:p>
            <a:r>
              <a:rPr lang="en-US" dirty="0"/>
              <a:t>Management of Waiting Lines</a:t>
            </a:r>
          </a:p>
        </p:txBody>
      </p:sp>
      <p:sp>
        <p:nvSpPr>
          <p:cNvPr id="14338" name="Title 1"/>
          <p:cNvSpPr>
            <a:spLocks noGrp="1"/>
          </p:cNvSpPr>
          <p:nvPr>
            <p:ph type="ctrTitle"/>
          </p:nvPr>
        </p:nvSpPr>
        <p:spPr/>
        <p:txBody>
          <a:bodyPr/>
          <a:lstStyle/>
          <a:p>
            <a:pPr eaLnBrk="1" hangingPunct="1"/>
            <a:r>
              <a:rPr lang="en-US" dirty="0">
                <a:solidFill>
                  <a:srgbClr val="C04F46"/>
                </a:solidFill>
              </a:rPr>
              <a:t>Chapter 18</a:t>
            </a:r>
          </a:p>
        </p:txBody>
      </p:sp>
      <p:sp>
        <p:nvSpPr>
          <p:cNvPr id="5" name="Rectangle 4"/>
          <p:cNvSpPr/>
          <p:nvPr/>
        </p:nvSpPr>
        <p:spPr>
          <a:xfrm>
            <a:off x="457200" y="6230779"/>
            <a:ext cx="8274618" cy="246221"/>
          </a:xfrm>
          <a:prstGeom prst="rect">
            <a:avLst/>
          </a:prstGeom>
        </p:spPr>
        <p:txBody>
          <a:bodyPr wrap="square">
            <a:spAutoFit/>
          </a:bodyPr>
          <a:lstStyle/>
          <a:p>
            <a:pPr algn="ctr"/>
            <a:r>
              <a:rPr lang="en-US" sz="1000" dirty="0">
                <a:solidFill>
                  <a:schemeClr val="tx2">
                    <a:lumMod val="75000"/>
                  </a:schemeClr>
                </a:solidFill>
                <a:latin typeface="Times New Roman" panose="02020603050405020304" pitchFamily="18" charset="0"/>
                <a:cs typeface="Times New Roman" panose="02020603050405020304" pitchFamily="18" charset="0"/>
              </a:rPr>
              <a:t>Copyright © 2015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a:t>Population Source</a:t>
            </a:r>
          </a:p>
        </p:txBody>
      </p:sp>
      <p:sp>
        <p:nvSpPr>
          <p:cNvPr id="1028" name="Content Placeholder 2"/>
          <p:cNvSpPr>
            <a:spLocks noGrp="1"/>
          </p:cNvSpPr>
          <p:nvPr>
            <p:ph idx="1"/>
          </p:nvPr>
        </p:nvSpPr>
        <p:spPr/>
        <p:txBody>
          <a:bodyPr/>
          <a:lstStyle/>
          <a:p>
            <a:pPr eaLnBrk="1" hangingPunct="1"/>
            <a:r>
              <a:rPr lang="en-US" b="1" dirty="0"/>
              <a:t>Infinite source</a:t>
            </a:r>
          </a:p>
          <a:p>
            <a:pPr lvl="1" eaLnBrk="1" hangingPunct="1"/>
            <a:r>
              <a:rPr lang="en-US" dirty="0"/>
              <a:t>Customer arrivals are unrestricted</a:t>
            </a:r>
          </a:p>
          <a:p>
            <a:pPr lvl="1" eaLnBrk="1" hangingPunct="1"/>
            <a:r>
              <a:rPr lang="en-US" dirty="0"/>
              <a:t>The number of potential customers greatly exceeds system capacity</a:t>
            </a:r>
          </a:p>
          <a:p>
            <a:pPr eaLnBrk="1" hangingPunct="1"/>
            <a:r>
              <a:rPr lang="en-US" b="1" dirty="0"/>
              <a:t>Finite source</a:t>
            </a:r>
          </a:p>
          <a:p>
            <a:pPr lvl="1" eaLnBrk="1" hangingPunct="1"/>
            <a:r>
              <a:rPr lang="en-US" dirty="0"/>
              <a:t>The number of potential customers is limited</a:t>
            </a:r>
          </a:p>
        </p:txBody>
      </p:sp>
      <p:grpSp>
        <p:nvGrpSpPr>
          <p:cNvPr id="1029" name="Group 3"/>
          <p:cNvGrpSpPr>
            <a:grpSpLocks/>
          </p:cNvGrpSpPr>
          <p:nvPr/>
        </p:nvGrpSpPr>
        <p:grpSpPr bwMode="auto">
          <a:xfrm>
            <a:off x="3048000" y="4343400"/>
            <a:ext cx="304800" cy="381000"/>
            <a:chOff x="3505200" y="4267200"/>
            <a:chExt cx="609600" cy="685800"/>
          </a:xfrm>
        </p:grpSpPr>
        <p:cxnSp>
          <p:nvCxnSpPr>
            <p:cNvPr id="1093" name="Straight Connector 4"/>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94" name="Group 38"/>
            <p:cNvGrpSpPr>
              <a:grpSpLocks/>
            </p:cNvGrpSpPr>
            <p:nvPr/>
          </p:nvGrpSpPr>
          <p:grpSpPr bwMode="auto">
            <a:xfrm>
              <a:off x="3505200" y="4267200"/>
              <a:ext cx="609600" cy="685800"/>
              <a:chOff x="3505200" y="4267200"/>
              <a:chExt cx="609600" cy="685800"/>
            </a:xfrm>
          </p:grpSpPr>
          <p:sp>
            <p:nvSpPr>
              <p:cNvPr id="1095" name="Smiley Face 6"/>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8" name="Oval 7"/>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9" name="Oval 8"/>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98" name="Isosceles Triangle 9"/>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99" name="Oval 10"/>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100" name="Oval 11"/>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1030" name="Group 12"/>
          <p:cNvGrpSpPr>
            <a:grpSpLocks/>
          </p:cNvGrpSpPr>
          <p:nvPr/>
        </p:nvGrpSpPr>
        <p:grpSpPr bwMode="auto">
          <a:xfrm>
            <a:off x="3200400" y="4724400"/>
            <a:ext cx="304800" cy="381000"/>
            <a:chOff x="3505200" y="4267200"/>
            <a:chExt cx="609600" cy="685800"/>
          </a:xfrm>
        </p:grpSpPr>
        <p:cxnSp>
          <p:nvCxnSpPr>
            <p:cNvPr id="1085" name="Straight Connector 13"/>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86" name="Group 38"/>
            <p:cNvGrpSpPr>
              <a:grpSpLocks/>
            </p:cNvGrpSpPr>
            <p:nvPr/>
          </p:nvGrpSpPr>
          <p:grpSpPr bwMode="auto">
            <a:xfrm>
              <a:off x="3505200" y="4267200"/>
              <a:ext cx="609600" cy="685800"/>
              <a:chOff x="3505200" y="4267200"/>
              <a:chExt cx="609600" cy="685800"/>
            </a:xfrm>
          </p:grpSpPr>
          <p:sp>
            <p:nvSpPr>
              <p:cNvPr id="1087" name="Smiley Face 15"/>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7" name="Oval 16"/>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8" name="Oval 17"/>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90" name="Isosceles Triangle 18"/>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91" name="Oval 19"/>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92" name="Oval 20"/>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1031" name="Group 21"/>
          <p:cNvGrpSpPr>
            <a:grpSpLocks/>
          </p:cNvGrpSpPr>
          <p:nvPr/>
        </p:nvGrpSpPr>
        <p:grpSpPr bwMode="auto">
          <a:xfrm>
            <a:off x="3352800" y="4191000"/>
            <a:ext cx="304800" cy="381000"/>
            <a:chOff x="3505200" y="4267200"/>
            <a:chExt cx="609600" cy="685800"/>
          </a:xfrm>
        </p:grpSpPr>
        <p:cxnSp>
          <p:nvCxnSpPr>
            <p:cNvPr id="1077" name="Straight Connector 22"/>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78" name="Group 38"/>
            <p:cNvGrpSpPr>
              <a:grpSpLocks/>
            </p:cNvGrpSpPr>
            <p:nvPr/>
          </p:nvGrpSpPr>
          <p:grpSpPr bwMode="auto">
            <a:xfrm>
              <a:off x="3505200" y="4267200"/>
              <a:ext cx="609600" cy="685800"/>
              <a:chOff x="3505200" y="4267200"/>
              <a:chExt cx="609600" cy="685800"/>
            </a:xfrm>
          </p:grpSpPr>
          <p:sp>
            <p:nvSpPr>
              <p:cNvPr id="1079" name="Smiley Face 24"/>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6" name="Oval 25"/>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7" name="Oval 26"/>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82" name="Isosceles Triangle 27"/>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83" name="Oval 28"/>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84" name="Oval 29"/>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1032" name="Group 30"/>
          <p:cNvGrpSpPr>
            <a:grpSpLocks/>
          </p:cNvGrpSpPr>
          <p:nvPr/>
        </p:nvGrpSpPr>
        <p:grpSpPr bwMode="auto">
          <a:xfrm>
            <a:off x="2667000" y="4648200"/>
            <a:ext cx="304800" cy="381000"/>
            <a:chOff x="3505200" y="4267200"/>
            <a:chExt cx="609600" cy="685800"/>
          </a:xfrm>
        </p:grpSpPr>
        <p:cxnSp>
          <p:nvCxnSpPr>
            <p:cNvPr id="1069" name="Straight Connector 31"/>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70" name="Group 38"/>
            <p:cNvGrpSpPr>
              <a:grpSpLocks/>
            </p:cNvGrpSpPr>
            <p:nvPr/>
          </p:nvGrpSpPr>
          <p:grpSpPr bwMode="auto">
            <a:xfrm>
              <a:off x="3505200" y="4267200"/>
              <a:ext cx="609600" cy="685800"/>
              <a:chOff x="3505200" y="4267200"/>
              <a:chExt cx="609600" cy="685800"/>
            </a:xfrm>
          </p:grpSpPr>
          <p:sp>
            <p:nvSpPr>
              <p:cNvPr id="1071" name="Smiley Face 33"/>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35" name="Oval 34"/>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36" name="Oval 35"/>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74" name="Isosceles Triangle 36"/>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75" name="Oval 37"/>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76" name="Oval 38"/>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1033" name="Group 39"/>
          <p:cNvGrpSpPr>
            <a:grpSpLocks/>
          </p:cNvGrpSpPr>
          <p:nvPr/>
        </p:nvGrpSpPr>
        <p:grpSpPr bwMode="auto">
          <a:xfrm>
            <a:off x="3886200" y="4724400"/>
            <a:ext cx="304800" cy="381000"/>
            <a:chOff x="3505200" y="4267200"/>
            <a:chExt cx="609600" cy="685800"/>
          </a:xfrm>
        </p:grpSpPr>
        <p:cxnSp>
          <p:nvCxnSpPr>
            <p:cNvPr id="1061" name="Straight Connector 40"/>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62" name="Group 38"/>
            <p:cNvGrpSpPr>
              <a:grpSpLocks/>
            </p:cNvGrpSpPr>
            <p:nvPr/>
          </p:nvGrpSpPr>
          <p:grpSpPr bwMode="auto">
            <a:xfrm>
              <a:off x="3505200" y="4267200"/>
              <a:ext cx="609600" cy="685800"/>
              <a:chOff x="3505200" y="4267200"/>
              <a:chExt cx="609600" cy="685800"/>
            </a:xfrm>
          </p:grpSpPr>
          <p:sp>
            <p:nvSpPr>
              <p:cNvPr id="1063" name="Smiley Face 42"/>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44" name="Oval 43"/>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45" name="Oval 44"/>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66" name="Isosceles Triangle 45"/>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67" name="Oval 46"/>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68" name="Oval 47"/>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1034" name="Group 48"/>
          <p:cNvGrpSpPr>
            <a:grpSpLocks/>
          </p:cNvGrpSpPr>
          <p:nvPr/>
        </p:nvGrpSpPr>
        <p:grpSpPr bwMode="auto">
          <a:xfrm>
            <a:off x="3581400" y="4419600"/>
            <a:ext cx="304800" cy="381000"/>
            <a:chOff x="3505200" y="4267200"/>
            <a:chExt cx="609600" cy="685800"/>
          </a:xfrm>
        </p:grpSpPr>
        <p:cxnSp>
          <p:nvCxnSpPr>
            <p:cNvPr id="1053" name="Straight Connector 49"/>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54" name="Group 38"/>
            <p:cNvGrpSpPr>
              <a:grpSpLocks/>
            </p:cNvGrpSpPr>
            <p:nvPr/>
          </p:nvGrpSpPr>
          <p:grpSpPr bwMode="auto">
            <a:xfrm>
              <a:off x="3505200" y="4267200"/>
              <a:ext cx="609600" cy="685800"/>
              <a:chOff x="3505200" y="4267200"/>
              <a:chExt cx="609600" cy="685800"/>
            </a:xfrm>
          </p:grpSpPr>
          <p:sp>
            <p:nvSpPr>
              <p:cNvPr id="1055" name="Smiley Face 51"/>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53" name="Oval 52"/>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54" name="Oval 53"/>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58" name="Isosceles Triangle 54"/>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59" name="Oval 55"/>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60" name="Oval 56"/>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77" name="Group 76"/>
          <p:cNvGrpSpPr/>
          <p:nvPr/>
        </p:nvGrpSpPr>
        <p:grpSpPr>
          <a:xfrm>
            <a:off x="5791200" y="914400"/>
            <a:ext cx="2209800" cy="2049463"/>
            <a:chOff x="5791200" y="914400"/>
            <a:chExt cx="2209800" cy="2049463"/>
          </a:xfrm>
        </p:grpSpPr>
        <p:graphicFrame>
          <p:nvGraphicFramePr>
            <p:cNvPr id="1026" name="Object 2"/>
            <p:cNvGraphicFramePr>
              <a:graphicFrameLocks noChangeAspect="1"/>
            </p:cNvGraphicFramePr>
            <p:nvPr/>
          </p:nvGraphicFramePr>
          <p:xfrm>
            <a:off x="5791200" y="914400"/>
            <a:ext cx="2209800" cy="2049463"/>
          </p:xfrm>
          <a:graphic>
            <a:graphicData uri="http://schemas.openxmlformats.org/presentationml/2006/ole">
              <mc:AlternateContent xmlns:mc="http://schemas.openxmlformats.org/markup-compatibility/2006">
                <mc:Choice xmlns:v="urn:schemas-microsoft-com:vml" Requires="v">
                  <p:oleObj name="Equation" r:id="rId3" imgW="152280" imgH="126720" progId="Equation.3">
                    <p:embed/>
                  </p:oleObj>
                </mc:Choice>
                <mc:Fallback>
                  <p:oleObj name="Equation" r:id="rId3" imgW="152280" imgH="1267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14400"/>
                          <a:ext cx="2209800" cy="204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5" name="Group 58"/>
            <p:cNvGrpSpPr>
              <a:grpSpLocks/>
            </p:cNvGrpSpPr>
            <p:nvPr/>
          </p:nvGrpSpPr>
          <p:grpSpPr bwMode="auto">
            <a:xfrm>
              <a:off x="6324600" y="1676400"/>
              <a:ext cx="304800" cy="381000"/>
              <a:chOff x="3505200" y="4267200"/>
              <a:chExt cx="609600" cy="685800"/>
            </a:xfrm>
          </p:grpSpPr>
          <p:cxnSp>
            <p:nvCxnSpPr>
              <p:cNvPr id="1045" name="Straight Connector 59"/>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46" name="Group 38"/>
              <p:cNvGrpSpPr>
                <a:grpSpLocks/>
              </p:cNvGrpSpPr>
              <p:nvPr/>
            </p:nvGrpSpPr>
            <p:grpSpPr bwMode="auto">
              <a:xfrm>
                <a:off x="3505200" y="4267200"/>
                <a:ext cx="609600" cy="685800"/>
                <a:chOff x="3505200" y="4267200"/>
                <a:chExt cx="609600" cy="685800"/>
              </a:xfrm>
            </p:grpSpPr>
            <p:sp>
              <p:nvSpPr>
                <p:cNvPr id="1047" name="Smiley Face 61"/>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63" name="Oval 62"/>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64" name="Oval 63"/>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50" name="Isosceles Triangle 64"/>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51" name="Oval 65"/>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52" name="Oval 66"/>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1036" name="Group 67"/>
            <p:cNvGrpSpPr>
              <a:grpSpLocks/>
            </p:cNvGrpSpPr>
            <p:nvPr/>
          </p:nvGrpSpPr>
          <p:grpSpPr bwMode="auto">
            <a:xfrm>
              <a:off x="7162800" y="1676400"/>
              <a:ext cx="304800" cy="381000"/>
              <a:chOff x="3505200" y="4267200"/>
              <a:chExt cx="609600" cy="685800"/>
            </a:xfrm>
          </p:grpSpPr>
          <p:cxnSp>
            <p:nvCxnSpPr>
              <p:cNvPr id="1037" name="Straight Connector 68"/>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1038" name="Group 38"/>
              <p:cNvGrpSpPr>
                <a:grpSpLocks/>
              </p:cNvGrpSpPr>
              <p:nvPr/>
            </p:nvGrpSpPr>
            <p:grpSpPr bwMode="auto">
              <a:xfrm>
                <a:off x="3505200" y="4267200"/>
                <a:ext cx="609600" cy="685800"/>
                <a:chOff x="3505200" y="4267200"/>
                <a:chExt cx="609600" cy="685800"/>
              </a:xfrm>
            </p:grpSpPr>
            <p:sp>
              <p:nvSpPr>
                <p:cNvPr id="1039" name="Smiley Face 70"/>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72" name="Oval 71"/>
                <p:cNvSpPr/>
                <p:nvPr/>
              </p:nvSpPr>
              <p:spPr bwMode="auto">
                <a:xfrm>
                  <a:off x="38862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73" name="Oval 72"/>
                <p:cNvSpPr/>
                <p:nvPr/>
              </p:nvSpPr>
              <p:spPr bwMode="auto">
                <a:xfrm>
                  <a:off x="3581400" y="4875848"/>
                  <a:ext cx="152400" cy="77152"/>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042" name="Isosceles Triangle 73"/>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43" name="Oval 74"/>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044" name="Oval 75"/>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Channels and Phases</a:t>
            </a:r>
          </a:p>
        </p:txBody>
      </p:sp>
      <p:sp>
        <p:nvSpPr>
          <p:cNvPr id="22531" name="Content Placeholder 2"/>
          <p:cNvSpPr>
            <a:spLocks noGrp="1"/>
          </p:cNvSpPr>
          <p:nvPr>
            <p:ph idx="1"/>
          </p:nvPr>
        </p:nvSpPr>
        <p:spPr/>
        <p:txBody>
          <a:bodyPr/>
          <a:lstStyle/>
          <a:p>
            <a:pPr eaLnBrk="1" hangingPunct="1"/>
            <a:r>
              <a:rPr lang="en-US" b="1" dirty="0"/>
              <a:t>Channel</a:t>
            </a:r>
          </a:p>
          <a:p>
            <a:pPr lvl="1" eaLnBrk="1" hangingPunct="1"/>
            <a:r>
              <a:rPr lang="en-US" dirty="0"/>
              <a:t>A server in a service system</a:t>
            </a:r>
          </a:p>
          <a:p>
            <a:pPr lvl="1" eaLnBrk="1" hangingPunct="1"/>
            <a:r>
              <a:rPr lang="en-US" dirty="0"/>
              <a:t>It is assumed that each channel can handle one customer at a time</a:t>
            </a:r>
          </a:p>
          <a:p>
            <a:pPr eaLnBrk="1" hangingPunct="1"/>
            <a:r>
              <a:rPr lang="en-US" b="1" dirty="0"/>
              <a:t>Phases</a:t>
            </a:r>
          </a:p>
          <a:p>
            <a:pPr lvl="1" eaLnBrk="1" hangingPunct="1"/>
            <a:r>
              <a:rPr lang="en-US" dirty="0"/>
              <a:t>The number of steps in a queuing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Common Queuing Systems</a:t>
            </a:r>
          </a:p>
        </p:txBody>
      </p:sp>
      <p:pic>
        <p:nvPicPr>
          <p:cNvPr id="4" name="Picture 3" descr="ste25251_1803.jpg"/>
          <p:cNvPicPr>
            <a:picLocks noChangeAspect="1"/>
          </p:cNvPicPr>
          <p:nvPr/>
        </p:nvPicPr>
        <p:blipFill>
          <a:blip r:embed="rId3" cstate="print"/>
          <a:stretch>
            <a:fillRect/>
          </a:stretch>
        </p:blipFill>
        <p:spPr>
          <a:xfrm>
            <a:off x="1752600" y="1591697"/>
            <a:ext cx="5562600" cy="45805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eaLnBrk="1" hangingPunct="1"/>
            <a:r>
              <a:rPr lang="en-US" sz="2400" b="1" dirty="0"/>
              <a:t>Arrival pattern</a:t>
            </a:r>
          </a:p>
          <a:p>
            <a:pPr lvl="1" eaLnBrk="1" hangingPunct="1"/>
            <a:r>
              <a:rPr lang="en-US" sz="2000" dirty="0"/>
              <a:t>Most commonly used models assume the </a:t>
            </a:r>
            <a:r>
              <a:rPr lang="en-US" sz="2000" i="1" dirty="0"/>
              <a:t>arrival rate </a:t>
            </a:r>
            <a:r>
              <a:rPr lang="en-US" sz="2000" dirty="0"/>
              <a:t>can be described by the Poisson distribution</a:t>
            </a:r>
          </a:p>
          <a:p>
            <a:pPr lvl="2" eaLnBrk="1" hangingPunct="1"/>
            <a:r>
              <a:rPr lang="en-US" sz="2000" dirty="0"/>
              <a:t>Arrivals per unit of time</a:t>
            </a:r>
          </a:p>
          <a:p>
            <a:pPr lvl="1" eaLnBrk="1" hangingPunct="1"/>
            <a:r>
              <a:rPr lang="en-US" sz="2000" dirty="0"/>
              <a:t>Equivalently, </a:t>
            </a:r>
            <a:r>
              <a:rPr lang="en-US" sz="2000" i="1" dirty="0"/>
              <a:t>interarrival</a:t>
            </a:r>
            <a:r>
              <a:rPr lang="en-US" sz="2000" dirty="0"/>
              <a:t> times are assumed to follow the negative exponential distribution</a:t>
            </a:r>
          </a:p>
          <a:p>
            <a:pPr lvl="2" eaLnBrk="1" hangingPunct="1"/>
            <a:r>
              <a:rPr lang="en-US" sz="2000" dirty="0"/>
              <a:t>The time between arrivals</a:t>
            </a:r>
          </a:p>
          <a:p>
            <a:pPr eaLnBrk="1" hangingPunct="1"/>
            <a:r>
              <a:rPr lang="en-US" sz="2400" b="1" dirty="0"/>
              <a:t>Service pattern</a:t>
            </a:r>
          </a:p>
          <a:p>
            <a:pPr lvl="1" eaLnBrk="1" hangingPunct="1"/>
            <a:r>
              <a:rPr lang="en-US" sz="2000" dirty="0"/>
              <a:t>Service times are frequently assumed to follow a negative exponential distribution</a:t>
            </a:r>
          </a:p>
          <a:p>
            <a:pPr lvl="2" eaLnBrk="1" hangingPunct="1"/>
            <a:endParaRPr lang="en-US" sz="2000" dirty="0"/>
          </a:p>
          <a:p>
            <a:pPr lvl="1" eaLnBrk="1" hangingPunct="1"/>
            <a:endParaRPr lang="en-US" sz="2000" dirty="0"/>
          </a:p>
        </p:txBody>
      </p:sp>
      <p:sp>
        <p:nvSpPr>
          <p:cNvPr id="24578" name="Title 1"/>
          <p:cNvSpPr>
            <a:spLocks noGrp="1"/>
          </p:cNvSpPr>
          <p:nvPr>
            <p:ph type="title"/>
          </p:nvPr>
        </p:nvSpPr>
        <p:spPr/>
        <p:txBody>
          <a:bodyPr/>
          <a:lstStyle/>
          <a:p>
            <a:pPr eaLnBrk="1" hangingPunct="1"/>
            <a:r>
              <a:rPr lang="en-US" dirty="0"/>
              <a:t>Arrival and Service Patterns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Poisson and Negative Exponential</a:t>
            </a:r>
          </a:p>
        </p:txBody>
      </p:sp>
      <p:pic>
        <p:nvPicPr>
          <p:cNvPr id="4" name="Picture 3" descr="ste25251_1804.jpg"/>
          <p:cNvPicPr>
            <a:picLocks noChangeAspect="1"/>
          </p:cNvPicPr>
          <p:nvPr/>
        </p:nvPicPr>
        <p:blipFill>
          <a:blip r:embed="rId3" cstate="print"/>
          <a:stretch>
            <a:fillRect/>
          </a:stretch>
        </p:blipFill>
        <p:spPr>
          <a:xfrm>
            <a:off x="685800" y="1981200"/>
            <a:ext cx="7684599" cy="24993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Queue Discipline</a:t>
            </a:r>
          </a:p>
        </p:txBody>
      </p:sp>
      <p:sp>
        <p:nvSpPr>
          <p:cNvPr id="26627" name="Content Placeholder 2"/>
          <p:cNvSpPr>
            <a:spLocks noGrp="1"/>
          </p:cNvSpPr>
          <p:nvPr>
            <p:ph idx="1"/>
          </p:nvPr>
        </p:nvSpPr>
        <p:spPr/>
        <p:txBody>
          <a:bodyPr/>
          <a:lstStyle/>
          <a:p>
            <a:pPr eaLnBrk="1" hangingPunct="1"/>
            <a:r>
              <a:rPr lang="en-US" b="1" dirty="0"/>
              <a:t>Queue discipline</a:t>
            </a:r>
          </a:p>
          <a:p>
            <a:pPr lvl="1" eaLnBrk="1" hangingPunct="1"/>
            <a:r>
              <a:rPr lang="en-US" dirty="0"/>
              <a:t>The order in which customers are processed</a:t>
            </a:r>
          </a:p>
          <a:p>
            <a:pPr lvl="2" eaLnBrk="1" hangingPunct="1"/>
            <a:r>
              <a:rPr lang="en-US" dirty="0"/>
              <a:t>Most commonly encountered rule is that service is provided on a </a:t>
            </a:r>
            <a:r>
              <a:rPr lang="en-US" i="1" dirty="0"/>
              <a:t>first-come, first-served (FCFS) </a:t>
            </a:r>
            <a:r>
              <a:rPr lang="en-US" dirty="0"/>
              <a:t>basis</a:t>
            </a:r>
          </a:p>
          <a:p>
            <a:pPr lvl="2" eaLnBrk="1" hangingPunct="1"/>
            <a:r>
              <a:rPr lang="en-US" dirty="0"/>
              <a:t>Non </a:t>
            </a:r>
            <a:r>
              <a:rPr lang="en-US" i="1" dirty="0"/>
              <a:t>FCFS</a:t>
            </a:r>
            <a:r>
              <a:rPr lang="en-US" dirty="0"/>
              <a:t> applications do not treat all customer waiting costs as the same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pPr eaLnBrk="1" hangingPunct="1"/>
            <a:r>
              <a:rPr lang="en-US" sz="2400" dirty="0"/>
              <a:t>Managers typically consider five measures when evaluating waiting line performance:</a:t>
            </a:r>
          </a:p>
          <a:p>
            <a:pPr marL="801688" lvl="1" indent="-457200" eaLnBrk="1" hangingPunct="1">
              <a:buFontTx/>
              <a:buAutoNum type="arabicPeriod"/>
            </a:pPr>
            <a:r>
              <a:rPr lang="en-US" sz="2000" dirty="0"/>
              <a:t>The average number of customers waiting (in line or in the system)</a:t>
            </a:r>
          </a:p>
          <a:p>
            <a:pPr marL="801688" lvl="1" indent="-457200" eaLnBrk="1" hangingPunct="1">
              <a:buFontTx/>
              <a:buAutoNum type="arabicPeriod"/>
            </a:pPr>
            <a:r>
              <a:rPr lang="en-US" sz="2000" dirty="0"/>
              <a:t>The average time customers wait (in line or in the system)</a:t>
            </a:r>
          </a:p>
          <a:p>
            <a:pPr marL="801688" lvl="1" indent="-457200" eaLnBrk="1" hangingPunct="1">
              <a:buFontTx/>
              <a:buAutoNum type="arabicPeriod"/>
            </a:pPr>
            <a:r>
              <a:rPr lang="en-US" sz="2000" dirty="0"/>
              <a:t>System utilization</a:t>
            </a:r>
          </a:p>
          <a:p>
            <a:pPr marL="801688" lvl="1" indent="-457200" eaLnBrk="1" hangingPunct="1">
              <a:buFontTx/>
              <a:buAutoNum type="arabicPeriod"/>
            </a:pPr>
            <a:r>
              <a:rPr lang="en-US" sz="2000" dirty="0"/>
              <a:t>The implied cost of a given level of capacity and its related waiting line</a:t>
            </a:r>
          </a:p>
          <a:p>
            <a:pPr marL="801688" lvl="1" indent="-457200" eaLnBrk="1" hangingPunct="1">
              <a:buFontTx/>
              <a:buAutoNum type="arabicPeriod"/>
            </a:pPr>
            <a:r>
              <a:rPr lang="en-US" sz="2000" dirty="0"/>
              <a:t>The probability that an arrival will have to wait for service</a:t>
            </a:r>
          </a:p>
        </p:txBody>
      </p:sp>
      <p:sp>
        <p:nvSpPr>
          <p:cNvPr id="27650" name="Title 1"/>
          <p:cNvSpPr>
            <a:spLocks noGrp="1"/>
          </p:cNvSpPr>
          <p:nvPr>
            <p:ph type="title"/>
          </p:nvPr>
        </p:nvSpPr>
        <p:spPr/>
        <p:txBody>
          <a:bodyPr/>
          <a:lstStyle/>
          <a:p>
            <a:pPr eaLnBrk="1" hangingPunct="1"/>
            <a:r>
              <a:rPr lang="en-US" dirty="0"/>
              <a:t>Waiting Line Metrics</a:t>
            </a:r>
          </a:p>
        </p:txBody>
      </p:sp>
      <p:sp>
        <p:nvSpPr>
          <p:cNvPr id="4" name="Rounded Rectangle 3"/>
          <p:cNvSpPr/>
          <p:nvPr/>
        </p:nvSpPr>
        <p:spPr>
          <a:xfrm>
            <a:off x="76200" y="6248400"/>
            <a:ext cx="1066800" cy="533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 18.3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Waiting Line Performance</a:t>
            </a:r>
            <a:endParaRPr lang="en-US" dirty="0"/>
          </a:p>
        </p:txBody>
      </p:sp>
      <p:grpSp>
        <p:nvGrpSpPr>
          <p:cNvPr id="5" name="Group 4"/>
          <p:cNvGrpSpPr/>
          <p:nvPr/>
        </p:nvGrpSpPr>
        <p:grpSpPr>
          <a:xfrm>
            <a:off x="1905000" y="1676400"/>
            <a:ext cx="5413248" cy="4091464"/>
            <a:chOff x="1905000" y="1676400"/>
            <a:chExt cx="5413248" cy="4091464"/>
          </a:xfrm>
        </p:grpSpPr>
        <p:pic>
          <p:nvPicPr>
            <p:cNvPr id="3" name="Picture 2" descr="ste25251_1806.jpg"/>
            <p:cNvPicPr>
              <a:picLocks noChangeAspect="1"/>
            </p:cNvPicPr>
            <p:nvPr/>
          </p:nvPicPr>
          <p:blipFill>
            <a:blip r:embed="rId3" cstate="print"/>
            <a:stretch>
              <a:fillRect/>
            </a:stretch>
          </p:blipFill>
          <p:spPr>
            <a:xfrm>
              <a:off x="1905000" y="1676400"/>
              <a:ext cx="5413248" cy="3314601"/>
            </a:xfrm>
            <a:prstGeom prst="rect">
              <a:avLst/>
            </a:prstGeom>
          </p:spPr>
        </p:pic>
        <p:sp>
          <p:nvSpPr>
            <p:cNvPr id="4" name="TextBox 3"/>
            <p:cNvSpPr txBox="1"/>
            <p:nvPr/>
          </p:nvSpPr>
          <p:spPr>
            <a:xfrm>
              <a:off x="1905001" y="5029200"/>
              <a:ext cx="5410200" cy="738664"/>
            </a:xfrm>
            <a:prstGeom prst="rect">
              <a:avLst/>
            </a:prstGeom>
            <a:noFill/>
          </p:spPr>
          <p:txBody>
            <a:bodyPr wrap="square" rtlCol="0">
              <a:spAutoFit/>
            </a:bodyPr>
            <a:lstStyle/>
            <a:p>
              <a:r>
                <a:rPr lang="en-US" sz="1400" dirty="0"/>
                <a:t>The average number waiting in line and the average time customers wait in line increase exponentially as the system utilization increases</a:t>
              </a:r>
            </a:p>
          </p:txBody>
        </p:sp>
      </p:grpSp>
      <p:sp>
        <p:nvSpPr>
          <p:cNvPr id="6" name="Rounded Rectangle 5"/>
          <p:cNvSpPr/>
          <p:nvPr/>
        </p:nvSpPr>
        <p:spPr>
          <a:xfrm>
            <a:off x="76200" y="6248400"/>
            <a:ext cx="1066800" cy="533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 18.3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a:t>Queuing Models: Infinite Source</a:t>
            </a:r>
          </a:p>
        </p:txBody>
      </p:sp>
      <p:sp>
        <p:nvSpPr>
          <p:cNvPr id="28675" name="Content Placeholder 2"/>
          <p:cNvSpPr>
            <a:spLocks noGrp="1"/>
          </p:cNvSpPr>
          <p:nvPr>
            <p:ph idx="1"/>
          </p:nvPr>
        </p:nvSpPr>
        <p:spPr/>
        <p:txBody>
          <a:bodyPr/>
          <a:lstStyle/>
          <a:p>
            <a:pPr eaLnBrk="1" hangingPunct="1"/>
            <a:r>
              <a:rPr lang="en-US" dirty="0"/>
              <a:t>Four basic infinite source models</a:t>
            </a:r>
          </a:p>
          <a:p>
            <a:pPr lvl="1" eaLnBrk="1" hangingPunct="1"/>
            <a:r>
              <a:rPr lang="en-US" dirty="0"/>
              <a:t>All assume a Poisson arrival rate</a:t>
            </a:r>
          </a:p>
          <a:p>
            <a:pPr marL="1141413" lvl="2" indent="-457200" eaLnBrk="1" hangingPunct="1">
              <a:buFontTx/>
              <a:buAutoNum type="arabicPeriod"/>
            </a:pPr>
            <a:r>
              <a:rPr lang="en-US" dirty="0"/>
              <a:t>Single server, exponential service time</a:t>
            </a:r>
          </a:p>
          <a:p>
            <a:pPr marL="1141413" lvl="2" indent="-457200" eaLnBrk="1" hangingPunct="1">
              <a:buFontTx/>
              <a:buAutoNum type="arabicPeriod"/>
            </a:pPr>
            <a:r>
              <a:rPr lang="en-US" dirty="0"/>
              <a:t>Single server, constant service time</a:t>
            </a:r>
          </a:p>
          <a:p>
            <a:pPr marL="1141413" lvl="2" indent="-457200" eaLnBrk="1" hangingPunct="1">
              <a:buFontTx/>
              <a:buAutoNum type="arabicPeriod"/>
            </a:pPr>
            <a:r>
              <a:rPr lang="en-US" dirty="0"/>
              <a:t>Multiple servers, exponential service time</a:t>
            </a:r>
          </a:p>
          <a:p>
            <a:pPr marL="1141413" lvl="2" indent="-457200" eaLnBrk="1" hangingPunct="1">
              <a:buFontTx/>
              <a:buAutoNum type="arabicPeriod"/>
            </a:pPr>
            <a:r>
              <a:rPr lang="en-US" dirty="0"/>
              <a:t>Multiple priority service, exponential service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3"/>
          <p:cNvGraphicFramePr>
            <a:graphicFrameLocks noGrp="1" noChangeAspect="1"/>
          </p:cNvGraphicFramePr>
          <p:nvPr>
            <p:ph idx="1"/>
            <p:extLst>
              <p:ext uri="{D42A27DB-BD31-4B8C-83A1-F6EECF244321}">
                <p14:modId xmlns:p14="http://schemas.microsoft.com/office/powerpoint/2010/main" val="2133977076"/>
              </p:ext>
            </p:extLst>
          </p:nvPr>
        </p:nvGraphicFramePr>
        <p:xfrm>
          <a:off x="1905000" y="1657350"/>
          <a:ext cx="4973638" cy="4210050"/>
        </p:xfrm>
        <a:graphic>
          <a:graphicData uri="http://schemas.openxmlformats.org/presentationml/2006/ole">
            <mc:AlternateContent xmlns:mc="http://schemas.openxmlformats.org/markup-compatibility/2006">
              <mc:Choice xmlns:v="urn:schemas-microsoft-com:vml" Requires="v">
                <p:oleObj name="Equation" r:id="rId3" imgW="3555720" imgH="3009600" progId="Equation.3">
                  <p:embed/>
                </p:oleObj>
              </mc:Choice>
              <mc:Fallback>
                <p:oleObj name="Equation" r:id="rId3" imgW="3555720" imgH="30096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57350"/>
                        <a:ext cx="4973638" cy="4210050"/>
                      </a:xfrm>
                      <a:prstGeom prst="rect">
                        <a:avLst/>
                      </a:prstGeom>
                      <a:solidFill>
                        <a:schemeClr val="bg2">
                          <a:lumMod val="90000"/>
                        </a:schemeClr>
                      </a:solidFill>
                    </p:spPr>
                  </p:pic>
                </p:oleObj>
              </mc:Fallback>
            </mc:AlternateContent>
          </a:graphicData>
        </a:graphic>
      </p:graphicFrame>
      <p:sp>
        <p:nvSpPr>
          <p:cNvPr id="2052" name="Title 1"/>
          <p:cNvSpPr>
            <a:spLocks noGrp="1"/>
          </p:cNvSpPr>
          <p:nvPr>
            <p:ph type="title"/>
          </p:nvPr>
        </p:nvSpPr>
        <p:spPr/>
        <p:txBody>
          <a:bodyPr/>
          <a:lstStyle/>
          <a:p>
            <a:pPr eaLnBrk="1" hangingPunct="1"/>
            <a:r>
              <a:rPr lang="en-US" dirty="0"/>
              <a:t>Infinite-Source Symbols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marL="1082675" indent="-1022350" eaLnBrk="1" hangingPunct="1">
              <a:buNone/>
            </a:pPr>
            <a:r>
              <a:rPr lang="en-US" sz="2400" dirty="0"/>
              <a:t>You should be able to:</a:t>
            </a:r>
          </a:p>
          <a:p>
            <a:pPr marL="1082675" lvl="1" indent="-1022350">
              <a:buNone/>
            </a:pPr>
            <a:r>
              <a:rPr lang="en-US" sz="2000" dirty="0"/>
              <a:t>LO 18.1	What imbalance does the existence of a waiting line reveal?</a:t>
            </a:r>
          </a:p>
          <a:p>
            <a:pPr marL="1082675" lvl="1" indent="-1022350">
              <a:buNone/>
            </a:pPr>
            <a:r>
              <a:rPr lang="en-US" sz="2000" dirty="0"/>
              <a:t>LO 18.2	What causes waiting lines to form, and why is it impossible to eliminate them completely?</a:t>
            </a:r>
          </a:p>
          <a:p>
            <a:pPr marL="1082675" lvl="1" indent="-1022350">
              <a:buNone/>
            </a:pPr>
            <a:r>
              <a:rPr lang="en-US" sz="2000" dirty="0"/>
              <a:t>LO 18.3	What metrics are used to help managers analyze waiting lines?</a:t>
            </a:r>
          </a:p>
          <a:p>
            <a:pPr marL="1082675" lvl="1" indent="-1022350">
              <a:buNone/>
            </a:pPr>
            <a:r>
              <a:rPr lang="en-US" sz="2000" dirty="0"/>
              <a:t>LO 18.4	What very important lesson does the constant service time model provide for managers?</a:t>
            </a:r>
          </a:p>
          <a:p>
            <a:pPr marL="1082675" lvl="1" indent="-1022350">
              <a:buNone/>
            </a:pPr>
            <a:r>
              <a:rPr lang="en-US" sz="2000" dirty="0"/>
              <a:t>LO 18.4	What are some psychological approaches to managing lines, and why might a manager want to use them?</a:t>
            </a:r>
          </a:p>
        </p:txBody>
      </p:sp>
      <p:sp>
        <p:nvSpPr>
          <p:cNvPr id="14338" name="Title 1"/>
          <p:cNvSpPr>
            <a:spLocks noGrp="1"/>
          </p:cNvSpPr>
          <p:nvPr>
            <p:ph type="title"/>
          </p:nvPr>
        </p:nvSpPr>
        <p:spPr/>
        <p:txBody>
          <a:bodyPr/>
          <a:lstStyle/>
          <a:p>
            <a:pPr eaLnBrk="1" hangingPunct="1"/>
            <a:r>
              <a:rPr lang="en-US" dirty="0"/>
              <a:t>Chapter 18: 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5"/>
          <p:cNvSpPr txBox="1">
            <a:spLocks noChangeArrowheads="1"/>
          </p:cNvSpPr>
          <p:nvPr/>
        </p:nvSpPr>
        <p:spPr bwMode="auto">
          <a:xfrm>
            <a:off x="838200" y="1524000"/>
            <a:ext cx="7772400" cy="1938338"/>
          </a:xfrm>
          <a:prstGeom prst="rect">
            <a:avLst/>
          </a:prstGeom>
          <a:noFill/>
          <a:ln w="9525">
            <a:noFill/>
            <a:miter lim="800000"/>
            <a:headEnd/>
            <a:tailEnd/>
          </a:ln>
        </p:spPr>
        <p:txBody>
          <a:bodyPr>
            <a:spAutoFit/>
          </a:bodyPr>
          <a:lstStyle/>
          <a:p>
            <a:r>
              <a:rPr lang="en-US" sz="2000" b="1" dirty="0">
                <a:solidFill>
                  <a:srgbClr val="303B2C"/>
                </a:solidFill>
              </a:rPr>
              <a:t>System Utilization</a:t>
            </a:r>
          </a:p>
          <a:p>
            <a:endParaRPr lang="en-US" sz="2000" b="1" dirty="0">
              <a:solidFill>
                <a:srgbClr val="303B2C"/>
              </a:solidFill>
            </a:endParaRPr>
          </a:p>
          <a:p>
            <a:endParaRPr lang="en-US" sz="2000" b="1" dirty="0">
              <a:solidFill>
                <a:srgbClr val="303B2C"/>
              </a:solidFill>
            </a:endParaRPr>
          </a:p>
          <a:p>
            <a:endParaRPr lang="en-US" sz="2000" b="1" dirty="0">
              <a:solidFill>
                <a:srgbClr val="303B2C"/>
              </a:solidFill>
            </a:endParaRPr>
          </a:p>
          <a:p>
            <a:endParaRPr lang="en-US" sz="2000" b="1" dirty="0">
              <a:solidFill>
                <a:srgbClr val="303B2C"/>
              </a:solidFill>
            </a:endParaRPr>
          </a:p>
          <a:p>
            <a:r>
              <a:rPr lang="en-US" sz="2000" b="1" dirty="0">
                <a:solidFill>
                  <a:srgbClr val="303B2C"/>
                </a:solidFill>
              </a:rPr>
              <a:t>Average number of customers being served</a:t>
            </a:r>
          </a:p>
        </p:txBody>
      </p:sp>
      <p:sp>
        <p:nvSpPr>
          <p:cNvPr id="3077" name="Title 1"/>
          <p:cNvSpPr>
            <a:spLocks noGrp="1"/>
          </p:cNvSpPr>
          <p:nvPr>
            <p:ph type="title"/>
          </p:nvPr>
        </p:nvSpPr>
        <p:spPr/>
        <p:txBody>
          <a:bodyPr/>
          <a:lstStyle/>
          <a:p>
            <a:pPr eaLnBrk="1" hangingPunct="1"/>
            <a:r>
              <a:rPr lang="en-US" dirty="0"/>
              <a:t>Basic Relationships</a:t>
            </a:r>
          </a:p>
        </p:txBody>
      </p:sp>
      <p:graphicFrame>
        <p:nvGraphicFramePr>
          <p:cNvPr id="3074" name="Content Placeholder 3"/>
          <p:cNvGraphicFramePr>
            <a:graphicFrameLocks noGrp="1" noChangeAspect="1"/>
          </p:cNvGraphicFramePr>
          <p:nvPr>
            <p:ph idx="1"/>
          </p:nvPr>
        </p:nvGraphicFramePr>
        <p:xfrm>
          <a:off x="1828800" y="2057400"/>
          <a:ext cx="1219200" cy="914400"/>
        </p:xfrm>
        <a:graphic>
          <a:graphicData uri="http://schemas.openxmlformats.org/presentationml/2006/ole">
            <mc:AlternateContent xmlns:mc="http://schemas.openxmlformats.org/markup-compatibility/2006">
              <mc:Choice xmlns:v="urn:schemas-microsoft-com:vml" Requires="v">
                <p:oleObj name="Equation" r:id="rId3" imgW="558720" imgH="419040" progId="Equation.3">
                  <p:embed/>
                </p:oleObj>
              </mc:Choice>
              <mc:Fallback>
                <p:oleObj name="Equation" r:id="rId3" imgW="558720" imgH="41904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57400"/>
                        <a:ext cx="1219200" cy="9144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1828800" y="3657600"/>
          <a:ext cx="958850" cy="1020763"/>
        </p:xfrm>
        <a:graphic>
          <a:graphicData uri="http://schemas.openxmlformats.org/presentationml/2006/ole">
            <mc:AlternateContent xmlns:mc="http://schemas.openxmlformats.org/markup-compatibility/2006">
              <mc:Choice xmlns:v="urn:schemas-microsoft-com:vml" Requires="v">
                <p:oleObj name="Equation" r:id="rId5" imgW="393480" imgH="419040" progId="Equation.3">
                  <p:embed/>
                </p:oleObj>
              </mc:Choice>
              <mc:Fallback>
                <p:oleObj name="Equation" r:id="rId5" imgW="393480" imgH="419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657600"/>
                        <a:ext cx="958850" cy="10207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Basic Relationships</a:t>
            </a:r>
          </a:p>
        </p:txBody>
      </p:sp>
      <p:sp>
        <p:nvSpPr>
          <p:cNvPr id="4100" name="Content Placeholder 2"/>
          <p:cNvSpPr>
            <a:spLocks noGrp="1"/>
          </p:cNvSpPr>
          <p:nvPr>
            <p:ph idx="1"/>
          </p:nvPr>
        </p:nvSpPr>
        <p:spPr/>
        <p:txBody>
          <a:bodyPr/>
          <a:lstStyle/>
          <a:p>
            <a:pPr eaLnBrk="1" hangingPunct="1"/>
            <a:r>
              <a:rPr lang="en-US" b="1" i="1" dirty="0"/>
              <a:t>Little’s Law</a:t>
            </a:r>
          </a:p>
          <a:p>
            <a:pPr lvl="1" eaLnBrk="1" hangingPunct="1"/>
            <a:r>
              <a:rPr lang="en-US" dirty="0"/>
              <a:t>For a stable system the average number of customers in line or in the system is equal to the average customer arrival rate multiplied by the average time in the line or system </a:t>
            </a:r>
          </a:p>
        </p:txBody>
      </p:sp>
      <p:graphicFrame>
        <p:nvGraphicFramePr>
          <p:cNvPr id="4098" name="Object 2"/>
          <p:cNvGraphicFramePr>
            <a:graphicFrameLocks noChangeAspect="1"/>
          </p:cNvGraphicFramePr>
          <p:nvPr/>
        </p:nvGraphicFramePr>
        <p:xfrm>
          <a:off x="3454400" y="3581400"/>
          <a:ext cx="2032000" cy="1752600"/>
        </p:xfrm>
        <a:graphic>
          <a:graphicData uri="http://schemas.openxmlformats.org/presentationml/2006/ole">
            <mc:AlternateContent xmlns:mc="http://schemas.openxmlformats.org/markup-compatibility/2006">
              <mc:Choice xmlns:v="urn:schemas-microsoft-com:vml" Requires="v">
                <p:oleObj name="Equation" r:id="rId3" imgW="609480" imgH="457200" progId="Equation.3">
                  <p:embed/>
                </p:oleObj>
              </mc:Choice>
              <mc:Fallback>
                <p:oleObj name="Equation" r:id="rId3" imgW="60948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3581400"/>
                        <a:ext cx="2032000" cy="1752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Content Placeholder 2"/>
          <p:cNvSpPr>
            <a:spLocks noGrp="1"/>
          </p:cNvSpPr>
          <p:nvPr>
            <p:ph idx="1"/>
          </p:nvPr>
        </p:nvSpPr>
        <p:spPr/>
        <p:txBody>
          <a:bodyPr>
            <a:normAutofit/>
          </a:bodyPr>
          <a:lstStyle/>
          <a:p>
            <a:pPr eaLnBrk="1" hangingPunct="1"/>
            <a:r>
              <a:rPr lang="en-US" sz="2400" b="1" dirty="0"/>
              <a:t>The average </a:t>
            </a:r>
            <a:r>
              <a:rPr lang="en-US" sz="2400" b="1" i="1" dirty="0"/>
              <a:t>number </a:t>
            </a:r>
            <a:r>
              <a:rPr lang="en-US" sz="2400" b="1" dirty="0"/>
              <a:t>of customers</a:t>
            </a:r>
          </a:p>
          <a:p>
            <a:pPr lvl="1" eaLnBrk="1" hangingPunct="1"/>
            <a:r>
              <a:rPr lang="en-US" sz="2000" dirty="0"/>
              <a:t>Waiting in line for service:</a:t>
            </a:r>
          </a:p>
          <a:p>
            <a:pPr lvl="2" eaLnBrk="1" hangingPunct="1"/>
            <a:endParaRPr lang="en-US" sz="2000" dirty="0"/>
          </a:p>
          <a:p>
            <a:pPr lvl="1" eaLnBrk="1" hangingPunct="1"/>
            <a:r>
              <a:rPr lang="en-US" sz="2000" dirty="0"/>
              <a:t>In the system:</a:t>
            </a:r>
          </a:p>
          <a:p>
            <a:pPr lvl="1" eaLnBrk="1" hangingPunct="1"/>
            <a:endParaRPr lang="en-US" sz="2000" dirty="0"/>
          </a:p>
          <a:p>
            <a:pPr lvl="1" eaLnBrk="1" hangingPunct="1"/>
            <a:endParaRPr lang="en-US" sz="2000" dirty="0"/>
          </a:p>
          <a:p>
            <a:pPr eaLnBrk="1" hangingPunct="1"/>
            <a:r>
              <a:rPr lang="en-US" sz="2400" b="1" dirty="0"/>
              <a:t>The average </a:t>
            </a:r>
            <a:r>
              <a:rPr lang="en-US" sz="2400" b="1" i="1" dirty="0"/>
              <a:t>time</a:t>
            </a:r>
            <a:r>
              <a:rPr lang="en-US" sz="2400" b="1" dirty="0"/>
              <a:t> customers are</a:t>
            </a:r>
          </a:p>
          <a:p>
            <a:pPr lvl="1" eaLnBrk="1" hangingPunct="1"/>
            <a:r>
              <a:rPr lang="en-US" sz="2000" dirty="0"/>
              <a:t>Waiting in line for service</a:t>
            </a:r>
          </a:p>
          <a:p>
            <a:pPr eaLnBrk="1" hangingPunct="1"/>
            <a:endParaRPr lang="en-US" sz="2400" dirty="0"/>
          </a:p>
          <a:p>
            <a:pPr eaLnBrk="1" hangingPunct="1"/>
            <a:endParaRPr lang="en-US" sz="2400" dirty="0"/>
          </a:p>
          <a:p>
            <a:pPr lvl="1" eaLnBrk="1" hangingPunct="1"/>
            <a:r>
              <a:rPr lang="en-US" sz="2000" dirty="0"/>
              <a:t>In the system</a:t>
            </a:r>
          </a:p>
        </p:txBody>
      </p:sp>
      <p:sp>
        <p:nvSpPr>
          <p:cNvPr id="5126" name="Title 1"/>
          <p:cNvSpPr>
            <a:spLocks noGrp="1"/>
          </p:cNvSpPr>
          <p:nvPr>
            <p:ph type="title"/>
          </p:nvPr>
        </p:nvSpPr>
        <p:spPr/>
        <p:txBody>
          <a:bodyPr/>
          <a:lstStyle/>
          <a:p>
            <a:pPr eaLnBrk="1" hangingPunct="1"/>
            <a:r>
              <a:rPr lang="en-US" dirty="0"/>
              <a:t>Basic Relationships</a:t>
            </a:r>
          </a:p>
        </p:txBody>
      </p:sp>
      <p:graphicFrame>
        <p:nvGraphicFramePr>
          <p:cNvPr id="5122" name="Object 2"/>
          <p:cNvGraphicFramePr>
            <a:graphicFrameLocks noChangeAspect="1"/>
          </p:cNvGraphicFramePr>
          <p:nvPr>
            <p:extLst>
              <p:ext uri="{D42A27DB-BD31-4B8C-83A1-F6EECF244321}">
                <p14:modId xmlns:p14="http://schemas.microsoft.com/office/powerpoint/2010/main" val="1316964987"/>
              </p:ext>
            </p:extLst>
          </p:nvPr>
        </p:nvGraphicFramePr>
        <p:xfrm>
          <a:off x="4179887" y="1860550"/>
          <a:ext cx="2906713" cy="501650"/>
        </p:xfrm>
        <a:graphic>
          <a:graphicData uri="http://schemas.openxmlformats.org/presentationml/2006/ole">
            <mc:AlternateContent xmlns:mc="http://schemas.openxmlformats.org/markup-compatibility/2006">
              <mc:Choice xmlns:v="urn:schemas-microsoft-com:vml" Requires="v">
                <p:oleObj name="Equation" r:id="rId3" imgW="1396800" imgH="241200" progId="Equation.3">
                  <p:embed/>
                </p:oleObj>
              </mc:Choice>
              <mc:Fallback>
                <p:oleObj name="Equation" r:id="rId3" imgW="139680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887" y="1860550"/>
                        <a:ext cx="2906713" cy="501650"/>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4225925" y="2546350"/>
          <a:ext cx="1452562" cy="501650"/>
        </p:xfrm>
        <a:graphic>
          <a:graphicData uri="http://schemas.openxmlformats.org/presentationml/2006/ole">
            <mc:AlternateContent xmlns:mc="http://schemas.openxmlformats.org/markup-compatibility/2006">
              <mc:Choice xmlns:v="urn:schemas-microsoft-com:vml" Requires="v">
                <p:oleObj name="Equation" r:id="rId5" imgW="698400" imgH="241200" progId="Equation.3">
                  <p:embed/>
                </p:oleObj>
              </mc:Choice>
              <mc:Fallback>
                <p:oleObj name="Equation" r:id="rId5" imgW="698400" imgH="24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5925" y="2546350"/>
                        <a:ext cx="1452562" cy="501650"/>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1824503871"/>
              </p:ext>
            </p:extLst>
          </p:nvPr>
        </p:nvGraphicFramePr>
        <p:xfrm>
          <a:off x="4191000" y="4157663"/>
          <a:ext cx="1135062" cy="871537"/>
        </p:xfrm>
        <a:graphic>
          <a:graphicData uri="http://schemas.openxmlformats.org/presentationml/2006/ole">
            <mc:AlternateContent xmlns:mc="http://schemas.openxmlformats.org/markup-compatibility/2006">
              <mc:Choice xmlns:v="urn:schemas-microsoft-com:vml" Requires="v">
                <p:oleObj name="Equation" r:id="rId7" imgW="545760" imgH="419040" progId="Equation.3">
                  <p:embed/>
                </p:oleObj>
              </mc:Choice>
              <mc:Fallback>
                <p:oleObj name="Equation" r:id="rId7" imgW="545760" imgH="419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157663"/>
                        <a:ext cx="1135062" cy="871537"/>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graphicFrame>
        <p:nvGraphicFramePr>
          <p:cNvPr id="5125" name="Object 5"/>
          <p:cNvGraphicFramePr>
            <a:graphicFrameLocks noChangeAspect="1"/>
          </p:cNvGraphicFramePr>
          <p:nvPr>
            <p:extLst>
              <p:ext uri="{D42A27DB-BD31-4B8C-83A1-F6EECF244321}">
                <p14:modId xmlns:p14="http://schemas.microsoft.com/office/powerpoint/2010/main" val="785609915"/>
              </p:ext>
            </p:extLst>
          </p:nvPr>
        </p:nvGraphicFramePr>
        <p:xfrm>
          <a:off x="4191000" y="5376863"/>
          <a:ext cx="2322513" cy="871537"/>
        </p:xfrm>
        <a:graphic>
          <a:graphicData uri="http://schemas.openxmlformats.org/presentationml/2006/ole">
            <mc:AlternateContent xmlns:mc="http://schemas.openxmlformats.org/markup-compatibility/2006">
              <mc:Choice xmlns:v="urn:schemas-microsoft-com:vml" Requires="v">
                <p:oleObj name="Equation" r:id="rId9" imgW="1117440" imgH="419040" progId="Equation.3">
                  <p:embed/>
                </p:oleObj>
              </mc:Choice>
              <mc:Fallback>
                <p:oleObj name="Equation" r:id="rId9" imgW="1117440" imgH="4190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376863"/>
                        <a:ext cx="2322513" cy="871537"/>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Content Placeholder 2"/>
          <p:cNvSpPr>
            <a:spLocks noGrp="1"/>
          </p:cNvSpPr>
          <p:nvPr>
            <p:ph idx="1"/>
          </p:nvPr>
        </p:nvSpPr>
        <p:spPr/>
        <p:txBody>
          <a:bodyPr/>
          <a:lstStyle/>
          <a:p>
            <a:pPr eaLnBrk="1" hangingPunct="1"/>
            <a:r>
              <a:rPr lang="en-US" b="1" dirty="0"/>
              <a:t>M/M/1</a:t>
            </a:r>
          </a:p>
          <a:p>
            <a:pPr eaLnBrk="1" hangingPunct="1"/>
            <a:endParaRPr lang="en-US" dirty="0"/>
          </a:p>
        </p:txBody>
      </p:sp>
      <p:sp>
        <p:nvSpPr>
          <p:cNvPr id="6147" name="Title 1"/>
          <p:cNvSpPr>
            <a:spLocks noGrp="1"/>
          </p:cNvSpPr>
          <p:nvPr>
            <p:ph type="title"/>
          </p:nvPr>
        </p:nvSpPr>
        <p:spPr/>
        <p:txBody>
          <a:bodyPr/>
          <a:lstStyle/>
          <a:p>
            <a:pPr eaLnBrk="1" hangingPunct="1"/>
            <a:r>
              <a:rPr lang="en-US" sz="3200" dirty="0"/>
              <a:t>Single Server, Exponential Service Time</a:t>
            </a:r>
          </a:p>
        </p:txBody>
      </p:sp>
      <p:graphicFrame>
        <p:nvGraphicFramePr>
          <p:cNvPr id="6146" name="Object 2"/>
          <p:cNvGraphicFramePr>
            <a:graphicFrameLocks noChangeAspect="1"/>
          </p:cNvGraphicFramePr>
          <p:nvPr/>
        </p:nvGraphicFramePr>
        <p:xfrm>
          <a:off x="3117850" y="1571625"/>
          <a:ext cx="1992313" cy="4268788"/>
        </p:xfrm>
        <a:graphic>
          <a:graphicData uri="http://schemas.openxmlformats.org/presentationml/2006/ole">
            <mc:AlternateContent xmlns:mc="http://schemas.openxmlformats.org/markup-compatibility/2006">
              <mc:Choice xmlns:v="urn:schemas-microsoft-com:vml" Requires="v">
                <p:oleObj name="Equation" r:id="rId3" imgW="901440" imgH="1930320" progId="Equation.3">
                  <p:embed/>
                </p:oleObj>
              </mc:Choice>
              <mc:Fallback>
                <p:oleObj name="Equation" r:id="rId3" imgW="901440" imgH="19303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850" y="1571625"/>
                        <a:ext cx="1992313" cy="4268788"/>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p:cNvSpPr>
            <a:spLocks noGrp="1"/>
          </p:cNvSpPr>
          <p:nvPr>
            <p:ph idx="1"/>
          </p:nvPr>
        </p:nvSpPr>
        <p:spPr/>
        <p:txBody>
          <a:bodyPr>
            <a:normAutofit/>
          </a:bodyPr>
          <a:lstStyle/>
          <a:p>
            <a:pPr eaLnBrk="1" hangingPunct="1"/>
            <a:r>
              <a:rPr lang="en-US" sz="2400" b="1" dirty="0"/>
              <a:t>M/D/1</a:t>
            </a:r>
          </a:p>
          <a:p>
            <a:pPr lvl="1" eaLnBrk="1" hangingPunct="1"/>
            <a:r>
              <a:rPr lang="en-US" sz="2000" dirty="0"/>
              <a:t>If a system can reduce variability, it can shorten waiting lines noticeably</a:t>
            </a:r>
          </a:p>
          <a:p>
            <a:pPr lvl="1" eaLnBrk="1" hangingPunct="1"/>
            <a:r>
              <a:rPr lang="en-US" sz="2000" dirty="0"/>
              <a:t>For, example, by making service time constant, the average number of customers waiting in line can be cut in half</a:t>
            </a:r>
          </a:p>
          <a:p>
            <a:pPr lvl="1" eaLnBrk="1" hangingPunct="1"/>
            <a:endParaRPr lang="en-US" sz="2000" dirty="0"/>
          </a:p>
          <a:p>
            <a:pPr lvl="1" eaLnBrk="1" hangingPunct="1"/>
            <a:endParaRPr lang="en-US" sz="2000" dirty="0"/>
          </a:p>
          <a:p>
            <a:pPr lvl="1" eaLnBrk="1" hangingPunct="1"/>
            <a:endParaRPr lang="en-US" sz="2000" dirty="0"/>
          </a:p>
          <a:p>
            <a:pPr lvl="1" eaLnBrk="1" hangingPunct="1"/>
            <a:r>
              <a:rPr lang="en-US" sz="2000" dirty="0"/>
              <a:t>Average time customers spend waiting in line is also cut by half.</a:t>
            </a:r>
          </a:p>
          <a:p>
            <a:pPr lvl="1" eaLnBrk="1" hangingPunct="1"/>
            <a:r>
              <a:rPr lang="en-US" sz="2000" dirty="0"/>
              <a:t>Similar improvements can be made by smoothing arrival rates (such as by use of appointments)</a:t>
            </a:r>
          </a:p>
          <a:p>
            <a:pPr eaLnBrk="1" hangingPunct="1"/>
            <a:endParaRPr lang="en-US" sz="2400" dirty="0"/>
          </a:p>
        </p:txBody>
      </p:sp>
      <p:sp>
        <p:nvSpPr>
          <p:cNvPr id="7171" name="Title 1"/>
          <p:cNvSpPr>
            <a:spLocks noGrp="1"/>
          </p:cNvSpPr>
          <p:nvPr>
            <p:ph type="title"/>
          </p:nvPr>
        </p:nvSpPr>
        <p:spPr/>
        <p:txBody>
          <a:bodyPr/>
          <a:lstStyle/>
          <a:p>
            <a:pPr eaLnBrk="1" hangingPunct="1"/>
            <a:r>
              <a:rPr lang="en-US" dirty="0"/>
              <a:t>Single Server, Constant Service Time</a:t>
            </a:r>
          </a:p>
        </p:txBody>
      </p:sp>
      <p:graphicFrame>
        <p:nvGraphicFramePr>
          <p:cNvPr id="7170" name="Object 2"/>
          <p:cNvGraphicFramePr>
            <a:graphicFrameLocks noChangeAspect="1"/>
          </p:cNvGraphicFramePr>
          <p:nvPr/>
        </p:nvGraphicFramePr>
        <p:xfrm>
          <a:off x="2971800" y="3048000"/>
          <a:ext cx="2183944" cy="914399"/>
        </p:xfrm>
        <a:graphic>
          <a:graphicData uri="http://schemas.openxmlformats.org/presentationml/2006/ole">
            <mc:AlternateContent xmlns:mc="http://schemas.openxmlformats.org/markup-compatibility/2006">
              <mc:Choice xmlns:v="urn:schemas-microsoft-com:vml" Requires="v">
                <p:oleObj name="Equation" r:id="rId3" imgW="990360" imgH="444240" progId="Equation.3">
                  <p:embed/>
                </p:oleObj>
              </mc:Choice>
              <mc:Fallback>
                <p:oleObj name="Equation" r:id="rId3" imgW="99036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048000"/>
                        <a:ext cx="2183944" cy="914399"/>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sp>
        <p:nvSpPr>
          <p:cNvPr id="5" name="Rounded Rectangle 4"/>
          <p:cNvSpPr/>
          <p:nvPr/>
        </p:nvSpPr>
        <p:spPr>
          <a:xfrm>
            <a:off x="76200" y="6248400"/>
            <a:ext cx="1066800" cy="533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 18.4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Multiple Servers (M/M/S)</a:t>
            </a:r>
          </a:p>
        </p:txBody>
      </p:sp>
      <p:sp>
        <p:nvSpPr>
          <p:cNvPr id="29699" name="Content Placeholder 2"/>
          <p:cNvSpPr>
            <a:spLocks noGrp="1"/>
          </p:cNvSpPr>
          <p:nvPr>
            <p:ph idx="1"/>
          </p:nvPr>
        </p:nvSpPr>
        <p:spPr/>
        <p:txBody>
          <a:bodyPr/>
          <a:lstStyle/>
          <a:p>
            <a:pPr eaLnBrk="1" hangingPunct="1"/>
            <a:r>
              <a:rPr lang="en-US" dirty="0"/>
              <a:t>Assumptions:</a:t>
            </a:r>
          </a:p>
          <a:p>
            <a:pPr lvl="1" eaLnBrk="1" hangingPunct="1"/>
            <a:r>
              <a:rPr lang="en-US" dirty="0"/>
              <a:t>A Poisson arrival rate and exponential service time</a:t>
            </a:r>
          </a:p>
          <a:p>
            <a:pPr lvl="1" eaLnBrk="1" hangingPunct="1"/>
            <a:r>
              <a:rPr lang="en-US" dirty="0"/>
              <a:t>Servers all work at the same average rate</a:t>
            </a:r>
          </a:p>
          <a:p>
            <a:pPr lvl="1" eaLnBrk="1" hangingPunct="1"/>
            <a:r>
              <a:rPr lang="en-US" dirty="0"/>
              <a:t>Customers form a single waiting line (in order to maintain FCFS processing)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dirty="0"/>
              <a:t>M/M/S</a:t>
            </a:r>
          </a:p>
        </p:txBody>
      </p:sp>
      <p:graphicFrame>
        <p:nvGraphicFramePr>
          <p:cNvPr id="8194" name="Content Placeholder 3"/>
          <p:cNvGraphicFramePr>
            <a:graphicFrameLocks noGrp="1" noChangeAspect="1"/>
          </p:cNvGraphicFramePr>
          <p:nvPr>
            <p:ph idx="4294967295"/>
            <p:extLst>
              <p:ext uri="{D42A27DB-BD31-4B8C-83A1-F6EECF244321}">
                <p14:modId xmlns:p14="http://schemas.microsoft.com/office/powerpoint/2010/main" val="1562232623"/>
              </p:ext>
            </p:extLst>
          </p:nvPr>
        </p:nvGraphicFramePr>
        <p:xfrm>
          <a:off x="1981200" y="1371600"/>
          <a:ext cx="4038600" cy="5153025"/>
        </p:xfrm>
        <a:graphic>
          <a:graphicData uri="http://schemas.openxmlformats.org/presentationml/2006/ole">
            <mc:AlternateContent xmlns:mc="http://schemas.openxmlformats.org/markup-compatibility/2006">
              <mc:Choice xmlns:v="urn:schemas-microsoft-com:vml" Requires="v">
                <p:oleObj name="Equation" r:id="rId3" imgW="2070000" imgH="2641320" progId="Equation.3">
                  <p:embed/>
                </p:oleObj>
              </mc:Choice>
              <mc:Fallback>
                <p:oleObj name="Equation" r:id="rId3" imgW="2070000" imgH="264132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371600"/>
                        <a:ext cx="4038600" cy="5153025"/>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t>Cost Analysis</a:t>
            </a:r>
          </a:p>
        </p:txBody>
      </p:sp>
      <p:sp>
        <p:nvSpPr>
          <p:cNvPr id="30723" name="Content Placeholder 2"/>
          <p:cNvSpPr>
            <a:spLocks noGrp="1"/>
          </p:cNvSpPr>
          <p:nvPr>
            <p:ph idx="1"/>
          </p:nvPr>
        </p:nvSpPr>
        <p:spPr/>
        <p:txBody>
          <a:bodyPr/>
          <a:lstStyle/>
          <a:p>
            <a:pPr eaLnBrk="1" hangingPunct="1"/>
            <a:r>
              <a:rPr lang="en-US" b="0" dirty="0"/>
              <a:t>Service system design reflects the desire of management to balance the cost of capacity with the expected cost of customers waiting in the system</a:t>
            </a:r>
          </a:p>
          <a:p>
            <a:pPr eaLnBrk="1" hangingPunct="1"/>
            <a:r>
              <a:rPr lang="en-US" b="0" dirty="0"/>
              <a:t>Optimal capacity is one that minimizes the sum of customer waiting costs and capacity or server costs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a:t>Total Cost Curve</a:t>
            </a:r>
          </a:p>
        </p:txBody>
      </p:sp>
      <p:pic>
        <p:nvPicPr>
          <p:cNvPr id="5" name="Picture 4" descr="ste25251_1808.jpg"/>
          <p:cNvPicPr>
            <a:picLocks noChangeAspect="1"/>
          </p:cNvPicPr>
          <p:nvPr/>
        </p:nvPicPr>
        <p:blipFill>
          <a:blip r:embed="rId3" cstate="print"/>
          <a:stretch>
            <a:fillRect/>
          </a:stretch>
        </p:blipFill>
        <p:spPr>
          <a:xfrm>
            <a:off x="1524000" y="1828800"/>
            <a:ext cx="6172200" cy="40323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2"/>
          <p:cNvSpPr>
            <a:spLocks noGrp="1"/>
          </p:cNvSpPr>
          <p:nvPr>
            <p:ph idx="1"/>
          </p:nvPr>
        </p:nvSpPr>
        <p:spPr/>
        <p:txBody>
          <a:bodyPr/>
          <a:lstStyle/>
          <a:p>
            <a:pPr eaLnBrk="1" hangingPunct="1"/>
            <a:r>
              <a:rPr lang="en-US" sz="2400" b="0" dirty="0"/>
              <a:t>An issue that often arises in service system design is how much space should be allocated for waiting lines</a:t>
            </a:r>
          </a:p>
          <a:p>
            <a:pPr eaLnBrk="1" hangingPunct="1"/>
            <a:r>
              <a:rPr lang="en-US" sz="2400" b="0" dirty="0"/>
              <a:t>The approximate line length, </a:t>
            </a:r>
            <a:r>
              <a:rPr lang="en-US" sz="2400" b="0" i="1" dirty="0"/>
              <a:t>L</a:t>
            </a:r>
            <a:r>
              <a:rPr lang="en-US" sz="2400" b="0" baseline="-25000" dirty="0"/>
              <a:t>max</a:t>
            </a:r>
            <a:r>
              <a:rPr lang="en-US" sz="2400" b="0" dirty="0"/>
              <a:t>, that will not be exceeded a specified percentage of the time can be determined using the following:</a:t>
            </a:r>
          </a:p>
        </p:txBody>
      </p:sp>
      <p:sp>
        <p:nvSpPr>
          <p:cNvPr id="9219" name="Title 1"/>
          <p:cNvSpPr>
            <a:spLocks noGrp="1"/>
          </p:cNvSpPr>
          <p:nvPr>
            <p:ph type="title"/>
          </p:nvPr>
        </p:nvSpPr>
        <p:spPr/>
        <p:txBody>
          <a:bodyPr/>
          <a:lstStyle/>
          <a:p>
            <a:pPr eaLnBrk="1" hangingPunct="1"/>
            <a:r>
              <a:rPr lang="en-US" dirty="0"/>
              <a:t>Maximum Line Length</a:t>
            </a:r>
          </a:p>
        </p:txBody>
      </p:sp>
      <p:graphicFrame>
        <p:nvGraphicFramePr>
          <p:cNvPr id="9218" name="Object 2"/>
          <p:cNvGraphicFramePr>
            <a:graphicFrameLocks noChangeAspect="1"/>
          </p:cNvGraphicFramePr>
          <p:nvPr/>
        </p:nvGraphicFramePr>
        <p:xfrm>
          <a:off x="5181600" y="3554413"/>
          <a:ext cx="2841625" cy="2954337"/>
        </p:xfrm>
        <a:graphic>
          <a:graphicData uri="http://schemas.openxmlformats.org/presentationml/2006/ole">
            <mc:AlternateContent xmlns:mc="http://schemas.openxmlformats.org/markup-compatibility/2006">
              <mc:Choice xmlns:v="urn:schemas-microsoft-com:vml" Requires="v">
                <p:oleObj name="Equation" r:id="rId3" imgW="1295280" imgH="1346040" progId="Equation.3">
                  <p:embed/>
                </p:oleObj>
              </mc:Choice>
              <mc:Fallback>
                <p:oleObj name="Equation" r:id="rId3" imgW="1295280" imgH="1346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54413"/>
                        <a:ext cx="2841625" cy="2954337"/>
                      </a:xfrm>
                      <a:prstGeom prst="rect">
                        <a:avLst/>
                      </a:prstGeom>
                      <a:noFill/>
                      <a:extLst>
                        <a:ext uri="{909E8E84-426E-40DD-AFC4-6F175D3DCCD1}">
                          <a14:hiddenFill xmlns:a14="http://schemas.microsoft.com/office/drawing/2010/main">
                            <a:solidFill>
                              <a:srgbClr val="FFCC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a:bodyPr>
          <a:lstStyle/>
          <a:p>
            <a:pPr eaLnBrk="1" hangingPunct="1"/>
            <a:r>
              <a:rPr lang="en-US" sz="2400" dirty="0"/>
              <a:t>Waiting lines occur in all sorts of service systems</a:t>
            </a:r>
          </a:p>
          <a:p>
            <a:pPr eaLnBrk="1" hangingPunct="1"/>
            <a:r>
              <a:rPr lang="en-US" sz="2400" dirty="0"/>
              <a:t>Wait time is non-value added</a:t>
            </a:r>
          </a:p>
          <a:p>
            <a:pPr lvl="1" eaLnBrk="1" hangingPunct="1"/>
            <a:r>
              <a:rPr lang="en-US" sz="2000" dirty="0"/>
              <a:t>Wait time ranges from the acceptable to the emergent</a:t>
            </a:r>
          </a:p>
          <a:p>
            <a:pPr lvl="2" eaLnBrk="1" hangingPunct="1"/>
            <a:r>
              <a:rPr lang="en-US" sz="2000" dirty="0"/>
              <a:t>Short waits in a drive-thru</a:t>
            </a:r>
          </a:p>
          <a:p>
            <a:pPr lvl="2" eaLnBrk="1" hangingPunct="1"/>
            <a:r>
              <a:rPr lang="en-US" sz="2000" dirty="0"/>
              <a:t>Sitting in an airport waiting for a delayed flight</a:t>
            </a:r>
          </a:p>
          <a:p>
            <a:pPr lvl="2" eaLnBrk="1" hangingPunct="1"/>
            <a:r>
              <a:rPr lang="en-US" sz="2000" dirty="0"/>
              <a:t>Waiting for emergency service personnel</a:t>
            </a:r>
          </a:p>
          <a:p>
            <a:pPr lvl="1" eaLnBrk="1" hangingPunct="1"/>
            <a:r>
              <a:rPr lang="en-US" sz="2000" dirty="0"/>
              <a:t>Waiting time costs</a:t>
            </a:r>
          </a:p>
          <a:p>
            <a:pPr lvl="2" eaLnBrk="1" hangingPunct="1"/>
            <a:r>
              <a:rPr lang="en-US" sz="2000" dirty="0"/>
              <a:t>Lower productivity</a:t>
            </a:r>
          </a:p>
          <a:p>
            <a:pPr lvl="2" eaLnBrk="1" hangingPunct="1"/>
            <a:r>
              <a:rPr lang="en-US" sz="2000" dirty="0"/>
              <a:t>Reduced competitiveness</a:t>
            </a:r>
          </a:p>
          <a:p>
            <a:pPr lvl="2" eaLnBrk="1" hangingPunct="1"/>
            <a:r>
              <a:rPr lang="en-US" sz="2000" dirty="0"/>
              <a:t>Wasted resources</a:t>
            </a:r>
          </a:p>
          <a:p>
            <a:pPr lvl="2" eaLnBrk="1" hangingPunct="1"/>
            <a:r>
              <a:rPr lang="en-US" sz="2000" dirty="0"/>
              <a:t>Diminished quality of life</a:t>
            </a:r>
          </a:p>
        </p:txBody>
      </p:sp>
      <p:sp>
        <p:nvSpPr>
          <p:cNvPr id="15362" name="Title 1"/>
          <p:cNvSpPr>
            <a:spLocks noGrp="1"/>
          </p:cNvSpPr>
          <p:nvPr>
            <p:ph type="title"/>
          </p:nvPr>
        </p:nvSpPr>
        <p:spPr/>
        <p:txBody>
          <a:bodyPr/>
          <a:lstStyle/>
          <a:p>
            <a:pPr eaLnBrk="1" hangingPunct="1"/>
            <a:r>
              <a:rPr lang="en-US" dirty="0"/>
              <a:t>Waiting Lines</a:t>
            </a:r>
          </a:p>
        </p:txBody>
      </p:sp>
      <p:pic>
        <p:nvPicPr>
          <p:cNvPr id="2050" name="Picture 2" descr="C:\Documents and Settings\Administrator\Local Settings\Temporary Internet Files\Content.IE5\U90LILML\MPj03029240000[1].jpg"/>
          <p:cNvPicPr>
            <a:picLocks noChangeAspect="1" noChangeArrowheads="1"/>
          </p:cNvPicPr>
          <p:nvPr/>
        </p:nvPicPr>
        <p:blipFill>
          <a:blip r:embed="rId3" cstate="print"/>
          <a:srcRect/>
          <a:stretch>
            <a:fillRect/>
          </a:stretch>
        </p:blipFill>
        <p:spPr bwMode="auto">
          <a:xfrm>
            <a:off x="5486400" y="3657600"/>
            <a:ext cx="3657600" cy="2609088"/>
          </a:xfrm>
          <a:prstGeom prst="rect">
            <a:avLst/>
          </a:prstGeom>
          <a:noFill/>
          <a:effectLst>
            <a:softEdge rad="127000"/>
          </a:effectLst>
        </p:spPr>
      </p:pic>
      <p:sp>
        <p:nvSpPr>
          <p:cNvPr id="5" name="Rounded Rectangle 4"/>
          <p:cNvSpPr/>
          <p:nvPr/>
        </p:nvSpPr>
        <p:spPr>
          <a:xfrm>
            <a:off x="76200" y="6248400"/>
            <a:ext cx="1066800" cy="533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 18.1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lstStyle/>
          <a:p>
            <a:pPr eaLnBrk="1" hangingPunct="1"/>
            <a:r>
              <a:rPr lang="en-US" sz="2400" b="1" dirty="0"/>
              <a:t>Multiple priority model</a:t>
            </a:r>
          </a:p>
          <a:p>
            <a:pPr lvl="1" eaLnBrk="1" hangingPunct="1"/>
            <a:r>
              <a:rPr lang="en-US" sz="2000" dirty="0"/>
              <a:t>Customers are processed according to some measure of importance</a:t>
            </a:r>
          </a:p>
          <a:p>
            <a:pPr lvl="1" eaLnBrk="1" hangingPunct="1"/>
            <a:r>
              <a:rPr lang="en-US" sz="2000" dirty="0"/>
              <a:t>Customers are assigned to one of several </a:t>
            </a:r>
            <a:r>
              <a:rPr lang="en-US" sz="2000" i="1" dirty="0"/>
              <a:t>priority</a:t>
            </a:r>
            <a:r>
              <a:rPr lang="en-US" sz="2000" dirty="0"/>
              <a:t> classes according to some predetermined assignment method</a:t>
            </a:r>
          </a:p>
          <a:p>
            <a:pPr lvl="2" eaLnBrk="1" hangingPunct="1"/>
            <a:r>
              <a:rPr lang="en-US" sz="2000" dirty="0"/>
              <a:t>Customers are then processed by class, highest class first</a:t>
            </a:r>
          </a:p>
          <a:p>
            <a:pPr lvl="2" eaLnBrk="1" hangingPunct="1"/>
            <a:r>
              <a:rPr lang="en-US" sz="2000" dirty="0"/>
              <a:t>Within a class, customers are processed by </a:t>
            </a:r>
            <a:r>
              <a:rPr lang="en-US" sz="2000" i="1" dirty="0"/>
              <a:t>FCFS</a:t>
            </a:r>
          </a:p>
          <a:p>
            <a:pPr lvl="2" eaLnBrk="1" hangingPunct="1"/>
            <a:r>
              <a:rPr lang="en-US" sz="2000" dirty="0"/>
              <a:t>Exceptions occur only if a higher-priority customer arrives</a:t>
            </a:r>
          </a:p>
          <a:p>
            <a:pPr lvl="3" eaLnBrk="1" hangingPunct="1"/>
            <a:r>
              <a:rPr lang="en-US" sz="1800" dirty="0"/>
              <a:t>That customer will be processed after the customer currently being processed</a:t>
            </a:r>
          </a:p>
        </p:txBody>
      </p:sp>
      <p:sp>
        <p:nvSpPr>
          <p:cNvPr id="32770" name="Title 1"/>
          <p:cNvSpPr>
            <a:spLocks noGrp="1"/>
          </p:cNvSpPr>
          <p:nvPr>
            <p:ph type="title"/>
          </p:nvPr>
        </p:nvSpPr>
        <p:spPr/>
        <p:txBody>
          <a:bodyPr/>
          <a:lstStyle/>
          <a:p>
            <a:pPr eaLnBrk="1" hangingPunct="1"/>
            <a:r>
              <a:rPr lang="en-US" dirty="0"/>
              <a:t>Multiple Priorities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Multiple – Server Priority Model</a:t>
            </a:r>
          </a:p>
        </p:txBody>
      </p:sp>
      <p:pic>
        <p:nvPicPr>
          <p:cNvPr id="49154" name="Picture 2"/>
          <p:cNvPicPr>
            <a:picLocks noChangeAspect="1" noChangeArrowheads="1"/>
          </p:cNvPicPr>
          <p:nvPr/>
        </p:nvPicPr>
        <p:blipFill>
          <a:blip r:embed="rId3" cstate="print"/>
          <a:srcRect/>
          <a:stretch>
            <a:fillRect/>
          </a:stretch>
        </p:blipFill>
        <p:spPr bwMode="auto">
          <a:xfrm>
            <a:off x="1243530" y="1524000"/>
            <a:ext cx="6605070" cy="406716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normAutofit/>
          </a:bodyPr>
          <a:lstStyle/>
          <a:p>
            <a:pPr eaLnBrk="1" hangingPunct="1"/>
            <a:r>
              <a:rPr lang="en-US" sz="2400" b="0" dirty="0"/>
              <a:t>Appropriate for cases in which the calling population is limited to a relatively small number of potential calls</a:t>
            </a:r>
          </a:p>
          <a:p>
            <a:pPr eaLnBrk="1" hangingPunct="1"/>
            <a:r>
              <a:rPr lang="en-US" sz="2400" b="0" dirty="0"/>
              <a:t>Arrival rates are required to be Poisson</a:t>
            </a:r>
          </a:p>
          <a:p>
            <a:pPr lvl="1" eaLnBrk="1" hangingPunct="1"/>
            <a:r>
              <a:rPr lang="en-US" sz="2000" dirty="0"/>
              <a:t>Unlike the infinite-source models, the arrival rate is affected by the length of the waiting line</a:t>
            </a:r>
          </a:p>
          <a:p>
            <a:pPr lvl="2" eaLnBrk="1" hangingPunct="1"/>
            <a:r>
              <a:rPr lang="en-US" sz="2000" dirty="0"/>
              <a:t>The arrival rate of customers decreases as the length of the line increases because there is a decreasing proportion of the population left to generate calls for service</a:t>
            </a:r>
          </a:p>
          <a:p>
            <a:pPr eaLnBrk="1" hangingPunct="1"/>
            <a:r>
              <a:rPr lang="en-US" sz="2400" b="0" dirty="0"/>
              <a:t>Service times are required to be exponential</a:t>
            </a:r>
          </a:p>
          <a:p>
            <a:pPr eaLnBrk="1" hangingPunct="1"/>
            <a:endParaRPr lang="en-US" sz="2400" b="0" dirty="0"/>
          </a:p>
          <a:p>
            <a:pPr eaLnBrk="1" hangingPunct="1"/>
            <a:endParaRPr lang="en-US" sz="2400" b="0" dirty="0"/>
          </a:p>
        </p:txBody>
      </p:sp>
      <p:sp>
        <p:nvSpPr>
          <p:cNvPr id="34818" name="Title 1"/>
          <p:cNvSpPr>
            <a:spLocks noGrp="1"/>
          </p:cNvSpPr>
          <p:nvPr>
            <p:ph type="title"/>
          </p:nvPr>
        </p:nvSpPr>
        <p:spPr/>
        <p:txBody>
          <a:bodyPr/>
          <a:lstStyle/>
          <a:p>
            <a:pPr eaLnBrk="1" hangingPunct="1"/>
            <a:r>
              <a:rPr lang="en-US" dirty="0"/>
              <a:t>Finite-Source Model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a:bodyPr>
          <a:lstStyle/>
          <a:p>
            <a:pPr eaLnBrk="1" hangingPunct="1"/>
            <a:r>
              <a:rPr lang="en-US" sz="2000" b="1" dirty="0"/>
              <a:t>Procedure:</a:t>
            </a:r>
          </a:p>
          <a:p>
            <a:pPr marL="801688" lvl="1" indent="-457200" eaLnBrk="1" hangingPunct="1">
              <a:buFontTx/>
              <a:buAutoNum type="arabicPeriod"/>
            </a:pPr>
            <a:r>
              <a:rPr lang="en-US" sz="1800" dirty="0"/>
              <a:t>Identify the values for</a:t>
            </a:r>
          </a:p>
          <a:p>
            <a:pPr marL="1314450" lvl="2" indent="-457200" eaLnBrk="1" hangingPunct="1">
              <a:buFontTx/>
              <a:buAutoNum type="alphaLcPeriod"/>
            </a:pPr>
            <a:r>
              <a:rPr lang="en-US" sz="1800" i="1" dirty="0"/>
              <a:t>N</a:t>
            </a:r>
            <a:r>
              <a:rPr lang="en-US" sz="1800" dirty="0"/>
              <a:t>, population size</a:t>
            </a:r>
          </a:p>
          <a:p>
            <a:pPr marL="1314450" lvl="2" indent="-457200" eaLnBrk="1" hangingPunct="1">
              <a:buFontTx/>
              <a:buAutoNum type="alphaLcPeriod"/>
            </a:pPr>
            <a:r>
              <a:rPr lang="en-US" sz="1800" i="1" dirty="0"/>
              <a:t>M</a:t>
            </a:r>
            <a:r>
              <a:rPr lang="en-US" sz="1800" dirty="0"/>
              <a:t>, the number of servers/channels</a:t>
            </a:r>
          </a:p>
          <a:p>
            <a:pPr marL="1314450" lvl="2" indent="-457200" eaLnBrk="1" hangingPunct="1">
              <a:buFontTx/>
              <a:buAutoNum type="alphaLcPeriod"/>
            </a:pPr>
            <a:r>
              <a:rPr lang="en-US" sz="1800" i="1" dirty="0"/>
              <a:t>T</a:t>
            </a:r>
            <a:r>
              <a:rPr lang="en-US" sz="1800" dirty="0"/>
              <a:t>, average service time</a:t>
            </a:r>
          </a:p>
          <a:p>
            <a:pPr marL="1314450" lvl="2" indent="-457200" eaLnBrk="1" hangingPunct="1">
              <a:buFontTx/>
              <a:buAutoNum type="alphaLcPeriod"/>
            </a:pPr>
            <a:r>
              <a:rPr lang="en-US" sz="1800" i="1" dirty="0"/>
              <a:t>U</a:t>
            </a:r>
            <a:r>
              <a:rPr lang="en-US" sz="1800" dirty="0"/>
              <a:t>, average time between calls for service</a:t>
            </a:r>
          </a:p>
          <a:p>
            <a:pPr marL="801688" lvl="1" indent="-457200" eaLnBrk="1" hangingPunct="1">
              <a:buFontTx/>
              <a:buAutoNum type="arabicPeriod"/>
            </a:pPr>
            <a:r>
              <a:rPr lang="en-US" sz="1800" dirty="0"/>
              <a:t>Compute the service factor, </a:t>
            </a:r>
            <a:r>
              <a:rPr lang="en-US" sz="1800" i="1" dirty="0"/>
              <a:t>X=T/(T + U)</a:t>
            </a:r>
          </a:p>
          <a:p>
            <a:pPr marL="801688" lvl="1" indent="-457200" eaLnBrk="1" hangingPunct="1">
              <a:buFontTx/>
              <a:buAutoNum type="arabicPeriod"/>
            </a:pPr>
            <a:r>
              <a:rPr lang="en-US" sz="1800" dirty="0"/>
              <a:t>Locate the section of the finite-queuing tables for </a:t>
            </a:r>
            <a:r>
              <a:rPr lang="en-US" sz="1800" i="1" dirty="0"/>
              <a:t>N</a:t>
            </a:r>
            <a:endParaRPr lang="en-US" sz="1800" dirty="0"/>
          </a:p>
          <a:p>
            <a:pPr marL="801688" lvl="1" indent="-457200" eaLnBrk="1" hangingPunct="1">
              <a:buFontTx/>
              <a:buAutoNum type="arabicPeriod"/>
            </a:pPr>
            <a:r>
              <a:rPr lang="en-US" sz="1800" dirty="0"/>
              <a:t>Using the value of </a:t>
            </a:r>
            <a:r>
              <a:rPr lang="en-US" sz="1800" i="1" dirty="0"/>
              <a:t>X</a:t>
            </a:r>
            <a:r>
              <a:rPr lang="en-US" sz="1800" dirty="0"/>
              <a:t> as the point of entry, find the values of </a:t>
            </a:r>
            <a:r>
              <a:rPr lang="en-US" sz="1800" i="1" dirty="0"/>
              <a:t>D</a:t>
            </a:r>
            <a:r>
              <a:rPr lang="en-US" sz="1800" dirty="0"/>
              <a:t> and </a:t>
            </a:r>
            <a:r>
              <a:rPr lang="en-US" sz="1800" i="1" dirty="0"/>
              <a:t>F</a:t>
            </a:r>
            <a:r>
              <a:rPr lang="en-US" sz="1800" dirty="0"/>
              <a:t> that correspond to </a:t>
            </a:r>
            <a:r>
              <a:rPr lang="en-US" sz="1800" i="1" dirty="0"/>
              <a:t>M</a:t>
            </a:r>
          </a:p>
          <a:p>
            <a:pPr marL="801688" lvl="1" indent="-457200" eaLnBrk="1" hangingPunct="1">
              <a:buFontTx/>
              <a:buAutoNum type="arabicPeriod"/>
            </a:pPr>
            <a:r>
              <a:rPr lang="en-US" sz="1800" dirty="0"/>
              <a:t>Use the values of </a:t>
            </a:r>
            <a:r>
              <a:rPr lang="en-US" sz="1800" i="1" dirty="0"/>
              <a:t>N, M, X, D</a:t>
            </a:r>
            <a:r>
              <a:rPr lang="en-US" sz="1800" dirty="0"/>
              <a:t>, and </a:t>
            </a:r>
            <a:r>
              <a:rPr lang="en-US" sz="1800" i="1" dirty="0"/>
              <a:t>F</a:t>
            </a:r>
            <a:r>
              <a:rPr lang="en-US" sz="1800" dirty="0"/>
              <a:t> as needed to determine the values of the desired measures of system performance</a:t>
            </a:r>
          </a:p>
        </p:txBody>
      </p:sp>
      <p:sp>
        <p:nvSpPr>
          <p:cNvPr id="35842" name="Title 1"/>
          <p:cNvSpPr>
            <a:spLocks noGrp="1"/>
          </p:cNvSpPr>
          <p:nvPr>
            <p:ph type="title"/>
          </p:nvPr>
        </p:nvSpPr>
        <p:spPr/>
        <p:txBody>
          <a:bodyPr/>
          <a:lstStyle/>
          <a:p>
            <a:pPr eaLnBrk="1" hangingPunct="1"/>
            <a:r>
              <a:rPr lang="en-US" dirty="0"/>
              <a:t>Finite-Source Model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a:t>Finite-Source Model</a:t>
            </a:r>
          </a:p>
        </p:txBody>
      </p:sp>
      <p:pic>
        <p:nvPicPr>
          <p:cNvPr id="48130" name="Picture 2"/>
          <p:cNvPicPr>
            <a:picLocks noChangeAspect="1" noChangeArrowheads="1"/>
          </p:cNvPicPr>
          <p:nvPr/>
        </p:nvPicPr>
        <p:blipFill>
          <a:blip r:embed="rId3" cstate="print"/>
          <a:srcRect/>
          <a:stretch>
            <a:fillRect/>
          </a:stretch>
        </p:blipFill>
        <p:spPr bwMode="auto">
          <a:xfrm>
            <a:off x="1295400" y="1487784"/>
            <a:ext cx="6248400" cy="473997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pPr eaLnBrk="1" hangingPunct="1"/>
            <a:r>
              <a:rPr lang="en-US" sz="2400" dirty="0"/>
              <a:t>Managers may be able to reduce waiting lines by actively managing one or more system constraints:</a:t>
            </a:r>
          </a:p>
          <a:p>
            <a:pPr lvl="1" eaLnBrk="1" hangingPunct="1"/>
            <a:r>
              <a:rPr lang="en-US" sz="2000" dirty="0"/>
              <a:t>Fixed short-term constraints</a:t>
            </a:r>
          </a:p>
          <a:p>
            <a:pPr lvl="2" eaLnBrk="1" hangingPunct="1"/>
            <a:r>
              <a:rPr lang="en-US" sz="2000" dirty="0"/>
              <a:t>Facility size</a:t>
            </a:r>
          </a:p>
          <a:p>
            <a:pPr lvl="2" eaLnBrk="1" hangingPunct="1"/>
            <a:r>
              <a:rPr lang="en-US" sz="2000" dirty="0"/>
              <a:t>Number of servers</a:t>
            </a:r>
          </a:p>
          <a:p>
            <a:pPr lvl="1" eaLnBrk="1" hangingPunct="1"/>
            <a:r>
              <a:rPr lang="en-US" sz="2000" dirty="0"/>
              <a:t>Short-term capacity options</a:t>
            </a:r>
          </a:p>
          <a:p>
            <a:pPr lvl="2" eaLnBrk="1" hangingPunct="1"/>
            <a:r>
              <a:rPr lang="en-US" sz="2000" dirty="0"/>
              <a:t>Use temporary workers</a:t>
            </a:r>
          </a:p>
          <a:p>
            <a:pPr lvl="2" eaLnBrk="1" hangingPunct="1"/>
            <a:r>
              <a:rPr lang="en-US" sz="2000" dirty="0"/>
              <a:t>Shift demand</a:t>
            </a:r>
          </a:p>
          <a:p>
            <a:pPr lvl="2" eaLnBrk="1" hangingPunct="1"/>
            <a:r>
              <a:rPr lang="en-US" sz="2000" dirty="0"/>
              <a:t>Standardize the service</a:t>
            </a:r>
          </a:p>
          <a:p>
            <a:pPr lvl="2" eaLnBrk="1" hangingPunct="1"/>
            <a:r>
              <a:rPr lang="en-US" sz="2000" dirty="0"/>
              <a:t>Look for a bottleneck</a:t>
            </a:r>
          </a:p>
          <a:p>
            <a:pPr lvl="2" eaLnBrk="1" hangingPunct="1"/>
            <a:endParaRPr lang="en-US" sz="2000" dirty="0"/>
          </a:p>
        </p:txBody>
      </p:sp>
      <p:sp>
        <p:nvSpPr>
          <p:cNvPr id="37890" name="Title 1"/>
          <p:cNvSpPr>
            <a:spLocks noGrp="1"/>
          </p:cNvSpPr>
          <p:nvPr>
            <p:ph type="title"/>
          </p:nvPr>
        </p:nvSpPr>
        <p:spPr/>
        <p:txBody>
          <a:bodyPr/>
          <a:lstStyle/>
          <a:p>
            <a:pPr eaLnBrk="1" hangingPunct="1"/>
            <a:r>
              <a:rPr lang="en-US" dirty="0"/>
              <a:t>Constraint Management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a:t>Psychology of Waiting</a:t>
            </a:r>
          </a:p>
        </p:txBody>
      </p:sp>
      <p:sp>
        <p:nvSpPr>
          <p:cNvPr id="38915" name="Content Placeholder 2"/>
          <p:cNvSpPr>
            <a:spLocks noGrp="1"/>
          </p:cNvSpPr>
          <p:nvPr>
            <p:ph idx="1"/>
          </p:nvPr>
        </p:nvSpPr>
        <p:spPr/>
        <p:txBody>
          <a:bodyPr>
            <a:normAutofit/>
          </a:bodyPr>
          <a:lstStyle/>
          <a:p>
            <a:pPr eaLnBrk="1" hangingPunct="1"/>
            <a:r>
              <a:rPr lang="en-US" b="0" dirty="0"/>
              <a:t>If those waiting in line have nothing else to occupy their thoughts, they often tend to focus on the fact they are waiting in line</a:t>
            </a:r>
          </a:p>
          <a:p>
            <a:pPr lvl="1"/>
            <a:r>
              <a:rPr lang="en-US" dirty="0"/>
              <a:t>They will usually perceive the waiting time to be longer than the actual waiting time</a:t>
            </a:r>
          </a:p>
          <a:p>
            <a:pPr lvl="1"/>
            <a:r>
              <a:rPr lang="en-US" dirty="0"/>
              <a:t>Steps can be taken to make waiting more acceptable to customers</a:t>
            </a:r>
          </a:p>
          <a:p>
            <a:pPr lvl="2"/>
            <a:r>
              <a:rPr lang="en-US" dirty="0"/>
              <a:t>Occupy them while they wait</a:t>
            </a:r>
          </a:p>
          <a:p>
            <a:pPr lvl="3"/>
            <a:r>
              <a:rPr lang="en-US" dirty="0"/>
              <a:t>In-flight snack</a:t>
            </a:r>
          </a:p>
          <a:p>
            <a:pPr lvl="3"/>
            <a:r>
              <a:rPr lang="en-US" dirty="0"/>
              <a:t>Have them fill out forms while they wait</a:t>
            </a:r>
          </a:p>
          <a:p>
            <a:pPr lvl="2"/>
            <a:r>
              <a:rPr lang="en-US" dirty="0"/>
              <a:t>Make the waiting environment more comfortable</a:t>
            </a:r>
          </a:p>
          <a:p>
            <a:pPr lvl="2"/>
            <a:r>
              <a:rPr lang="en-US" dirty="0"/>
              <a:t>Provide customers information concerning their wait</a:t>
            </a:r>
          </a:p>
        </p:txBody>
      </p:sp>
      <p:sp>
        <p:nvSpPr>
          <p:cNvPr id="4" name="Rounded Rectangle 3"/>
          <p:cNvSpPr/>
          <p:nvPr/>
        </p:nvSpPr>
        <p:spPr>
          <a:xfrm>
            <a:off x="76200" y="6248400"/>
            <a:ext cx="1066800" cy="533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 18.5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Local Settings\Temporary Internet Files\Content.IE5\8ZYP65WF\MPj04388050000[1].jpg"/>
          <p:cNvPicPr>
            <a:picLocks noChangeAspect="1" noChangeArrowheads="1"/>
          </p:cNvPicPr>
          <p:nvPr/>
        </p:nvPicPr>
        <p:blipFill>
          <a:blip r:embed="rId3" cstate="print"/>
          <a:srcRect/>
          <a:stretch>
            <a:fillRect/>
          </a:stretch>
        </p:blipFill>
        <p:spPr bwMode="auto">
          <a:xfrm>
            <a:off x="7177659" y="3733800"/>
            <a:ext cx="1890141" cy="2514600"/>
          </a:xfrm>
          <a:prstGeom prst="rect">
            <a:avLst/>
          </a:prstGeom>
          <a:noFill/>
          <a:effectLst>
            <a:softEdge rad="317500"/>
          </a:effectLst>
        </p:spPr>
      </p:pic>
      <p:sp>
        <p:nvSpPr>
          <p:cNvPr id="19459" name="Title 1"/>
          <p:cNvSpPr>
            <a:spLocks noGrp="1"/>
          </p:cNvSpPr>
          <p:nvPr>
            <p:ph type="title"/>
          </p:nvPr>
        </p:nvSpPr>
        <p:spPr/>
        <p:txBody>
          <a:bodyPr/>
          <a:lstStyle/>
          <a:p>
            <a:pPr eaLnBrk="1" hangingPunct="1"/>
            <a:r>
              <a:rPr lang="en-US" dirty="0"/>
              <a:t>Operations Strategy</a:t>
            </a:r>
          </a:p>
        </p:txBody>
      </p:sp>
      <p:sp>
        <p:nvSpPr>
          <p:cNvPr id="19460" name="Content Placeholder 2"/>
          <p:cNvSpPr>
            <a:spLocks noGrp="1"/>
          </p:cNvSpPr>
          <p:nvPr>
            <p:ph idx="1"/>
          </p:nvPr>
        </p:nvSpPr>
        <p:spPr/>
        <p:txBody>
          <a:bodyPr/>
          <a:lstStyle/>
          <a:p>
            <a:pPr eaLnBrk="1" hangingPunct="1"/>
            <a:r>
              <a:rPr lang="en-US" sz="2400" dirty="0"/>
              <a:t>Managers must carefully weigh the costs and benefits of service system capacity alternatives</a:t>
            </a:r>
          </a:p>
          <a:p>
            <a:pPr eaLnBrk="1" hangingPunct="1"/>
            <a:r>
              <a:rPr lang="en-US" sz="2400" dirty="0"/>
              <a:t>Options for reducing wait times:</a:t>
            </a:r>
          </a:p>
          <a:p>
            <a:pPr lvl="1" eaLnBrk="1" hangingPunct="1"/>
            <a:r>
              <a:rPr lang="en-US" sz="2000" dirty="0"/>
              <a:t>Work to increase processing rates, instead of increasing the number of servers</a:t>
            </a:r>
          </a:p>
          <a:p>
            <a:pPr lvl="1" eaLnBrk="1" hangingPunct="1"/>
            <a:r>
              <a:rPr lang="en-US" sz="2000" dirty="0"/>
              <a:t> Use new processing equipment and/or methods</a:t>
            </a:r>
          </a:p>
          <a:p>
            <a:pPr lvl="1" eaLnBrk="1" hangingPunct="1"/>
            <a:r>
              <a:rPr lang="en-US" sz="2000" dirty="0"/>
              <a:t>Reduce processing time variability through standardization</a:t>
            </a:r>
          </a:p>
          <a:p>
            <a:pPr lvl="1" eaLnBrk="1" hangingPunct="1"/>
            <a:r>
              <a:rPr lang="en-US" sz="2000" dirty="0"/>
              <a:t>Shift demand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pPr eaLnBrk="1" hangingPunct="1"/>
            <a:r>
              <a:rPr lang="en-US" b="1" dirty="0"/>
              <a:t>Queuing theory</a:t>
            </a:r>
          </a:p>
          <a:p>
            <a:pPr lvl="1" eaLnBrk="1" hangingPunct="1"/>
            <a:r>
              <a:rPr lang="en-US" dirty="0"/>
              <a:t>Mathematical approach to the analysis of waiting lines</a:t>
            </a:r>
          </a:p>
          <a:p>
            <a:pPr lvl="1" eaLnBrk="1" hangingPunct="1"/>
            <a:r>
              <a:rPr lang="en-US" dirty="0"/>
              <a:t>Applicable to many environments</a:t>
            </a:r>
          </a:p>
          <a:p>
            <a:pPr lvl="2" eaLnBrk="1" hangingPunct="1"/>
            <a:r>
              <a:rPr lang="en-US" dirty="0"/>
              <a:t>Call centers</a:t>
            </a:r>
          </a:p>
          <a:p>
            <a:pPr lvl="2" eaLnBrk="1" hangingPunct="1"/>
            <a:r>
              <a:rPr lang="en-US" dirty="0"/>
              <a:t>Banks</a:t>
            </a:r>
          </a:p>
          <a:p>
            <a:pPr lvl="2" eaLnBrk="1" hangingPunct="1"/>
            <a:r>
              <a:rPr lang="en-US" dirty="0"/>
              <a:t>Post offices</a:t>
            </a:r>
          </a:p>
          <a:p>
            <a:pPr lvl="2" eaLnBrk="1" hangingPunct="1"/>
            <a:r>
              <a:rPr lang="en-US" dirty="0"/>
              <a:t>Restaurants</a:t>
            </a:r>
          </a:p>
          <a:p>
            <a:pPr lvl="2" eaLnBrk="1" hangingPunct="1"/>
            <a:r>
              <a:rPr lang="en-US" dirty="0"/>
              <a:t>Theme parks</a:t>
            </a:r>
          </a:p>
          <a:p>
            <a:pPr lvl="2" eaLnBrk="1" hangingPunct="1"/>
            <a:r>
              <a:rPr lang="en-US" dirty="0"/>
              <a:t>Telecommunications systems</a:t>
            </a:r>
          </a:p>
          <a:p>
            <a:pPr lvl="2" eaLnBrk="1" hangingPunct="1"/>
            <a:r>
              <a:rPr lang="en-US" dirty="0"/>
              <a:t>Traffic management</a:t>
            </a:r>
          </a:p>
        </p:txBody>
      </p:sp>
      <p:sp>
        <p:nvSpPr>
          <p:cNvPr id="16386" name="Title 1"/>
          <p:cNvSpPr>
            <a:spLocks noGrp="1"/>
          </p:cNvSpPr>
          <p:nvPr>
            <p:ph type="title"/>
          </p:nvPr>
        </p:nvSpPr>
        <p:spPr/>
        <p:txBody>
          <a:bodyPr/>
          <a:lstStyle/>
          <a:p>
            <a:pPr eaLnBrk="1" hangingPunct="1"/>
            <a:r>
              <a:rPr lang="en-US" dirty="0"/>
              <a:t>Queuing Theory</a:t>
            </a:r>
          </a:p>
        </p:txBody>
      </p:sp>
      <p:sp>
        <p:nvSpPr>
          <p:cNvPr id="4" name="Rounded Rectangle 3"/>
          <p:cNvSpPr/>
          <p:nvPr/>
        </p:nvSpPr>
        <p:spPr>
          <a:xfrm>
            <a:off x="76200" y="6248400"/>
            <a:ext cx="1066800" cy="533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 18.1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Why Is There Waiting?</a:t>
            </a:r>
          </a:p>
        </p:txBody>
      </p:sp>
      <p:sp>
        <p:nvSpPr>
          <p:cNvPr id="17411" name="Content Placeholder 2"/>
          <p:cNvSpPr>
            <a:spLocks noGrp="1"/>
          </p:cNvSpPr>
          <p:nvPr>
            <p:ph idx="1"/>
          </p:nvPr>
        </p:nvSpPr>
        <p:spPr/>
        <p:txBody>
          <a:bodyPr/>
          <a:lstStyle/>
          <a:p>
            <a:pPr eaLnBrk="1" hangingPunct="1"/>
            <a:r>
              <a:rPr lang="en-US" dirty="0"/>
              <a:t>Waiting lines tend to form even when a system is not fully loaded</a:t>
            </a:r>
          </a:p>
          <a:p>
            <a:pPr lvl="1" eaLnBrk="1" hangingPunct="1"/>
            <a:r>
              <a:rPr lang="en-US" dirty="0"/>
              <a:t>Variability</a:t>
            </a:r>
          </a:p>
          <a:p>
            <a:pPr lvl="2" eaLnBrk="1" hangingPunct="1"/>
            <a:r>
              <a:rPr lang="en-US" dirty="0"/>
              <a:t>Arrival and service rates are variable</a:t>
            </a:r>
          </a:p>
          <a:p>
            <a:pPr lvl="1" eaLnBrk="1" hangingPunct="1"/>
            <a:r>
              <a:rPr lang="en-US" dirty="0"/>
              <a:t>Services cannot be completed ahead of time and stored for later use</a:t>
            </a:r>
          </a:p>
        </p:txBody>
      </p:sp>
      <p:pic>
        <p:nvPicPr>
          <p:cNvPr id="3075" name="Picture 3" descr="C:\Documents and Settings\Administrator\Local Settings\Temporary Internet Files\Content.IE5\U90LILML\MPj04221530000[1].jpg"/>
          <p:cNvPicPr>
            <a:picLocks noChangeAspect="1" noChangeArrowheads="1"/>
          </p:cNvPicPr>
          <p:nvPr/>
        </p:nvPicPr>
        <p:blipFill>
          <a:blip r:embed="rId3" cstate="print"/>
          <a:srcRect/>
          <a:stretch>
            <a:fillRect/>
          </a:stretch>
        </p:blipFill>
        <p:spPr bwMode="auto">
          <a:xfrm>
            <a:off x="2514600" y="3818335"/>
            <a:ext cx="4571999" cy="3039665"/>
          </a:xfrm>
          <a:prstGeom prst="rect">
            <a:avLst/>
          </a:prstGeom>
          <a:noFill/>
          <a:effectLst>
            <a:softEdge rad="317500"/>
          </a:effectLst>
        </p:spPr>
      </p:pic>
      <p:sp>
        <p:nvSpPr>
          <p:cNvPr id="5" name="Rounded Rectangle 4"/>
          <p:cNvSpPr/>
          <p:nvPr/>
        </p:nvSpPr>
        <p:spPr>
          <a:xfrm>
            <a:off x="76200" y="6248400"/>
            <a:ext cx="1066800" cy="533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 18.2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eaLnBrk="1" hangingPunct="1"/>
            <a:r>
              <a:rPr lang="en-US" sz="2400" dirty="0"/>
              <a:t>Why waiting lines cause concern:</a:t>
            </a:r>
          </a:p>
          <a:p>
            <a:pPr marL="822960" lvl="1" indent="-457200" eaLnBrk="1" hangingPunct="1">
              <a:buFont typeface="+mj-lt"/>
              <a:buAutoNum type="arabicPeriod"/>
            </a:pPr>
            <a:r>
              <a:rPr lang="en-US" sz="2000" dirty="0"/>
              <a:t>The cost to provide waiting space</a:t>
            </a:r>
          </a:p>
          <a:p>
            <a:pPr marL="822960" lvl="1" indent="-457200" eaLnBrk="1" hangingPunct="1">
              <a:buFont typeface="+mj-lt"/>
              <a:buAutoNum type="arabicPeriod"/>
            </a:pPr>
            <a:r>
              <a:rPr lang="en-US" sz="2000" dirty="0"/>
              <a:t>A possible loss of business when customers leave the line before being served or refuse to wait at all</a:t>
            </a:r>
          </a:p>
          <a:p>
            <a:pPr marL="822960" lvl="1" indent="-457200" eaLnBrk="1" hangingPunct="1">
              <a:buFont typeface="+mj-lt"/>
              <a:buAutoNum type="arabicPeriod"/>
            </a:pPr>
            <a:r>
              <a:rPr lang="en-US" sz="2000" dirty="0"/>
              <a:t>A possible loss of goodwill</a:t>
            </a:r>
          </a:p>
          <a:p>
            <a:pPr marL="822960" lvl="1" indent="-457200" eaLnBrk="1" hangingPunct="1">
              <a:buFont typeface="+mj-lt"/>
              <a:buAutoNum type="arabicPeriod"/>
            </a:pPr>
            <a:r>
              <a:rPr lang="en-US" sz="2000" dirty="0"/>
              <a:t>A possible reduction in customer satisfaction</a:t>
            </a:r>
          </a:p>
          <a:p>
            <a:pPr marL="822960" lvl="1" indent="-457200" eaLnBrk="1" hangingPunct="1">
              <a:buFont typeface="+mj-lt"/>
              <a:buAutoNum type="arabicPeriod"/>
            </a:pPr>
            <a:r>
              <a:rPr lang="en-US" sz="2000" dirty="0"/>
              <a:t>Resulting congestion may disrupt other business operations and/or customers</a:t>
            </a:r>
          </a:p>
        </p:txBody>
      </p:sp>
      <p:sp>
        <p:nvSpPr>
          <p:cNvPr id="18434" name="Title 1"/>
          <p:cNvSpPr>
            <a:spLocks noGrp="1"/>
          </p:cNvSpPr>
          <p:nvPr>
            <p:ph type="title"/>
          </p:nvPr>
        </p:nvSpPr>
        <p:spPr/>
        <p:txBody>
          <a:bodyPr/>
          <a:lstStyle/>
          <a:p>
            <a:pPr eaLnBrk="1" hangingPunct="1"/>
            <a:r>
              <a:rPr lang="en-US" sz="3200" dirty="0"/>
              <a:t>Waiting Lines: </a:t>
            </a:r>
            <a:br>
              <a:rPr lang="en-US" sz="3200" dirty="0"/>
            </a:br>
            <a:r>
              <a:rPr lang="en-US" sz="3200" dirty="0"/>
              <a:t>Managerial Implications</a:t>
            </a:r>
          </a:p>
        </p:txBody>
      </p:sp>
      <p:pic>
        <p:nvPicPr>
          <p:cNvPr id="18437" name="Picture 5" descr="C:\Documents and Settings\David\Local Settings\Temporary Internet Files\Content.IE5\JWZY4JU6\MP900442354[1].jpg"/>
          <p:cNvPicPr>
            <a:picLocks noChangeAspect="1" noChangeArrowheads="1"/>
          </p:cNvPicPr>
          <p:nvPr/>
        </p:nvPicPr>
        <p:blipFill>
          <a:blip r:embed="rId3" cstate="print"/>
          <a:srcRect/>
          <a:stretch>
            <a:fillRect/>
          </a:stretch>
        </p:blipFill>
        <p:spPr bwMode="auto">
          <a:xfrm>
            <a:off x="5486400" y="4267200"/>
            <a:ext cx="3110430" cy="2108139"/>
          </a:xfrm>
          <a:prstGeom prst="rect">
            <a:avLst/>
          </a:prstGeom>
          <a:noFill/>
          <a:effectLst>
            <a:softEdge rad="317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Waiting Line Management</a:t>
            </a:r>
          </a:p>
        </p:txBody>
      </p:sp>
      <p:sp>
        <p:nvSpPr>
          <p:cNvPr id="19459" name="Content Placeholder 2"/>
          <p:cNvSpPr>
            <a:spLocks noGrp="1"/>
          </p:cNvSpPr>
          <p:nvPr>
            <p:ph idx="1"/>
          </p:nvPr>
        </p:nvSpPr>
        <p:spPr/>
        <p:txBody>
          <a:bodyPr/>
          <a:lstStyle/>
          <a:p>
            <a:pPr eaLnBrk="1" hangingPunct="1"/>
            <a:r>
              <a:rPr lang="en-US" sz="2400" dirty="0"/>
              <a:t>The goal of waiting line management is to minimize total costs:</a:t>
            </a:r>
          </a:p>
          <a:p>
            <a:pPr lvl="1" eaLnBrk="1" hangingPunct="1"/>
            <a:r>
              <a:rPr lang="en-US" sz="2000" dirty="0"/>
              <a:t>Costs associated with customers waiting for service</a:t>
            </a:r>
          </a:p>
          <a:p>
            <a:pPr lvl="1" eaLnBrk="1" hangingPunct="1"/>
            <a:r>
              <a:rPr lang="en-US" sz="2000" dirty="0"/>
              <a:t>Capacity cost</a:t>
            </a:r>
          </a:p>
        </p:txBody>
      </p:sp>
      <p:pic>
        <p:nvPicPr>
          <p:cNvPr id="5" name="Picture 4" descr="ste25251_1801.jpg"/>
          <p:cNvPicPr>
            <a:picLocks noChangeAspect="1"/>
          </p:cNvPicPr>
          <p:nvPr/>
        </p:nvPicPr>
        <p:blipFill>
          <a:blip r:embed="rId3" cstate="print"/>
          <a:stretch>
            <a:fillRect/>
          </a:stretch>
        </p:blipFill>
        <p:spPr>
          <a:xfrm>
            <a:off x="2057400" y="3057745"/>
            <a:ext cx="4953000" cy="33430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Waiting Line Characteristics</a:t>
            </a:r>
          </a:p>
        </p:txBody>
      </p:sp>
      <p:sp>
        <p:nvSpPr>
          <p:cNvPr id="20483" name="Content Placeholder 2"/>
          <p:cNvSpPr>
            <a:spLocks noGrp="1"/>
          </p:cNvSpPr>
          <p:nvPr>
            <p:ph idx="1"/>
          </p:nvPr>
        </p:nvSpPr>
        <p:spPr/>
        <p:txBody>
          <a:bodyPr/>
          <a:lstStyle/>
          <a:p>
            <a:pPr eaLnBrk="1" hangingPunct="1"/>
            <a:r>
              <a:rPr lang="en-US" dirty="0"/>
              <a:t>The basic characteristics of waiting lines</a:t>
            </a:r>
          </a:p>
          <a:p>
            <a:pPr marL="801688" lvl="1" indent="-457200" eaLnBrk="1" hangingPunct="1">
              <a:buFontTx/>
              <a:buAutoNum type="arabicPeriod"/>
            </a:pPr>
            <a:r>
              <a:rPr lang="en-US" dirty="0"/>
              <a:t>Population source</a:t>
            </a:r>
          </a:p>
          <a:p>
            <a:pPr marL="801688" lvl="1" indent="-457200" eaLnBrk="1" hangingPunct="1">
              <a:buFontTx/>
              <a:buAutoNum type="arabicPeriod"/>
            </a:pPr>
            <a:r>
              <a:rPr lang="en-US" dirty="0"/>
              <a:t>Number of servers (channels)</a:t>
            </a:r>
          </a:p>
          <a:p>
            <a:pPr marL="801688" lvl="1" indent="-457200" eaLnBrk="1" hangingPunct="1">
              <a:buFontTx/>
              <a:buAutoNum type="arabicPeriod"/>
            </a:pPr>
            <a:r>
              <a:rPr lang="en-US" dirty="0"/>
              <a:t>Arrival and service patterns</a:t>
            </a:r>
          </a:p>
          <a:p>
            <a:pPr marL="801688" lvl="1" indent="-457200" eaLnBrk="1" hangingPunct="1">
              <a:buFontTx/>
              <a:buAutoNum type="arabicPeriod"/>
            </a:pPr>
            <a:r>
              <a:rPr lang="en-US" dirty="0"/>
              <a:t>Queue discipline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Simple Queuing System</a:t>
            </a:r>
          </a:p>
        </p:txBody>
      </p:sp>
      <p:grpSp>
        <p:nvGrpSpPr>
          <p:cNvPr id="21507" name="Group 320"/>
          <p:cNvGrpSpPr>
            <a:grpSpLocks/>
          </p:cNvGrpSpPr>
          <p:nvPr/>
        </p:nvGrpSpPr>
        <p:grpSpPr bwMode="auto">
          <a:xfrm>
            <a:off x="533400" y="2220913"/>
            <a:ext cx="8305800" cy="2808287"/>
            <a:chOff x="533400" y="2221468"/>
            <a:chExt cx="8305800" cy="2807732"/>
          </a:xfrm>
        </p:grpSpPr>
        <p:sp>
          <p:nvSpPr>
            <p:cNvPr id="4" name="Cloud 3"/>
            <p:cNvSpPr/>
            <p:nvPr/>
          </p:nvSpPr>
          <p:spPr bwMode="auto">
            <a:xfrm>
              <a:off x="533400" y="2819837"/>
              <a:ext cx="3124200" cy="2209363"/>
            </a:xfrm>
            <a:prstGeom prst="cloud">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US" sz="2400" dirty="0">
                  <a:latin typeface="Times New Roman" pitchFamily="-16" charset="0"/>
                </a:rPr>
                <a:t>Calling population</a:t>
              </a:r>
            </a:p>
          </p:txBody>
        </p:sp>
        <p:cxnSp>
          <p:nvCxnSpPr>
            <p:cNvPr id="21509" name="Straight Arrow Connector 7"/>
            <p:cNvCxnSpPr>
              <a:cxnSpLocks noChangeShapeType="1"/>
            </p:cNvCxnSpPr>
            <p:nvPr/>
          </p:nvCxnSpPr>
          <p:spPr bwMode="auto">
            <a:xfrm>
              <a:off x="3581400" y="4038600"/>
              <a:ext cx="1219200" cy="1588"/>
            </a:xfrm>
            <a:prstGeom prst="straightConnector1">
              <a:avLst/>
            </a:prstGeom>
            <a:noFill/>
            <a:ln w="28575" algn="ctr">
              <a:solidFill>
                <a:schemeClr val="tx1"/>
              </a:solidFill>
              <a:round/>
              <a:headEnd/>
              <a:tailEnd type="arrow" w="med" len="med"/>
            </a:ln>
          </p:spPr>
        </p:cxnSp>
        <p:cxnSp>
          <p:nvCxnSpPr>
            <p:cNvPr id="21510" name="Straight Arrow Connector 9"/>
            <p:cNvCxnSpPr>
              <a:cxnSpLocks noChangeShapeType="1"/>
            </p:cNvCxnSpPr>
            <p:nvPr/>
          </p:nvCxnSpPr>
          <p:spPr bwMode="auto">
            <a:xfrm>
              <a:off x="4876800" y="4038600"/>
              <a:ext cx="2514600" cy="1807"/>
            </a:xfrm>
            <a:prstGeom prst="straightConnector1">
              <a:avLst/>
            </a:prstGeom>
            <a:noFill/>
            <a:ln w="28575" algn="ctr">
              <a:solidFill>
                <a:schemeClr val="tx1"/>
              </a:solidFill>
              <a:round/>
              <a:headEnd/>
              <a:tailEnd type="arrow" w="med" len="med"/>
            </a:ln>
          </p:spPr>
        </p:cxnSp>
        <p:cxnSp>
          <p:nvCxnSpPr>
            <p:cNvPr id="21511" name="Straight Arrow Connector 11"/>
            <p:cNvCxnSpPr>
              <a:cxnSpLocks noChangeShapeType="1"/>
            </p:cNvCxnSpPr>
            <p:nvPr/>
          </p:nvCxnSpPr>
          <p:spPr bwMode="auto">
            <a:xfrm>
              <a:off x="7543800" y="4038600"/>
              <a:ext cx="1295400" cy="1588"/>
            </a:xfrm>
            <a:prstGeom prst="straightConnector1">
              <a:avLst/>
            </a:prstGeom>
            <a:noFill/>
            <a:ln w="28575" algn="ctr">
              <a:solidFill>
                <a:schemeClr val="tx1"/>
              </a:solidFill>
              <a:round/>
              <a:headEnd/>
              <a:tailEnd type="arrow" w="med" len="med"/>
            </a:ln>
          </p:spPr>
        </p:cxnSp>
        <p:sp>
          <p:nvSpPr>
            <p:cNvPr id="21512" name="TextBox 12"/>
            <p:cNvSpPr txBox="1">
              <a:spLocks noChangeArrowheads="1"/>
            </p:cNvSpPr>
            <p:nvPr/>
          </p:nvSpPr>
          <p:spPr bwMode="auto">
            <a:xfrm>
              <a:off x="3694093" y="4050268"/>
              <a:ext cx="954107" cy="369332"/>
            </a:xfrm>
            <a:prstGeom prst="rect">
              <a:avLst/>
            </a:prstGeom>
            <a:noFill/>
            <a:ln w="9525">
              <a:noFill/>
              <a:miter lim="800000"/>
              <a:headEnd/>
              <a:tailEnd/>
            </a:ln>
          </p:spPr>
          <p:txBody>
            <a:bodyPr wrap="none">
              <a:spAutoFit/>
            </a:bodyPr>
            <a:lstStyle/>
            <a:p>
              <a:r>
                <a:rPr lang="en-US" dirty="0"/>
                <a:t>Arrivals</a:t>
              </a:r>
            </a:p>
          </p:txBody>
        </p:sp>
        <p:sp>
          <p:nvSpPr>
            <p:cNvPr id="21513" name="TextBox 13"/>
            <p:cNvSpPr txBox="1">
              <a:spLocks noChangeArrowheads="1"/>
            </p:cNvSpPr>
            <p:nvPr/>
          </p:nvSpPr>
          <p:spPr bwMode="auto">
            <a:xfrm>
              <a:off x="5141893" y="4050268"/>
              <a:ext cx="945515" cy="646331"/>
            </a:xfrm>
            <a:prstGeom prst="rect">
              <a:avLst/>
            </a:prstGeom>
            <a:noFill/>
            <a:ln w="9525">
              <a:noFill/>
              <a:miter lim="800000"/>
              <a:headEnd/>
              <a:tailEnd/>
            </a:ln>
          </p:spPr>
          <p:txBody>
            <a:bodyPr>
              <a:spAutoFit/>
            </a:bodyPr>
            <a:lstStyle/>
            <a:p>
              <a:r>
                <a:rPr lang="en-US" dirty="0"/>
                <a:t>Waiting</a:t>
              </a:r>
            </a:p>
            <a:p>
              <a:pPr algn="ctr"/>
              <a:r>
                <a:rPr lang="en-US" dirty="0"/>
                <a:t>line</a:t>
              </a:r>
            </a:p>
          </p:txBody>
        </p:sp>
        <p:sp>
          <p:nvSpPr>
            <p:cNvPr id="21514" name="TextBox 14"/>
            <p:cNvSpPr txBox="1">
              <a:spLocks noChangeArrowheads="1"/>
            </p:cNvSpPr>
            <p:nvPr/>
          </p:nvSpPr>
          <p:spPr bwMode="auto">
            <a:xfrm>
              <a:off x="7885093" y="4038600"/>
              <a:ext cx="569387" cy="369332"/>
            </a:xfrm>
            <a:prstGeom prst="rect">
              <a:avLst/>
            </a:prstGeom>
            <a:noFill/>
            <a:ln w="9525">
              <a:noFill/>
              <a:miter lim="800000"/>
              <a:headEnd/>
              <a:tailEnd/>
            </a:ln>
          </p:spPr>
          <p:txBody>
            <a:bodyPr wrap="none">
              <a:spAutoFit/>
            </a:bodyPr>
            <a:lstStyle/>
            <a:p>
              <a:r>
                <a:rPr lang="en-US" dirty="0"/>
                <a:t>Exit</a:t>
              </a:r>
            </a:p>
          </p:txBody>
        </p:sp>
        <p:cxnSp>
          <p:nvCxnSpPr>
            <p:cNvPr id="21515" name="Straight Connector 18"/>
            <p:cNvCxnSpPr>
              <a:cxnSpLocks noChangeShapeType="1"/>
            </p:cNvCxnSpPr>
            <p:nvPr/>
          </p:nvCxnSpPr>
          <p:spPr bwMode="auto">
            <a:xfrm rot="5400000">
              <a:off x="5715000" y="4114800"/>
              <a:ext cx="1372394" cy="794"/>
            </a:xfrm>
            <a:prstGeom prst="line">
              <a:avLst/>
            </a:prstGeom>
            <a:noFill/>
            <a:ln w="19050" algn="ctr">
              <a:solidFill>
                <a:schemeClr val="tx1"/>
              </a:solidFill>
              <a:prstDash val="dash"/>
              <a:round/>
              <a:headEnd/>
              <a:tailEnd/>
            </a:ln>
          </p:spPr>
        </p:cxnSp>
        <p:sp>
          <p:nvSpPr>
            <p:cNvPr id="21516" name="TextBox 20"/>
            <p:cNvSpPr txBox="1">
              <a:spLocks noChangeArrowheads="1"/>
            </p:cNvSpPr>
            <p:nvPr/>
          </p:nvSpPr>
          <p:spPr bwMode="auto">
            <a:xfrm>
              <a:off x="6553200" y="4050268"/>
              <a:ext cx="954107" cy="369332"/>
            </a:xfrm>
            <a:prstGeom prst="rect">
              <a:avLst/>
            </a:prstGeom>
            <a:noFill/>
            <a:ln w="9525">
              <a:noFill/>
              <a:miter lim="800000"/>
              <a:headEnd/>
              <a:tailEnd/>
            </a:ln>
          </p:spPr>
          <p:txBody>
            <a:bodyPr wrap="none">
              <a:spAutoFit/>
            </a:bodyPr>
            <a:lstStyle/>
            <a:p>
              <a:r>
                <a:rPr lang="en-US" dirty="0"/>
                <a:t>Service</a:t>
              </a:r>
            </a:p>
          </p:txBody>
        </p:sp>
        <p:sp>
          <p:nvSpPr>
            <p:cNvPr id="21517" name="Cube 21"/>
            <p:cNvSpPr>
              <a:spLocks noChangeArrowheads="1"/>
            </p:cNvSpPr>
            <p:nvPr/>
          </p:nvSpPr>
          <p:spPr bwMode="auto">
            <a:xfrm>
              <a:off x="6629400" y="3352800"/>
              <a:ext cx="685800" cy="609600"/>
            </a:xfrm>
            <a:prstGeom prst="cube">
              <a:avLst>
                <a:gd name="adj" fmla="val 25000"/>
              </a:avLst>
            </a:prstGeom>
            <a:solidFill>
              <a:schemeClr val="bg2">
                <a:lumMod val="75000"/>
              </a:schemeClr>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18" name="Left Brace 23"/>
            <p:cNvSpPr>
              <a:spLocks/>
            </p:cNvSpPr>
            <p:nvPr/>
          </p:nvSpPr>
          <p:spPr bwMode="auto">
            <a:xfrm rot="16200000" flipH="1">
              <a:off x="5829300" y="1485900"/>
              <a:ext cx="457200" cy="2667000"/>
            </a:xfrm>
            <a:prstGeom prst="leftBrace">
              <a:avLst>
                <a:gd name="adj1" fmla="val 8345"/>
                <a:gd name="adj2" fmla="val 50000"/>
              </a:avLst>
            </a:prstGeom>
            <a:noFill/>
            <a:ln w="2857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19" name="TextBox 24"/>
            <p:cNvSpPr txBox="1">
              <a:spLocks noChangeArrowheads="1"/>
            </p:cNvSpPr>
            <p:nvPr/>
          </p:nvSpPr>
          <p:spPr bwMode="auto">
            <a:xfrm>
              <a:off x="5599093" y="2221468"/>
              <a:ext cx="954107" cy="369332"/>
            </a:xfrm>
            <a:prstGeom prst="rect">
              <a:avLst/>
            </a:prstGeom>
            <a:noFill/>
            <a:ln w="9525">
              <a:noFill/>
              <a:miter lim="800000"/>
              <a:headEnd/>
              <a:tailEnd/>
            </a:ln>
          </p:spPr>
          <p:txBody>
            <a:bodyPr wrap="none">
              <a:spAutoFit/>
            </a:bodyPr>
            <a:lstStyle/>
            <a:p>
              <a:r>
                <a:rPr lang="en-US" dirty="0"/>
                <a:t>System</a:t>
              </a:r>
            </a:p>
          </p:txBody>
        </p:sp>
        <p:sp>
          <p:nvSpPr>
            <p:cNvPr id="21520" name="TextBox 25"/>
            <p:cNvSpPr txBox="1">
              <a:spLocks noChangeArrowheads="1"/>
            </p:cNvSpPr>
            <p:nvPr/>
          </p:nvSpPr>
          <p:spPr bwMode="auto">
            <a:xfrm>
              <a:off x="5508924" y="3124200"/>
              <a:ext cx="1577676" cy="307777"/>
            </a:xfrm>
            <a:prstGeom prst="rect">
              <a:avLst/>
            </a:prstGeom>
            <a:noFill/>
            <a:ln w="9525">
              <a:noFill/>
              <a:miter lim="800000"/>
              <a:headEnd/>
              <a:tailEnd/>
            </a:ln>
          </p:spPr>
          <p:txBody>
            <a:bodyPr wrap="none">
              <a:spAutoFit/>
            </a:bodyPr>
            <a:lstStyle/>
            <a:p>
              <a:r>
                <a:rPr lang="en-US" sz="1400" dirty="0"/>
                <a:t>Processing Order</a:t>
              </a:r>
            </a:p>
          </p:txBody>
        </p:sp>
        <p:grpSp>
          <p:nvGrpSpPr>
            <p:cNvPr id="21521" name="Group 39"/>
            <p:cNvGrpSpPr>
              <a:grpSpLocks/>
            </p:cNvGrpSpPr>
            <p:nvPr/>
          </p:nvGrpSpPr>
          <p:grpSpPr bwMode="auto">
            <a:xfrm>
              <a:off x="914400" y="4114800"/>
              <a:ext cx="304800" cy="381000"/>
              <a:chOff x="3505200" y="4267200"/>
              <a:chExt cx="609600" cy="685800"/>
            </a:xfrm>
          </p:grpSpPr>
          <p:cxnSp>
            <p:nvCxnSpPr>
              <p:cNvPr id="21729" name="Straight Connector 33"/>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730" name="Group 38"/>
              <p:cNvGrpSpPr>
                <a:grpSpLocks/>
              </p:cNvGrpSpPr>
              <p:nvPr/>
            </p:nvGrpSpPr>
            <p:grpSpPr bwMode="auto">
              <a:xfrm>
                <a:off x="3505200" y="4267200"/>
                <a:ext cx="609600" cy="685800"/>
                <a:chOff x="3505200" y="4267200"/>
                <a:chExt cx="609600" cy="685800"/>
              </a:xfrm>
            </p:grpSpPr>
            <p:sp>
              <p:nvSpPr>
                <p:cNvPr id="21731" name="Smiley Face 26"/>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31" name="Oval 30"/>
                <p:cNvSpPr/>
                <p:nvPr/>
              </p:nvSpPr>
              <p:spPr bwMode="auto">
                <a:xfrm>
                  <a:off x="3886200" y="4876054"/>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32" name="Oval 31"/>
                <p:cNvSpPr/>
                <p:nvPr/>
              </p:nvSpPr>
              <p:spPr bwMode="auto">
                <a:xfrm>
                  <a:off x="3581400" y="4876054"/>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734" name="Isosceles Triangle 29"/>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35" name="Oval 35"/>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36" name="Oval 37"/>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2" name="Group 112"/>
            <p:cNvGrpSpPr>
              <a:grpSpLocks/>
            </p:cNvGrpSpPr>
            <p:nvPr/>
          </p:nvGrpSpPr>
          <p:grpSpPr bwMode="auto">
            <a:xfrm>
              <a:off x="3810000" y="3657600"/>
              <a:ext cx="304800" cy="381000"/>
              <a:chOff x="3505200" y="4267200"/>
              <a:chExt cx="609600" cy="685800"/>
            </a:xfrm>
          </p:grpSpPr>
          <p:cxnSp>
            <p:nvCxnSpPr>
              <p:cNvPr id="21721" name="Straight Connector 113"/>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722" name="Group 38"/>
              <p:cNvGrpSpPr>
                <a:grpSpLocks/>
              </p:cNvGrpSpPr>
              <p:nvPr/>
            </p:nvGrpSpPr>
            <p:grpSpPr bwMode="auto">
              <a:xfrm>
                <a:off x="3505200" y="4267200"/>
                <a:ext cx="609600" cy="685800"/>
                <a:chOff x="3505200" y="4267200"/>
                <a:chExt cx="609600" cy="685800"/>
              </a:xfrm>
            </p:grpSpPr>
            <p:sp>
              <p:nvSpPr>
                <p:cNvPr id="21723" name="Smiley Face 115"/>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17" name="Oval 116"/>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18" name="Oval 117"/>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726" name="Isosceles Triangle 118"/>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27" name="Oval 119"/>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28" name="Oval 120"/>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3" name="Group 121"/>
            <p:cNvGrpSpPr>
              <a:grpSpLocks/>
            </p:cNvGrpSpPr>
            <p:nvPr/>
          </p:nvGrpSpPr>
          <p:grpSpPr bwMode="auto">
            <a:xfrm>
              <a:off x="4419600" y="3657600"/>
              <a:ext cx="304800" cy="381000"/>
              <a:chOff x="3505200" y="4267200"/>
              <a:chExt cx="609600" cy="685800"/>
            </a:xfrm>
          </p:grpSpPr>
          <p:cxnSp>
            <p:nvCxnSpPr>
              <p:cNvPr id="21713" name="Straight Connector 122"/>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714" name="Group 38"/>
              <p:cNvGrpSpPr>
                <a:grpSpLocks/>
              </p:cNvGrpSpPr>
              <p:nvPr/>
            </p:nvGrpSpPr>
            <p:grpSpPr bwMode="auto">
              <a:xfrm>
                <a:off x="3505200" y="4267200"/>
                <a:ext cx="609600" cy="685800"/>
                <a:chOff x="3505200" y="4267200"/>
                <a:chExt cx="609600" cy="685800"/>
              </a:xfrm>
            </p:grpSpPr>
            <p:sp>
              <p:nvSpPr>
                <p:cNvPr id="21715" name="Smiley Face 124"/>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26" name="Oval 125"/>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27" name="Oval 126"/>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718" name="Isosceles Triangle 127"/>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19" name="Oval 128"/>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20" name="Oval 129"/>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4" name="Group 130"/>
            <p:cNvGrpSpPr>
              <a:grpSpLocks/>
            </p:cNvGrpSpPr>
            <p:nvPr/>
          </p:nvGrpSpPr>
          <p:grpSpPr bwMode="auto">
            <a:xfrm>
              <a:off x="4953000" y="3657600"/>
              <a:ext cx="304800" cy="381000"/>
              <a:chOff x="3505200" y="4267200"/>
              <a:chExt cx="609600" cy="685800"/>
            </a:xfrm>
          </p:grpSpPr>
          <p:cxnSp>
            <p:nvCxnSpPr>
              <p:cNvPr id="21705" name="Straight Connector 131"/>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706" name="Group 38"/>
              <p:cNvGrpSpPr>
                <a:grpSpLocks/>
              </p:cNvGrpSpPr>
              <p:nvPr/>
            </p:nvGrpSpPr>
            <p:grpSpPr bwMode="auto">
              <a:xfrm>
                <a:off x="3505200" y="4267200"/>
                <a:ext cx="609600" cy="685800"/>
                <a:chOff x="3505200" y="4267200"/>
                <a:chExt cx="609600" cy="685800"/>
              </a:xfrm>
            </p:grpSpPr>
            <p:sp>
              <p:nvSpPr>
                <p:cNvPr id="21707" name="Smiley Face 133"/>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35" name="Oval 134"/>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36" name="Oval 135"/>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710" name="Isosceles Triangle 136"/>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11" name="Oval 137"/>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12" name="Oval 138"/>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5" name="Group 139"/>
            <p:cNvGrpSpPr>
              <a:grpSpLocks/>
            </p:cNvGrpSpPr>
            <p:nvPr/>
          </p:nvGrpSpPr>
          <p:grpSpPr bwMode="auto">
            <a:xfrm>
              <a:off x="5257800" y="3657600"/>
              <a:ext cx="304800" cy="381000"/>
              <a:chOff x="3505200" y="4267200"/>
              <a:chExt cx="609600" cy="685800"/>
            </a:xfrm>
          </p:grpSpPr>
          <p:cxnSp>
            <p:nvCxnSpPr>
              <p:cNvPr id="21697" name="Straight Connector 140"/>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98" name="Group 38"/>
              <p:cNvGrpSpPr>
                <a:grpSpLocks/>
              </p:cNvGrpSpPr>
              <p:nvPr/>
            </p:nvGrpSpPr>
            <p:grpSpPr bwMode="auto">
              <a:xfrm>
                <a:off x="3505200" y="4267200"/>
                <a:ext cx="609600" cy="685800"/>
                <a:chOff x="3505200" y="4267200"/>
                <a:chExt cx="609600" cy="685800"/>
              </a:xfrm>
            </p:grpSpPr>
            <p:sp>
              <p:nvSpPr>
                <p:cNvPr id="21699" name="Smiley Face 142"/>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44" name="Oval 143"/>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45" name="Oval 144"/>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702" name="Isosceles Triangle 145"/>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03" name="Oval 146"/>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704" name="Oval 147"/>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6" name="Group 148"/>
            <p:cNvGrpSpPr>
              <a:grpSpLocks/>
            </p:cNvGrpSpPr>
            <p:nvPr/>
          </p:nvGrpSpPr>
          <p:grpSpPr bwMode="auto">
            <a:xfrm>
              <a:off x="5562600" y="3657600"/>
              <a:ext cx="304800" cy="381000"/>
              <a:chOff x="3505200" y="4267200"/>
              <a:chExt cx="609600" cy="685800"/>
            </a:xfrm>
          </p:grpSpPr>
          <p:cxnSp>
            <p:nvCxnSpPr>
              <p:cNvPr id="21689" name="Straight Connector 149"/>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90" name="Group 38"/>
              <p:cNvGrpSpPr>
                <a:grpSpLocks/>
              </p:cNvGrpSpPr>
              <p:nvPr/>
            </p:nvGrpSpPr>
            <p:grpSpPr bwMode="auto">
              <a:xfrm>
                <a:off x="3505200" y="4267200"/>
                <a:ext cx="609600" cy="685800"/>
                <a:chOff x="3505200" y="4267200"/>
                <a:chExt cx="609600" cy="685800"/>
              </a:xfrm>
            </p:grpSpPr>
            <p:sp>
              <p:nvSpPr>
                <p:cNvPr id="21691" name="Smiley Face 151"/>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53" name="Oval 152"/>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54" name="Oval 153"/>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94" name="Isosceles Triangle 154"/>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95" name="Oval 155"/>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96" name="Oval 156"/>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7" name="Group 157"/>
            <p:cNvGrpSpPr>
              <a:grpSpLocks/>
            </p:cNvGrpSpPr>
            <p:nvPr/>
          </p:nvGrpSpPr>
          <p:grpSpPr bwMode="auto">
            <a:xfrm>
              <a:off x="5867400" y="3657600"/>
              <a:ext cx="304800" cy="381000"/>
              <a:chOff x="3505200" y="4267200"/>
              <a:chExt cx="609600" cy="685800"/>
            </a:xfrm>
          </p:grpSpPr>
          <p:cxnSp>
            <p:nvCxnSpPr>
              <p:cNvPr id="21681" name="Straight Connector 158"/>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82" name="Group 38"/>
              <p:cNvGrpSpPr>
                <a:grpSpLocks/>
              </p:cNvGrpSpPr>
              <p:nvPr/>
            </p:nvGrpSpPr>
            <p:grpSpPr bwMode="auto">
              <a:xfrm>
                <a:off x="3505200" y="4267200"/>
                <a:ext cx="609600" cy="685800"/>
                <a:chOff x="3505200" y="4267200"/>
                <a:chExt cx="609600" cy="685800"/>
              </a:xfrm>
            </p:grpSpPr>
            <p:sp>
              <p:nvSpPr>
                <p:cNvPr id="21683" name="Smiley Face 160"/>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62" name="Oval 161"/>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63" name="Oval 162"/>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86" name="Isosceles Triangle 163"/>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87" name="Oval 164"/>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88" name="Oval 165"/>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8" name="Group 166"/>
            <p:cNvGrpSpPr>
              <a:grpSpLocks/>
            </p:cNvGrpSpPr>
            <p:nvPr/>
          </p:nvGrpSpPr>
          <p:grpSpPr bwMode="auto">
            <a:xfrm>
              <a:off x="8001000" y="3505200"/>
              <a:ext cx="304800" cy="381000"/>
              <a:chOff x="3505200" y="4267200"/>
              <a:chExt cx="609600" cy="685800"/>
            </a:xfrm>
          </p:grpSpPr>
          <p:cxnSp>
            <p:nvCxnSpPr>
              <p:cNvPr id="21673" name="Straight Connector 167"/>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74" name="Group 38"/>
              <p:cNvGrpSpPr>
                <a:grpSpLocks/>
              </p:cNvGrpSpPr>
              <p:nvPr/>
            </p:nvGrpSpPr>
            <p:grpSpPr bwMode="auto">
              <a:xfrm>
                <a:off x="3505200" y="4267200"/>
                <a:ext cx="609600" cy="685800"/>
                <a:chOff x="3505200" y="4267200"/>
                <a:chExt cx="609600" cy="685800"/>
              </a:xfrm>
            </p:grpSpPr>
            <p:sp>
              <p:nvSpPr>
                <p:cNvPr id="21675" name="Smiley Face 169"/>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71" name="Oval 170"/>
                <p:cNvSpPr/>
                <p:nvPr/>
              </p:nvSpPr>
              <p:spPr bwMode="auto">
                <a:xfrm>
                  <a:off x="3886200" y="487627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72" name="Oval 171"/>
                <p:cNvSpPr/>
                <p:nvPr/>
              </p:nvSpPr>
              <p:spPr bwMode="auto">
                <a:xfrm>
                  <a:off x="3581400" y="487627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78" name="Isosceles Triangle 172"/>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79" name="Oval 173"/>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80" name="Oval 174"/>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29" name="Group 175"/>
            <p:cNvGrpSpPr>
              <a:grpSpLocks/>
            </p:cNvGrpSpPr>
            <p:nvPr/>
          </p:nvGrpSpPr>
          <p:grpSpPr bwMode="auto">
            <a:xfrm>
              <a:off x="6781800" y="3505200"/>
              <a:ext cx="304800" cy="381000"/>
              <a:chOff x="3505200" y="4267200"/>
              <a:chExt cx="609600" cy="685800"/>
            </a:xfrm>
          </p:grpSpPr>
          <p:cxnSp>
            <p:nvCxnSpPr>
              <p:cNvPr id="21665" name="Straight Connector 176"/>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66" name="Group 38"/>
              <p:cNvGrpSpPr>
                <a:grpSpLocks/>
              </p:cNvGrpSpPr>
              <p:nvPr/>
            </p:nvGrpSpPr>
            <p:grpSpPr bwMode="auto">
              <a:xfrm>
                <a:off x="3505200" y="4267200"/>
                <a:ext cx="609600" cy="685800"/>
                <a:chOff x="3505200" y="4267200"/>
                <a:chExt cx="609600" cy="685800"/>
              </a:xfrm>
            </p:grpSpPr>
            <p:sp>
              <p:nvSpPr>
                <p:cNvPr id="21667" name="Smiley Face 178"/>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80" name="Oval 179"/>
                <p:cNvSpPr/>
                <p:nvPr/>
              </p:nvSpPr>
              <p:spPr bwMode="auto">
                <a:xfrm>
                  <a:off x="3886200" y="487627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81" name="Oval 180"/>
                <p:cNvSpPr/>
                <p:nvPr/>
              </p:nvSpPr>
              <p:spPr bwMode="auto">
                <a:xfrm>
                  <a:off x="3581400" y="487627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70" name="Isosceles Triangle 181"/>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71" name="Oval 182"/>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72" name="Oval 183"/>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0" name="Group 184"/>
            <p:cNvGrpSpPr>
              <a:grpSpLocks/>
            </p:cNvGrpSpPr>
            <p:nvPr/>
          </p:nvGrpSpPr>
          <p:grpSpPr bwMode="auto">
            <a:xfrm>
              <a:off x="1828800" y="3048000"/>
              <a:ext cx="304800" cy="381000"/>
              <a:chOff x="3505200" y="4267200"/>
              <a:chExt cx="609600" cy="685800"/>
            </a:xfrm>
          </p:grpSpPr>
          <p:cxnSp>
            <p:nvCxnSpPr>
              <p:cNvPr id="21657" name="Straight Connector 185"/>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58" name="Group 38"/>
              <p:cNvGrpSpPr>
                <a:grpSpLocks/>
              </p:cNvGrpSpPr>
              <p:nvPr/>
            </p:nvGrpSpPr>
            <p:grpSpPr bwMode="auto">
              <a:xfrm>
                <a:off x="3505200" y="4267200"/>
                <a:ext cx="609600" cy="685800"/>
                <a:chOff x="3505200" y="4267200"/>
                <a:chExt cx="609600" cy="685800"/>
              </a:xfrm>
            </p:grpSpPr>
            <p:sp>
              <p:nvSpPr>
                <p:cNvPr id="21659" name="Smiley Face 187"/>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89" name="Oval 188"/>
                <p:cNvSpPr/>
                <p:nvPr/>
              </p:nvSpPr>
              <p:spPr bwMode="auto">
                <a:xfrm>
                  <a:off x="3886200" y="4876434"/>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90" name="Oval 189"/>
                <p:cNvSpPr/>
                <p:nvPr/>
              </p:nvSpPr>
              <p:spPr bwMode="auto">
                <a:xfrm>
                  <a:off x="3581400" y="4876434"/>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62" name="Isosceles Triangle 190"/>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63" name="Oval 191"/>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64" name="Oval 192"/>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1" name="Group 193"/>
            <p:cNvGrpSpPr>
              <a:grpSpLocks/>
            </p:cNvGrpSpPr>
            <p:nvPr/>
          </p:nvGrpSpPr>
          <p:grpSpPr bwMode="auto">
            <a:xfrm>
              <a:off x="1371600" y="4267200"/>
              <a:ext cx="304800" cy="381000"/>
              <a:chOff x="3505200" y="4267200"/>
              <a:chExt cx="609600" cy="685800"/>
            </a:xfrm>
          </p:grpSpPr>
          <p:cxnSp>
            <p:nvCxnSpPr>
              <p:cNvPr id="21649" name="Straight Connector 194"/>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50" name="Group 38"/>
              <p:cNvGrpSpPr>
                <a:grpSpLocks/>
              </p:cNvGrpSpPr>
              <p:nvPr/>
            </p:nvGrpSpPr>
            <p:grpSpPr bwMode="auto">
              <a:xfrm>
                <a:off x="3505200" y="4267200"/>
                <a:ext cx="609600" cy="685800"/>
                <a:chOff x="3505200" y="4267200"/>
                <a:chExt cx="609600" cy="685800"/>
              </a:xfrm>
            </p:grpSpPr>
            <p:sp>
              <p:nvSpPr>
                <p:cNvPr id="21651" name="Smiley Face 196"/>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198" name="Oval 197"/>
                <p:cNvSpPr/>
                <p:nvPr/>
              </p:nvSpPr>
              <p:spPr bwMode="auto">
                <a:xfrm>
                  <a:off x="3886200" y="487600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199" name="Oval 198"/>
                <p:cNvSpPr/>
                <p:nvPr/>
              </p:nvSpPr>
              <p:spPr bwMode="auto">
                <a:xfrm>
                  <a:off x="3581400" y="487600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54" name="Isosceles Triangle 199"/>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55" name="Oval 200"/>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56" name="Oval 201"/>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2" name="Group 202"/>
            <p:cNvGrpSpPr>
              <a:grpSpLocks/>
            </p:cNvGrpSpPr>
            <p:nvPr/>
          </p:nvGrpSpPr>
          <p:grpSpPr bwMode="auto">
            <a:xfrm>
              <a:off x="685800" y="3657600"/>
              <a:ext cx="304800" cy="381000"/>
              <a:chOff x="3505200" y="4267200"/>
              <a:chExt cx="609600" cy="685800"/>
            </a:xfrm>
          </p:grpSpPr>
          <p:cxnSp>
            <p:nvCxnSpPr>
              <p:cNvPr id="21641" name="Straight Connector 203"/>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42" name="Group 38"/>
              <p:cNvGrpSpPr>
                <a:grpSpLocks/>
              </p:cNvGrpSpPr>
              <p:nvPr/>
            </p:nvGrpSpPr>
            <p:grpSpPr bwMode="auto">
              <a:xfrm>
                <a:off x="3505200" y="4267200"/>
                <a:ext cx="609600" cy="685800"/>
                <a:chOff x="3505200" y="4267200"/>
                <a:chExt cx="609600" cy="685800"/>
              </a:xfrm>
            </p:grpSpPr>
            <p:sp>
              <p:nvSpPr>
                <p:cNvPr id="21643" name="Smiley Face 205"/>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07" name="Oval 206"/>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08" name="Oval 207"/>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46" name="Isosceles Triangle 208"/>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47" name="Oval 209"/>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48" name="Oval 210"/>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3" name="Group 211"/>
            <p:cNvGrpSpPr>
              <a:grpSpLocks/>
            </p:cNvGrpSpPr>
            <p:nvPr/>
          </p:nvGrpSpPr>
          <p:grpSpPr bwMode="auto">
            <a:xfrm>
              <a:off x="2667000" y="4191000"/>
              <a:ext cx="304800" cy="381000"/>
              <a:chOff x="3505200" y="4267200"/>
              <a:chExt cx="609600" cy="685800"/>
            </a:xfrm>
          </p:grpSpPr>
          <p:cxnSp>
            <p:nvCxnSpPr>
              <p:cNvPr id="21633" name="Straight Connector 212"/>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34" name="Group 38"/>
              <p:cNvGrpSpPr>
                <a:grpSpLocks/>
              </p:cNvGrpSpPr>
              <p:nvPr/>
            </p:nvGrpSpPr>
            <p:grpSpPr bwMode="auto">
              <a:xfrm>
                <a:off x="3505200" y="4267200"/>
                <a:ext cx="609600" cy="685800"/>
                <a:chOff x="3505200" y="4267200"/>
                <a:chExt cx="609600" cy="685800"/>
              </a:xfrm>
            </p:grpSpPr>
            <p:sp>
              <p:nvSpPr>
                <p:cNvPr id="21635" name="Smiley Face 214"/>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 name="Oval 215"/>
                <p:cNvSpPr/>
                <p:nvPr/>
              </p:nvSpPr>
              <p:spPr bwMode="auto">
                <a:xfrm>
                  <a:off x="3886200" y="4876027"/>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7" name="Oval 216"/>
                <p:cNvSpPr/>
                <p:nvPr/>
              </p:nvSpPr>
              <p:spPr bwMode="auto">
                <a:xfrm>
                  <a:off x="3581400" y="4876027"/>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38" name="Isosceles Triangle 217"/>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39" name="Oval 218"/>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40" name="Oval 219"/>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4" name="Group 220"/>
            <p:cNvGrpSpPr>
              <a:grpSpLocks/>
            </p:cNvGrpSpPr>
            <p:nvPr/>
          </p:nvGrpSpPr>
          <p:grpSpPr bwMode="auto">
            <a:xfrm>
              <a:off x="3200400" y="3733800"/>
              <a:ext cx="304800" cy="381000"/>
              <a:chOff x="3505200" y="4267200"/>
              <a:chExt cx="609600" cy="685800"/>
            </a:xfrm>
          </p:grpSpPr>
          <p:cxnSp>
            <p:nvCxnSpPr>
              <p:cNvPr id="21625" name="Straight Connector 221"/>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26" name="Group 38"/>
              <p:cNvGrpSpPr>
                <a:grpSpLocks/>
              </p:cNvGrpSpPr>
              <p:nvPr/>
            </p:nvGrpSpPr>
            <p:grpSpPr bwMode="auto">
              <a:xfrm>
                <a:off x="3505200" y="4267200"/>
                <a:ext cx="609600" cy="685800"/>
                <a:chOff x="3505200" y="4267200"/>
                <a:chExt cx="609600" cy="685800"/>
              </a:xfrm>
            </p:grpSpPr>
            <p:sp>
              <p:nvSpPr>
                <p:cNvPr id="21627" name="Smiley Face 223"/>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25" name="Oval 224"/>
                <p:cNvSpPr/>
                <p:nvPr/>
              </p:nvSpPr>
              <p:spPr bwMode="auto">
                <a:xfrm>
                  <a:off x="3886200" y="4876189"/>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26" name="Oval 225"/>
                <p:cNvSpPr/>
                <p:nvPr/>
              </p:nvSpPr>
              <p:spPr bwMode="auto">
                <a:xfrm>
                  <a:off x="3581400" y="4876189"/>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30" name="Isosceles Triangle 226"/>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31" name="Oval 227"/>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32" name="Oval 228"/>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5" name="Group 229"/>
            <p:cNvGrpSpPr>
              <a:grpSpLocks/>
            </p:cNvGrpSpPr>
            <p:nvPr/>
          </p:nvGrpSpPr>
          <p:grpSpPr bwMode="auto">
            <a:xfrm>
              <a:off x="1752600" y="4419600"/>
              <a:ext cx="304800" cy="381000"/>
              <a:chOff x="3505200" y="4267200"/>
              <a:chExt cx="609600" cy="685800"/>
            </a:xfrm>
          </p:grpSpPr>
          <p:cxnSp>
            <p:nvCxnSpPr>
              <p:cNvPr id="21617" name="Straight Connector 230"/>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18" name="Group 38"/>
              <p:cNvGrpSpPr>
                <a:grpSpLocks/>
              </p:cNvGrpSpPr>
              <p:nvPr/>
            </p:nvGrpSpPr>
            <p:grpSpPr bwMode="auto">
              <a:xfrm>
                <a:off x="3505200" y="4267200"/>
                <a:ext cx="609600" cy="685800"/>
                <a:chOff x="3505200" y="4267200"/>
                <a:chExt cx="609600" cy="685800"/>
              </a:xfrm>
            </p:grpSpPr>
            <p:sp>
              <p:nvSpPr>
                <p:cNvPr id="21619" name="Smiley Face 232"/>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34" name="Oval 233"/>
                <p:cNvSpPr/>
                <p:nvPr/>
              </p:nvSpPr>
              <p:spPr bwMode="auto">
                <a:xfrm>
                  <a:off x="3886200" y="4875945"/>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35" name="Oval 234"/>
                <p:cNvSpPr/>
                <p:nvPr/>
              </p:nvSpPr>
              <p:spPr bwMode="auto">
                <a:xfrm>
                  <a:off x="3581400" y="4875945"/>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22" name="Isosceles Triangle 235"/>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23" name="Oval 236"/>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24" name="Oval 237"/>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6" name="Group 238"/>
            <p:cNvGrpSpPr>
              <a:grpSpLocks/>
            </p:cNvGrpSpPr>
            <p:nvPr/>
          </p:nvGrpSpPr>
          <p:grpSpPr bwMode="auto">
            <a:xfrm>
              <a:off x="1219200" y="3276600"/>
              <a:ext cx="304800" cy="381000"/>
              <a:chOff x="3505200" y="4267200"/>
              <a:chExt cx="609600" cy="685800"/>
            </a:xfrm>
          </p:grpSpPr>
          <p:cxnSp>
            <p:nvCxnSpPr>
              <p:cNvPr id="21609" name="Straight Connector 239"/>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10" name="Group 38"/>
              <p:cNvGrpSpPr>
                <a:grpSpLocks/>
              </p:cNvGrpSpPr>
              <p:nvPr/>
            </p:nvGrpSpPr>
            <p:grpSpPr bwMode="auto">
              <a:xfrm>
                <a:off x="3505200" y="4267200"/>
                <a:ext cx="609600" cy="685800"/>
                <a:chOff x="3505200" y="4267200"/>
                <a:chExt cx="609600" cy="685800"/>
              </a:xfrm>
            </p:grpSpPr>
            <p:sp>
              <p:nvSpPr>
                <p:cNvPr id="21611" name="Smiley Face 241"/>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43" name="Oval 242"/>
                <p:cNvSpPr/>
                <p:nvPr/>
              </p:nvSpPr>
              <p:spPr bwMode="auto">
                <a:xfrm>
                  <a:off x="3886200" y="4876351"/>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44" name="Oval 243"/>
                <p:cNvSpPr/>
                <p:nvPr/>
              </p:nvSpPr>
              <p:spPr bwMode="auto">
                <a:xfrm>
                  <a:off x="3581400" y="4876351"/>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14" name="Isosceles Triangle 244"/>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15" name="Oval 245"/>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16" name="Oval 246"/>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7" name="Group 247"/>
            <p:cNvGrpSpPr>
              <a:grpSpLocks/>
            </p:cNvGrpSpPr>
            <p:nvPr/>
          </p:nvGrpSpPr>
          <p:grpSpPr bwMode="auto">
            <a:xfrm>
              <a:off x="2971800" y="3200400"/>
              <a:ext cx="304800" cy="381000"/>
              <a:chOff x="3505200" y="4267200"/>
              <a:chExt cx="609600" cy="685800"/>
            </a:xfrm>
          </p:grpSpPr>
          <p:cxnSp>
            <p:nvCxnSpPr>
              <p:cNvPr id="21601" name="Straight Connector 248"/>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602" name="Group 38"/>
              <p:cNvGrpSpPr>
                <a:grpSpLocks/>
              </p:cNvGrpSpPr>
              <p:nvPr/>
            </p:nvGrpSpPr>
            <p:grpSpPr bwMode="auto">
              <a:xfrm>
                <a:off x="3505200" y="4267200"/>
                <a:ext cx="609600" cy="685800"/>
                <a:chOff x="3505200" y="4267200"/>
                <a:chExt cx="609600" cy="685800"/>
              </a:xfrm>
            </p:grpSpPr>
            <p:sp>
              <p:nvSpPr>
                <p:cNvPr id="21603" name="Smiley Face 250"/>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52" name="Oval 251"/>
                <p:cNvSpPr/>
                <p:nvPr/>
              </p:nvSpPr>
              <p:spPr bwMode="auto">
                <a:xfrm>
                  <a:off x="3886200" y="4876378"/>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53" name="Oval 252"/>
                <p:cNvSpPr/>
                <p:nvPr/>
              </p:nvSpPr>
              <p:spPr bwMode="auto">
                <a:xfrm>
                  <a:off x="3581400" y="4876378"/>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606" name="Isosceles Triangle 253"/>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07" name="Oval 254"/>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08" name="Oval 255"/>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8" name="Group 256"/>
            <p:cNvGrpSpPr>
              <a:grpSpLocks/>
            </p:cNvGrpSpPr>
            <p:nvPr/>
          </p:nvGrpSpPr>
          <p:grpSpPr bwMode="auto">
            <a:xfrm>
              <a:off x="2209800" y="4419600"/>
              <a:ext cx="304800" cy="381000"/>
              <a:chOff x="3505200" y="4267200"/>
              <a:chExt cx="609600" cy="685800"/>
            </a:xfrm>
          </p:grpSpPr>
          <p:cxnSp>
            <p:nvCxnSpPr>
              <p:cNvPr id="21593" name="Straight Connector 257"/>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594" name="Group 38"/>
              <p:cNvGrpSpPr>
                <a:grpSpLocks/>
              </p:cNvGrpSpPr>
              <p:nvPr/>
            </p:nvGrpSpPr>
            <p:grpSpPr bwMode="auto">
              <a:xfrm>
                <a:off x="3505200" y="4267200"/>
                <a:ext cx="609600" cy="685800"/>
                <a:chOff x="3505200" y="4267200"/>
                <a:chExt cx="609600" cy="685800"/>
              </a:xfrm>
            </p:grpSpPr>
            <p:sp>
              <p:nvSpPr>
                <p:cNvPr id="21595" name="Smiley Face 259"/>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61" name="Oval 260"/>
                <p:cNvSpPr/>
                <p:nvPr/>
              </p:nvSpPr>
              <p:spPr bwMode="auto">
                <a:xfrm>
                  <a:off x="3886200" y="4875945"/>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62" name="Oval 261"/>
                <p:cNvSpPr/>
                <p:nvPr/>
              </p:nvSpPr>
              <p:spPr bwMode="auto">
                <a:xfrm>
                  <a:off x="3581400" y="4875945"/>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598" name="Isosceles Triangle 262"/>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99" name="Oval 263"/>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600" name="Oval 264"/>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39" name="Group 265"/>
            <p:cNvGrpSpPr>
              <a:grpSpLocks/>
            </p:cNvGrpSpPr>
            <p:nvPr/>
          </p:nvGrpSpPr>
          <p:grpSpPr bwMode="auto">
            <a:xfrm>
              <a:off x="2209800" y="3048000"/>
              <a:ext cx="304800" cy="381000"/>
              <a:chOff x="3505200" y="4267200"/>
              <a:chExt cx="609600" cy="685800"/>
            </a:xfrm>
          </p:grpSpPr>
          <p:cxnSp>
            <p:nvCxnSpPr>
              <p:cNvPr id="21585" name="Straight Connector 266"/>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586" name="Group 38"/>
              <p:cNvGrpSpPr>
                <a:grpSpLocks/>
              </p:cNvGrpSpPr>
              <p:nvPr/>
            </p:nvGrpSpPr>
            <p:grpSpPr bwMode="auto">
              <a:xfrm>
                <a:off x="3505200" y="4267200"/>
                <a:ext cx="609600" cy="685800"/>
                <a:chOff x="3505200" y="4267200"/>
                <a:chExt cx="609600" cy="685800"/>
              </a:xfrm>
            </p:grpSpPr>
            <p:sp>
              <p:nvSpPr>
                <p:cNvPr id="21587" name="Smiley Face 268"/>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70" name="Oval 269"/>
                <p:cNvSpPr/>
                <p:nvPr/>
              </p:nvSpPr>
              <p:spPr bwMode="auto">
                <a:xfrm>
                  <a:off x="3886200" y="4876434"/>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71" name="Oval 270"/>
                <p:cNvSpPr/>
                <p:nvPr/>
              </p:nvSpPr>
              <p:spPr bwMode="auto">
                <a:xfrm>
                  <a:off x="3581400" y="4876434"/>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590" name="Isosceles Triangle 271"/>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91" name="Oval 272"/>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92" name="Oval 273"/>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40" name="Group 274"/>
            <p:cNvGrpSpPr>
              <a:grpSpLocks/>
            </p:cNvGrpSpPr>
            <p:nvPr/>
          </p:nvGrpSpPr>
          <p:grpSpPr bwMode="auto">
            <a:xfrm>
              <a:off x="2514600" y="3505200"/>
              <a:ext cx="304800" cy="381000"/>
              <a:chOff x="3505200" y="4267200"/>
              <a:chExt cx="609600" cy="685800"/>
            </a:xfrm>
          </p:grpSpPr>
          <p:cxnSp>
            <p:nvCxnSpPr>
              <p:cNvPr id="21577" name="Straight Connector 275"/>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578" name="Group 38"/>
              <p:cNvGrpSpPr>
                <a:grpSpLocks/>
              </p:cNvGrpSpPr>
              <p:nvPr/>
            </p:nvGrpSpPr>
            <p:grpSpPr bwMode="auto">
              <a:xfrm>
                <a:off x="3505200" y="4267200"/>
                <a:ext cx="609600" cy="685800"/>
                <a:chOff x="3505200" y="4267200"/>
                <a:chExt cx="609600" cy="685800"/>
              </a:xfrm>
            </p:grpSpPr>
            <p:sp>
              <p:nvSpPr>
                <p:cNvPr id="21579" name="Smiley Face 277"/>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79" name="Oval 278"/>
                <p:cNvSpPr/>
                <p:nvPr/>
              </p:nvSpPr>
              <p:spPr bwMode="auto">
                <a:xfrm>
                  <a:off x="3886200" y="487627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80" name="Oval 279"/>
                <p:cNvSpPr/>
                <p:nvPr/>
              </p:nvSpPr>
              <p:spPr bwMode="auto">
                <a:xfrm>
                  <a:off x="3581400" y="4876270"/>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582" name="Isosceles Triangle 280"/>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83" name="Oval 281"/>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84" name="Oval 282"/>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41" name="Group 283"/>
            <p:cNvGrpSpPr>
              <a:grpSpLocks/>
            </p:cNvGrpSpPr>
            <p:nvPr/>
          </p:nvGrpSpPr>
          <p:grpSpPr bwMode="auto">
            <a:xfrm>
              <a:off x="2819400" y="3657600"/>
              <a:ext cx="304800" cy="381000"/>
              <a:chOff x="3505200" y="4267200"/>
              <a:chExt cx="609600" cy="685800"/>
            </a:xfrm>
          </p:grpSpPr>
          <p:cxnSp>
            <p:nvCxnSpPr>
              <p:cNvPr id="21569" name="Straight Connector 284"/>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570" name="Group 38"/>
              <p:cNvGrpSpPr>
                <a:grpSpLocks/>
              </p:cNvGrpSpPr>
              <p:nvPr/>
            </p:nvGrpSpPr>
            <p:grpSpPr bwMode="auto">
              <a:xfrm>
                <a:off x="3505200" y="4267200"/>
                <a:ext cx="609600" cy="685800"/>
                <a:chOff x="3505200" y="4267200"/>
                <a:chExt cx="609600" cy="685800"/>
              </a:xfrm>
            </p:grpSpPr>
            <p:sp>
              <p:nvSpPr>
                <p:cNvPr id="21571" name="Smiley Face 286"/>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88" name="Oval 287"/>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89" name="Oval 288"/>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574" name="Isosceles Triangle 289"/>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75" name="Oval 290"/>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76" name="Oval 291"/>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42" name="Group 292"/>
            <p:cNvGrpSpPr>
              <a:grpSpLocks/>
            </p:cNvGrpSpPr>
            <p:nvPr/>
          </p:nvGrpSpPr>
          <p:grpSpPr bwMode="auto">
            <a:xfrm>
              <a:off x="2667000" y="2971800"/>
              <a:ext cx="304800" cy="381000"/>
              <a:chOff x="3505200" y="4267200"/>
              <a:chExt cx="609600" cy="685800"/>
            </a:xfrm>
          </p:grpSpPr>
          <p:cxnSp>
            <p:nvCxnSpPr>
              <p:cNvPr id="21561" name="Straight Connector 293"/>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562" name="Group 38"/>
              <p:cNvGrpSpPr>
                <a:grpSpLocks/>
              </p:cNvGrpSpPr>
              <p:nvPr/>
            </p:nvGrpSpPr>
            <p:grpSpPr bwMode="auto">
              <a:xfrm>
                <a:off x="3505200" y="4267200"/>
                <a:ext cx="609600" cy="685800"/>
                <a:chOff x="3505200" y="4267200"/>
                <a:chExt cx="609600" cy="685800"/>
              </a:xfrm>
            </p:grpSpPr>
            <p:sp>
              <p:nvSpPr>
                <p:cNvPr id="21563" name="Smiley Face 295"/>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97" name="Oval 296"/>
                <p:cNvSpPr/>
                <p:nvPr/>
              </p:nvSpPr>
              <p:spPr bwMode="auto">
                <a:xfrm>
                  <a:off x="3886200" y="4876461"/>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98" name="Oval 297"/>
                <p:cNvSpPr/>
                <p:nvPr/>
              </p:nvSpPr>
              <p:spPr bwMode="auto">
                <a:xfrm>
                  <a:off x="3581400" y="4876461"/>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566" name="Isosceles Triangle 298"/>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67" name="Oval 299"/>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68" name="Oval 300"/>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43" name="Group 301"/>
            <p:cNvGrpSpPr>
              <a:grpSpLocks/>
            </p:cNvGrpSpPr>
            <p:nvPr/>
          </p:nvGrpSpPr>
          <p:grpSpPr bwMode="auto">
            <a:xfrm>
              <a:off x="1066800" y="3657600"/>
              <a:ext cx="304800" cy="381000"/>
              <a:chOff x="3505200" y="4267200"/>
              <a:chExt cx="609600" cy="685800"/>
            </a:xfrm>
          </p:grpSpPr>
          <p:cxnSp>
            <p:nvCxnSpPr>
              <p:cNvPr id="21553" name="Straight Connector 302"/>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554" name="Group 38"/>
              <p:cNvGrpSpPr>
                <a:grpSpLocks/>
              </p:cNvGrpSpPr>
              <p:nvPr/>
            </p:nvGrpSpPr>
            <p:grpSpPr bwMode="auto">
              <a:xfrm>
                <a:off x="3505200" y="4267200"/>
                <a:ext cx="609600" cy="685800"/>
                <a:chOff x="3505200" y="4267200"/>
                <a:chExt cx="609600" cy="685800"/>
              </a:xfrm>
            </p:grpSpPr>
            <p:sp>
              <p:nvSpPr>
                <p:cNvPr id="21555" name="Smiley Face 304"/>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306" name="Oval 305"/>
                <p:cNvSpPr/>
                <p:nvPr/>
              </p:nvSpPr>
              <p:spPr bwMode="auto">
                <a:xfrm>
                  <a:off x="38862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307" name="Oval 306"/>
                <p:cNvSpPr/>
                <p:nvPr/>
              </p:nvSpPr>
              <p:spPr bwMode="auto">
                <a:xfrm>
                  <a:off x="3581400" y="4876216"/>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558" name="Isosceles Triangle 307"/>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59" name="Oval 308"/>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60" name="Oval 309"/>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nvGrpSpPr>
            <p:cNvPr id="21544" name="Group 310"/>
            <p:cNvGrpSpPr>
              <a:grpSpLocks/>
            </p:cNvGrpSpPr>
            <p:nvPr/>
          </p:nvGrpSpPr>
          <p:grpSpPr bwMode="auto">
            <a:xfrm>
              <a:off x="1981200" y="4191000"/>
              <a:ext cx="304800" cy="381000"/>
              <a:chOff x="3505200" y="4267200"/>
              <a:chExt cx="609600" cy="685800"/>
            </a:xfrm>
          </p:grpSpPr>
          <p:cxnSp>
            <p:nvCxnSpPr>
              <p:cNvPr id="21545" name="Straight Connector 311"/>
              <p:cNvCxnSpPr>
                <a:cxnSpLocks noChangeShapeType="1"/>
              </p:cNvCxnSpPr>
              <p:nvPr/>
            </p:nvCxnSpPr>
            <p:spPr bwMode="auto">
              <a:xfrm>
                <a:off x="3505200" y="4724400"/>
                <a:ext cx="609600" cy="1588"/>
              </a:xfrm>
              <a:prstGeom prst="line">
                <a:avLst/>
              </a:prstGeom>
              <a:noFill/>
              <a:ln w="9525" algn="ctr">
                <a:solidFill>
                  <a:schemeClr val="tx1"/>
                </a:solidFill>
                <a:round/>
                <a:headEnd/>
                <a:tailEnd/>
              </a:ln>
            </p:spPr>
          </p:cxnSp>
          <p:grpSp>
            <p:nvGrpSpPr>
              <p:cNvPr id="21546" name="Group 38"/>
              <p:cNvGrpSpPr>
                <a:grpSpLocks/>
              </p:cNvGrpSpPr>
              <p:nvPr/>
            </p:nvGrpSpPr>
            <p:grpSpPr bwMode="auto">
              <a:xfrm>
                <a:off x="3505200" y="4267200"/>
                <a:ext cx="609600" cy="685800"/>
                <a:chOff x="3505200" y="4267200"/>
                <a:chExt cx="609600" cy="685800"/>
              </a:xfrm>
            </p:grpSpPr>
            <p:sp>
              <p:nvSpPr>
                <p:cNvPr id="21547" name="Smiley Face 313"/>
                <p:cNvSpPr>
                  <a:spLocks noChangeArrowheads="1"/>
                </p:cNvSpPr>
                <p:nvPr/>
              </p:nvSpPr>
              <p:spPr bwMode="auto">
                <a:xfrm>
                  <a:off x="3657600" y="4267200"/>
                  <a:ext cx="304800" cy="304800"/>
                </a:xfrm>
                <a:prstGeom prst="smileyFace">
                  <a:avLst>
                    <a:gd name="adj" fmla="val 4653"/>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315" name="Oval 314"/>
                <p:cNvSpPr/>
                <p:nvPr/>
              </p:nvSpPr>
              <p:spPr bwMode="auto">
                <a:xfrm>
                  <a:off x="3886200" y="4876027"/>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316" name="Oval 315"/>
                <p:cNvSpPr/>
                <p:nvPr/>
              </p:nvSpPr>
              <p:spPr bwMode="auto">
                <a:xfrm>
                  <a:off x="3581400" y="4876027"/>
                  <a:ext cx="152400" cy="77136"/>
                </a:xfrm>
                <a:prstGeom prst="ellipse">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Times New Roman" pitchFamily="-16" charset="0"/>
                  </a:endParaRPr>
                </a:p>
              </p:txBody>
            </p:sp>
            <p:sp>
              <p:nvSpPr>
                <p:cNvPr id="21550" name="Isosceles Triangle 316"/>
                <p:cNvSpPr>
                  <a:spLocks noChangeArrowheads="1"/>
                </p:cNvSpPr>
                <p:nvPr/>
              </p:nvSpPr>
              <p:spPr bwMode="auto">
                <a:xfrm>
                  <a:off x="3657600" y="4572000"/>
                  <a:ext cx="304800" cy="304800"/>
                </a:xfrm>
                <a:prstGeom prst="triangle">
                  <a:avLst>
                    <a:gd name="adj" fmla="val 50000"/>
                  </a:avLst>
                </a:prstGeom>
                <a:solidFill>
                  <a:srgbClr val="92D050"/>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51" name="Oval 317"/>
                <p:cNvSpPr>
                  <a:spLocks noChangeArrowheads="1"/>
                </p:cNvSpPr>
                <p:nvPr/>
              </p:nvSpPr>
              <p:spPr bwMode="auto">
                <a:xfrm>
                  <a:off x="40386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sp>
              <p:nvSpPr>
                <p:cNvPr id="21552" name="Oval 318"/>
                <p:cNvSpPr>
                  <a:spLocks noChangeArrowheads="1"/>
                </p:cNvSpPr>
                <p:nvPr/>
              </p:nvSpPr>
              <p:spPr bwMode="auto">
                <a:xfrm>
                  <a:off x="3505200" y="4648200"/>
                  <a:ext cx="76200" cy="152400"/>
                </a:xfrm>
                <a:prstGeom prst="ellipse">
                  <a:avLst/>
                </a:prstGeom>
                <a:solidFill>
                  <a:srgbClr val="B97B3D"/>
                </a:solidFill>
                <a:ln w="9525" algn="ctr">
                  <a:solidFill>
                    <a:schemeClr val="tx1"/>
                  </a:solidFill>
                  <a:round/>
                  <a:headEnd/>
                  <a:tailEnd/>
                </a:ln>
              </p:spPr>
              <p:txBody>
                <a:bodyPr/>
                <a:lstStyle/>
                <a:p>
                  <a:pPr eaLnBrk="0" hangingPunct="0"/>
                  <a:endParaRPr lang="en-US" sz="2400" dirty="0">
                    <a:latin typeface="Times New Roman" pitchFamily="18" charset="0"/>
                  </a:endParaRPr>
                </a:p>
              </p:txBody>
            </p:sp>
          </p:grpSp>
        </p:grpSp>
      </p:gr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evenson 11th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Stevenson 12th - Theme</Template>
  <TotalTime>1701</TotalTime>
  <Words>1452</Words>
  <Application>Microsoft Office PowerPoint</Application>
  <PresentationFormat>On-screen Show (4:3)</PresentationFormat>
  <Paragraphs>251</Paragraphs>
  <Slides>37</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Constantia</vt:lpstr>
      <vt:lpstr>Times New Roman</vt:lpstr>
      <vt:lpstr>Wingdings 2</vt:lpstr>
      <vt:lpstr>Stevenson 11th Theme</vt:lpstr>
      <vt:lpstr>Equation</vt:lpstr>
      <vt:lpstr>Chapter 18</vt:lpstr>
      <vt:lpstr>Chapter 18: Learning Objectives</vt:lpstr>
      <vt:lpstr>Waiting Lines</vt:lpstr>
      <vt:lpstr>Queuing Theory</vt:lpstr>
      <vt:lpstr>Why Is There Waiting?</vt:lpstr>
      <vt:lpstr>Waiting Lines:  Managerial Implications</vt:lpstr>
      <vt:lpstr>Waiting Line Management</vt:lpstr>
      <vt:lpstr>Waiting Line Characteristics</vt:lpstr>
      <vt:lpstr>Simple Queuing System</vt:lpstr>
      <vt:lpstr>Population Source</vt:lpstr>
      <vt:lpstr>Channels and Phases</vt:lpstr>
      <vt:lpstr>Common Queuing Systems</vt:lpstr>
      <vt:lpstr>Arrival and Service Patterns</vt:lpstr>
      <vt:lpstr>Poisson and Negative Exponential</vt:lpstr>
      <vt:lpstr>Queue Discipline</vt:lpstr>
      <vt:lpstr>Waiting Line Metrics</vt:lpstr>
      <vt:lpstr>Waiting Line Performance</vt:lpstr>
      <vt:lpstr>Queuing Models: Infinite Source</vt:lpstr>
      <vt:lpstr>Infinite-Source Symbols</vt:lpstr>
      <vt:lpstr>Basic Relationships</vt:lpstr>
      <vt:lpstr>Basic Relationships</vt:lpstr>
      <vt:lpstr>Basic Relationships</vt:lpstr>
      <vt:lpstr>Single Server, Exponential Service Time</vt:lpstr>
      <vt:lpstr>Single Server, Constant Service Time</vt:lpstr>
      <vt:lpstr>Multiple Servers (M/M/S)</vt:lpstr>
      <vt:lpstr>M/M/S</vt:lpstr>
      <vt:lpstr>Cost Analysis</vt:lpstr>
      <vt:lpstr>Total Cost Curve</vt:lpstr>
      <vt:lpstr>Maximum Line Length</vt:lpstr>
      <vt:lpstr>Multiple Priorities</vt:lpstr>
      <vt:lpstr>Multiple – Server Priority Model</vt:lpstr>
      <vt:lpstr>Finite-Source Model</vt:lpstr>
      <vt:lpstr>Finite-Source Model</vt:lpstr>
      <vt:lpstr>Finite-Source Model</vt:lpstr>
      <vt:lpstr>Constraint Management</vt:lpstr>
      <vt:lpstr>Psychology of Waiting</vt:lpstr>
      <vt:lpstr>Operations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David Cook</dc:creator>
  <cp:lastModifiedBy>Idalis Padron</cp:lastModifiedBy>
  <cp:revision>96</cp:revision>
  <dcterms:created xsi:type="dcterms:W3CDTF">2008-07-14T17:30:06Z</dcterms:created>
  <dcterms:modified xsi:type="dcterms:W3CDTF">2021-04-05T19:29:54Z</dcterms:modified>
</cp:coreProperties>
</file>