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8" r:id="rId1"/>
  </p:sldMasterIdLst>
  <p:notesMasterIdLst>
    <p:notesMasterId r:id="rId42"/>
  </p:notesMasterIdLst>
  <p:handoutMasterIdLst>
    <p:handoutMasterId r:id="rId43"/>
  </p:handoutMasterIdLst>
  <p:sldIdLst>
    <p:sldId id="316" r:id="rId2"/>
    <p:sldId id="360" r:id="rId3"/>
    <p:sldId id="317" r:id="rId4"/>
    <p:sldId id="319" r:id="rId5"/>
    <p:sldId id="320" r:id="rId6"/>
    <p:sldId id="364" r:id="rId7"/>
    <p:sldId id="324" r:id="rId8"/>
    <p:sldId id="325" r:id="rId9"/>
    <p:sldId id="326" r:id="rId10"/>
    <p:sldId id="362" r:id="rId11"/>
    <p:sldId id="329" r:id="rId12"/>
    <p:sldId id="330" r:id="rId13"/>
    <p:sldId id="331" r:id="rId14"/>
    <p:sldId id="332" r:id="rId15"/>
    <p:sldId id="266" r:id="rId16"/>
    <p:sldId id="267" r:id="rId17"/>
    <p:sldId id="269" r:id="rId18"/>
    <p:sldId id="334" r:id="rId19"/>
    <p:sldId id="337" r:id="rId20"/>
    <p:sldId id="338" r:id="rId21"/>
    <p:sldId id="339" r:id="rId22"/>
    <p:sldId id="340" r:id="rId23"/>
    <p:sldId id="342" r:id="rId24"/>
    <p:sldId id="343" r:id="rId25"/>
    <p:sldId id="344" r:id="rId26"/>
    <p:sldId id="345" r:id="rId27"/>
    <p:sldId id="346" r:id="rId28"/>
    <p:sldId id="347" r:id="rId29"/>
    <p:sldId id="274" r:id="rId30"/>
    <p:sldId id="348" r:id="rId31"/>
    <p:sldId id="349" r:id="rId32"/>
    <p:sldId id="275" r:id="rId33"/>
    <p:sldId id="350" r:id="rId34"/>
    <p:sldId id="351" r:id="rId35"/>
    <p:sldId id="353" r:id="rId36"/>
    <p:sldId id="354" r:id="rId37"/>
    <p:sldId id="355" r:id="rId38"/>
    <p:sldId id="357" r:id="rId39"/>
    <p:sldId id="358" r:id="rId40"/>
    <p:sldId id="359" r:id="rId41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333333"/>
    <a:srgbClr val="007600"/>
    <a:srgbClr val="8DC9B9"/>
    <a:srgbClr val="4EA68F"/>
    <a:srgbClr val="701A5C"/>
    <a:srgbClr val="FBD589"/>
    <a:srgbClr val="FAB252"/>
    <a:srgbClr val="F5D3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18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-204" y="-78"/>
      </p:cViewPr>
      <p:guideLst>
        <p:guide orient="horz" pos="86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56"/>
    </p:cViewPr>
  </p:sorterViewPr>
  <p:notesViewPr>
    <p:cSldViewPr snapToObjects="1">
      <p:cViewPr varScale="1">
        <p:scale>
          <a:sx n="53" d="100"/>
          <a:sy n="53" d="100"/>
        </p:scale>
        <p:origin x="-192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Inventory Management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069749D-B197-4F29-B703-1102F98F4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8040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9037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904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614" y="0"/>
            <a:ext cx="8964386" cy="5638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31323" y="2743200"/>
            <a:ext cx="3124200" cy="2057400"/>
          </a:xfrm>
        </p:spPr>
        <p:txBody>
          <a:bodyPr>
            <a:noAutofit/>
          </a:bodyPr>
          <a:lstStyle>
            <a:lvl1pPr marL="0" indent="0" algn="ctr">
              <a:buNone/>
              <a:defRPr sz="2400" b="0" spc="100" baseline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5714989" y="609600"/>
            <a:ext cx="3124200" cy="1905000"/>
          </a:xfrm>
          <a:noFill/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3200" b="1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1077686" y="6203667"/>
            <a:ext cx="4942113" cy="384048"/>
          </a:xfrm>
        </p:spPr>
        <p:txBody>
          <a:bodyPr/>
          <a:lstStyle>
            <a:lvl1pPr algn="ctr">
              <a:defRPr/>
            </a:lvl1pPr>
          </a:lstStyle>
          <a:p>
            <a:pPr algn="l"/>
            <a:r>
              <a:rPr lang="en-US" dirty="0"/>
              <a:t>Copyright ©2015 McGraw-Hill Higher Education.  All Rights Reserved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614" y="5638800"/>
            <a:ext cx="8964386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686" y="205409"/>
            <a:ext cx="4162089" cy="531908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165100" prst="coolSlant"/>
            <a:bevelB/>
          </a:sp3d>
        </p:spPr>
      </p:pic>
    </p:spTree>
    <p:extLst>
      <p:ext uri="{BB962C8B-B14F-4D97-AF65-F5344CB8AC3E}">
        <p14:creationId xmlns:p14="http://schemas.microsoft.com/office/powerpoint/2010/main" xmlns="" val="382414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Instructor Slides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77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Instructor Slides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33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Instructor Slides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86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kumimoji="0" lang="en-US" dirty="0"/>
              <a:t>Instructor Slides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312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Instructor Slides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45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Instructor Slides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53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kumimoji="0" lang="en-US" dirty="0"/>
              <a:t>Instructor Slides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33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Instructor Slides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57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Instructor Slides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3600" b="1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50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Instructor Slides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24852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494516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45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Instructor Slides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1437909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3048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463732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23592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463732" y="1398130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93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Instructor Slides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06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Instructor Slides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83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11/20/2010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/>
              <a:t>Instructor Slides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29600" y="6232243"/>
            <a:ext cx="745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13-</a:t>
            </a:r>
            <a:fld id="{78C8B78F-49AC-44F6-AA95-D2AF30A24F9D}" type="slidenum">
              <a:rPr lang="en-US" sz="1400" smtClean="0">
                <a:solidFill>
                  <a:schemeClr val="tx2"/>
                </a:solidFill>
              </a:rPr>
              <a:pPr/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705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36884" y="1481688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11/20/2010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Instructor Slides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24852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3342707" y="3323253"/>
            <a:ext cx="6860515" cy="1751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674947"/>
            <a:ext cx="9144000" cy="18305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344" y="21280"/>
            <a:ext cx="1154176" cy="968095"/>
          </a:xfrm>
          <a:prstGeom prst="rect">
            <a:avLst/>
          </a:prstGeom>
          <a:effectLst>
            <a:reflection endPos="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10974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3200" b="1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tx1">
              <a:lumMod val="95000"/>
              <a:lumOff val="5000"/>
            </a:schemeClr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85000"/>
        <a:buFont typeface="Wingdings 2"/>
        <a:buChar char=""/>
        <a:defRPr kumimoji="0"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tx2"/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tx2"/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tx2"/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tx2"/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Inventory Management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943600" y="609600"/>
            <a:ext cx="3124200" cy="1905000"/>
          </a:xfrm>
          <a:prstGeom prst="rect">
            <a:avLst/>
          </a:prstGeom>
          <a:noFill/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00" normalizeH="0" baseline="0" noProof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4F46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Chapter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230779"/>
            <a:ext cx="82746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/>
              <a:t>Purchase cost</a:t>
            </a:r>
          </a:p>
          <a:p>
            <a:pPr lvl="1"/>
            <a:r>
              <a:rPr lang="en-US" dirty="0"/>
              <a:t>The amount paid to buy the inventory</a:t>
            </a:r>
          </a:p>
          <a:p>
            <a:pPr eaLnBrk="1" hangingPunct="1"/>
            <a:r>
              <a:rPr lang="en-US" b="1" dirty="0"/>
              <a:t>Holding (carrying) costs</a:t>
            </a:r>
          </a:p>
          <a:p>
            <a:pPr lvl="1" eaLnBrk="1" hangingPunct="1"/>
            <a:r>
              <a:rPr lang="en-US" dirty="0"/>
              <a:t>Cost to carry an item in inventory for a length of time, usually a year</a:t>
            </a:r>
          </a:p>
          <a:p>
            <a:pPr eaLnBrk="1" hangingPunct="1"/>
            <a:r>
              <a:rPr lang="en-US" b="1" dirty="0"/>
              <a:t>Ordering costs</a:t>
            </a:r>
          </a:p>
          <a:p>
            <a:pPr lvl="1" eaLnBrk="1" hangingPunct="1"/>
            <a:r>
              <a:rPr lang="en-US" dirty="0"/>
              <a:t>Costs of ordering and receiving inventory</a:t>
            </a:r>
          </a:p>
          <a:p>
            <a:r>
              <a:rPr lang="en-US" dirty="0"/>
              <a:t>Setup costs</a:t>
            </a:r>
          </a:p>
          <a:p>
            <a:pPr lvl="1"/>
            <a:r>
              <a:rPr lang="en-US" dirty="0"/>
              <a:t>The costs involved in preparing equipment for a job</a:t>
            </a:r>
          </a:p>
          <a:p>
            <a:pPr lvl="1"/>
            <a:r>
              <a:rPr lang="en-US" dirty="0"/>
              <a:t>Analogous to ordering costs</a:t>
            </a:r>
          </a:p>
          <a:p>
            <a:pPr eaLnBrk="1" hangingPunct="1"/>
            <a:r>
              <a:rPr lang="en-US" b="1" dirty="0"/>
              <a:t>Shortage costs</a:t>
            </a:r>
          </a:p>
          <a:p>
            <a:pPr lvl="1" eaLnBrk="1" hangingPunct="1"/>
            <a:r>
              <a:rPr lang="en-US" dirty="0"/>
              <a:t>Costs resulting when demand exceeds the supply of inventory; often unrealized profit per unit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Inventory Costs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dirty="0"/>
              <a:t>A-B-C approach</a:t>
            </a:r>
          </a:p>
          <a:p>
            <a:pPr lvl="1" eaLnBrk="1" hangingPunct="1">
              <a:defRPr/>
            </a:pPr>
            <a:r>
              <a:rPr lang="en-US" sz="1800" dirty="0"/>
              <a:t>Classifying inventory according to some measure of importance, and allocating control efforts accordingly</a:t>
            </a:r>
          </a:p>
          <a:p>
            <a:pPr lvl="1" eaLnBrk="1" hangingPunct="1">
              <a:defRPr/>
            </a:pPr>
            <a:r>
              <a:rPr lang="en-US" sz="1800" b="1" dirty="0"/>
              <a:t>A items </a:t>
            </a:r>
            <a:r>
              <a:rPr lang="en-US" sz="1800" dirty="0"/>
              <a:t>(very important)</a:t>
            </a:r>
          </a:p>
          <a:p>
            <a:pPr lvl="2" eaLnBrk="1" hangingPunct="1">
              <a:defRPr/>
            </a:pPr>
            <a:r>
              <a:rPr lang="en-US" sz="1800" dirty="0"/>
              <a:t>10 to 20 percent of the number of items in inventory and about 60 to 70 percent of the annual dollar value</a:t>
            </a:r>
          </a:p>
          <a:p>
            <a:pPr lvl="1" eaLnBrk="1" hangingPunct="1">
              <a:defRPr/>
            </a:pPr>
            <a:r>
              <a:rPr lang="en-US" sz="1800" b="1" dirty="0"/>
              <a:t>B items </a:t>
            </a:r>
            <a:r>
              <a:rPr lang="en-US" sz="1800" dirty="0"/>
              <a:t>(moderately important)</a:t>
            </a:r>
          </a:p>
          <a:p>
            <a:pPr lvl="1" eaLnBrk="1" hangingPunct="1">
              <a:defRPr/>
            </a:pPr>
            <a:r>
              <a:rPr lang="en-US" sz="1800" b="1" dirty="0"/>
              <a:t>C items </a:t>
            </a:r>
            <a:r>
              <a:rPr lang="en-US" sz="1800" dirty="0"/>
              <a:t>(least important)</a:t>
            </a:r>
          </a:p>
          <a:p>
            <a:pPr lvl="2" eaLnBrk="1" hangingPunct="1">
              <a:defRPr/>
            </a:pPr>
            <a:r>
              <a:rPr lang="en-US" sz="1800" dirty="0"/>
              <a:t>50 to 60 percent of the number </a:t>
            </a:r>
          </a:p>
          <a:p>
            <a:pPr lvl="2" eaLnBrk="1" hangingPunct="1">
              <a:buFontTx/>
              <a:buNone/>
              <a:defRPr/>
            </a:pPr>
            <a:r>
              <a:rPr lang="en-US" sz="1800" dirty="0"/>
              <a:t>    of items in inventory but only </a:t>
            </a:r>
          </a:p>
          <a:p>
            <a:pPr lvl="2" eaLnBrk="1" hangingPunct="1">
              <a:buFontTx/>
              <a:buNone/>
              <a:defRPr/>
            </a:pPr>
            <a:r>
              <a:rPr lang="en-US" sz="1800" dirty="0"/>
              <a:t>    about 10 to 15 percent of the</a:t>
            </a:r>
          </a:p>
          <a:p>
            <a:pPr lvl="2" eaLnBrk="1" hangingPunct="1">
              <a:buFontTx/>
              <a:buNone/>
              <a:defRPr/>
            </a:pPr>
            <a:r>
              <a:rPr lang="en-US" sz="1800" dirty="0"/>
              <a:t>    annual dollar value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ABC Classification System</a:t>
            </a:r>
          </a:p>
        </p:txBody>
      </p:sp>
      <p:pic>
        <p:nvPicPr>
          <p:cNvPr id="21" name="Picture 20" descr="ste25251_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5834" y="3352800"/>
            <a:ext cx="3960966" cy="240487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Cycle Counting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400" b="1" dirty="0"/>
              <a:t>Cycle counting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/>
              <a:t>A physical count of items  in inventory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Cycle counting management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/>
              <a:t>How much accuracy is needed?</a:t>
            </a:r>
          </a:p>
          <a:p>
            <a:pPr lvl="2" eaLnBrk="1" hangingPunct="1">
              <a:spcBef>
                <a:spcPts val="600"/>
              </a:spcBef>
            </a:pPr>
            <a:r>
              <a:rPr lang="en-US" sz="2000" dirty="0"/>
              <a:t>A items: ± 0.2 percent</a:t>
            </a:r>
          </a:p>
          <a:p>
            <a:pPr lvl="2" eaLnBrk="1" hangingPunct="1">
              <a:spcBef>
                <a:spcPts val="600"/>
              </a:spcBef>
            </a:pPr>
            <a:r>
              <a:rPr lang="en-US" sz="2000" dirty="0"/>
              <a:t>B items: ± 1 percent</a:t>
            </a:r>
          </a:p>
          <a:p>
            <a:pPr lvl="2" eaLnBrk="1" hangingPunct="1">
              <a:spcBef>
                <a:spcPts val="600"/>
              </a:spcBef>
            </a:pPr>
            <a:r>
              <a:rPr lang="en-US" sz="2000" dirty="0"/>
              <a:t>C items: ± 5 percent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/>
              <a:t>When should cycle counting be performed?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dirty="0"/>
              <a:t>Who should do it?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Much to Order: EOQ Models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0" dirty="0"/>
              <a:t>Economic order quantity models identify the optimal order quantity by minimizing the sum of annual costs that vary with order size and frequency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b="0" dirty="0"/>
              <a:t>The basic economic order quantity model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b="0" dirty="0"/>
              <a:t>The economic production quantity model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b="0" dirty="0"/>
              <a:t>The quantity discount model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400" dirty="0"/>
              <a:t>The basic EOQ model is used to find a fixed order quantity that will minimize total annual inventory costs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/>
              <a:t>Assumptions:</a:t>
            </a:r>
          </a:p>
          <a:p>
            <a:pPr marL="82296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Only one product is involved</a:t>
            </a:r>
          </a:p>
          <a:p>
            <a:pPr marL="82296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Annual demand requirements are known</a:t>
            </a:r>
          </a:p>
          <a:p>
            <a:pPr marL="82296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Demand is even throughout the year</a:t>
            </a:r>
          </a:p>
          <a:p>
            <a:pPr marL="82296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Lead time does not vary</a:t>
            </a:r>
          </a:p>
          <a:p>
            <a:pPr marL="82296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Each order is received in a single delivery</a:t>
            </a:r>
          </a:p>
          <a:p>
            <a:pPr marL="822960" lvl="1" indent="-457200" eaLnBrk="1" hangingPunct="1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There are no quantity discounts</a:t>
            </a:r>
          </a:p>
          <a:p>
            <a:pPr eaLnBrk="1" hangingPunct="1">
              <a:spcBef>
                <a:spcPts val="600"/>
              </a:spcBef>
            </a:pPr>
            <a:endParaRPr lang="en-US" sz="2400" dirty="0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Basic EOQ Model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229600" cy="690562"/>
          </a:xfrm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dirty="0"/>
              <a:t>The Inventory Cycle</a:t>
            </a:r>
          </a:p>
        </p:txBody>
      </p:sp>
      <p:grpSp>
        <p:nvGrpSpPr>
          <p:cNvPr id="31747" name="Group 64"/>
          <p:cNvGrpSpPr>
            <a:grpSpLocks/>
          </p:cNvGrpSpPr>
          <p:nvPr/>
        </p:nvGrpSpPr>
        <p:grpSpPr bwMode="auto">
          <a:xfrm>
            <a:off x="900113" y="1690688"/>
            <a:ext cx="8015287" cy="4405312"/>
            <a:chOff x="990600" y="1309784"/>
            <a:chExt cx="8015366" cy="4405216"/>
          </a:xfrm>
        </p:grpSpPr>
        <p:grpSp>
          <p:nvGrpSpPr>
            <p:cNvPr id="31748" name="Group 53"/>
            <p:cNvGrpSpPr>
              <a:grpSpLocks/>
            </p:cNvGrpSpPr>
            <p:nvPr/>
          </p:nvGrpSpPr>
          <p:grpSpPr bwMode="auto">
            <a:xfrm>
              <a:off x="990600" y="1309784"/>
              <a:ext cx="8015366" cy="4405216"/>
              <a:chOff x="1261712" y="892048"/>
              <a:chExt cx="8015366" cy="4405216"/>
            </a:xfrm>
          </p:grpSpPr>
          <p:grpSp>
            <p:nvGrpSpPr>
              <p:cNvPr id="31754" name="Group 45"/>
              <p:cNvGrpSpPr>
                <a:grpSpLocks/>
              </p:cNvGrpSpPr>
              <p:nvPr/>
            </p:nvGrpSpPr>
            <p:grpSpPr bwMode="auto">
              <a:xfrm>
                <a:off x="1261712" y="892048"/>
                <a:ext cx="8015366" cy="4405216"/>
                <a:chOff x="288" y="964"/>
                <a:chExt cx="5752" cy="3188"/>
              </a:xfrm>
            </p:grpSpPr>
            <p:grpSp>
              <p:nvGrpSpPr>
                <p:cNvPr id="31761" name="Group 43"/>
                <p:cNvGrpSpPr>
                  <a:grpSpLocks/>
                </p:cNvGrpSpPr>
                <p:nvPr/>
              </p:nvGrpSpPr>
              <p:grpSpPr bwMode="auto">
                <a:xfrm>
                  <a:off x="3937" y="1276"/>
                  <a:ext cx="887" cy="1904"/>
                  <a:chOff x="4295" y="1278"/>
                  <a:chExt cx="887" cy="1904"/>
                </a:xfrm>
              </p:grpSpPr>
              <p:sp>
                <p:nvSpPr>
                  <p:cNvPr id="24602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298" y="2308"/>
                    <a:ext cx="876" cy="872"/>
                  </a:xfrm>
                  <a:prstGeom prst="rect">
                    <a:avLst/>
                  </a:prstGeom>
                  <a:solidFill>
                    <a:schemeClr val="bg1">
                      <a:lumMod val="60000"/>
                      <a:lumOff val="40000"/>
                    </a:schemeClr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24603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4297" y="1282"/>
                    <a:ext cx="885" cy="1041"/>
                  </a:xfrm>
                  <a:prstGeom prst="rtTriangle">
                    <a:avLst/>
                  </a:prstGeom>
                  <a:solidFill>
                    <a:schemeClr val="bg1">
                      <a:lumMod val="60000"/>
                      <a:lumOff val="40000"/>
                    </a:schemeClr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3178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296" y="1278"/>
                    <a:ext cx="879" cy="1056"/>
                  </a:xfrm>
                  <a:prstGeom prst="line">
                    <a:avLst/>
                  </a:prstGeom>
                  <a:noFill/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9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1302"/>
                    <a:ext cx="1" cy="1872"/>
                  </a:xfrm>
                  <a:prstGeom prst="line">
                    <a:avLst/>
                  </a:prstGeom>
                  <a:noFill/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9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5171" y="2337"/>
                    <a:ext cx="3" cy="845"/>
                  </a:xfrm>
                  <a:prstGeom prst="line">
                    <a:avLst/>
                  </a:prstGeom>
                  <a:noFill/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1762" name="Group 44"/>
                <p:cNvGrpSpPr>
                  <a:grpSpLocks/>
                </p:cNvGrpSpPr>
                <p:nvPr/>
              </p:nvGrpSpPr>
              <p:grpSpPr bwMode="auto">
                <a:xfrm>
                  <a:off x="288" y="964"/>
                  <a:ext cx="5752" cy="3188"/>
                  <a:chOff x="288" y="964"/>
                  <a:chExt cx="5752" cy="3188"/>
                </a:xfrm>
              </p:grpSpPr>
              <p:sp>
                <p:nvSpPr>
                  <p:cNvPr id="31763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3077" y="964"/>
                    <a:ext cx="2963" cy="265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/>
                    <a:r>
                      <a:rPr lang="en-US" b="1" dirty="0">
                        <a:solidFill>
                          <a:srgbClr val="333333"/>
                        </a:solidFill>
                      </a:rPr>
                      <a:t>Profile of Inventory Level Over Time</a:t>
                    </a:r>
                  </a:p>
                </p:txBody>
              </p:sp>
              <p:sp>
                <p:nvSpPr>
                  <p:cNvPr id="3176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451"/>
                    <a:ext cx="763" cy="37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Quantity</a:t>
                    </a:r>
                  </a:p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on hand</a:t>
                    </a:r>
                  </a:p>
                </p:txBody>
              </p:sp>
              <p:sp>
                <p:nvSpPr>
                  <p:cNvPr id="31765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530" y="1153"/>
                    <a:ext cx="303" cy="33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sz="2400" b="1" dirty="0">
                        <a:solidFill>
                          <a:srgbClr val="333333"/>
                        </a:solidFill>
                      </a:rPr>
                      <a:t>Q</a:t>
                    </a:r>
                  </a:p>
                </p:txBody>
              </p:sp>
              <p:sp>
                <p:nvSpPr>
                  <p:cNvPr id="3176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838" y="1297"/>
                    <a:ext cx="227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333333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6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867" y="3354"/>
                    <a:ext cx="632" cy="37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Receive </a:t>
                    </a:r>
                  </a:p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order</a:t>
                    </a:r>
                  </a:p>
                </p:txBody>
              </p:sp>
              <p:sp>
                <p:nvSpPr>
                  <p:cNvPr id="3176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883" y="3334"/>
                    <a:ext cx="453" cy="37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Place</a:t>
                    </a:r>
                  </a:p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order</a:t>
                    </a:r>
                  </a:p>
                </p:txBody>
              </p:sp>
              <p:sp>
                <p:nvSpPr>
                  <p:cNvPr id="3176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2392" y="3346"/>
                    <a:ext cx="596" cy="37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Receive</a:t>
                    </a:r>
                  </a:p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 order</a:t>
                    </a:r>
                  </a:p>
                </p:txBody>
              </p:sp>
              <p:sp>
                <p:nvSpPr>
                  <p:cNvPr id="31770" name="Line 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11" y="3188"/>
                    <a:ext cx="1" cy="192"/>
                  </a:xfrm>
                  <a:prstGeom prst="line">
                    <a:avLst/>
                  </a:prstGeom>
                  <a:noFill/>
                  <a:ln w="22225">
                    <a:solidFill>
                      <a:srgbClr val="333333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71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9" y="3188"/>
                    <a:ext cx="1" cy="192"/>
                  </a:xfrm>
                  <a:prstGeom prst="line">
                    <a:avLst/>
                  </a:prstGeom>
                  <a:noFill/>
                  <a:ln w="22225">
                    <a:solidFill>
                      <a:srgbClr val="333333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72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273" y="3362"/>
                    <a:ext cx="453" cy="37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Place</a:t>
                    </a:r>
                  </a:p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order</a:t>
                    </a:r>
                  </a:p>
                </p:txBody>
              </p:sp>
              <p:sp>
                <p:nvSpPr>
                  <p:cNvPr id="3177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763" y="3360"/>
                    <a:ext cx="596" cy="37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Receive</a:t>
                    </a:r>
                  </a:p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 order</a:t>
                    </a:r>
                  </a:p>
                </p:txBody>
              </p:sp>
              <p:sp>
                <p:nvSpPr>
                  <p:cNvPr id="3177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002" y="3931"/>
                    <a:ext cx="695" cy="22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Lead time</a:t>
                    </a:r>
                  </a:p>
                </p:txBody>
              </p:sp>
              <p:sp>
                <p:nvSpPr>
                  <p:cNvPr id="3177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20" y="2462"/>
                    <a:ext cx="796" cy="37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Reorder</a:t>
                    </a:r>
                  </a:p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point</a:t>
                    </a:r>
                  </a:p>
                </p:txBody>
              </p:sp>
              <p:sp>
                <p:nvSpPr>
                  <p:cNvPr id="31776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881" y="2677"/>
                    <a:ext cx="182" cy="3"/>
                  </a:xfrm>
                  <a:prstGeom prst="line">
                    <a:avLst/>
                  </a:prstGeom>
                  <a:noFill/>
                  <a:ln w="22225">
                    <a:solidFill>
                      <a:srgbClr val="333333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77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40" y="3188"/>
                    <a:ext cx="1" cy="192"/>
                  </a:xfrm>
                  <a:prstGeom prst="line">
                    <a:avLst/>
                  </a:prstGeom>
                  <a:noFill/>
                  <a:ln w="22225">
                    <a:solidFill>
                      <a:srgbClr val="333333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60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063" y="1293"/>
                    <a:ext cx="1447" cy="1883"/>
                  </a:xfrm>
                  <a:prstGeom prst="rtTriangle">
                    <a:avLst/>
                  </a:prstGeom>
                  <a:solidFill>
                    <a:schemeClr val="bg1">
                      <a:lumMod val="60000"/>
                      <a:lumOff val="40000"/>
                    </a:schemeClr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24601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2520" y="1276"/>
                    <a:ext cx="1422" cy="1906"/>
                  </a:xfrm>
                  <a:prstGeom prst="rtTriangle">
                    <a:avLst/>
                  </a:prstGeom>
                  <a:solidFill>
                    <a:schemeClr val="bg1">
                      <a:lumMod val="60000"/>
                      <a:lumOff val="40000"/>
                    </a:schemeClr>
                  </a:solidFill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/>
                  </a:p>
                </p:txBody>
              </p:sp>
              <p:sp>
                <p:nvSpPr>
                  <p:cNvPr id="31780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498" y="1212"/>
                    <a:ext cx="781" cy="42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pPr algn="ctr" eaLnBrk="0" hangingPunct="0"/>
                    <a:r>
                      <a:rPr lang="en-US" sz="1600" dirty="0">
                        <a:solidFill>
                          <a:srgbClr val="333333"/>
                        </a:solidFill>
                      </a:rPr>
                      <a:t>Usage</a:t>
                    </a:r>
                  </a:p>
                  <a:p>
                    <a:pPr algn="ctr" eaLnBrk="0" hangingPunct="0"/>
                    <a:r>
                      <a:rPr lang="en-US" sz="1600" dirty="0">
                        <a:solidFill>
                          <a:srgbClr val="333333"/>
                        </a:solidFill>
                      </a:rPr>
                      <a:t>rate</a:t>
                    </a:r>
                  </a:p>
                </p:txBody>
              </p:sp>
              <p:sp>
                <p:nvSpPr>
                  <p:cNvPr id="31781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77" y="1488"/>
                    <a:ext cx="157" cy="192"/>
                  </a:xfrm>
                  <a:prstGeom prst="line">
                    <a:avLst/>
                  </a:prstGeom>
                  <a:noFill/>
                  <a:ln w="22225">
                    <a:solidFill>
                      <a:srgbClr val="333333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8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116" y="2685"/>
                    <a:ext cx="3697" cy="1"/>
                  </a:xfrm>
                  <a:prstGeom prst="line">
                    <a:avLst/>
                  </a:prstGeom>
                  <a:noFill/>
                  <a:ln w="22225">
                    <a:solidFill>
                      <a:srgbClr val="333333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83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4" y="2677"/>
                    <a:ext cx="1" cy="447"/>
                  </a:xfrm>
                  <a:prstGeom prst="line">
                    <a:avLst/>
                  </a:prstGeom>
                  <a:noFill/>
                  <a:ln w="22225">
                    <a:solidFill>
                      <a:srgbClr val="333333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84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1" y="2677"/>
                    <a:ext cx="1" cy="447"/>
                  </a:xfrm>
                  <a:prstGeom prst="line">
                    <a:avLst/>
                  </a:prstGeom>
                  <a:noFill/>
                  <a:ln w="22225">
                    <a:solidFill>
                      <a:srgbClr val="333333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1785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5007" y="3234"/>
                    <a:ext cx="412" cy="221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eaLnBrk="0" hangingPunct="0"/>
                    <a:r>
                      <a:rPr lang="en-US" sz="1400" dirty="0">
                        <a:solidFill>
                          <a:srgbClr val="333333"/>
                        </a:solidFill>
                      </a:rPr>
                      <a:t>Time</a:t>
                    </a:r>
                  </a:p>
                </p:txBody>
              </p:sp>
              <p:sp>
                <p:nvSpPr>
                  <p:cNvPr id="3178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065" y="3150"/>
                    <a:ext cx="3974" cy="33"/>
                  </a:xfrm>
                  <a:prstGeom prst="line">
                    <a:avLst/>
                  </a:prstGeom>
                  <a:noFill/>
                  <a:ln w="22225">
                    <a:solidFill>
                      <a:srgbClr val="333333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31755" name="Line 12"/>
              <p:cNvSpPr>
                <a:spLocks noChangeShapeType="1"/>
              </p:cNvSpPr>
              <p:nvPr/>
            </p:nvSpPr>
            <p:spPr bwMode="auto">
              <a:xfrm flipV="1">
                <a:off x="2360807" y="3962400"/>
                <a:ext cx="1393" cy="265308"/>
              </a:xfrm>
              <a:prstGeom prst="line">
                <a:avLst/>
              </a:prstGeom>
              <a:noFill/>
              <a:ln w="22225">
                <a:solidFill>
                  <a:srgbClr val="3333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 flipV="1">
                <a:off x="5866007" y="3962400"/>
                <a:ext cx="1393" cy="265308"/>
              </a:xfrm>
              <a:prstGeom prst="line">
                <a:avLst/>
              </a:prstGeom>
              <a:noFill/>
              <a:ln w="22225">
                <a:solidFill>
                  <a:srgbClr val="333333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cxnSp>
            <p:nvCxnSpPr>
              <p:cNvPr id="31757" name="Straight Connector 47"/>
              <p:cNvCxnSpPr>
                <a:cxnSpLocks noChangeShapeType="1"/>
              </p:cNvCxnSpPr>
              <p:nvPr/>
            </p:nvCxnSpPr>
            <p:spPr bwMode="auto">
              <a:xfrm rot="16200000" flipH="1">
                <a:off x="3613048" y="4845153"/>
                <a:ext cx="398307" cy="4402"/>
              </a:xfrm>
              <a:prstGeom prst="line">
                <a:avLst/>
              </a:prstGeom>
              <a:noFill/>
              <a:ln w="22225" algn="ctr">
                <a:solidFill>
                  <a:srgbClr val="333333"/>
                </a:solidFill>
                <a:round/>
                <a:headEnd/>
                <a:tailEnd/>
              </a:ln>
            </p:spPr>
          </p:cxnSp>
          <p:cxnSp>
            <p:nvCxnSpPr>
              <p:cNvPr id="31758" name="Straight Connector 48"/>
              <p:cNvCxnSpPr>
                <a:cxnSpLocks noChangeShapeType="1"/>
              </p:cNvCxnSpPr>
              <p:nvPr/>
            </p:nvCxnSpPr>
            <p:spPr bwMode="auto">
              <a:xfrm rot="16200000" flipH="1">
                <a:off x="4146448" y="4845153"/>
                <a:ext cx="398307" cy="4402"/>
              </a:xfrm>
              <a:prstGeom prst="line">
                <a:avLst/>
              </a:prstGeom>
              <a:noFill/>
              <a:ln w="22225" algn="ctr">
                <a:solidFill>
                  <a:srgbClr val="333333"/>
                </a:solidFill>
                <a:round/>
                <a:headEnd/>
                <a:tailEnd/>
              </a:ln>
            </p:spPr>
          </p:cxnSp>
          <p:cxnSp>
            <p:nvCxnSpPr>
              <p:cNvPr id="31759" name="Straight Arrow Connector 50"/>
              <p:cNvCxnSpPr>
                <a:cxnSpLocks noChangeShapeType="1"/>
              </p:cNvCxnSpPr>
              <p:nvPr/>
            </p:nvCxnSpPr>
            <p:spPr bwMode="auto">
              <a:xfrm>
                <a:off x="3810000" y="4763660"/>
                <a:ext cx="533400" cy="1588"/>
              </a:xfrm>
              <a:prstGeom prst="straightConnector1">
                <a:avLst/>
              </a:prstGeom>
              <a:noFill/>
              <a:ln w="15875" algn="ctr">
                <a:solidFill>
                  <a:srgbClr val="333333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760" name="Straight Arrow Connector 52"/>
              <p:cNvCxnSpPr>
                <a:cxnSpLocks noChangeShapeType="1"/>
                <a:stCxn id="31786" idx="0"/>
              </p:cNvCxnSpPr>
              <p:nvPr/>
            </p:nvCxnSpPr>
            <p:spPr bwMode="auto">
              <a:xfrm rot="5400000" flipH="1">
                <a:off x="963323" y="2531557"/>
                <a:ext cx="2759478" cy="2787"/>
              </a:xfrm>
              <a:prstGeom prst="straightConnector1">
                <a:avLst/>
              </a:prstGeom>
              <a:noFill/>
              <a:ln w="22225" algn="ctr">
                <a:solidFill>
                  <a:srgbClr val="333333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31749" name="Straight Connector 55"/>
            <p:cNvCxnSpPr>
              <a:cxnSpLocks noChangeShapeType="1"/>
              <a:stCxn id="24600" idx="0"/>
            </p:cNvCxnSpPr>
            <p:nvPr/>
          </p:nvCxnSpPr>
          <p:spPr bwMode="auto">
            <a:xfrm rot="16200000" flipH="1">
              <a:off x="1779147" y="2054427"/>
              <a:ext cx="2597805" cy="2014989"/>
            </a:xfrm>
            <a:prstGeom prst="line">
              <a:avLst/>
            </a:prstGeom>
            <a:noFill/>
            <a:ln w="22225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31750" name="Straight Connector 57"/>
            <p:cNvCxnSpPr>
              <a:cxnSpLocks noChangeShapeType="1"/>
              <a:stCxn id="24601" idx="0"/>
            </p:cNvCxnSpPr>
            <p:nvPr/>
          </p:nvCxnSpPr>
          <p:spPr bwMode="auto">
            <a:xfrm rot="16200000" flipH="1">
              <a:off x="3774750" y="2068414"/>
              <a:ext cx="2626825" cy="1974578"/>
            </a:xfrm>
            <a:prstGeom prst="line">
              <a:avLst/>
            </a:prstGeom>
            <a:noFill/>
            <a:ln w="22225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31751" name="Straight Connector 59"/>
            <p:cNvCxnSpPr>
              <a:cxnSpLocks noChangeShapeType="1"/>
              <a:stCxn id="24603" idx="0"/>
              <a:endCxn id="31789" idx="1"/>
            </p:cNvCxnSpPr>
            <p:nvPr/>
          </p:nvCxnSpPr>
          <p:spPr bwMode="auto">
            <a:xfrm rot="16200000" flipH="1">
              <a:off x="5961075" y="1859455"/>
              <a:ext cx="1457811" cy="1223485"/>
            </a:xfrm>
            <a:prstGeom prst="line">
              <a:avLst/>
            </a:prstGeom>
            <a:noFill/>
            <a:ln w="22225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31752" name="Straight Connector 61"/>
            <p:cNvCxnSpPr>
              <a:cxnSpLocks noChangeShapeType="1"/>
              <a:stCxn id="24601" idx="0"/>
            </p:cNvCxnSpPr>
            <p:nvPr/>
          </p:nvCxnSpPr>
          <p:spPr bwMode="auto">
            <a:xfrm rot="16200000" flipH="1">
              <a:off x="2791607" y="3051557"/>
              <a:ext cx="2618533" cy="1588"/>
            </a:xfrm>
            <a:prstGeom prst="line">
              <a:avLst/>
            </a:prstGeom>
            <a:noFill/>
            <a:ln w="22225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31753" name="Straight Connector 63"/>
            <p:cNvCxnSpPr>
              <a:cxnSpLocks noChangeShapeType="1"/>
              <a:stCxn id="24603" idx="0"/>
            </p:cNvCxnSpPr>
            <p:nvPr/>
          </p:nvCxnSpPr>
          <p:spPr bwMode="auto">
            <a:xfrm rot="-5400000" flipH="1" flipV="1">
              <a:off x="4767580" y="3050164"/>
              <a:ext cx="2618532" cy="2787"/>
            </a:xfrm>
            <a:prstGeom prst="line">
              <a:avLst/>
            </a:prstGeom>
            <a:noFill/>
            <a:ln w="22225" algn="ctr">
              <a:solidFill>
                <a:srgbClr val="333333"/>
              </a:solidFill>
              <a:round/>
              <a:headEnd/>
              <a:tailEnd/>
            </a:ln>
          </p:spPr>
        </p:cxnSp>
      </p:grpSp>
      <p:sp>
        <p:nvSpPr>
          <p:cNvPr id="48" name="Rounded Rectangle 47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13.8</a:t>
            </a: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2400" b="0" dirty="0"/>
              <a:t>The batch mode is widely used in production.  In certain instances, the capacity to produce a part exceeds its usage (demand rate)</a:t>
            </a:r>
          </a:p>
          <a:p>
            <a:pPr lvl="1">
              <a:spcBef>
                <a:spcPts val="600"/>
              </a:spcBef>
            </a:pPr>
            <a:r>
              <a:rPr lang="en-US" sz="2200" b="0" dirty="0"/>
              <a:t>Assumptions</a:t>
            </a:r>
          </a:p>
          <a:p>
            <a:pPr marL="1120140"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700" dirty="0"/>
              <a:t>Only one item is involved</a:t>
            </a:r>
          </a:p>
          <a:p>
            <a:pPr marL="1120140"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700" dirty="0"/>
              <a:t>Annual demand requirements are known</a:t>
            </a:r>
          </a:p>
          <a:p>
            <a:pPr marL="1120140"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700" dirty="0"/>
              <a:t>Usage rate is constant</a:t>
            </a:r>
          </a:p>
          <a:p>
            <a:pPr marL="1120140"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700" dirty="0"/>
              <a:t>Usage occurs continually, but production occurs periodically</a:t>
            </a:r>
          </a:p>
          <a:p>
            <a:pPr marL="1120140"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700" dirty="0"/>
              <a:t>The production rate is constant</a:t>
            </a:r>
          </a:p>
          <a:p>
            <a:pPr marL="1120140"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700" dirty="0"/>
              <a:t>Lead time does not vary</a:t>
            </a:r>
          </a:p>
          <a:p>
            <a:pPr marL="1120140"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700" dirty="0"/>
              <a:t>There are no quantity discounts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96200" cy="609600"/>
          </a:xfrm>
        </p:spPr>
        <p:txBody>
          <a:bodyPr/>
          <a:lstStyle/>
          <a:p>
            <a:pPr eaLnBrk="1" hangingPunct="1"/>
            <a:r>
              <a:rPr lang="en-US" sz="3200" dirty="0"/>
              <a:t>Economic Production Quantity (EPQ)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28700" indent="-971550" eaLnBrk="1" hangingPunct="1">
              <a:buNone/>
            </a:pPr>
            <a:r>
              <a:rPr lang="en-US" sz="2000" dirty="0"/>
              <a:t>You should be able to:</a:t>
            </a:r>
          </a:p>
          <a:p>
            <a:pPr marL="1028700" lvl="1" indent="-971550">
              <a:buNone/>
            </a:pPr>
            <a:r>
              <a:rPr lang="en-US" sz="1800" dirty="0"/>
              <a:t>LO 13.1	Define the term </a:t>
            </a:r>
            <a:r>
              <a:rPr lang="en-US" sz="1800" i="1" dirty="0"/>
              <a:t>inventory</a:t>
            </a:r>
            <a:endParaRPr lang="en-US" sz="1800" dirty="0"/>
          </a:p>
          <a:p>
            <a:pPr marL="1028700" lvl="1" indent="-971550">
              <a:buNone/>
            </a:pPr>
            <a:r>
              <a:rPr lang="en-US" sz="1800" dirty="0"/>
              <a:t>LO 13.2	List the different types of inventory</a:t>
            </a:r>
          </a:p>
          <a:p>
            <a:pPr marL="1028700" lvl="1" indent="-971550">
              <a:buNone/>
            </a:pPr>
            <a:r>
              <a:rPr lang="en-US" sz="1800" dirty="0"/>
              <a:t>LO 13.3	Describe the main functions of inventory </a:t>
            </a:r>
          </a:p>
          <a:p>
            <a:pPr marL="1028700" lvl="1" indent="-971550">
              <a:buNone/>
            </a:pPr>
            <a:r>
              <a:rPr lang="en-US" sz="1800" dirty="0"/>
              <a:t>LO 13.4	Discuss the main requirements for effective management</a:t>
            </a:r>
          </a:p>
          <a:p>
            <a:pPr marL="1028700" lvl="1" indent="-971550">
              <a:buNone/>
            </a:pPr>
            <a:r>
              <a:rPr lang="en-US" sz="1800" dirty="0"/>
              <a:t>LO 13.5	Explain periodic and perpetual review systems</a:t>
            </a:r>
          </a:p>
          <a:p>
            <a:pPr marL="1028700" lvl="1" indent="-971550">
              <a:buNone/>
            </a:pPr>
            <a:r>
              <a:rPr lang="en-US" sz="1800" dirty="0"/>
              <a:t>LO 13.6	Describe the costs that are relevant for inventory management</a:t>
            </a:r>
          </a:p>
          <a:p>
            <a:pPr marL="1028700" lvl="1" indent="-971550">
              <a:buNone/>
            </a:pPr>
            <a:r>
              <a:rPr lang="en-US" sz="1800" dirty="0"/>
              <a:t>LO 13.7	Describe the A-B-C approach and explain how it is useful</a:t>
            </a:r>
          </a:p>
          <a:p>
            <a:pPr marL="1028700" lvl="1" indent="-971550">
              <a:buNone/>
            </a:pPr>
            <a:r>
              <a:rPr lang="en-US" sz="1800" dirty="0"/>
              <a:t>LO 13.8	Describe the basic EOQ model and its assumptions and solve typical problems</a:t>
            </a:r>
          </a:p>
          <a:p>
            <a:pPr marL="1028700" lvl="1" indent="-971550">
              <a:buNone/>
            </a:pPr>
            <a:r>
              <a:rPr lang="en-US" sz="1800" dirty="0"/>
              <a:t>LO 13.9	Describe the economic production quantity model and solve typical problems</a:t>
            </a:r>
          </a:p>
          <a:p>
            <a:pPr marL="1028700" lvl="1" indent="-971550">
              <a:buNone/>
            </a:pPr>
            <a:r>
              <a:rPr lang="en-US" sz="1800" dirty="0"/>
              <a:t>LO 13.10	Describe the quantity discount model and solve typical problems</a:t>
            </a:r>
          </a:p>
          <a:p>
            <a:pPr marL="1028700" lvl="1" indent="-971550">
              <a:buNone/>
            </a:pPr>
            <a:r>
              <a:rPr lang="en-US" sz="1800" dirty="0"/>
              <a:t>LO 13.11	Describe reorder point models and solve typical problems</a:t>
            </a:r>
          </a:p>
          <a:p>
            <a:pPr marL="1028700" lvl="1" indent="-971550">
              <a:buNone/>
            </a:pPr>
            <a:r>
              <a:rPr lang="en-US" sz="1800" dirty="0"/>
              <a:t>LO 13.12	Describe situations in which the fixed-order interval model is appropriate and solve typical problems</a:t>
            </a:r>
          </a:p>
          <a:p>
            <a:pPr marL="1028700" lvl="1" indent="-971550">
              <a:buNone/>
            </a:pPr>
            <a:r>
              <a:rPr lang="en-US" sz="1800" dirty="0"/>
              <a:t>LO 13.12	Describe situations in which the single-period model is appropriate, and solve typical problems</a:t>
            </a:r>
          </a:p>
          <a:p>
            <a:pPr marL="365760" lvl="1" indent="0">
              <a:buNone/>
            </a:pPr>
            <a:endParaRPr lang="en-US" sz="1800" dirty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Chapter</a:t>
            </a:r>
            <a:r>
              <a:rPr lang="en-US" sz="3200" dirty="0"/>
              <a:t> 13: Learning 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EPQ: Inventory Profile</a:t>
            </a:r>
          </a:p>
        </p:txBody>
      </p:sp>
      <p:grpSp>
        <p:nvGrpSpPr>
          <p:cNvPr id="33795" name="Group 54"/>
          <p:cNvGrpSpPr>
            <a:grpSpLocks/>
          </p:cNvGrpSpPr>
          <p:nvPr/>
        </p:nvGrpSpPr>
        <p:grpSpPr bwMode="auto">
          <a:xfrm>
            <a:off x="1179513" y="1600200"/>
            <a:ext cx="7050087" cy="3508375"/>
            <a:chOff x="1332385" y="2057400"/>
            <a:chExt cx="7049615" cy="3508177"/>
          </a:xfrm>
        </p:grpSpPr>
        <p:grpSp>
          <p:nvGrpSpPr>
            <p:cNvPr id="33796" name="Group 16"/>
            <p:cNvGrpSpPr>
              <a:grpSpLocks/>
            </p:cNvGrpSpPr>
            <p:nvPr/>
          </p:nvGrpSpPr>
          <p:grpSpPr bwMode="auto">
            <a:xfrm>
              <a:off x="1828800" y="2209800"/>
              <a:ext cx="6553200" cy="3050382"/>
              <a:chOff x="1904206" y="2209800"/>
              <a:chExt cx="6553200" cy="3050382"/>
            </a:xfrm>
          </p:grpSpPr>
          <p:grpSp>
            <p:nvGrpSpPr>
              <p:cNvPr id="33825" name="Group 12"/>
              <p:cNvGrpSpPr>
                <a:grpSpLocks/>
              </p:cNvGrpSpPr>
              <p:nvPr/>
            </p:nvGrpSpPr>
            <p:grpSpPr bwMode="auto">
              <a:xfrm>
                <a:off x="1905000" y="2514600"/>
                <a:ext cx="5486400" cy="2743200"/>
                <a:chOff x="1524794" y="2514600"/>
                <a:chExt cx="5486400" cy="2743200"/>
              </a:xfrm>
            </p:grpSpPr>
            <p:sp>
              <p:nvSpPr>
                <p:cNvPr id="33828" name="Rectangle 7"/>
                <p:cNvSpPr>
                  <a:spLocks noChangeArrowheads="1"/>
                </p:cNvSpPr>
                <p:nvPr/>
              </p:nvSpPr>
              <p:spPr bwMode="auto">
                <a:xfrm>
                  <a:off x="1524794" y="2515394"/>
                  <a:ext cx="913606" cy="274240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33829" name="Rectangle 8"/>
                <p:cNvSpPr>
                  <a:spLocks noChangeArrowheads="1"/>
                </p:cNvSpPr>
                <p:nvPr/>
              </p:nvSpPr>
              <p:spPr bwMode="auto">
                <a:xfrm>
                  <a:off x="4267994" y="2514600"/>
                  <a:ext cx="913606" cy="274240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2445127" y="2516162"/>
                  <a:ext cx="1830265" cy="273987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5188143" y="2514574"/>
                  <a:ext cx="1830265" cy="274145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dirty="0"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33826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1905000" y="5257800"/>
                <a:ext cx="6552406" cy="2382"/>
              </a:xfrm>
              <a:prstGeom prst="line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3827" name="Straight Arrow Connector 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79809" y="3734197"/>
                <a:ext cx="3050382" cy="1588"/>
              </a:xfrm>
              <a:prstGeom prst="straightConnector1">
                <a:avLst/>
              </a:prstGeom>
              <a:noFill/>
              <a:ln w="31750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3797" name="Rectangle 23"/>
            <p:cNvSpPr>
              <a:spLocks noChangeArrowheads="1"/>
            </p:cNvSpPr>
            <p:nvPr/>
          </p:nvSpPr>
          <p:spPr bwMode="auto">
            <a:xfrm>
              <a:off x="7315994" y="2514600"/>
              <a:ext cx="913606" cy="274240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33798" name="Group 26"/>
            <p:cNvGrpSpPr>
              <a:grpSpLocks/>
            </p:cNvGrpSpPr>
            <p:nvPr/>
          </p:nvGrpSpPr>
          <p:grpSpPr bwMode="auto">
            <a:xfrm>
              <a:off x="1830388" y="3733800"/>
              <a:ext cx="6399212" cy="1526382"/>
              <a:chOff x="1830388" y="3733800"/>
              <a:chExt cx="6399212" cy="1526382"/>
            </a:xfrm>
          </p:grpSpPr>
          <p:cxnSp>
            <p:nvCxnSpPr>
              <p:cNvPr id="33820" name="Straight Connector 1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523603" y="4040585"/>
                <a:ext cx="1526382" cy="912812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3821" name="Straight Connector 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66803" y="4040585"/>
                <a:ext cx="1526382" cy="912812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3822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2743200" y="3733800"/>
                <a:ext cx="1829594" cy="1526382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3823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5485606" y="3733800"/>
                <a:ext cx="1829594" cy="1526382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3824" name="Straight Connector 2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010003" y="4040585"/>
                <a:ext cx="1526382" cy="912812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3799" name="Straight Connector 28"/>
            <p:cNvCxnSpPr>
              <a:cxnSpLocks noChangeShapeType="1"/>
            </p:cNvCxnSpPr>
            <p:nvPr/>
          </p:nvCxnSpPr>
          <p:spPr bwMode="auto">
            <a:xfrm rot="5400000" flipH="1" flipV="1">
              <a:off x="1143794" y="3656806"/>
              <a:ext cx="2284412" cy="9144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33800" name="Straight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3886994" y="3656806"/>
              <a:ext cx="2284412" cy="9144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33801" name="Straight Connector 30"/>
            <p:cNvCxnSpPr>
              <a:cxnSpLocks noChangeShapeType="1"/>
            </p:cNvCxnSpPr>
            <p:nvPr/>
          </p:nvCxnSpPr>
          <p:spPr bwMode="auto">
            <a:xfrm rot="5400000" flipH="1" flipV="1">
              <a:off x="6630194" y="3656806"/>
              <a:ext cx="2284412" cy="9144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33802" name="Straight Connector 32"/>
            <p:cNvCxnSpPr>
              <a:cxnSpLocks noChangeShapeType="1"/>
            </p:cNvCxnSpPr>
            <p:nvPr/>
          </p:nvCxnSpPr>
          <p:spPr bwMode="auto">
            <a:xfrm>
              <a:off x="1828800" y="3733800"/>
              <a:ext cx="2743200" cy="158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33803" name="Straight Connector 33"/>
            <p:cNvCxnSpPr>
              <a:cxnSpLocks noChangeShapeType="1"/>
            </p:cNvCxnSpPr>
            <p:nvPr/>
          </p:nvCxnSpPr>
          <p:spPr bwMode="auto">
            <a:xfrm>
              <a:off x="1828800" y="2971800"/>
              <a:ext cx="2743200" cy="158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33804" name="Straight Connector 35"/>
            <p:cNvCxnSpPr>
              <a:cxnSpLocks noChangeShapeType="1"/>
            </p:cNvCxnSpPr>
            <p:nvPr/>
          </p:nvCxnSpPr>
          <p:spPr bwMode="auto">
            <a:xfrm>
              <a:off x="5485606" y="3733800"/>
              <a:ext cx="1829594" cy="158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cxnSp>
          <p:nvCxnSpPr>
            <p:cNvPr id="33805" name="Straight Connector 36"/>
            <p:cNvCxnSpPr>
              <a:cxnSpLocks noChangeShapeType="1"/>
            </p:cNvCxnSpPr>
            <p:nvPr/>
          </p:nvCxnSpPr>
          <p:spPr bwMode="auto">
            <a:xfrm>
              <a:off x="5486400" y="2971800"/>
              <a:ext cx="1829594" cy="1588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sp>
          <p:nvSpPr>
            <p:cNvPr id="33806" name="TextBox 37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  <p:sp>
          <p:nvSpPr>
            <p:cNvPr id="33807" name="TextBox 38"/>
            <p:cNvSpPr txBox="1">
              <a:spLocks noChangeArrowheads="1"/>
            </p:cNvSpPr>
            <p:nvPr/>
          </p:nvSpPr>
          <p:spPr bwMode="auto">
            <a:xfrm>
              <a:off x="1372069" y="2819400"/>
              <a:ext cx="449132" cy="369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/>
                <a:t>Q</a:t>
              </a:r>
              <a:r>
                <a:rPr lang="en-US" i="1" baseline="-25000" dirty="0"/>
                <a:t>p</a:t>
              </a:r>
              <a:endParaRPr lang="en-US" i="1" dirty="0"/>
            </a:p>
          </p:txBody>
        </p:sp>
        <p:sp>
          <p:nvSpPr>
            <p:cNvPr id="33808" name="TextBox 39"/>
            <p:cNvSpPr txBox="1">
              <a:spLocks noChangeArrowheads="1"/>
            </p:cNvSpPr>
            <p:nvPr/>
          </p:nvSpPr>
          <p:spPr bwMode="auto">
            <a:xfrm>
              <a:off x="1332385" y="3516868"/>
              <a:ext cx="5389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i="1" dirty="0"/>
                <a:t>I</a:t>
              </a:r>
              <a:r>
                <a:rPr lang="en-US" i="1" baseline="-25000" dirty="0"/>
                <a:t>max</a:t>
              </a:r>
              <a:endParaRPr lang="en-US" i="1" dirty="0"/>
            </a:p>
          </p:txBody>
        </p:sp>
        <p:sp>
          <p:nvSpPr>
            <p:cNvPr id="33809" name="TextBox 40"/>
            <p:cNvSpPr txBox="1">
              <a:spLocks noChangeArrowheads="1"/>
            </p:cNvSpPr>
            <p:nvPr/>
          </p:nvSpPr>
          <p:spPr bwMode="auto">
            <a:xfrm>
              <a:off x="1828800" y="2514600"/>
              <a:ext cx="9172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Production</a:t>
              </a:r>
            </a:p>
            <a:p>
              <a:r>
                <a:rPr lang="en-US" sz="1200" dirty="0"/>
                <a:t>and usage</a:t>
              </a:r>
            </a:p>
          </p:txBody>
        </p:sp>
        <p:sp>
          <p:nvSpPr>
            <p:cNvPr id="33810" name="TextBox 41"/>
            <p:cNvSpPr txBox="1">
              <a:spLocks noChangeArrowheads="1"/>
            </p:cNvSpPr>
            <p:nvPr/>
          </p:nvSpPr>
          <p:spPr bwMode="auto">
            <a:xfrm>
              <a:off x="4569161" y="2514600"/>
              <a:ext cx="9172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Production</a:t>
              </a:r>
            </a:p>
            <a:p>
              <a:r>
                <a:rPr lang="en-US" sz="1200" dirty="0"/>
                <a:t>and usage</a:t>
              </a:r>
            </a:p>
          </p:txBody>
        </p:sp>
        <p:sp>
          <p:nvSpPr>
            <p:cNvPr id="33811" name="TextBox 42"/>
            <p:cNvSpPr txBox="1">
              <a:spLocks noChangeArrowheads="1"/>
            </p:cNvSpPr>
            <p:nvPr/>
          </p:nvSpPr>
          <p:spPr bwMode="auto">
            <a:xfrm>
              <a:off x="7312361" y="2514600"/>
              <a:ext cx="9172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Production</a:t>
              </a:r>
            </a:p>
            <a:p>
              <a:r>
                <a:rPr lang="en-US" sz="1200" dirty="0"/>
                <a:t>and usage</a:t>
              </a:r>
            </a:p>
          </p:txBody>
        </p:sp>
        <p:sp>
          <p:nvSpPr>
            <p:cNvPr id="33812" name="TextBox 43"/>
            <p:cNvSpPr txBox="1">
              <a:spLocks noChangeArrowheads="1"/>
            </p:cNvSpPr>
            <p:nvPr/>
          </p:nvSpPr>
          <p:spPr bwMode="auto">
            <a:xfrm>
              <a:off x="3273761" y="2514600"/>
              <a:ext cx="6270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Usage</a:t>
              </a:r>
            </a:p>
            <a:p>
              <a:r>
                <a:rPr lang="en-US" sz="1200" dirty="0"/>
                <a:t>only</a:t>
              </a:r>
            </a:p>
          </p:txBody>
        </p:sp>
        <p:sp>
          <p:nvSpPr>
            <p:cNvPr id="33813" name="TextBox 44"/>
            <p:cNvSpPr txBox="1">
              <a:spLocks noChangeArrowheads="1"/>
            </p:cNvSpPr>
            <p:nvPr/>
          </p:nvSpPr>
          <p:spPr bwMode="auto">
            <a:xfrm>
              <a:off x="6096000" y="2514600"/>
              <a:ext cx="62709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Usage</a:t>
              </a:r>
            </a:p>
            <a:p>
              <a:r>
                <a:rPr lang="en-US" sz="1200" dirty="0"/>
                <a:t>only</a:t>
              </a:r>
            </a:p>
          </p:txBody>
        </p:sp>
        <p:sp>
          <p:nvSpPr>
            <p:cNvPr id="33814" name="TextBox 45"/>
            <p:cNvSpPr txBox="1">
              <a:spLocks noChangeArrowheads="1"/>
            </p:cNvSpPr>
            <p:nvPr/>
          </p:nvSpPr>
          <p:spPr bwMode="auto">
            <a:xfrm>
              <a:off x="2971800" y="3119735"/>
              <a:ext cx="9509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Cumulative</a:t>
              </a:r>
            </a:p>
            <a:p>
              <a:r>
                <a:rPr lang="en-US" sz="1200" dirty="0"/>
                <a:t>production</a:t>
              </a:r>
            </a:p>
          </p:txBody>
        </p:sp>
        <p:cxnSp>
          <p:nvCxnSpPr>
            <p:cNvPr id="33815" name="Straight Arrow Connector 47"/>
            <p:cNvCxnSpPr>
              <a:cxnSpLocks noChangeShapeType="1"/>
            </p:cNvCxnSpPr>
            <p:nvPr/>
          </p:nvCxnSpPr>
          <p:spPr bwMode="auto">
            <a:xfrm rot="10800000" flipV="1">
              <a:off x="2590800" y="3350568"/>
              <a:ext cx="457200" cy="223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16" name="TextBox 48"/>
            <p:cNvSpPr txBox="1">
              <a:spLocks noChangeArrowheads="1"/>
            </p:cNvSpPr>
            <p:nvPr/>
          </p:nvSpPr>
          <p:spPr bwMode="auto">
            <a:xfrm>
              <a:off x="2590800" y="4567535"/>
              <a:ext cx="7377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Amount</a:t>
              </a:r>
            </a:p>
            <a:p>
              <a:r>
                <a:rPr lang="en-US" sz="1200" dirty="0"/>
                <a:t>on hand</a:t>
              </a:r>
            </a:p>
          </p:txBody>
        </p:sp>
        <p:cxnSp>
          <p:nvCxnSpPr>
            <p:cNvPr id="33817" name="Straight Arrow Connector 50"/>
            <p:cNvCxnSpPr>
              <a:cxnSpLocks noChangeShapeType="1"/>
              <a:stCxn id="33816" idx="1"/>
            </p:cNvCxnSpPr>
            <p:nvPr/>
          </p:nvCxnSpPr>
          <p:spPr bwMode="auto">
            <a:xfrm rot="10800000">
              <a:off x="2209800" y="4567536"/>
              <a:ext cx="381000" cy="23083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818" name="Straight Arrow Connector 52"/>
            <p:cNvCxnSpPr>
              <a:cxnSpLocks noChangeShapeType="1"/>
              <a:stCxn id="33816" idx="3"/>
            </p:cNvCxnSpPr>
            <p:nvPr/>
          </p:nvCxnSpPr>
          <p:spPr bwMode="auto">
            <a:xfrm flipV="1">
              <a:off x="3328502" y="4567535"/>
              <a:ext cx="405298" cy="23083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3819" name="TextBox 53"/>
            <p:cNvSpPr txBox="1">
              <a:spLocks noChangeArrowheads="1"/>
            </p:cNvSpPr>
            <p:nvPr/>
          </p:nvSpPr>
          <p:spPr bwMode="auto">
            <a:xfrm>
              <a:off x="7772400" y="5257800"/>
              <a:ext cx="57554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Quantity Discounts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1981200"/>
            <a:ext cx="3962400" cy="4207061"/>
            <a:chOff x="457200" y="1414046"/>
            <a:chExt cx="3581400" cy="3826061"/>
          </a:xfrm>
        </p:grpSpPr>
        <p:pic>
          <p:nvPicPr>
            <p:cNvPr id="4" name="Picture 3" descr="ste25251_130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828800"/>
              <a:ext cx="3581400" cy="341130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200" y="1414046"/>
              <a:ext cx="358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Adding </a:t>
              </a:r>
              <a:r>
                <a:rPr lang="en-US" sz="1600" i="1" dirty="0"/>
                <a:t>PD</a:t>
              </a:r>
              <a:r>
                <a:rPr lang="en-US" sz="1600" dirty="0"/>
                <a:t> does not change EOQ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13.10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Quantity Discounts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2088157"/>
            <a:ext cx="6629400" cy="3834714"/>
            <a:chOff x="1295400" y="2088157"/>
            <a:chExt cx="6629400" cy="3834714"/>
          </a:xfrm>
        </p:grpSpPr>
        <p:sp>
          <p:nvSpPr>
            <p:cNvPr id="4" name="TextBox 3"/>
            <p:cNvSpPr txBox="1"/>
            <p:nvPr/>
          </p:nvSpPr>
          <p:spPr>
            <a:xfrm>
              <a:off x="5638800" y="2105561"/>
              <a:ext cx="2286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The total-cost curve with quantity discounts is composed of a portion of the total-cost curve for each price</a:t>
              </a:r>
            </a:p>
          </p:txBody>
        </p:sp>
        <p:pic>
          <p:nvPicPr>
            <p:cNvPr id="5" name="Picture 4" descr="ste25251_130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2088157"/>
              <a:ext cx="4343400" cy="3834714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13.10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When to Reorder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Reorder point</a:t>
            </a:r>
          </a:p>
          <a:p>
            <a:pPr lvl="1" eaLnBrk="1" hangingPunct="1"/>
            <a:r>
              <a:rPr lang="en-US" sz="2000" dirty="0"/>
              <a:t>When the quantity on hand of an item drops to this amount, the item is reordered.</a:t>
            </a:r>
          </a:p>
          <a:p>
            <a:pPr lvl="1" eaLnBrk="1" hangingPunct="1"/>
            <a:r>
              <a:rPr lang="en-US" sz="2000" dirty="0"/>
              <a:t>Determinants of the reorder point</a:t>
            </a:r>
          </a:p>
          <a:p>
            <a:pPr marL="1141413" lvl="2" indent="-457200" eaLnBrk="1" hangingPunct="1">
              <a:buFontTx/>
              <a:buAutoNum type="arabicPeriod"/>
            </a:pPr>
            <a:r>
              <a:rPr lang="en-US" sz="2000" dirty="0"/>
              <a:t>The rate of demand</a:t>
            </a:r>
          </a:p>
          <a:p>
            <a:pPr marL="1141413" lvl="2" indent="-457200" eaLnBrk="1" hangingPunct="1">
              <a:buFontTx/>
              <a:buAutoNum type="arabicPeriod"/>
            </a:pPr>
            <a:r>
              <a:rPr lang="en-US" sz="2000" dirty="0"/>
              <a:t>The lead time</a:t>
            </a:r>
          </a:p>
          <a:p>
            <a:pPr marL="1141413" lvl="2" indent="-457200" eaLnBrk="1" hangingPunct="1">
              <a:buFontTx/>
              <a:buAutoNum type="arabicPeriod"/>
            </a:pPr>
            <a:r>
              <a:rPr lang="en-US" sz="2000" dirty="0"/>
              <a:t>The extent of demand and/or lead time variability</a:t>
            </a:r>
          </a:p>
          <a:p>
            <a:pPr marL="1141413" lvl="2" indent="-457200" eaLnBrk="1" hangingPunct="1">
              <a:buFontTx/>
              <a:buAutoNum type="arabicPeriod"/>
            </a:pPr>
            <a:r>
              <a:rPr lang="en-US" sz="2000" dirty="0"/>
              <a:t>The degree of stockout risk acceptable to management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13.11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dirty="0"/>
              <a:t>Safety Stock</a:t>
            </a:r>
          </a:p>
        </p:txBody>
      </p:sp>
      <p:pic>
        <p:nvPicPr>
          <p:cNvPr id="44" name="Picture 43" descr="ste25251_1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617600"/>
            <a:ext cx="4267200" cy="4326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13.11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1981200"/>
          </a:xfrm>
        </p:spPr>
        <p:txBody>
          <a:bodyPr/>
          <a:lstStyle/>
          <a:p>
            <a:pPr eaLnBrk="1" hangingPunct="1"/>
            <a:r>
              <a:rPr lang="en-US" b="1" dirty="0"/>
              <a:t>Inventory</a:t>
            </a:r>
          </a:p>
          <a:p>
            <a:pPr lvl="1" eaLnBrk="1" hangingPunct="1"/>
            <a:r>
              <a:rPr lang="en-US" dirty="0"/>
              <a:t>A stock or store of goods</a:t>
            </a:r>
          </a:p>
          <a:p>
            <a:pPr eaLnBrk="1" hangingPunct="1"/>
            <a:r>
              <a:rPr lang="en-US" b="1" dirty="0"/>
              <a:t>Independent demand items</a:t>
            </a:r>
          </a:p>
          <a:p>
            <a:pPr lvl="1" eaLnBrk="1" hangingPunct="1"/>
            <a:r>
              <a:rPr lang="en-US" dirty="0"/>
              <a:t>Items that are ready to be sold or used</a:t>
            </a:r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Inventory</a:t>
            </a:r>
          </a:p>
        </p:txBody>
      </p:sp>
      <p:pic>
        <p:nvPicPr>
          <p:cNvPr id="142339" name="Picture 3" descr="C:\Documents and Settings\Administrator\Local Settings\Temporary Internet Files\Content.IE5\09G36XE9\MPj040042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3537" y="2819400"/>
            <a:ext cx="3700463" cy="36576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3657600"/>
            <a:ext cx="5105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+mj-lt"/>
              </a:rPr>
              <a:t>Inventories are a vital part of business: (1) necessary for operations and (2) contribute to customer satisfaction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  <a:latin typeface="+mj-lt"/>
              </a:rPr>
              <a:t>A “typical” firm has roughly 30% of its current assets and as much as 90% of its working capital invested in inventory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As the amount of safety stock carried increases, the risk of stockout decreases.</a:t>
            </a:r>
          </a:p>
          <a:p>
            <a:pPr lvl="1" eaLnBrk="1" hangingPunct="1"/>
            <a:r>
              <a:rPr lang="en-US" sz="2000" dirty="0"/>
              <a:t>This improves customer service level</a:t>
            </a:r>
          </a:p>
          <a:p>
            <a:pPr eaLnBrk="1" hangingPunct="1"/>
            <a:r>
              <a:rPr lang="en-US" sz="2400" b="1" dirty="0"/>
              <a:t>Service level</a:t>
            </a:r>
          </a:p>
          <a:p>
            <a:pPr lvl="1" eaLnBrk="1" hangingPunct="1"/>
            <a:r>
              <a:rPr lang="en-US" sz="2000" dirty="0"/>
              <a:t>The probability that demand will not exceed supply during lead time</a:t>
            </a:r>
          </a:p>
          <a:p>
            <a:pPr lvl="1" eaLnBrk="1" hangingPunct="1"/>
            <a:r>
              <a:rPr lang="en-US" sz="2000" dirty="0"/>
              <a:t>Service level = 100% - Stockout risk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Safety Stock?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13.11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pPr eaLnBrk="1" hangingPunct="1"/>
            <a:r>
              <a:rPr lang="en-US" dirty="0"/>
              <a:t>Reorder Point</a:t>
            </a:r>
          </a:p>
        </p:txBody>
      </p:sp>
      <p:sp>
        <p:nvSpPr>
          <p:cNvPr id="10259" name="Line 33"/>
          <p:cNvSpPr>
            <a:spLocks noChangeShapeType="1"/>
          </p:cNvSpPr>
          <p:nvPr/>
        </p:nvSpPr>
        <p:spPr bwMode="auto">
          <a:xfrm>
            <a:off x="4198938" y="4292600"/>
            <a:ext cx="0" cy="42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1752600"/>
            <a:ext cx="6934200" cy="3457448"/>
            <a:chOff x="838200" y="1752600"/>
            <a:chExt cx="6934200" cy="3457448"/>
          </a:xfrm>
        </p:grpSpPr>
        <p:sp>
          <p:nvSpPr>
            <p:cNvPr id="43039" name="Text Box 31"/>
            <p:cNvSpPr txBox="1">
              <a:spLocks noChangeArrowheads="1"/>
            </p:cNvSpPr>
            <p:nvPr/>
          </p:nvSpPr>
          <p:spPr bwMode="auto">
            <a:xfrm>
              <a:off x="5869304" y="1752600"/>
              <a:ext cx="1903096" cy="10772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333333"/>
                  </a:solidFill>
                </a:rPr>
                <a:t>The ROP based on a normal</a:t>
              </a:r>
            </a:p>
            <a:p>
              <a:pPr eaLnBrk="0" hangingPunct="0"/>
              <a:r>
                <a:rPr lang="en-US" sz="1600" dirty="0">
                  <a:solidFill>
                    <a:srgbClr val="333333"/>
                  </a:solidFill>
                </a:rPr>
                <a:t>Distribution of lead time demand</a:t>
              </a:r>
            </a:p>
          </p:txBody>
        </p:sp>
        <p:pic>
          <p:nvPicPr>
            <p:cNvPr id="22" name="Picture 21" descr="ste25251_131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752600"/>
              <a:ext cx="5031104" cy="3457448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13.11</a:t>
            </a:r>
          </a:p>
        </p:txBody>
      </p:sp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Fixed-order-interval (FOI) model</a:t>
            </a:r>
          </a:p>
          <a:p>
            <a:pPr lvl="1" eaLnBrk="1" hangingPunct="1"/>
            <a:r>
              <a:rPr lang="en-US" sz="2000" dirty="0"/>
              <a:t>Orders are placed at fixed time intervals</a:t>
            </a:r>
          </a:p>
          <a:p>
            <a:pPr eaLnBrk="1" hangingPunct="1"/>
            <a:r>
              <a:rPr lang="en-US" sz="2400" dirty="0"/>
              <a:t>Reasons for using the FOI model</a:t>
            </a:r>
          </a:p>
          <a:p>
            <a:pPr lvl="1" eaLnBrk="1" hangingPunct="1"/>
            <a:r>
              <a:rPr lang="en-US" sz="2000" dirty="0"/>
              <a:t>Supplier’s policy may encourage its use</a:t>
            </a:r>
          </a:p>
          <a:p>
            <a:pPr lvl="1" eaLnBrk="1" hangingPunct="1"/>
            <a:r>
              <a:rPr lang="en-US" sz="2000" dirty="0"/>
              <a:t>Grouping orders from the same supplier can produce savings in shipping costs</a:t>
            </a:r>
          </a:p>
          <a:p>
            <a:pPr lvl="1" eaLnBrk="1" hangingPunct="1"/>
            <a:r>
              <a:rPr lang="en-US" sz="2000" dirty="0"/>
              <a:t>Some circumstances do not lend themselves to continuously monitoring inventory position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Much to Order: FOI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13.12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24852" y="97808"/>
            <a:ext cx="82296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Fixed-Quantity vs. </a:t>
            </a:r>
            <a:br>
              <a:rPr lang="en-US" sz="3200" dirty="0"/>
            </a:br>
            <a:r>
              <a:rPr lang="en-US" sz="3200" dirty="0"/>
              <a:t>Fixed-Interval Ordering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6180" y="1322832"/>
            <a:ext cx="5793220" cy="4925568"/>
            <a:chOff x="836180" y="789432"/>
            <a:chExt cx="6021820" cy="5279136"/>
          </a:xfrm>
        </p:grpSpPr>
        <p:pic>
          <p:nvPicPr>
            <p:cNvPr id="4" name="Picture 3" descr="ste25251_131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789432"/>
              <a:ext cx="4572000" cy="527913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78692" y="4035623"/>
              <a:ext cx="14073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j-lt"/>
                </a:rPr>
                <a:t>Fixed  Interval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6180" y="1825823"/>
              <a:ext cx="1449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j-lt"/>
                </a:rPr>
                <a:t>Fixed Quantity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13.12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/>
              <a:t>Single-period model</a:t>
            </a:r>
          </a:p>
          <a:p>
            <a:pPr lvl="1" eaLnBrk="1" hangingPunct="1"/>
            <a:r>
              <a:rPr lang="en-US" sz="2000" dirty="0"/>
              <a:t>Model for ordering of perishables and other items with limited useful lives</a:t>
            </a:r>
          </a:p>
          <a:p>
            <a:pPr lvl="1" eaLnBrk="1" hangingPunct="1"/>
            <a:r>
              <a:rPr lang="en-US" sz="2000" b="1" dirty="0"/>
              <a:t>Shortage cost</a:t>
            </a:r>
          </a:p>
          <a:p>
            <a:pPr lvl="2" eaLnBrk="1" hangingPunct="1"/>
            <a:r>
              <a:rPr lang="en-US" sz="2000" dirty="0"/>
              <a:t>Generally, the unrealized profit per unit</a:t>
            </a:r>
          </a:p>
          <a:p>
            <a:pPr lvl="2" eaLnBrk="1" hangingPunct="1"/>
            <a:r>
              <a:rPr lang="en-US" sz="2000" i="1" dirty="0"/>
              <a:t>C</a:t>
            </a:r>
            <a:r>
              <a:rPr lang="en-US" sz="2000" i="1" baseline="-25000" dirty="0"/>
              <a:t>shortage</a:t>
            </a:r>
            <a:r>
              <a:rPr lang="en-US" sz="2000" dirty="0"/>
              <a:t> = </a:t>
            </a:r>
            <a:r>
              <a:rPr lang="en-US" sz="2000" i="1" dirty="0"/>
              <a:t>C</a:t>
            </a:r>
            <a:r>
              <a:rPr lang="en-US" sz="2000" i="1" baseline="-25000" dirty="0"/>
              <a:t>s</a:t>
            </a:r>
            <a:r>
              <a:rPr lang="en-US" sz="2000" dirty="0"/>
              <a:t> = Revenue per unit – Cost per unit</a:t>
            </a:r>
          </a:p>
          <a:p>
            <a:pPr lvl="1" eaLnBrk="1" hangingPunct="1"/>
            <a:r>
              <a:rPr lang="en-US" sz="2000" b="1" dirty="0"/>
              <a:t>Excess cost</a:t>
            </a:r>
          </a:p>
          <a:p>
            <a:pPr lvl="2" eaLnBrk="1" hangingPunct="1"/>
            <a:r>
              <a:rPr lang="en-US" sz="2000" dirty="0"/>
              <a:t>Different between purchase cost and salvage value of items left over at the end of the period</a:t>
            </a:r>
            <a:endParaRPr lang="en-US" sz="1800" dirty="0"/>
          </a:p>
          <a:p>
            <a:pPr lvl="2" eaLnBrk="1" hangingPunct="1"/>
            <a:r>
              <a:rPr lang="en-US" sz="2000" i="1" dirty="0"/>
              <a:t>C</a:t>
            </a:r>
            <a:r>
              <a:rPr lang="en-US" sz="2000" i="1" baseline="-25000" dirty="0"/>
              <a:t>excess</a:t>
            </a:r>
            <a:r>
              <a:rPr lang="en-US" sz="2000" dirty="0"/>
              <a:t> = </a:t>
            </a:r>
            <a:r>
              <a:rPr lang="en-US" sz="2000" i="1" dirty="0"/>
              <a:t>C</a:t>
            </a:r>
            <a:r>
              <a:rPr lang="en-US" sz="2000" i="1" baseline="-25000" dirty="0"/>
              <a:t>e</a:t>
            </a:r>
            <a:r>
              <a:rPr lang="en-US" sz="2000" dirty="0"/>
              <a:t> = Cost per unit – Salvage value per unit</a:t>
            </a:r>
          </a:p>
          <a:p>
            <a:pPr lvl="2" eaLnBrk="1" hangingPunct="1"/>
            <a:endParaRPr lang="en-US" sz="2000" dirty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Single-Period Model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13.13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Single-Period Model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0" dirty="0"/>
              <a:t>The goal of the single-period model is to identify the order quantity that will minimize the long-run excess and shortage costs</a:t>
            </a:r>
          </a:p>
          <a:p>
            <a:pPr eaLnBrk="1" hangingPunct="1"/>
            <a:r>
              <a:rPr lang="en-US" sz="2400" b="0" dirty="0"/>
              <a:t>Two categories of problem:</a:t>
            </a:r>
          </a:p>
          <a:p>
            <a:pPr lvl="1" eaLnBrk="1" hangingPunct="1"/>
            <a:r>
              <a:rPr lang="en-US" sz="2000" dirty="0"/>
              <a:t>Demand can be characterized by a continuous distribution</a:t>
            </a:r>
          </a:p>
          <a:p>
            <a:pPr lvl="1" eaLnBrk="1" hangingPunct="1"/>
            <a:r>
              <a:rPr lang="en-US" sz="2000" dirty="0"/>
              <a:t>Demand can be characterized by a discrete distribution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0" dirty="0"/>
              <a:t>Raw materials and purchased parts</a:t>
            </a:r>
          </a:p>
          <a:p>
            <a:pPr eaLnBrk="1" hangingPunct="1"/>
            <a:r>
              <a:rPr lang="en-US" sz="2400" b="0" dirty="0"/>
              <a:t>Work-in-process (WIP)</a:t>
            </a:r>
          </a:p>
          <a:p>
            <a:pPr eaLnBrk="1" hangingPunct="1"/>
            <a:r>
              <a:rPr lang="en-US" sz="2400" b="0" dirty="0"/>
              <a:t>Finished goods inventories or merchandise</a:t>
            </a:r>
          </a:p>
          <a:p>
            <a:pPr eaLnBrk="1" hangingPunct="1"/>
            <a:r>
              <a:rPr lang="en-US" sz="2400" b="0" dirty="0"/>
              <a:t>Tools and supplies</a:t>
            </a:r>
          </a:p>
          <a:p>
            <a:pPr eaLnBrk="1" hangingPunct="1"/>
            <a:r>
              <a:rPr lang="en-US" sz="2400" b="0" dirty="0"/>
              <a:t>Maintenance and repairs (MRO) inventory</a:t>
            </a:r>
          </a:p>
          <a:p>
            <a:pPr eaLnBrk="1" hangingPunct="1"/>
            <a:r>
              <a:rPr lang="en-US" sz="2400" b="0" dirty="0"/>
              <a:t>Goods-in-transit to warehouses or customers (pipeline inventory)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Inventory</a:t>
            </a:r>
          </a:p>
        </p:txBody>
      </p:sp>
      <p:pic>
        <p:nvPicPr>
          <p:cNvPr id="144388" name="Picture 4" descr="C:\Documents and Settings\Administrator\Local Settings\Temporary Internet Files\Content.IE5\A5MFQPKZ\MPj040148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219200"/>
            <a:ext cx="1268587" cy="190195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4390" name="Picture 6" descr="C:\Documents and Settings\Administrator\Local Settings\Temporary Internet Files\Content.IE5\09G36XE9\MPj039015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59708"/>
            <a:ext cx="4343400" cy="309829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44391" name="Picture 7" descr="C:\Documents and Settings\Administrator\Local Settings\Temporary Internet Files\Content.IE5\U90LILML\MPj043867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68800"/>
            <a:ext cx="3733800" cy="24892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Rounded Rectangle 6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Inventories serve a number of functions such as: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To meet anticipated customer demand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To smooth production requirements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To decouple operations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To protect against stockouts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To take advantage of order cycles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To hedge against price increases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To permit operations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To take advantage of quantity discounts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Inventory Functions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Inventory management has two main concerns:</a:t>
            </a:r>
          </a:p>
          <a:p>
            <a:pPr marL="685800" lvl="1" indent="-320675">
              <a:buAutoNum type="arabicPeriod"/>
            </a:pPr>
            <a:r>
              <a:rPr lang="en-US" dirty="0"/>
              <a:t>Level of customer service</a:t>
            </a:r>
          </a:p>
          <a:p>
            <a:pPr marL="1028700" lvl="2" indent="-298450"/>
            <a:r>
              <a:rPr lang="en-US" dirty="0"/>
              <a:t>Having the </a:t>
            </a:r>
            <a:r>
              <a:rPr lang="en-US" u="sng" dirty="0"/>
              <a:t>right goods </a:t>
            </a:r>
            <a:r>
              <a:rPr lang="en-US" dirty="0"/>
              <a:t>available in the </a:t>
            </a:r>
            <a:r>
              <a:rPr lang="en-US" u="sng" dirty="0"/>
              <a:t>right quantity</a:t>
            </a:r>
            <a:r>
              <a:rPr lang="en-US" dirty="0"/>
              <a:t> in the </a:t>
            </a:r>
            <a:r>
              <a:rPr lang="en-US" u="sng" dirty="0"/>
              <a:t>right place</a:t>
            </a:r>
            <a:r>
              <a:rPr lang="en-US" dirty="0"/>
              <a:t> at the </a:t>
            </a:r>
            <a:r>
              <a:rPr lang="en-US" u="sng" dirty="0"/>
              <a:t>right time</a:t>
            </a:r>
            <a:endParaRPr lang="en-US" dirty="0"/>
          </a:p>
          <a:p>
            <a:pPr marL="685800" lvl="1" indent="-320675">
              <a:buAutoNum type="arabicPeriod"/>
            </a:pPr>
            <a:r>
              <a:rPr lang="en-US" dirty="0"/>
              <a:t>Costs of ordering and carrying inventories</a:t>
            </a:r>
          </a:p>
          <a:p>
            <a:pPr marL="822960" lvl="1" indent="-457200">
              <a:buAutoNum type="arabicPeriod"/>
            </a:pPr>
            <a:endParaRPr lang="en-US" dirty="0"/>
          </a:p>
          <a:p>
            <a:pPr marL="1028700" lvl="2" indent="-298450"/>
            <a:r>
              <a:rPr lang="en-US" dirty="0"/>
              <a:t>The overall objective of inventory management is to achieve satisfactory levels of customer service while keeping inventory costs within reasonable bounds</a:t>
            </a:r>
          </a:p>
          <a:p>
            <a:pPr marL="1257300" lvl="3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Measures of performance</a:t>
            </a:r>
          </a:p>
          <a:p>
            <a:pPr marL="1257300" lvl="3" indent="-252413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Customer satisfaction</a:t>
            </a:r>
          </a:p>
          <a:p>
            <a:pPr marL="1485900" lvl="4" indent="-206375"/>
            <a:r>
              <a:rPr lang="en-US" dirty="0"/>
              <a:t>Number and quantity of backorders</a:t>
            </a:r>
          </a:p>
          <a:p>
            <a:pPr marL="1485900" lvl="4" indent="-206375"/>
            <a:r>
              <a:rPr lang="en-US" dirty="0"/>
              <a:t>Customer complaints</a:t>
            </a:r>
          </a:p>
          <a:p>
            <a:pPr marL="1257300" lvl="3" indent="-252413"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Inventory turnover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Inventory Control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Requires: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A system keep track of inventory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A reliable forecast of demand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Knowledge of lead time and lead time variability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Reasonable estimates of</a:t>
            </a:r>
          </a:p>
          <a:p>
            <a:pPr marL="1144588" lvl="2" indent="-457200" eaLnBrk="1" hangingPunct="1"/>
            <a:r>
              <a:rPr lang="en-US" sz="2000" dirty="0"/>
              <a:t>holding costs</a:t>
            </a:r>
          </a:p>
          <a:p>
            <a:pPr marL="1144588" lvl="2" indent="-457200" eaLnBrk="1" hangingPunct="1"/>
            <a:r>
              <a:rPr lang="en-US" sz="2000" dirty="0"/>
              <a:t>ordering costs</a:t>
            </a:r>
          </a:p>
          <a:p>
            <a:pPr marL="1144588" lvl="2" indent="-457200" eaLnBrk="1" hangingPunct="1"/>
            <a:r>
              <a:rPr lang="en-US" sz="2000" dirty="0"/>
              <a:t>shortage costs</a:t>
            </a:r>
          </a:p>
          <a:p>
            <a:pPr marL="801688" lvl="1" indent="-457200" eaLnBrk="1" hangingPunct="1">
              <a:buFontTx/>
              <a:buAutoNum type="arabicPeriod"/>
            </a:pPr>
            <a:r>
              <a:rPr lang="en-US" sz="2000" dirty="0"/>
              <a:t>A classification system for inventory items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Effective Inventory Management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72000"/>
          </a:xfrm>
        </p:spPr>
        <p:txBody>
          <a:bodyPr/>
          <a:lstStyle/>
          <a:p>
            <a:pPr marL="571500" eaLnBrk="1" hangingPunct="1">
              <a:defRPr/>
            </a:pPr>
            <a:r>
              <a:rPr lang="en-US" b="1" dirty="0"/>
              <a:t>Periodic System</a:t>
            </a:r>
          </a:p>
          <a:p>
            <a:pPr marL="914400" lvl="1" indent="-228600" eaLnBrk="1" hangingPunct="1">
              <a:defRPr/>
            </a:pPr>
            <a:r>
              <a:rPr lang="en-US" dirty="0"/>
              <a:t>Physical count of items in inventory made at periodic intervals</a:t>
            </a:r>
            <a:endParaRPr lang="en-US" i="1" dirty="0"/>
          </a:p>
          <a:p>
            <a:pPr marL="571500" eaLnBrk="1" hangingPunct="1">
              <a:defRPr/>
            </a:pPr>
            <a:r>
              <a:rPr lang="en-US" b="1" dirty="0"/>
              <a:t>Perpetual Inventory System</a:t>
            </a:r>
          </a:p>
          <a:p>
            <a:pPr marL="911225" lvl="1" eaLnBrk="1" hangingPunct="1">
              <a:defRPr/>
            </a:pPr>
            <a:r>
              <a:rPr lang="en-US" dirty="0"/>
              <a:t>System that keeps track of removals from inventory continuously, thus monitoring current levels of each item</a:t>
            </a:r>
          </a:p>
          <a:p>
            <a:pPr marL="1276985" lvl="2">
              <a:defRPr/>
            </a:pPr>
            <a:r>
              <a:rPr lang="en-US" dirty="0"/>
              <a:t>An order is placed when inventory drops to a predetermined minimum level</a:t>
            </a:r>
          </a:p>
          <a:p>
            <a:pPr marL="1528445" lvl="3">
              <a:defRPr/>
            </a:pPr>
            <a:r>
              <a:rPr lang="en-US" b="1" dirty="0"/>
              <a:t>Two-bin system</a:t>
            </a:r>
          </a:p>
          <a:p>
            <a:pPr marL="2215832" lvl="4">
              <a:defRPr/>
            </a:pPr>
            <a:r>
              <a:rPr lang="en-US" dirty="0"/>
              <a:t>Two containers of inventory; reorder</a:t>
            </a:r>
          </a:p>
          <a:p>
            <a:pPr marL="2215832" lvl="4">
              <a:buFontTx/>
              <a:buNone/>
              <a:defRPr/>
            </a:pPr>
            <a:r>
              <a:rPr lang="en-US" dirty="0"/>
              <a:t>    when the first is empty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4852" y="11565"/>
            <a:ext cx="8229600" cy="886727"/>
          </a:xfrm>
        </p:spPr>
        <p:txBody>
          <a:bodyPr/>
          <a:lstStyle/>
          <a:p>
            <a:pPr eaLnBrk="1" hangingPunct="1"/>
            <a:r>
              <a:rPr lang="en-US" dirty="0"/>
              <a:t>Inventory Counting Systems</a:t>
            </a:r>
          </a:p>
        </p:txBody>
      </p:sp>
      <p:pic>
        <p:nvPicPr>
          <p:cNvPr id="145411" name="Picture 3" descr="C:\Documents and Settings\Administrator\Local Settings\Temporary Internet Files\Content.IE5\A5MFQPKZ\MPj041166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95800"/>
            <a:ext cx="1641872" cy="21336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45417" name="Picture 9" descr="C:\Documents and Settings\Administrator\Local Settings\Temporary Internet Files\Content.IE5\09G36XE9\MPj039928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429000"/>
            <a:ext cx="1880517" cy="28194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Rounded Rectangle 5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Universal product code (UPC)</a:t>
            </a:r>
          </a:p>
          <a:p>
            <a:pPr lvl="1" eaLnBrk="1" hangingPunct="1"/>
            <a:r>
              <a:rPr lang="en-US" dirty="0"/>
              <a:t>Bar code printed on a label that has information about the item to which it is attached</a:t>
            </a:r>
          </a:p>
          <a:p>
            <a:pPr eaLnBrk="1" hangingPunct="1"/>
            <a:r>
              <a:rPr lang="en-US" b="1" dirty="0"/>
              <a:t>Radio frequency identification (RFID) tags</a:t>
            </a:r>
          </a:p>
          <a:p>
            <a:pPr lvl="1" eaLnBrk="1" hangingPunct="1"/>
            <a:r>
              <a:rPr lang="en-US" dirty="0"/>
              <a:t>A technology that uses radio waves to identify objects, such as goods, in supply chains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Inventory Counting Technologies</a:t>
            </a:r>
          </a:p>
        </p:txBody>
      </p:sp>
      <p:pic>
        <p:nvPicPr>
          <p:cNvPr id="146436" name="Picture 4" descr="C:\Documents and Settings\Administrator\Local Settings\Temporary Internet Files\Content.IE5\U90LILML\MPj031650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76600"/>
            <a:ext cx="4724400" cy="314172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Rounded Rectangle 4"/>
          <p:cNvSpPr/>
          <p:nvPr/>
        </p:nvSpPr>
        <p:spPr>
          <a:xfrm>
            <a:off x="76200" y="6248400"/>
            <a:ext cx="1066800" cy="533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LO 13.5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venson 11th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Stevenson 12th - Theme</Template>
  <TotalTime>1808</TotalTime>
  <Pages>1</Pages>
  <Words>1211</Words>
  <Application>Microsoft Office PowerPoint</Application>
  <PresentationFormat>On-screen Show (4:3)</PresentationFormat>
  <Paragraphs>246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Stevenson 11th Theme</vt:lpstr>
      <vt:lpstr>Slide 1</vt:lpstr>
      <vt:lpstr>Chapter 13: Learning Objectives</vt:lpstr>
      <vt:lpstr>Inventory</vt:lpstr>
      <vt:lpstr>Types of Inventory</vt:lpstr>
      <vt:lpstr>Inventory Functions</vt:lpstr>
      <vt:lpstr>Objectives of Inventory Control</vt:lpstr>
      <vt:lpstr>Effective Inventory Management</vt:lpstr>
      <vt:lpstr>Inventory Counting Systems</vt:lpstr>
      <vt:lpstr>Inventory Counting Technologies</vt:lpstr>
      <vt:lpstr>Inventory Costs</vt:lpstr>
      <vt:lpstr>ABC Classification System</vt:lpstr>
      <vt:lpstr>Cycle Counting</vt:lpstr>
      <vt:lpstr>How Much to Order: EOQ Models</vt:lpstr>
      <vt:lpstr>Basic EOQ Model</vt:lpstr>
      <vt:lpstr>The Inventory Cycle</vt:lpstr>
      <vt:lpstr>Slide 16</vt:lpstr>
      <vt:lpstr>Slide 17</vt:lpstr>
      <vt:lpstr>Slide 18</vt:lpstr>
      <vt:lpstr>Economic Production Quantity (EPQ)</vt:lpstr>
      <vt:lpstr>EPQ: Inventory Profile</vt:lpstr>
      <vt:lpstr>Slide 21</vt:lpstr>
      <vt:lpstr>Slide 22</vt:lpstr>
      <vt:lpstr>Slide 23</vt:lpstr>
      <vt:lpstr>Quantity Discounts</vt:lpstr>
      <vt:lpstr>Quantity Discounts</vt:lpstr>
      <vt:lpstr>When to Reorder</vt:lpstr>
      <vt:lpstr>Slide 27</vt:lpstr>
      <vt:lpstr>Slide 28</vt:lpstr>
      <vt:lpstr>Safety Stock</vt:lpstr>
      <vt:lpstr>Safety Stock?</vt:lpstr>
      <vt:lpstr>Slide 31</vt:lpstr>
      <vt:lpstr>Reorder Point</vt:lpstr>
      <vt:lpstr>Slide 33</vt:lpstr>
      <vt:lpstr>Slide 34</vt:lpstr>
      <vt:lpstr>How Much to Order: FOI</vt:lpstr>
      <vt:lpstr>Fixed-Quantity vs.  Fixed-Interval Ordering</vt:lpstr>
      <vt:lpstr>Slide 37</vt:lpstr>
      <vt:lpstr>Single-Period Model</vt:lpstr>
      <vt:lpstr>Single-Period Model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PRODUCTIONS/OPERATIONS MANAGEMENT</dc:title>
  <dc:creator>Ralph Butler</dc:creator>
  <cp:lastModifiedBy>Windows User</cp:lastModifiedBy>
  <cp:revision>180</cp:revision>
  <cp:lastPrinted>1998-04-06T20:15:10Z</cp:lastPrinted>
  <dcterms:created xsi:type="dcterms:W3CDTF">1998-04-08T22:10:36Z</dcterms:created>
  <dcterms:modified xsi:type="dcterms:W3CDTF">2021-07-04T09:16:15Z</dcterms:modified>
</cp:coreProperties>
</file>