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7" r:id="rId1"/>
  </p:sldMasterIdLst>
  <p:notesMasterIdLst>
    <p:notesMasterId r:id="rId23"/>
  </p:notes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94660"/>
  </p:normalViewPr>
  <p:slideViewPr>
    <p:cSldViewPr>
      <p:cViewPr varScale="1">
        <p:scale>
          <a:sx n="81" d="100"/>
          <a:sy n="81" d="100"/>
        </p:scale>
        <p:origin x="1709"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A41D6-474A-4D67-BDDB-B8B495CC9944}" type="datetimeFigureOut">
              <a:rPr lang="en-US" smtClean="0"/>
              <a:t>3/15/2021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67311C-2D81-487C-962A-7BAC69CD8FEF}" type="slidenum">
              <a:rPr lang="en-US" smtClean="0"/>
              <a:t>‹#›</a:t>
            </a:fld>
            <a:endParaRPr lang="en-US" dirty="0"/>
          </a:p>
        </p:txBody>
      </p:sp>
    </p:spTree>
    <p:extLst>
      <p:ext uri="{BB962C8B-B14F-4D97-AF65-F5344CB8AC3E}">
        <p14:creationId xmlns:p14="http://schemas.microsoft.com/office/powerpoint/2010/main" val="2993919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67311C-2D81-487C-962A-7BAC69CD8FEF}" type="slidenum">
              <a:rPr lang="en-US" smtClean="0"/>
              <a:t>1</a:t>
            </a:fld>
            <a:endParaRPr lang="en-US" dirty="0"/>
          </a:p>
        </p:txBody>
      </p:sp>
    </p:spTree>
    <p:extLst>
      <p:ext uri="{BB962C8B-B14F-4D97-AF65-F5344CB8AC3E}">
        <p14:creationId xmlns:p14="http://schemas.microsoft.com/office/powerpoint/2010/main" val="12110977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p:nvSpPr>
        <p:spPr>
          <a:xfrm>
            <a:off x="179614" y="0"/>
            <a:ext cx="8964386" cy="5638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itle 8"/>
          <p:cNvSpPr>
            <a:spLocks noGrp="1"/>
          </p:cNvSpPr>
          <p:nvPr>
            <p:ph type="subTitle" idx="1"/>
          </p:nvPr>
        </p:nvSpPr>
        <p:spPr>
          <a:xfrm>
            <a:off x="5731323" y="2743200"/>
            <a:ext cx="3124200" cy="2057400"/>
          </a:xfrm>
        </p:spPr>
        <p:txBody>
          <a:bodyPr>
            <a:noAutofit/>
          </a:bodyPr>
          <a:lstStyle>
            <a:lvl1pPr marL="0" indent="0" algn="ctr">
              <a:buNone/>
              <a:defRPr sz="2400" b="0" spc="100" baseline="0">
                <a:solidFill>
                  <a:schemeClr val="tx2">
                    <a:lumMod val="40000"/>
                    <a:lumOff val="6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8" name="Title 27"/>
          <p:cNvSpPr>
            <a:spLocks noGrp="1"/>
          </p:cNvSpPr>
          <p:nvPr>
            <p:ph type="ctrTitle"/>
          </p:nvPr>
        </p:nvSpPr>
        <p:spPr>
          <a:xfrm>
            <a:off x="5714989" y="609600"/>
            <a:ext cx="3124200" cy="1905000"/>
          </a:xfrm>
          <a:noFill/>
          <a:ln w="6350" cap="rnd">
            <a:noFill/>
          </a:ln>
        </p:spPr>
        <p:txBody>
          <a:bodyPr anchor="b" anchorCtr="0">
            <a:noAutofit/>
          </a:bodyPr>
          <a:lstStyle>
            <a:lvl1pPr algn="ctr">
              <a:defRPr lang="en-US" sz="3200" b="1" dirty="0">
                <a:ln w="3200">
                  <a:solidFill>
                    <a:schemeClr val="bg2">
                      <a:shade val="75000"/>
                      <a:alpha val="25000"/>
                    </a:schemeClr>
                  </a:solidFill>
                  <a:prstDash val="solid"/>
                  <a:round/>
                </a:ln>
                <a:solidFill>
                  <a:schemeClr val="tx2">
                    <a:lumMod val="20000"/>
                    <a:lumOff val="80000"/>
                  </a:schemeClr>
                </a:solidFill>
                <a:effectLst>
                  <a:innerShdw blurRad="50800" dist="25400" dir="13500000">
                    <a:srgbClr val="000000">
                      <a:alpha val="70000"/>
                    </a:srgbClr>
                  </a:innerShdw>
                </a:effectLst>
              </a:defRPr>
            </a:lvl1pPr>
          </a:lstStyle>
          <a:p>
            <a:r>
              <a:rPr kumimoji="0" lang="en-US"/>
              <a:t>Click to edit Master title style</a:t>
            </a:r>
            <a:endParaRPr kumimoji="0" lang="en-US" dirty="0"/>
          </a:p>
        </p:txBody>
      </p:sp>
      <p:sp>
        <p:nvSpPr>
          <p:cNvPr id="15" name="Date Placeholder 14"/>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17" name="Footer Placeholder 16"/>
          <p:cNvSpPr>
            <a:spLocks noGrp="1"/>
          </p:cNvSpPr>
          <p:nvPr>
            <p:ph type="ftr" sz="quarter" idx="12"/>
          </p:nvPr>
        </p:nvSpPr>
        <p:spPr>
          <a:xfrm>
            <a:off x="1347537" y="6203667"/>
            <a:ext cx="4367463" cy="384048"/>
          </a:xfrm>
        </p:spPr>
        <p:txBody>
          <a:bodyPr/>
          <a:lstStyle>
            <a:lvl1pPr algn="ctr">
              <a:defRPr/>
            </a:lvl1pPr>
          </a:lstStyle>
          <a:p>
            <a:endParaRPr kumimoji="0" lang="en-US" dirty="0"/>
          </a:p>
        </p:txBody>
      </p:sp>
      <p:sp>
        <p:nvSpPr>
          <p:cNvPr id="12" name="Rectangle 11"/>
          <p:cNvSpPr/>
          <p:nvPr/>
        </p:nvSpPr>
        <p:spPr>
          <a:xfrm>
            <a:off x="179614" y="5638800"/>
            <a:ext cx="8964386" cy="2286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7686" y="205409"/>
            <a:ext cx="4162089" cy="5319088"/>
          </a:xfrm>
          <a:prstGeom prst="rect">
            <a:avLst/>
          </a:prstGeom>
          <a:scene3d>
            <a:camera prst="orthographicFront">
              <a:rot lat="0" lon="0" rev="0"/>
            </a:camera>
            <a:lightRig rig="threePt" dir="t"/>
          </a:scene3d>
          <a:sp3d>
            <a:bevelT w="165100" prst="coolSlant"/>
            <a:bevelB/>
          </a:sp3d>
        </p:spPr>
      </p:pic>
    </p:spTree>
    <p:extLst>
      <p:ext uri="{BB962C8B-B14F-4D97-AF65-F5344CB8AC3E}">
        <p14:creationId xmlns:p14="http://schemas.microsoft.com/office/powerpoint/2010/main" val="3069945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TextBox 4"/>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917977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TextBox 3"/>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430830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B41ABA4E-CD72-497B-97AA-7213B3980F60}" type="datetimeFigureOut">
              <a:rPr lang="en-US" smtClean="0"/>
              <a:pPr/>
              <a:t>3/15/2021</a:t>
            </a:fld>
            <a:endParaRPr lang="en-US" dirty="0"/>
          </a:p>
        </p:txBody>
      </p:sp>
      <p:sp>
        <p:nvSpPr>
          <p:cNvPr id="10" name="Footer Placeholder 9"/>
          <p:cNvSpPr>
            <a:spLocks noGrp="1"/>
          </p:cNvSpPr>
          <p:nvPr>
            <p:ph type="ftr" sz="quarter" idx="16"/>
          </p:nvPr>
        </p:nvSpPr>
        <p:spPr/>
        <p:txBody>
          <a:bodyPr/>
          <a:lstStyle/>
          <a:p>
            <a:endParaRPr kumimoji="0" lang="en-US" dirty="0"/>
          </a:p>
        </p:txBody>
      </p:sp>
      <p:sp>
        <p:nvSpPr>
          <p:cNvPr id="7" name="TextBox 6"/>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090735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10" name="Footer Placeholder 9"/>
          <p:cNvSpPr>
            <a:spLocks noGrp="1"/>
          </p:cNvSpPr>
          <p:nvPr>
            <p:ph type="ftr" sz="quarter" idx="12"/>
          </p:nvPr>
        </p:nvSpPr>
        <p:spPr/>
        <p:txBody>
          <a:bodyPr/>
          <a:lstStyle/>
          <a:p>
            <a:endParaRPr kumimoji="0" lang="en-US" dirty="0"/>
          </a:p>
        </p:txBody>
      </p:sp>
      <p:sp>
        <p:nvSpPr>
          <p:cNvPr id="7" name="TextBox 6"/>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7382998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TextBox 5"/>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562607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TextBox 5"/>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390969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3048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4" name="Date Placeholder 13"/>
          <p:cNvSpPr>
            <a:spLocks noGrp="1"/>
          </p:cNvSpPr>
          <p:nvPr>
            <p:ph type="dt" sz="half" idx="14"/>
          </p:nvPr>
        </p:nvSpPr>
        <p:spPr/>
        <p:txBody>
          <a:bodyPr/>
          <a:lstStyle/>
          <a:p>
            <a:fld id="{B41ABA4E-CD72-497B-97AA-7213B3980F60}" type="datetimeFigureOut">
              <a:rPr lang="en-US" smtClean="0"/>
              <a:pPr/>
              <a:t>3/15/2021</a:t>
            </a:fld>
            <a:endParaRPr lang="en-US" dirty="0"/>
          </a:p>
        </p:txBody>
      </p:sp>
      <p:sp>
        <p:nvSpPr>
          <p:cNvPr id="16" name="Footer Placeholder 15"/>
          <p:cNvSpPr>
            <a:spLocks noGrp="1"/>
          </p:cNvSpPr>
          <p:nvPr>
            <p:ph type="ftr" sz="quarter" idx="16"/>
          </p:nvPr>
        </p:nvSpPr>
        <p:spPr/>
        <p:txBody>
          <a:bodyPr/>
          <a:lstStyle/>
          <a:p>
            <a:endParaRPr kumimoji="0"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
        <p:nvSpPr>
          <p:cNvPr id="6" name="TextBox 5"/>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19699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6" name="Content Placeholder 8"/>
          <p:cNvSpPr>
            <a:spLocks noGrp="1"/>
          </p:cNvSpPr>
          <p:nvPr>
            <p:ph idx="1"/>
          </p:nvPr>
        </p:nvSpPr>
        <p:spPr>
          <a:xfrm>
            <a:off x="3048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7" name="TextBox 6"/>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260135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3600" b="1" dirty="0">
                <a:ln w="3200">
                  <a:solidFill>
                    <a:schemeClr val="bg2">
                      <a:shade val="25000"/>
                      <a:alpha val="25000"/>
                    </a:schemeClr>
                  </a:solidFill>
                  <a:prstDash val="solid"/>
                  <a:round/>
                </a:ln>
                <a:solidFill>
                  <a:schemeClr val="tx1">
                    <a:lumMod val="95000"/>
                    <a:lumOff val="5000"/>
                  </a:schemeClr>
                </a:solidFill>
                <a:effectLst>
                  <a:innerShdw blurRad="38100" dist="25400" dir="13500000">
                    <a:prstClr val="black">
                      <a:alpha val="70000"/>
                    </a:prstClr>
                  </a:innerShdw>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603530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2" name="Title 1"/>
          <p:cNvSpPr>
            <a:spLocks noGrp="1"/>
          </p:cNvSpPr>
          <p:nvPr>
            <p:ph type="title"/>
          </p:nvPr>
        </p:nvSpPr>
        <p:spPr/>
        <p:txBody>
          <a:bodyPr/>
          <a:lstStyle/>
          <a:p>
            <a:r>
              <a:rPr kumimoji="0" lang="en-US"/>
              <a:t>Click to edit Master title style</a:t>
            </a:r>
            <a:endParaRPr kumimoji="0" lang="en-US" dirty="0"/>
          </a:p>
        </p:txBody>
      </p:sp>
      <p:sp>
        <p:nvSpPr>
          <p:cNvPr id="11" name="Content Placeholder 10"/>
          <p:cNvSpPr>
            <a:spLocks noGrp="1"/>
          </p:cNvSpPr>
          <p:nvPr>
            <p:ph sz="half" idx="1"/>
          </p:nvPr>
        </p:nvSpPr>
        <p:spPr>
          <a:xfrm>
            <a:off x="324852"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3" name="Content Placeholder 12"/>
          <p:cNvSpPr>
            <a:spLocks noGrp="1"/>
          </p:cNvSpPr>
          <p:nvPr>
            <p:ph sz="half" idx="2"/>
          </p:nvPr>
        </p:nvSpPr>
        <p:spPr>
          <a:xfrm>
            <a:off x="4494516"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TextBox 6"/>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32780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endParaRPr kumimoji="0" lang="en-US" dirty="0"/>
          </a:p>
        </p:txBody>
      </p:sp>
      <p:sp>
        <p:nvSpPr>
          <p:cNvPr id="7" name="Date Placeholder 6"/>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3" name="Text Placeholder 2"/>
          <p:cNvSpPr>
            <a:spLocks noGrp="1"/>
          </p:cNvSpPr>
          <p:nvPr>
            <p:ph type="body" idx="1"/>
          </p:nvPr>
        </p:nvSpPr>
        <p:spPr>
          <a:xfrm>
            <a:off x="303212" y="1437909"/>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3048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463732"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274320" y="223592"/>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463732" y="1398130"/>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62483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2" name="Title 1"/>
          <p:cNvSpPr>
            <a:spLocks noGrp="1"/>
          </p:cNvSpPr>
          <p:nvPr>
            <p:ph type="title"/>
          </p:nvPr>
        </p:nvSpPr>
        <p:spPr/>
        <p:txBody>
          <a:bodyPr/>
          <a:lstStyle/>
          <a:p>
            <a:r>
              <a:rPr kumimoji="0" lang="en-US"/>
              <a:t>Click to edit Master title style</a:t>
            </a:r>
          </a:p>
        </p:txBody>
      </p:sp>
      <p:sp>
        <p:nvSpPr>
          <p:cNvPr id="5" name="TextBox 4"/>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291045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TextBox 4"/>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4068442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1ABA4E-CD72-497B-97AA-7213B3980F60}" type="datetimeFigureOut">
              <a:rPr lang="en-US" smtClean="0"/>
              <a:pPr/>
              <a:t>3/15/2021</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TextBox 4"/>
          <p:cNvSpPr txBox="1"/>
          <p:nvPr userDrawn="1"/>
        </p:nvSpPr>
        <p:spPr>
          <a:xfrm>
            <a:off x="8382000" y="6232243"/>
            <a:ext cx="685800" cy="307777"/>
          </a:xfrm>
          <a:prstGeom prst="rect">
            <a:avLst/>
          </a:prstGeom>
          <a:noFill/>
        </p:spPr>
        <p:txBody>
          <a:bodyPr wrap="square" rtlCol="0">
            <a:spAutoFit/>
          </a:bodyPr>
          <a:lstStyle/>
          <a:p>
            <a:r>
              <a:rPr lang="en-US" sz="1400" dirty="0">
                <a:solidFill>
                  <a:schemeClr val="tx2"/>
                </a:solidFill>
              </a:rPr>
              <a:t>4S-</a:t>
            </a:r>
            <a:fld id="{78C8B78F-49AC-44F6-AA95-D2AF30A24F9D}"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1630681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336884" y="1481688"/>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41ABA4E-CD72-497B-97AA-7213B3980F60}" type="datetimeFigureOut">
              <a:rPr lang="en-US" smtClean="0"/>
              <a:pPr/>
              <a:t>3/15/2021</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kumimoji="0" lang="en-US" dirty="0"/>
          </a:p>
        </p:txBody>
      </p:sp>
      <p:sp>
        <p:nvSpPr>
          <p:cNvPr id="5" name="Title Placeholder 4"/>
          <p:cNvSpPr>
            <a:spLocks noGrp="1"/>
          </p:cNvSpPr>
          <p:nvPr>
            <p:ph type="title"/>
          </p:nvPr>
        </p:nvSpPr>
        <p:spPr>
          <a:xfrm>
            <a:off x="324852" y="152400"/>
            <a:ext cx="8229600" cy="1219200"/>
          </a:xfrm>
          <a:prstGeom prst="rect">
            <a:avLst/>
          </a:prstGeom>
          <a:ln w="6350" cap="rnd">
            <a:noFill/>
          </a:ln>
        </p:spPr>
        <p:txBody>
          <a:bodyPr vert="horz" anchor="b" anchorCtr="0">
            <a:normAutofit/>
          </a:bodyPr>
          <a:lstStyle/>
          <a:p>
            <a:r>
              <a:rPr kumimoji="0" lang="en-US"/>
              <a:t>Click to edit Master title style</a:t>
            </a:r>
            <a:endParaRPr kumimoji="0" lang="en-US" dirty="0"/>
          </a:p>
        </p:txBody>
      </p:sp>
      <p:sp>
        <p:nvSpPr>
          <p:cNvPr id="8" name="Rectangle 7"/>
          <p:cNvSpPr/>
          <p:nvPr/>
        </p:nvSpPr>
        <p:spPr>
          <a:xfrm rot="16200000">
            <a:off x="-3342707" y="3323253"/>
            <a:ext cx="6860515" cy="175100"/>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0" y="6674947"/>
            <a:ext cx="9144000" cy="183057"/>
          </a:xfrm>
          <a:prstGeom prst="rect">
            <a:avLst/>
          </a:prstGeom>
          <a:gradFill flip="none" rotWithShape="1">
            <a:gsLst>
              <a:gs pos="0">
                <a:schemeClr val="accent3">
                  <a:lumMod val="40000"/>
                  <a:lumOff val="60000"/>
                  <a:shade val="30000"/>
                  <a:satMod val="115000"/>
                </a:schemeClr>
              </a:gs>
              <a:gs pos="50000">
                <a:schemeClr val="accent3">
                  <a:lumMod val="40000"/>
                  <a:lumOff val="60000"/>
                  <a:shade val="67500"/>
                  <a:satMod val="115000"/>
                </a:schemeClr>
              </a:gs>
              <a:gs pos="100000">
                <a:schemeClr val="accent3">
                  <a:lumMod val="40000"/>
                  <a:lumOff val="6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7968344" y="21280"/>
            <a:ext cx="1154176" cy="968095"/>
          </a:xfrm>
          <a:prstGeom prst="rect">
            <a:avLst/>
          </a:prstGeom>
          <a:effectLst>
            <a:reflection endPos="0" dist="50800" dir="5400000" sy="-100000" algn="bl" rotWithShape="0"/>
            <a:softEdge rad="127000"/>
          </a:effectLst>
        </p:spPr>
      </p:pic>
    </p:spTree>
    <p:extLst>
      <p:ext uri="{BB962C8B-B14F-4D97-AF65-F5344CB8AC3E}">
        <p14:creationId xmlns:p14="http://schemas.microsoft.com/office/powerpoint/2010/main" val="4102546786"/>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Lst>
  <p:txStyles>
    <p:titleStyle>
      <a:lvl1pPr algn="l" rtl="0" eaLnBrk="1" latinLnBrk="0" hangingPunct="1">
        <a:spcBef>
          <a:spcPct val="0"/>
        </a:spcBef>
        <a:buNone/>
        <a:defRPr kumimoji="0" lang="en-US" sz="3200" b="1" kern="1200" spc="-100" baseline="0" dirty="0">
          <a:ln w="3200">
            <a:solidFill>
              <a:schemeClr val="bg2">
                <a:shade val="75000"/>
                <a:alpha val="25000"/>
              </a:schemeClr>
            </a:solidFill>
            <a:prstDash val="solid"/>
            <a:round/>
          </a:ln>
          <a:solidFill>
            <a:schemeClr val="tx1">
              <a:lumMod val="95000"/>
              <a:lumOff val="5000"/>
            </a:schemeClr>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tx2"/>
        </a:buClr>
        <a:buSzPct val="85000"/>
        <a:buFont typeface="Wingdings 2"/>
        <a:buChar char=""/>
        <a:defRPr kumimoji="0" sz="2600" b="1" kern="1200">
          <a:solidFill>
            <a:schemeClr val="tx1"/>
          </a:solidFill>
          <a:latin typeface="+mn-lt"/>
          <a:ea typeface="+mn-ea"/>
          <a:cs typeface="+mn-cs"/>
        </a:defRPr>
      </a:lvl1pPr>
      <a:lvl2pPr marL="640080" indent="-274320" algn="l" rtl="0" eaLnBrk="1" latinLnBrk="0" hangingPunct="1">
        <a:spcBef>
          <a:spcPts val="300"/>
        </a:spcBef>
        <a:buClr>
          <a:schemeClr val="tx2"/>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tx2"/>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tx2"/>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tx2"/>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4.bin"/><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6.bin"/><Relationship Id="rId1" Type="http://schemas.openxmlformats.org/officeDocument/2006/relationships/slideLayout" Target="../slideLayouts/slideLayout3.xml"/><Relationship Id="rId4"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oleObject" Target="../embeddings/oleObject7.bin"/><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Subtitle 2"/>
          <p:cNvSpPr>
            <a:spLocks noGrp="1"/>
          </p:cNvSpPr>
          <p:nvPr>
            <p:ph type="subTitle" idx="1"/>
          </p:nvPr>
        </p:nvSpPr>
        <p:spPr/>
        <p:txBody>
          <a:bodyPr/>
          <a:lstStyle/>
          <a:p>
            <a:pPr marL="0" indent="0" eaLnBrk="1" hangingPunct="1">
              <a:buFontTx/>
              <a:buNone/>
            </a:pPr>
            <a:r>
              <a:rPr lang="en-US" dirty="0"/>
              <a:t>Reliability</a:t>
            </a:r>
          </a:p>
        </p:txBody>
      </p:sp>
      <p:sp>
        <p:nvSpPr>
          <p:cNvPr id="13314" name="Title 1"/>
          <p:cNvSpPr>
            <a:spLocks noGrp="1"/>
          </p:cNvSpPr>
          <p:nvPr>
            <p:ph type="ctrTitle"/>
          </p:nvPr>
        </p:nvSpPr>
        <p:spPr/>
        <p:txBody>
          <a:bodyPr/>
          <a:lstStyle/>
          <a:p>
            <a:pPr eaLnBrk="1" hangingPunct="1"/>
            <a:r>
              <a:rPr lang="en-US" dirty="0">
                <a:solidFill>
                  <a:srgbClr val="C04F46"/>
                </a:solidFill>
              </a:rPr>
              <a:t>Supplement 4</a:t>
            </a:r>
          </a:p>
        </p:txBody>
      </p:sp>
      <p:sp>
        <p:nvSpPr>
          <p:cNvPr id="5" name="Rectangle 4"/>
          <p:cNvSpPr/>
          <p:nvPr/>
        </p:nvSpPr>
        <p:spPr>
          <a:xfrm>
            <a:off x="457200" y="6230779"/>
            <a:ext cx="8274618" cy="246221"/>
          </a:xfrm>
          <a:prstGeom prst="rect">
            <a:avLst/>
          </a:prstGeom>
        </p:spPr>
        <p:txBody>
          <a:bodyPr wrap="square">
            <a:spAutoFit/>
          </a:bodyPr>
          <a:lstStyle/>
          <a:p>
            <a:pPr algn="ctr"/>
            <a:r>
              <a:rPr lang="en-US" sz="1000" dirty="0">
                <a:solidFill>
                  <a:schemeClr val="tx2">
                    <a:lumMod val="75000"/>
                  </a:schemeClr>
                </a:solidFill>
                <a:latin typeface="Times New Roman" panose="02020603050405020304" pitchFamily="18" charset="0"/>
                <a:cs typeface="Times New Roman" panose="02020603050405020304" pitchFamily="18" charset="0"/>
              </a:rPr>
              <a:t>Copyright © 2015 McGraw-Hill Education. All rights reserved. No reproduction or distribution without the prior written consent of McGraw-Hill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p:cNvSpPr>
            <a:spLocks noGrp="1"/>
          </p:cNvSpPr>
          <p:nvPr>
            <p:ph idx="1"/>
          </p:nvPr>
        </p:nvSpPr>
        <p:spPr/>
        <p:txBody>
          <a:bodyPr/>
          <a:lstStyle/>
          <a:p>
            <a:pPr eaLnBrk="1" hangingPunct="1"/>
            <a:r>
              <a:rPr lang="en-US" b="1" dirty="0"/>
              <a:t>Rule 3</a:t>
            </a:r>
          </a:p>
          <a:p>
            <a:pPr lvl="1" eaLnBrk="1" hangingPunct="1"/>
            <a:r>
              <a:rPr lang="en-US" dirty="0"/>
              <a:t>If two or more events are involved and success is defined as the probability that at least one of them occurs, the probability of success is 1 - </a:t>
            </a:r>
            <a:r>
              <a:rPr lang="en-US" i="1" dirty="0"/>
              <a:t>P</a:t>
            </a:r>
            <a:r>
              <a:rPr lang="en-US" dirty="0"/>
              <a:t>(all fail).</a:t>
            </a:r>
          </a:p>
        </p:txBody>
      </p:sp>
      <p:sp>
        <p:nvSpPr>
          <p:cNvPr id="19458" name="Title 1"/>
          <p:cNvSpPr>
            <a:spLocks noGrp="1"/>
          </p:cNvSpPr>
          <p:nvPr>
            <p:ph type="title"/>
          </p:nvPr>
        </p:nvSpPr>
        <p:spPr/>
        <p:txBody>
          <a:bodyPr/>
          <a:lstStyle/>
          <a:p>
            <a:pPr eaLnBrk="1" hangingPunct="1"/>
            <a:r>
              <a:rPr lang="en-US" dirty="0"/>
              <a:t>Reliability – When Activated (contd.)</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pPr eaLnBrk="1" hangingPunct="1"/>
            <a:r>
              <a:rPr lang="en-US" dirty="0"/>
              <a:t>Example – Rule 3</a:t>
            </a:r>
          </a:p>
        </p:txBody>
      </p:sp>
      <p:sp>
        <p:nvSpPr>
          <p:cNvPr id="3076" name="Content Placeholder 2"/>
          <p:cNvSpPr>
            <a:spLocks noGrp="1"/>
          </p:cNvSpPr>
          <p:nvPr>
            <p:ph idx="1"/>
          </p:nvPr>
        </p:nvSpPr>
        <p:spPr/>
        <p:txBody>
          <a:bodyPr/>
          <a:lstStyle/>
          <a:p>
            <a:pPr eaLnBrk="1" hangingPunct="1"/>
            <a:r>
              <a:rPr lang="en-US" sz="2000" b="0" dirty="0"/>
              <a:t>A student takes three calculators (with reliabilities of .85, .80, and .75) to her exam.  Only one of them needs to function for her to be able to finish the exam.  What is the probability that she will have a functioning calculator to use when taking her exam?</a:t>
            </a:r>
          </a:p>
          <a:p>
            <a:pPr eaLnBrk="1" hangingPunct="1"/>
            <a:endParaRPr lang="en-US" dirty="0"/>
          </a:p>
        </p:txBody>
      </p:sp>
      <p:graphicFrame>
        <p:nvGraphicFramePr>
          <p:cNvPr id="3074" name="Object 2"/>
          <p:cNvGraphicFramePr>
            <a:graphicFrameLocks noChangeAspect="1"/>
          </p:cNvGraphicFramePr>
          <p:nvPr/>
        </p:nvGraphicFramePr>
        <p:xfrm>
          <a:off x="1066800" y="3048000"/>
          <a:ext cx="7339013" cy="1168400"/>
        </p:xfrm>
        <a:graphic>
          <a:graphicData uri="http://schemas.openxmlformats.org/presentationml/2006/ole">
            <mc:AlternateContent xmlns:mc="http://schemas.openxmlformats.org/markup-compatibility/2006">
              <mc:Choice xmlns:v="urn:schemas-microsoft-com:vml" Requires="v">
                <p:oleObj name="Equation" r:id="rId2" imgW="3987720" imgH="634680" progId="Equation.3">
                  <p:embed/>
                </p:oleObj>
              </mc:Choice>
              <mc:Fallback>
                <p:oleObj name="Equation" r:id="rId2" imgW="3987720" imgH="63468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3048000"/>
                        <a:ext cx="7339013" cy="116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3077" name="Group 12"/>
          <p:cNvGrpSpPr>
            <a:grpSpLocks/>
          </p:cNvGrpSpPr>
          <p:nvPr/>
        </p:nvGrpSpPr>
        <p:grpSpPr bwMode="auto">
          <a:xfrm>
            <a:off x="3886200" y="3886199"/>
            <a:ext cx="2133600" cy="2706679"/>
            <a:chOff x="3429000" y="3505200"/>
            <a:chExt cx="2286000" cy="2932236"/>
          </a:xfrm>
        </p:grpSpPr>
        <p:sp>
          <p:nvSpPr>
            <p:cNvPr id="3078" name="Rectangle 5"/>
            <p:cNvSpPr>
              <a:spLocks noChangeArrowheads="1"/>
            </p:cNvSpPr>
            <p:nvPr/>
          </p:nvSpPr>
          <p:spPr bwMode="auto">
            <a:xfrm>
              <a:off x="3983182" y="4648200"/>
              <a:ext cx="1177636" cy="703385"/>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lstStyle/>
            <a:p>
              <a:pPr algn="ctr" eaLnBrk="0" hangingPunct="0"/>
              <a:r>
                <a:rPr lang="en-US" dirty="0">
                  <a:latin typeface="Times New Roman" pitchFamily="18" charset="0"/>
                </a:rPr>
                <a:t>Calc. 2</a:t>
              </a:r>
            </a:p>
            <a:p>
              <a:pPr algn="ctr" eaLnBrk="0" hangingPunct="0"/>
              <a:r>
                <a:rPr lang="en-US" dirty="0">
                  <a:latin typeface="Times New Roman" pitchFamily="18" charset="0"/>
                </a:rPr>
                <a:t>.80</a:t>
              </a:r>
            </a:p>
          </p:txBody>
        </p:sp>
        <p:sp>
          <p:nvSpPr>
            <p:cNvPr id="3079" name="Rectangle 6"/>
            <p:cNvSpPr>
              <a:spLocks noChangeArrowheads="1"/>
            </p:cNvSpPr>
            <p:nvPr/>
          </p:nvSpPr>
          <p:spPr bwMode="auto">
            <a:xfrm>
              <a:off x="3983183" y="5734051"/>
              <a:ext cx="1177636" cy="703385"/>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lstStyle/>
            <a:p>
              <a:pPr algn="ctr" eaLnBrk="0" hangingPunct="0"/>
              <a:r>
                <a:rPr lang="en-US" dirty="0">
                  <a:latin typeface="Times New Roman" pitchFamily="18" charset="0"/>
                </a:rPr>
                <a:t>Calc. 1</a:t>
              </a:r>
            </a:p>
            <a:p>
              <a:pPr algn="ctr" eaLnBrk="0" hangingPunct="0"/>
              <a:r>
                <a:rPr lang="en-US" dirty="0">
                  <a:latin typeface="Times New Roman" pitchFamily="18" charset="0"/>
                </a:rPr>
                <a:t>.85</a:t>
              </a:r>
            </a:p>
          </p:txBody>
        </p:sp>
        <p:cxnSp>
          <p:nvCxnSpPr>
            <p:cNvPr id="3080" name="Straight Arrow Connector 7"/>
            <p:cNvCxnSpPr>
              <a:cxnSpLocks noChangeShapeType="1"/>
              <a:endCxn id="3079" idx="1"/>
            </p:cNvCxnSpPr>
            <p:nvPr/>
          </p:nvCxnSpPr>
          <p:spPr bwMode="auto">
            <a:xfrm>
              <a:off x="3429000" y="6085744"/>
              <a:ext cx="554183" cy="1466"/>
            </a:xfrm>
            <a:prstGeom prst="straightConnector1">
              <a:avLst/>
            </a:prstGeom>
            <a:noFill/>
            <a:ln w="28575" algn="ctr">
              <a:solidFill>
                <a:schemeClr val="tx1"/>
              </a:solidFill>
              <a:round/>
              <a:headEnd/>
              <a:tailEnd type="arrow" w="med" len="med"/>
            </a:ln>
          </p:spPr>
        </p:cxnSp>
        <p:cxnSp>
          <p:nvCxnSpPr>
            <p:cNvPr id="3081" name="Straight Arrow Connector 8"/>
            <p:cNvCxnSpPr>
              <a:cxnSpLocks noChangeShapeType="1"/>
            </p:cNvCxnSpPr>
            <p:nvPr/>
          </p:nvCxnSpPr>
          <p:spPr bwMode="auto">
            <a:xfrm>
              <a:off x="5160818" y="6125308"/>
              <a:ext cx="554182" cy="1466"/>
            </a:xfrm>
            <a:prstGeom prst="straightConnector1">
              <a:avLst/>
            </a:prstGeom>
            <a:noFill/>
            <a:ln w="28575" algn="ctr">
              <a:solidFill>
                <a:schemeClr val="tx1"/>
              </a:solidFill>
              <a:round/>
              <a:headEnd/>
              <a:tailEnd type="arrow" w="med" len="med"/>
            </a:ln>
          </p:spPr>
        </p:cxnSp>
        <p:cxnSp>
          <p:nvCxnSpPr>
            <p:cNvPr id="3082" name="Straight Arrow Connector 9"/>
            <p:cNvCxnSpPr>
              <a:cxnSpLocks noChangeShapeType="1"/>
              <a:stCxn id="3078" idx="2"/>
              <a:endCxn id="3079" idx="0"/>
            </p:cNvCxnSpPr>
            <p:nvPr/>
          </p:nvCxnSpPr>
          <p:spPr bwMode="auto">
            <a:xfrm>
              <a:off x="4572001" y="5351585"/>
              <a:ext cx="0" cy="382467"/>
            </a:xfrm>
            <a:prstGeom prst="straightConnector1">
              <a:avLst/>
            </a:prstGeom>
            <a:noFill/>
            <a:ln w="28575" algn="ctr">
              <a:solidFill>
                <a:schemeClr val="tx1"/>
              </a:solidFill>
              <a:round/>
              <a:headEnd/>
              <a:tailEnd type="arrow" w="med" len="med"/>
            </a:ln>
          </p:spPr>
        </p:cxnSp>
        <p:sp>
          <p:nvSpPr>
            <p:cNvPr id="3083" name="Rectangle 10"/>
            <p:cNvSpPr>
              <a:spLocks noChangeArrowheads="1"/>
            </p:cNvSpPr>
            <p:nvPr/>
          </p:nvSpPr>
          <p:spPr bwMode="auto">
            <a:xfrm>
              <a:off x="3962400" y="3505200"/>
              <a:ext cx="1177636" cy="703385"/>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lstStyle/>
            <a:p>
              <a:pPr algn="ctr" eaLnBrk="0" hangingPunct="0"/>
              <a:r>
                <a:rPr lang="en-US" dirty="0">
                  <a:latin typeface="Times New Roman" pitchFamily="18" charset="0"/>
                </a:rPr>
                <a:t>Calc. 3</a:t>
              </a:r>
            </a:p>
            <a:p>
              <a:pPr algn="ctr" eaLnBrk="0" hangingPunct="0"/>
              <a:r>
                <a:rPr lang="en-US" dirty="0">
                  <a:latin typeface="Times New Roman" pitchFamily="18" charset="0"/>
                </a:rPr>
                <a:t>.75</a:t>
              </a:r>
            </a:p>
          </p:txBody>
        </p:sp>
        <p:cxnSp>
          <p:nvCxnSpPr>
            <p:cNvPr id="3084" name="Straight Arrow Connector 11"/>
            <p:cNvCxnSpPr>
              <a:cxnSpLocks noChangeShapeType="1"/>
              <a:stCxn id="3083" idx="2"/>
            </p:cNvCxnSpPr>
            <p:nvPr/>
          </p:nvCxnSpPr>
          <p:spPr bwMode="auto">
            <a:xfrm rot="5400000">
              <a:off x="4340203" y="4419611"/>
              <a:ext cx="422031" cy="1444"/>
            </a:xfrm>
            <a:prstGeom prst="straightConnector1">
              <a:avLst/>
            </a:prstGeom>
            <a:noFill/>
            <a:ln w="28575" algn="ctr">
              <a:solidFill>
                <a:schemeClr val="tx1"/>
              </a:solidFill>
              <a:round/>
              <a:headEnd/>
              <a:tailEnd type="arrow" w="med" len="med"/>
            </a:ln>
          </p:spPr>
        </p:cxnSp>
      </p:grpSp>
      <p:sp>
        <p:nvSpPr>
          <p:cNvPr id="13" name="Rounded Rectangle 12"/>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a:t>What is this system’s reliability?</a:t>
            </a:r>
          </a:p>
        </p:txBody>
      </p:sp>
      <p:grpSp>
        <p:nvGrpSpPr>
          <p:cNvPr id="20483" name="Group 47"/>
          <p:cNvGrpSpPr>
            <a:grpSpLocks/>
          </p:cNvGrpSpPr>
          <p:nvPr/>
        </p:nvGrpSpPr>
        <p:grpSpPr bwMode="auto">
          <a:xfrm>
            <a:off x="1905000" y="1600200"/>
            <a:ext cx="5365750" cy="2743200"/>
            <a:chOff x="2879436" y="2590800"/>
            <a:chExt cx="5366327" cy="2743200"/>
          </a:xfrm>
        </p:grpSpPr>
        <p:grpSp>
          <p:nvGrpSpPr>
            <p:cNvPr id="20496" name="Group 3"/>
            <p:cNvGrpSpPr>
              <a:grpSpLocks/>
            </p:cNvGrpSpPr>
            <p:nvPr/>
          </p:nvGrpSpPr>
          <p:grpSpPr bwMode="auto">
            <a:xfrm>
              <a:off x="4495800" y="2590800"/>
              <a:ext cx="2133600" cy="2743200"/>
              <a:chOff x="3429000" y="3505200"/>
              <a:chExt cx="2286000" cy="2971800"/>
            </a:xfrm>
          </p:grpSpPr>
          <p:sp>
            <p:nvSpPr>
              <p:cNvPr id="20507" name="Rectangle 4"/>
              <p:cNvSpPr>
                <a:spLocks noChangeArrowheads="1"/>
              </p:cNvSpPr>
              <p:nvPr/>
            </p:nvSpPr>
            <p:spPr bwMode="auto">
              <a:xfrm>
                <a:off x="3983182" y="4648200"/>
                <a:ext cx="1177636" cy="703385"/>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.80</a:t>
                </a:r>
              </a:p>
            </p:txBody>
          </p:sp>
          <p:sp>
            <p:nvSpPr>
              <p:cNvPr id="20508" name="Rectangle 5"/>
              <p:cNvSpPr>
                <a:spLocks noChangeArrowheads="1"/>
              </p:cNvSpPr>
              <p:nvPr/>
            </p:nvSpPr>
            <p:spPr bwMode="auto">
              <a:xfrm>
                <a:off x="3983182" y="5773615"/>
                <a:ext cx="1177636" cy="703385"/>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.85</a:t>
                </a:r>
              </a:p>
            </p:txBody>
          </p:sp>
          <p:cxnSp>
            <p:nvCxnSpPr>
              <p:cNvPr id="20509" name="Straight Arrow Connector 6"/>
              <p:cNvCxnSpPr>
                <a:cxnSpLocks noChangeShapeType="1"/>
                <a:endCxn id="20508" idx="1"/>
              </p:cNvCxnSpPr>
              <p:nvPr/>
            </p:nvCxnSpPr>
            <p:spPr bwMode="auto">
              <a:xfrm>
                <a:off x="3429000" y="6125308"/>
                <a:ext cx="554182" cy="1466"/>
              </a:xfrm>
              <a:prstGeom prst="straightConnector1">
                <a:avLst/>
              </a:prstGeom>
              <a:noFill/>
              <a:ln w="28575" algn="ctr">
                <a:solidFill>
                  <a:schemeClr val="tx1"/>
                </a:solidFill>
                <a:round/>
                <a:headEnd/>
                <a:tailEnd type="arrow" w="med" len="med"/>
              </a:ln>
            </p:spPr>
          </p:cxnSp>
          <p:cxnSp>
            <p:nvCxnSpPr>
              <p:cNvPr id="20510" name="Straight Arrow Connector 7"/>
              <p:cNvCxnSpPr>
                <a:cxnSpLocks noChangeShapeType="1"/>
              </p:cNvCxnSpPr>
              <p:nvPr/>
            </p:nvCxnSpPr>
            <p:spPr bwMode="auto">
              <a:xfrm>
                <a:off x="5160818" y="6125308"/>
                <a:ext cx="554182" cy="1466"/>
              </a:xfrm>
              <a:prstGeom prst="straightConnector1">
                <a:avLst/>
              </a:prstGeom>
              <a:noFill/>
              <a:ln w="28575" algn="ctr">
                <a:solidFill>
                  <a:schemeClr val="tx1"/>
                </a:solidFill>
                <a:round/>
                <a:headEnd/>
                <a:tailEnd type="arrow" w="med" len="med"/>
              </a:ln>
            </p:spPr>
          </p:cxnSp>
          <p:cxnSp>
            <p:nvCxnSpPr>
              <p:cNvPr id="20511" name="Straight Arrow Connector 8"/>
              <p:cNvCxnSpPr>
                <a:cxnSpLocks noChangeShapeType="1"/>
                <a:stCxn id="20507" idx="2"/>
                <a:endCxn id="20508" idx="0"/>
              </p:cNvCxnSpPr>
              <p:nvPr/>
            </p:nvCxnSpPr>
            <p:spPr bwMode="auto">
              <a:xfrm rot="5400000">
                <a:off x="4360985" y="5562611"/>
                <a:ext cx="422031" cy="1444"/>
              </a:xfrm>
              <a:prstGeom prst="straightConnector1">
                <a:avLst/>
              </a:prstGeom>
              <a:noFill/>
              <a:ln w="28575" algn="ctr">
                <a:solidFill>
                  <a:schemeClr val="tx1"/>
                </a:solidFill>
                <a:round/>
                <a:headEnd/>
                <a:tailEnd type="arrow" w="med" len="med"/>
              </a:ln>
            </p:spPr>
          </p:cxnSp>
          <p:sp>
            <p:nvSpPr>
              <p:cNvPr id="20512" name="Rectangle 9"/>
              <p:cNvSpPr>
                <a:spLocks noChangeArrowheads="1"/>
              </p:cNvSpPr>
              <p:nvPr/>
            </p:nvSpPr>
            <p:spPr bwMode="auto">
              <a:xfrm>
                <a:off x="3962400" y="3505200"/>
                <a:ext cx="1177636" cy="703385"/>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.75</a:t>
                </a:r>
              </a:p>
            </p:txBody>
          </p:sp>
          <p:cxnSp>
            <p:nvCxnSpPr>
              <p:cNvPr id="20513" name="Straight Arrow Connector 10"/>
              <p:cNvCxnSpPr>
                <a:cxnSpLocks noChangeShapeType="1"/>
                <a:stCxn id="20512" idx="2"/>
              </p:cNvCxnSpPr>
              <p:nvPr/>
            </p:nvCxnSpPr>
            <p:spPr bwMode="auto">
              <a:xfrm rot="5400000">
                <a:off x="4340203" y="4419611"/>
                <a:ext cx="422031" cy="1444"/>
              </a:xfrm>
              <a:prstGeom prst="straightConnector1">
                <a:avLst/>
              </a:prstGeom>
              <a:noFill/>
              <a:ln w="28575" algn="ctr">
                <a:solidFill>
                  <a:schemeClr val="tx1"/>
                </a:solidFill>
                <a:round/>
                <a:headEnd/>
                <a:tailEnd type="arrow" w="med" len="med"/>
              </a:ln>
            </p:spPr>
          </p:cxnSp>
        </p:grpSp>
        <p:grpSp>
          <p:nvGrpSpPr>
            <p:cNvPr id="20497" name="Group 46"/>
            <p:cNvGrpSpPr>
              <a:grpSpLocks/>
            </p:cNvGrpSpPr>
            <p:nvPr/>
          </p:nvGrpSpPr>
          <p:grpSpPr bwMode="auto">
            <a:xfrm>
              <a:off x="2879436" y="3645877"/>
              <a:ext cx="1616364" cy="1688123"/>
              <a:chOff x="1905000" y="3722077"/>
              <a:chExt cx="1616364" cy="1688123"/>
            </a:xfrm>
          </p:grpSpPr>
          <p:sp>
            <p:nvSpPr>
              <p:cNvPr id="20503" name="Rectangle 12"/>
              <p:cNvSpPr>
                <a:spLocks noChangeArrowheads="1"/>
              </p:cNvSpPr>
              <p:nvPr/>
            </p:nvSpPr>
            <p:spPr bwMode="auto">
              <a:xfrm>
                <a:off x="2422237" y="3722077"/>
                <a:ext cx="1099127"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.80</a:t>
                </a:r>
              </a:p>
            </p:txBody>
          </p:sp>
          <p:sp>
            <p:nvSpPr>
              <p:cNvPr id="20504" name="Rectangle 13"/>
              <p:cNvSpPr>
                <a:spLocks noChangeArrowheads="1"/>
              </p:cNvSpPr>
              <p:nvPr/>
            </p:nvSpPr>
            <p:spPr bwMode="auto">
              <a:xfrm>
                <a:off x="2422237" y="4760922"/>
                <a:ext cx="1099127"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.95</a:t>
                </a:r>
              </a:p>
            </p:txBody>
          </p:sp>
          <p:cxnSp>
            <p:nvCxnSpPr>
              <p:cNvPr id="20505" name="Straight Arrow Connector 14"/>
              <p:cNvCxnSpPr>
                <a:cxnSpLocks noChangeShapeType="1"/>
                <a:endCxn id="20504" idx="1"/>
              </p:cNvCxnSpPr>
              <p:nvPr/>
            </p:nvCxnSpPr>
            <p:spPr bwMode="auto">
              <a:xfrm>
                <a:off x="1905000" y="5085561"/>
                <a:ext cx="517237" cy="1353"/>
              </a:xfrm>
              <a:prstGeom prst="straightConnector1">
                <a:avLst/>
              </a:prstGeom>
              <a:noFill/>
              <a:ln w="28575" algn="ctr">
                <a:solidFill>
                  <a:schemeClr val="tx1"/>
                </a:solidFill>
                <a:round/>
                <a:headEnd/>
                <a:tailEnd type="arrow" w="med" len="med"/>
              </a:ln>
            </p:spPr>
          </p:cxnSp>
          <p:cxnSp>
            <p:nvCxnSpPr>
              <p:cNvPr id="20506" name="Straight Arrow Connector 16"/>
              <p:cNvCxnSpPr>
                <a:cxnSpLocks noChangeShapeType="1"/>
                <a:stCxn id="20503" idx="2"/>
                <a:endCxn id="20504" idx="0"/>
              </p:cNvCxnSpPr>
              <p:nvPr/>
            </p:nvCxnSpPr>
            <p:spPr bwMode="auto">
              <a:xfrm rot="5400000">
                <a:off x="2777017" y="4566141"/>
                <a:ext cx="389567" cy="1348"/>
              </a:xfrm>
              <a:prstGeom prst="straightConnector1">
                <a:avLst/>
              </a:prstGeom>
              <a:noFill/>
              <a:ln w="28575" algn="ctr">
                <a:solidFill>
                  <a:schemeClr val="tx1"/>
                </a:solidFill>
                <a:round/>
                <a:headEnd/>
                <a:tailEnd type="arrow" w="med" len="med"/>
              </a:ln>
            </p:spPr>
          </p:cxnSp>
        </p:grpSp>
        <p:grpSp>
          <p:nvGrpSpPr>
            <p:cNvPr id="20498" name="Group 45"/>
            <p:cNvGrpSpPr>
              <a:grpSpLocks/>
            </p:cNvGrpSpPr>
            <p:nvPr/>
          </p:nvGrpSpPr>
          <p:grpSpPr bwMode="auto">
            <a:xfrm>
              <a:off x="6629400" y="3645877"/>
              <a:ext cx="1616363" cy="1688123"/>
              <a:chOff x="6841837" y="3798277"/>
              <a:chExt cx="1616363" cy="1688123"/>
            </a:xfrm>
          </p:grpSpPr>
          <p:sp>
            <p:nvSpPr>
              <p:cNvPr id="20499" name="Rectangle 38"/>
              <p:cNvSpPr>
                <a:spLocks noChangeArrowheads="1"/>
              </p:cNvSpPr>
              <p:nvPr/>
            </p:nvSpPr>
            <p:spPr bwMode="auto">
              <a:xfrm>
                <a:off x="6841837" y="3798277"/>
                <a:ext cx="1099127"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.70</a:t>
                </a:r>
              </a:p>
            </p:txBody>
          </p:sp>
          <p:sp>
            <p:nvSpPr>
              <p:cNvPr id="20500" name="Rectangle 39"/>
              <p:cNvSpPr>
                <a:spLocks noChangeArrowheads="1"/>
              </p:cNvSpPr>
              <p:nvPr/>
            </p:nvSpPr>
            <p:spPr bwMode="auto">
              <a:xfrm>
                <a:off x="6841837" y="4837122"/>
                <a:ext cx="1099127"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.90</a:t>
                </a:r>
              </a:p>
            </p:txBody>
          </p:sp>
          <p:cxnSp>
            <p:nvCxnSpPr>
              <p:cNvPr id="20501" name="Straight Arrow Connector 41"/>
              <p:cNvCxnSpPr>
                <a:cxnSpLocks noChangeShapeType="1"/>
              </p:cNvCxnSpPr>
              <p:nvPr/>
            </p:nvCxnSpPr>
            <p:spPr bwMode="auto">
              <a:xfrm>
                <a:off x="7940963" y="5161761"/>
                <a:ext cx="517237" cy="1353"/>
              </a:xfrm>
              <a:prstGeom prst="straightConnector1">
                <a:avLst/>
              </a:prstGeom>
              <a:noFill/>
              <a:ln w="28575" algn="ctr">
                <a:solidFill>
                  <a:schemeClr val="tx1"/>
                </a:solidFill>
                <a:round/>
                <a:headEnd/>
                <a:tailEnd type="arrow" w="med" len="med"/>
              </a:ln>
            </p:spPr>
          </p:cxnSp>
          <p:cxnSp>
            <p:nvCxnSpPr>
              <p:cNvPr id="20502" name="Straight Arrow Connector 42"/>
              <p:cNvCxnSpPr>
                <a:cxnSpLocks noChangeShapeType="1"/>
                <a:stCxn id="20499" idx="2"/>
                <a:endCxn id="20500" idx="0"/>
              </p:cNvCxnSpPr>
              <p:nvPr/>
            </p:nvCxnSpPr>
            <p:spPr bwMode="auto">
              <a:xfrm rot="5400000">
                <a:off x="7196617" y="4642341"/>
                <a:ext cx="389567" cy="1348"/>
              </a:xfrm>
              <a:prstGeom prst="straightConnector1">
                <a:avLst/>
              </a:prstGeom>
              <a:noFill/>
              <a:ln w="28575" algn="ctr">
                <a:solidFill>
                  <a:schemeClr val="tx1"/>
                </a:solidFill>
                <a:round/>
                <a:headEnd/>
                <a:tailEnd type="arrow" w="med" len="med"/>
              </a:ln>
            </p:spPr>
          </p:cxnSp>
        </p:grpSp>
      </p:grpSp>
      <p:grpSp>
        <p:nvGrpSpPr>
          <p:cNvPr id="6" name="Group 59"/>
          <p:cNvGrpSpPr>
            <a:grpSpLocks/>
          </p:cNvGrpSpPr>
          <p:nvPr/>
        </p:nvGrpSpPr>
        <p:grpSpPr bwMode="auto">
          <a:xfrm>
            <a:off x="1949450" y="4760913"/>
            <a:ext cx="5365750" cy="649287"/>
            <a:chOff x="1948873" y="4760922"/>
            <a:chExt cx="5366327" cy="649278"/>
          </a:xfrm>
        </p:grpSpPr>
        <p:sp>
          <p:nvSpPr>
            <p:cNvPr id="20489" name="Rectangle 48"/>
            <p:cNvSpPr>
              <a:spLocks noChangeArrowheads="1"/>
            </p:cNvSpPr>
            <p:nvPr/>
          </p:nvSpPr>
          <p:spPr bwMode="auto">
            <a:xfrm>
              <a:off x="4082474" y="4760922"/>
              <a:ext cx="1099127"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.9925</a:t>
              </a:r>
            </a:p>
          </p:txBody>
        </p:sp>
        <p:cxnSp>
          <p:nvCxnSpPr>
            <p:cNvPr id="20490" name="Straight Arrow Connector 49"/>
            <p:cNvCxnSpPr>
              <a:cxnSpLocks noChangeShapeType="1"/>
              <a:endCxn id="20489" idx="1"/>
            </p:cNvCxnSpPr>
            <p:nvPr/>
          </p:nvCxnSpPr>
          <p:spPr bwMode="auto">
            <a:xfrm>
              <a:off x="3565237" y="5085561"/>
              <a:ext cx="517237" cy="1353"/>
            </a:xfrm>
            <a:prstGeom prst="straightConnector1">
              <a:avLst/>
            </a:prstGeom>
            <a:noFill/>
            <a:ln w="28575" algn="ctr">
              <a:solidFill>
                <a:schemeClr val="tx1"/>
              </a:solidFill>
              <a:round/>
              <a:headEnd/>
              <a:tailEnd type="arrow" w="med" len="med"/>
            </a:ln>
            <a:scene3d>
              <a:camera prst="orthographicFront"/>
              <a:lightRig rig="threePt" dir="t"/>
            </a:scene3d>
            <a:sp3d>
              <a:bevelT/>
            </a:sp3d>
          </p:spPr>
        </p:cxnSp>
        <p:cxnSp>
          <p:nvCxnSpPr>
            <p:cNvPr id="20491" name="Straight Arrow Connector 50"/>
            <p:cNvCxnSpPr>
              <a:cxnSpLocks noChangeShapeType="1"/>
            </p:cNvCxnSpPr>
            <p:nvPr/>
          </p:nvCxnSpPr>
          <p:spPr bwMode="auto">
            <a:xfrm>
              <a:off x="5181600" y="5085561"/>
              <a:ext cx="517237" cy="1353"/>
            </a:xfrm>
            <a:prstGeom prst="straightConnector1">
              <a:avLst/>
            </a:prstGeom>
            <a:noFill/>
            <a:ln w="28575" algn="ctr">
              <a:solidFill>
                <a:schemeClr val="tx1"/>
              </a:solidFill>
              <a:round/>
              <a:headEnd/>
              <a:tailEnd type="arrow" w="med" len="med"/>
            </a:ln>
            <a:scene3d>
              <a:camera prst="orthographicFront"/>
              <a:lightRig rig="threePt" dir="t"/>
            </a:scene3d>
            <a:sp3d>
              <a:bevelT/>
            </a:sp3d>
          </p:spPr>
        </p:cxnSp>
        <p:sp>
          <p:nvSpPr>
            <p:cNvPr id="20492" name="Rectangle 51"/>
            <p:cNvSpPr>
              <a:spLocks noChangeArrowheads="1"/>
            </p:cNvSpPr>
            <p:nvPr/>
          </p:nvSpPr>
          <p:spPr bwMode="auto">
            <a:xfrm>
              <a:off x="2466110" y="4760922"/>
              <a:ext cx="1099127"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.99</a:t>
              </a:r>
            </a:p>
          </p:txBody>
        </p:sp>
        <p:cxnSp>
          <p:nvCxnSpPr>
            <p:cNvPr id="20493" name="Straight Arrow Connector 52"/>
            <p:cNvCxnSpPr>
              <a:cxnSpLocks noChangeShapeType="1"/>
              <a:endCxn id="20492" idx="1"/>
            </p:cNvCxnSpPr>
            <p:nvPr/>
          </p:nvCxnSpPr>
          <p:spPr bwMode="auto">
            <a:xfrm>
              <a:off x="1948873" y="5085561"/>
              <a:ext cx="517237" cy="1353"/>
            </a:xfrm>
            <a:prstGeom prst="straightConnector1">
              <a:avLst/>
            </a:prstGeom>
            <a:noFill/>
            <a:ln w="28575" algn="ctr">
              <a:solidFill>
                <a:schemeClr val="tx1"/>
              </a:solidFill>
              <a:round/>
              <a:headEnd/>
              <a:tailEnd type="arrow" w="med" len="med"/>
            </a:ln>
            <a:scene3d>
              <a:camera prst="orthographicFront"/>
              <a:lightRig rig="threePt" dir="t"/>
            </a:scene3d>
            <a:sp3d>
              <a:bevelT/>
            </a:sp3d>
          </p:spPr>
        </p:cxnSp>
        <p:sp>
          <p:nvSpPr>
            <p:cNvPr id="20494" name="Rectangle 53"/>
            <p:cNvSpPr>
              <a:spLocks noChangeArrowheads="1"/>
            </p:cNvSpPr>
            <p:nvPr/>
          </p:nvSpPr>
          <p:spPr bwMode="auto">
            <a:xfrm>
              <a:off x="5698837" y="4760922"/>
              <a:ext cx="1099127"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.97</a:t>
              </a:r>
            </a:p>
          </p:txBody>
        </p:sp>
        <p:cxnSp>
          <p:nvCxnSpPr>
            <p:cNvPr id="20495" name="Straight Arrow Connector 54"/>
            <p:cNvCxnSpPr>
              <a:cxnSpLocks noChangeShapeType="1"/>
            </p:cNvCxnSpPr>
            <p:nvPr/>
          </p:nvCxnSpPr>
          <p:spPr bwMode="auto">
            <a:xfrm>
              <a:off x="6797963" y="5085561"/>
              <a:ext cx="517237" cy="1353"/>
            </a:xfrm>
            <a:prstGeom prst="straightConnector1">
              <a:avLst/>
            </a:prstGeom>
            <a:noFill/>
            <a:ln w="28575" algn="ctr">
              <a:solidFill>
                <a:schemeClr val="tx1"/>
              </a:solidFill>
              <a:round/>
              <a:headEnd/>
              <a:tailEnd type="arrow" w="med" len="med"/>
            </a:ln>
            <a:scene3d>
              <a:camera prst="orthographicFront"/>
              <a:lightRig rig="threePt" dir="t"/>
            </a:scene3d>
            <a:sp3d>
              <a:bevelT/>
            </a:sp3d>
          </p:spPr>
        </p:cxnSp>
      </p:grpSp>
      <p:grpSp>
        <p:nvGrpSpPr>
          <p:cNvPr id="7" name="Group 58"/>
          <p:cNvGrpSpPr>
            <a:grpSpLocks/>
          </p:cNvGrpSpPr>
          <p:nvPr/>
        </p:nvGrpSpPr>
        <p:grpSpPr bwMode="auto">
          <a:xfrm>
            <a:off x="1920875" y="5751513"/>
            <a:ext cx="5394325" cy="649287"/>
            <a:chOff x="1921163" y="5751522"/>
            <a:chExt cx="5394037" cy="649278"/>
          </a:xfrm>
        </p:grpSpPr>
        <p:cxnSp>
          <p:nvCxnSpPr>
            <p:cNvPr id="20486" name="Straight Arrow Connector 55"/>
            <p:cNvCxnSpPr>
              <a:cxnSpLocks noChangeShapeType="1"/>
            </p:cNvCxnSpPr>
            <p:nvPr/>
          </p:nvCxnSpPr>
          <p:spPr bwMode="auto">
            <a:xfrm>
              <a:off x="6797963" y="6094647"/>
              <a:ext cx="517237" cy="1353"/>
            </a:xfrm>
            <a:prstGeom prst="straightConnector1">
              <a:avLst/>
            </a:prstGeom>
            <a:noFill/>
            <a:ln w="28575" algn="ctr">
              <a:solidFill>
                <a:schemeClr val="tx1"/>
              </a:solidFill>
              <a:round/>
              <a:headEnd/>
              <a:tailEnd type="arrow" w="med" len="med"/>
            </a:ln>
          </p:spPr>
        </p:cxnSp>
        <p:sp>
          <p:nvSpPr>
            <p:cNvPr id="20487" name="Rectangle 56"/>
            <p:cNvSpPr>
              <a:spLocks noChangeArrowheads="1"/>
            </p:cNvSpPr>
            <p:nvPr/>
          </p:nvSpPr>
          <p:spPr bwMode="auto">
            <a:xfrm>
              <a:off x="2438400" y="5751522"/>
              <a:ext cx="4343400" cy="649278"/>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nchor="ctr"/>
            <a:lstStyle/>
            <a:p>
              <a:pPr algn="ctr" eaLnBrk="0" hangingPunct="0"/>
              <a:r>
                <a:rPr lang="en-US" dirty="0">
                  <a:latin typeface="Times New Roman" pitchFamily="18" charset="0"/>
                </a:rPr>
                <a:t>.9531</a:t>
              </a:r>
            </a:p>
          </p:txBody>
        </p:sp>
        <p:cxnSp>
          <p:nvCxnSpPr>
            <p:cNvPr id="20488" name="Straight Arrow Connector 57"/>
            <p:cNvCxnSpPr>
              <a:cxnSpLocks noChangeShapeType="1"/>
            </p:cNvCxnSpPr>
            <p:nvPr/>
          </p:nvCxnSpPr>
          <p:spPr bwMode="auto">
            <a:xfrm>
              <a:off x="1921163" y="6094647"/>
              <a:ext cx="517237" cy="1353"/>
            </a:xfrm>
            <a:prstGeom prst="straightConnector1">
              <a:avLst/>
            </a:prstGeom>
            <a:noFill/>
            <a:ln w="28575" algn="ctr">
              <a:solidFill>
                <a:schemeClr val="tx1"/>
              </a:solidFill>
              <a:round/>
              <a:headEnd/>
              <a:tailEnd type="arrow" w="med" len="med"/>
            </a:ln>
          </p:spPr>
        </p:cxnSp>
      </p:grpSp>
      <p:sp>
        <p:nvSpPr>
          <p:cNvPr id="34" name="Rounded Rectangle 3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dirty="0"/>
              <a:t>Reliability – Over Time</a:t>
            </a:r>
          </a:p>
        </p:txBody>
      </p:sp>
      <p:sp>
        <p:nvSpPr>
          <p:cNvPr id="21507" name="Content Placeholder 2"/>
          <p:cNvSpPr>
            <a:spLocks noGrp="1"/>
          </p:cNvSpPr>
          <p:nvPr>
            <p:ph idx="1"/>
          </p:nvPr>
        </p:nvSpPr>
        <p:spPr/>
        <p:txBody>
          <a:bodyPr/>
          <a:lstStyle/>
          <a:p>
            <a:pPr eaLnBrk="1" hangingPunct="1"/>
            <a:r>
              <a:rPr lang="en-US" b="0" dirty="0"/>
              <a:t>In this case, reliabilities are determined relative to a specified length of time.</a:t>
            </a:r>
          </a:p>
          <a:p>
            <a:pPr eaLnBrk="1" hangingPunct="1"/>
            <a:r>
              <a:rPr lang="en-US" b="0" dirty="0"/>
              <a:t>This is a common approach to viewing reliability when establishing warranty periods</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dirty="0"/>
              <a:t>The Bathtub Curve</a:t>
            </a:r>
          </a:p>
        </p:txBody>
      </p:sp>
      <p:pic>
        <p:nvPicPr>
          <p:cNvPr id="4" name="Picture 3" descr="ste25251_04s01.jpg"/>
          <p:cNvPicPr>
            <a:picLocks noChangeAspect="1"/>
          </p:cNvPicPr>
          <p:nvPr/>
        </p:nvPicPr>
        <p:blipFill>
          <a:blip r:embed="rId2" cstate="print"/>
          <a:stretch>
            <a:fillRect/>
          </a:stretch>
        </p:blipFill>
        <p:spPr>
          <a:xfrm>
            <a:off x="1618307" y="1600200"/>
            <a:ext cx="5468293" cy="3240024"/>
          </a:xfrm>
          <a:prstGeom prst="rect">
            <a:avLst/>
          </a:prstGeom>
        </p:spPr>
      </p:pic>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p:txBody>
          <a:bodyPr/>
          <a:lstStyle/>
          <a:p>
            <a:pPr eaLnBrk="1" hangingPunct="1"/>
            <a:r>
              <a:rPr lang="en-US" b="0" dirty="0"/>
              <a:t>To properly identify the distribution and length of each phase requires collecting and analyzing historical data</a:t>
            </a:r>
          </a:p>
          <a:p>
            <a:pPr eaLnBrk="1" hangingPunct="1"/>
            <a:r>
              <a:rPr lang="en-US" b="0" dirty="0"/>
              <a:t>The mean time between failures (MTBF) in the infant mortality phase can often be modeled using the negative exponential distribution</a:t>
            </a:r>
          </a:p>
        </p:txBody>
      </p:sp>
      <p:sp>
        <p:nvSpPr>
          <p:cNvPr id="23554" name="Title 1"/>
          <p:cNvSpPr>
            <a:spLocks noGrp="1"/>
          </p:cNvSpPr>
          <p:nvPr>
            <p:ph type="title"/>
          </p:nvPr>
        </p:nvSpPr>
        <p:spPr/>
        <p:txBody>
          <a:bodyPr/>
          <a:lstStyle/>
          <a:p>
            <a:pPr eaLnBrk="1" hangingPunct="1"/>
            <a:r>
              <a:rPr lang="en-US" dirty="0"/>
              <a:t>Distribution and Length of Phase</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dirty="0"/>
              <a:t>Exponential Distribution</a:t>
            </a:r>
          </a:p>
        </p:txBody>
      </p:sp>
      <p:pic>
        <p:nvPicPr>
          <p:cNvPr id="4" name="Picture 3" descr="ste25251_04s02.jpg"/>
          <p:cNvPicPr>
            <a:picLocks noChangeAspect="1"/>
          </p:cNvPicPr>
          <p:nvPr/>
        </p:nvPicPr>
        <p:blipFill>
          <a:blip r:embed="rId2" cstate="print"/>
          <a:stretch>
            <a:fillRect/>
          </a:stretch>
        </p:blipFill>
        <p:spPr>
          <a:xfrm>
            <a:off x="1764792" y="1600200"/>
            <a:ext cx="5550408" cy="3424244"/>
          </a:xfrm>
          <a:prstGeom prst="rect">
            <a:avLst/>
          </a:prstGeom>
        </p:spPr>
      </p:pic>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r>
              <a:rPr lang="en-US" dirty="0"/>
              <a:t>Exponential Distribution – Formulae</a:t>
            </a:r>
          </a:p>
        </p:txBody>
      </p:sp>
      <p:graphicFrame>
        <p:nvGraphicFramePr>
          <p:cNvPr id="4098" name="Object 2"/>
          <p:cNvGraphicFramePr>
            <a:graphicFrameLocks noChangeAspect="1"/>
          </p:cNvGraphicFramePr>
          <p:nvPr/>
        </p:nvGraphicFramePr>
        <p:xfrm>
          <a:off x="762000" y="1651000"/>
          <a:ext cx="6638925" cy="2921000"/>
        </p:xfrm>
        <a:graphic>
          <a:graphicData uri="http://schemas.openxmlformats.org/presentationml/2006/ole">
            <mc:AlternateContent xmlns:mc="http://schemas.openxmlformats.org/markup-compatibility/2006">
              <mc:Choice xmlns:v="urn:schemas-microsoft-com:vml" Requires="v">
                <p:oleObj name="Equation" r:id="rId2" imgW="2539800" imgH="1117440" progId="Equation.3">
                  <p:embed/>
                </p:oleObj>
              </mc:Choice>
              <mc:Fallback>
                <p:oleObj name="Equation" r:id="rId2" imgW="2539800" imgH="111744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651000"/>
                        <a:ext cx="6638925" cy="292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Content Placeholder 2"/>
          <p:cNvSpPr>
            <a:spLocks noGrp="1"/>
          </p:cNvSpPr>
          <p:nvPr>
            <p:ph idx="1"/>
          </p:nvPr>
        </p:nvSpPr>
        <p:spPr/>
        <p:txBody>
          <a:bodyPr/>
          <a:lstStyle/>
          <a:p>
            <a:pPr eaLnBrk="1" hangingPunct="1"/>
            <a:r>
              <a:rPr lang="en-US" sz="2000" b="0" dirty="0"/>
              <a:t>A light bulb manufacturer has determined that its 150 watt bulbs have an exponentially distributed mean time between failures of 2,000 hours.  What is the probability that one of these bulbs will fail before 2,000 hours have passed?</a:t>
            </a:r>
          </a:p>
          <a:p>
            <a:pPr eaLnBrk="1" hangingPunct="1"/>
            <a:endParaRPr lang="en-US" sz="2000" dirty="0"/>
          </a:p>
          <a:p>
            <a:pPr eaLnBrk="1" hangingPunct="1">
              <a:buFontTx/>
              <a:buNone/>
            </a:pPr>
            <a:endParaRPr lang="en-US" sz="2000" dirty="0"/>
          </a:p>
          <a:p>
            <a:pPr lvl="2">
              <a:buNone/>
            </a:pPr>
            <a:r>
              <a:rPr lang="en-US" sz="2800" b="0" i="1" dirty="0">
                <a:solidFill>
                  <a:schemeClr val="tx2">
                    <a:lumMod val="75000"/>
                  </a:schemeClr>
                </a:solidFill>
              </a:rPr>
              <a:t>e</a:t>
            </a:r>
            <a:r>
              <a:rPr lang="en-US" sz="2800" b="0" i="1" baseline="30000" dirty="0">
                <a:solidFill>
                  <a:schemeClr val="tx2">
                    <a:lumMod val="75000"/>
                  </a:schemeClr>
                </a:solidFill>
              </a:rPr>
              <a:t>-2000/2000</a:t>
            </a:r>
            <a:r>
              <a:rPr lang="en-US" sz="2800" b="0" i="1" dirty="0">
                <a:solidFill>
                  <a:schemeClr val="tx2">
                    <a:lumMod val="75000"/>
                  </a:schemeClr>
                </a:solidFill>
              </a:rPr>
              <a:t> = e</a:t>
            </a:r>
            <a:r>
              <a:rPr lang="en-US" sz="2800" b="0" i="1" baseline="30000" dirty="0">
                <a:solidFill>
                  <a:schemeClr val="tx2">
                    <a:lumMod val="75000"/>
                  </a:schemeClr>
                </a:solidFill>
              </a:rPr>
              <a:t>-1</a:t>
            </a:r>
          </a:p>
          <a:p>
            <a:pPr lvl="2">
              <a:buNone/>
            </a:pPr>
            <a:r>
              <a:rPr lang="en-US" sz="1800" b="0" dirty="0">
                <a:solidFill>
                  <a:schemeClr val="tx2">
                    <a:lumMod val="75000"/>
                  </a:schemeClr>
                </a:solidFill>
              </a:rPr>
              <a:t>From Table 4S.1, </a:t>
            </a:r>
            <a:r>
              <a:rPr lang="en-US" sz="1800" b="0" i="1" dirty="0">
                <a:solidFill>
                  <a:schemeClr val="tx2">
                    <a:lumMod val="75000"/>
                  </a:schemeClr>
                </a:solidFill>
              </a:rPr>
              <a:t>e</a:t>
            </a:r>
            <a:r>
              <a:rPr lang="en-US" sz="1800" b="0" i="1" baseline="30000" dirty="0">
                <a:solidFill>
                  <a:schemeClr val="tx2">
                    <a:lumMod val="75000"/>
                  </a:schemeClr>
                </a:solidFill>
              </a:rPr>
              <a:t>-1</a:t>
            </a:r>
            <a:r>
              <a:rPr lang="en-US" sz="1800" b="0" i="1" dirty="0">
                <a:solidFill>
                  <a:schemeClr val="tx2">
                    <a:lumMod val="75000"/>
                  </a:schemeClr>
                </a:solidFill>
              </a:rPr>
              <a:t> = .3679</a:t>
            </a:r>
          </a:p>
          <a:p>
            <a:pPr lvl="2" indent="0">
              <a:buNone/>
            </a:pPr>
            <a:r>
              <a:rPr lang="en-US" sz="1800" b="0" dirty="0">
                <a:solidFill>
                  <a:schemeClr val="tx2">
                    <a:lumMod val="75000"/>
                  </a:schemeClr>
                </a:solidFill>
              </a:rPr>
              <a:t>So, the probability one of these bulbs will fail before 2,000 hours is  1 - .3679 = .6321</a:t>
            </a:r>
          </a:p>
        </p:txBody>
      </p:sp>
      <p:sp>
        <p:nvSpPr>
          <p:cNvPr id="5123" name="Title 1"/>
          <p:cNvSpPr>
            <a:spLocks noGrp="1"/>
          </p:cNvSpPr>
          <p:nvPr>
            <p:ph type="title"/>
          </p:nvPr>
        </p:nvSpPr>
        <p:spPr/>
        <p:txBody>
          <a:bodyPr/>
          <a:lstStyle/>
          <a:p>
            <a:pPr eaLnBrk="1" hangingPunct="1"/>
            <a:r>
              <a:rPr lang="en-US" dirty="0"/>
              <a:t>Example – Exponential Distribution</a:t>
            </a:r>
          </a:p>
        </p:txBody>
      </p:sp>
      <p:graphicFrame>
        <p:nvGraphicFramePr>
          <p:cNvPr id="5122" name="Object 2"/>
          <p:cNvGraphicFramePr>
            <a:graphicFrameLocks noChangeAspect="1"/>
          </p:cNvGraphicFramePr>
          <p:nvPr/>
        </p:nvGraphicFramePr>
        <p:xfrm>
          <a:off x="685800" y="2913063"/>
          <a:ext cx="5934075" cy="592137"/>
        </p:xfrm>
        <a:graphic>
          <a:graphicData uri="http://schemas.openxmlformats.org/presentationml/2006/ole">
            <mc:AlternateContent xmlns:mc="http://schemas.openxmlformats.org/markup-compatibility/2006">
              <mc:Choice xmlns:v="urn:schemas-microsoft-com:vml" Requires="v">
                <p:oleObj name="Equation" r:id="rId2" imgW="2298600" imgH="228600" progId="Equation.3">
                  <p:embed/>
                </p:oleObj>
              </mc:Choice>
              <mc:Fallback>
                <p:oleObj name="Equation" r:id="rId2" imgW="2298600" imgH="22860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913063"/>
                        <a:ext cx="5934075" cy="592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pPr eaLnBrk="1" hangingPunct="1"/>
            <a:r>
              <a:rPr lang="en-US" dirty="0"/>
              <a:t>Normal Distribution</a:t>
            </a:r>
          </a:p>
        </p:txBody>
      </p:sp>
      <p:sp>
        <p:nvSpPr>
          <p:cNvPr id="6148" name="Content Placeholder 2"/>
          <p:cNvSpPr>
            <a:spLocks noGrp="1"/>
          </p:cNvSpPr>
          <p:nvPr>
            <p:ph idx="1"/>
          </p:nvPr>
        </p:nvSpPr>
        <p:spPr/>
        <p:txBody>
          <a:bodyPr/>
          <a:lstStyle/>
          <a:p>
            <a:pPr eaLnBrk="1" hangingPunct="1"/>
            <a:r>
              <a:rPr lang="en-US" sz="2000" b="0" dirty="0"/>
              <a:t>Sometimes, failures due to wear-out can be modeled using the normal distribution</a:t>
            </a:r>
            <a:endParaRPr lang="en-US" b="0" dirty="0"/>
          </a:p>
          <a:p>
            <a:pPr eaLnBrk="1" hangingPunct="1"/>
            <a:endParaRPr lang="en-US" dirty="0"/>
          </a:p>
          <a:p>
            <a:pPr eaLnBrk="1" hangingPunct="1"/>
            <a:endParaRPr lang="en-US" dirty="0"/>
          </a:p>
        </p:txBody>
      </p:sp>
      <p:graphicFrame>
        <p:nvGraphicFramePr>
          <p:cNvPr id="6146" name="Object 2"/>
          <p:cNvGraphicFramePr>
            <a:graphicFrameLocks noChangeAspect="1"/>
          </p:cNvGraphicFramePr>
          <p:nvPr/>
        </p:nvGraphicFramePr>
        <p:xfrm>
          <a:off x="2298700" y="5365750"/>
          <a:ext cx="4711700" cy="730250"/>
        </p:xfrm>
        <a:graphic>
          <a:graphicData uri="http://schemas.openxmlformats.org/presentationml/2006/ole">
            <mc:AlternateContent xmlns:mc="http://schemas.openxmlformats.org/markup-compatibility/2006">
              <mc:Choice xmlns:v="urn:schemas-microsoft-com:vml" Requires="v">
                <p:oleObj name="Equation" r:id="rId2" imgW="2539800" imgH="393480" progId="Equation.3">
                  <p:embed/>
                </p:oleObj>
              </mc:Choice>
              <mc:Fallback>
                <p:oleObj name="Equation" r:id="rId2" imgW="2539800" imgH="39348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8700" y="5365750"/>
                        <a:ext cx="4711700" cy="730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5" descr="ste25251_04s03.jpg"/>
          <p:cNvPicPr>
            <a:picLocks noChangeAspect="1"/>
          </p:cNvPicPr>
          <p:nvPr/>
        </p:nvPicPr>
        <p:blipFill>
          <a:blip r:embed="rId4" cstate="print"/>
          <a:stretch>
            <a:fillRect/>
          </a:stretch>
        </p:blipFill>
        <p:spPr>
          <a:xfrm>
            <a:off x="2447544" y="2362200"/>
            <a:ext cx="4181856" cy="2735053"/>
          </a:xfrm>
          <a:prstGeom prst="rect">
            <a:avLst/>
          </a:prstGeom>
        </p:spPr>
      </p:pic>
      <p:sp>
        <p:nvSpPr>
          <p:cNvPr id="7" name="Rounded Rectangle 6"/>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pPr marL="0" indent="0" eaLnBrk="1" hangingPunct="1">
              <a:buNone/>
            </a:pPr>
            <a:r>
              <a:rPr lang="en-US" dirty="0"/>
              <a:t>You should be able to:</a:t>
            </a:r>
          </a:p>
          <a:p>
            <a:pPr marL="914400" lvl="1" indent="-914400" defTabSz="685800" eaLnBrk="1" hangingPunct="1">
              <a:buNone/>
            </a:pPr>
            <a:r>
              <a:rPr lang="en-US" dirty="0"/>
              <a:t>LO 4s.1	Define </a:t>
            </a:r>
            <a:r>
              <a:rPr lang="en-US" i="1" dirty="0"/>
              <a:t>reliability</a:t>
            </a:r>
          </a:p>
          <a:p>
            <a:pPr marL="914400" lvl="1" indent="-914400" eaLnBrk="1" hangingPunct="1">
              <a:buNone/>
              <a:tabLst>
                <a:tab pos="1371600" algn="l"/>
              </a:tabLst>
            </a:pPr>
            <a:r>
              <a:rPr lang="en-US" dirty="0"/>
              <a:t>LO 4s.2	Perform simple reliability computations</a:t>
            </a:r>
          </a:p>
          <a:p>
            <a:pPr marL="1371600" lvl="1" indent="-1371600" eaLnBrk="1" hangingPunct="1">
              <a:buNone/>
              <a:tabLst>
                <a:tab pos="1371600" algn="l"/>
              </a:tabLst>
            </a:pPr>
            <a:r>
              <a:rPr lang="en-US" dirty="0"/>
              <a:t>LO 4s.3	Explain the term </a:t>
            </a:r>
            <a:r>
              <a:rPr lang="en-US" i="1" dirty="0"/>
              <a:t>availability</a:t>
            </a:r>
            <a:r>
              <a:rPr lang="en-US" dirty="0"/>
              <a:t> and perform simple calculations</a:t>
            </a:r>
          </a:p>
        </p:txBody>
      </p:sp>
      <p:sp>
        <p:nvSpPr>
          <p:cNvPr id="9218" name="Title 1"/>
          <p:cNvSpPr>
            <a:spLocks noGrp="1"/>
          </p:cNvSpPr>
          <p:nvPr>
            <p:ph type="title"/>
          </p:nvPr>
        </p:nvSpPr>
        <p:spPr/>
        <p:txBody>
          <a:bodyPr/>
          <a:lstStyle/>
          <a:p>
            <a:pPr eaLnBrk="1" hangingPunct="1"/>
            <a:r>
              <a:rPr lang="en-US" dirty="0"/>
              <a:t>Learning 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p:txBody>
          <a:bodyPr/>
          <a:lstStyle/>
          <a:p>
            <a:pPr eaLnBrk="1" hangingPunct="1"/>
            <a:r>
              <a:rPr lang="en-US" dirty="0"/>
              <a:t>Availability</a:t>
            </a:r>
          </a:p>
        </p:txBody>
      </p:sp>
      <p:sp>
        <p:nvSpPr>
          <p:cNvPr id="7172" name="Content Placeholder 2"/>
          <p:cNvSpPr>
            <a:spLocks noGrp="1"/>
          </p:cNvSpPr>
          <p:nvPr>
            <p:ph idx="1"/>
          </p:nvPr>
        </p:nvSpPr>
        <p:spPr/>
        <p:txBody>
          <a:bodyPr/>
          <a:lstStyle/>
          <a:p>
            <a:pPr eaLnBrk="1" hangingPunct="1"/>
            <a:r>
              <a:rPr lang="en-US" b="1" dirty="0"/>
              <a:t>Availability</a:t>
            </a:r>
          </a:p>
          <a:p>
            <a:pPr lvl="1" eaLnBrk="1" hangingPunct="1"/>
            <a:r>
              <a:rPr lang="en-US" dirty="0"/>
              <a:t>The fraction of time a piece of equipment is expected to be available for operation</a:t>
            </a:r>
          </a:p>
        </p:txBody>
      </p:sp>
      <p:graphicFrame>
        <p:nvGraphicFramePr>
          <p:cNvPr id="7170" name="Object 2"/>
          <p:cNvGraphicFramePr>
            <a:graphicFrameLocks noChangeAspect="1"/>
          </p:cNvGraphicFramePr>
          <p:nvPr/>
        </p:nvGraphicFramePr>
        <p:xfrm>
          <a:off x="2057400" y="3276600"/>
          <a:ext cx="4776788" cy="2057400"/>
        </p:xfrm>
        <a:graphic>
          <a:graphicData uri="http://schemas.openxmlformats.org/presentationml/2006/ole">
            <mc:AlternateContent xmlns:mc="http://schemas.openxmlformats.org/markup-compatibility/2006">
              <mc:Choice xmlns:v="urn:schemas-microsoft-com:vml" Requires="v">
                <p:oleObj name="Equation" r:id="rId2" imgW="2476440" imgH="1066680" progId="Equation.3">
                  <p:embed/>
                </p:oleObj>
              </mc:Choice>
              <mc:Fallback>
                <p:oleObj name="Equation" r:id="rId2" imgW="2476440" imgH="106668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276600"/>
                        <a:ext cx="4776788"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4s.3</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Content Placeholder 2"/>
          <p:cNvSpPr>
            <a:spLocks noGrp="1"/>
          </p:cNvSpPr>
          <p:nvPr>
            <p:ph idx="1"/>
          </p:nvPr>
        </p:nvSpPr>
        <p:spPr/>
        <p:txBody>
          <a:bodyPr/>
          <a:lstStyle/>
          <a:p>
            <a:pPr eaLnBrk="1" hangingPunct="1"/>
            <a:r>
              <a:rPr lang="en-US" sz="2000" b="0" dirty="0"/>
              <a:t>John Q. Student uses a laptop at school.  His laptop operates 30 weeks on average between failures.  It takes 1.5 weeks, on average, to put his laptop back into service.  What is the laptop’s availability?</a:t>
            </a:r>
          </a:p>
          <a:p>
            <a:pPr eaLnBrk="1" hangingPunct="1"/>
            <a:endParaRPr lang="en-US" dirty="0"/>
          </a:p>
        </p:txBody>
      </p:sp>
      <p:sp>
        <p:nvSpPr>
          <p:cNvPr id="8195" name="Title 1"/>
          <p:cNvSpPr>
            <a:spLocks noGrp="1"/>
          </p:cNvSpPr>
          <p:nvPr>
            <p:ph type="title"/>
          </p:nvPr>
        </p:nvSpPr>
        <p:spPr/>
        <p:txBody>
          <a:bodyPr/>
          <a:lstStyle/>
          <a:p>
            <a:pPr eaLnBrk="1" hangingPunct="1"/>
            <a:r>
              <a:rPr lang="en-US" dirty="0"/>
              <a:t>Example – Availability</a:t>
            </a:r>
          </a:p>
        </p:txBody>
      </p:sp>
      <p:graphicFrame>
        <p:nvGraphicFramePr>
          <p:cNvPr id="8194" name="Object 3"/>
          <p:cNvGraphicFramePr>
            <a:graphicFrameLocks noChangeAspect="1"/>
          </p:cNvGraphicFramePr>
          <p:nvPr/>
        </p:nvGraphicFramePr>
        <p:xfrm>
          <a:off x="2514600" y="3048000"/>
          <a:ext cx="4111625" cy="2211388"/>
        </p:xfrm>
        <a:graphic>
          <a:graphicData uri="http://schemas.openxmlformats.org/presentationml/2006/ole">
            <mc:AlternateContent xmlns:mc="http://schemas.openxmlformats.org/markup-compatibility/2006">
              <mc:Choice xmlns:v="urn:schemas-microsoft-com:vml" Requires="v">
                <p:oleObj name="Equation" r:id="rId2" imgW="1841400" imgH="990360" progId="Equation.3">
                  <p:embed/>
                </p:oleObj>
              </mc:Choice>
              <mc:Fallback>
                <p:oleObj name="Equation" r:id="rId2" imgW="1841400" imgH="99036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048000"/>
                        <a:ext cx="4111625" cy="2211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ounded Rectangle 4"/>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a:t>Reliability</a:t>
            </a:r>
          </a:p>
        </p:txBody>
      </p:sp>
      <p:sp>
        <p:nvSpPr>
          <p:cNvPr id="14339" name="Content Placeholder 2"/>
          <p:cNvSpPr>
            <a:spLocks noGrp="1"/>
          </p:cNvSpPr>
          <p:nvPr>
            <p:ph idx="1"/>
          </p:nvPr>
        </p:nvSpPr>
        <p:spPr/>
        <p:txBody>
          <a:bodyPr/>
          <a:lstStyle/>
          <a:p>
            <a:pPr eaLnBrk="1" hangingPunct="1"/>
            <a:r>
              <a:rPr lang="en-US" b="1" dirty="0"/>
              <a:t>Reliability</a:t>
            </a:r>
          </a:p>
          <a:p>
            <a:pPr lvl="1" eaLnBrk="1" hangingPunct="1"/>
            <a:r>
              <a:rPr lang="en-US" dirty="0"/>
              <a:t>The ability of a product, part, or system to perform its intended function under a prescribed set of conditions</a:t>
            </a:r>
          </a:p>
          <a:p>
            <a:pPr lvl="1" eaLnBrk="1" hangingPunct="1"/>
            <a:r>
              <a:rPr lang="en-US" dirty="0"/>
              <a:t>Reliability is expressed as a probability:</a:t>
            </a:r>
          </a:p>
          <a:p>
            <a:pPr lvl="2" eaLnBrk="1" hangingPunct="1"/>
            <a:r>
              <a:rPr lang="en-US" dirty="0"/>
              <a:t>The probability that the product or system will function when activated</a:t>
            </a:r>
          </a:p>
          <a:p>
            <a:pPr lvl="2" eaLnBrk="1" hangingPunct="1"/>
            <a:r>
              <a:rPr lang="en-US" dirty="0"/>
              <a:t>The probability that the product or system will function for a given length of time</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pPr eaLnBrk="1" hangingPunct="1"/>
            <a:r>
              <a:rPr lang="en-US" b="0" dirty="0"/>
              <a:t>Finding the probability under the assumption that the system consists of a number of independent components</a:t>
            </a:r>
          </a:p>
          <a:p>
            <a:pPr lvl="1" eaLnBrk="1" hangingPunct="1"/>
            <a:r>
              <a:rPr lang="en-US" dirty="0"/>
              <a:t>Requires the use of probabilities for independent events</a:t>
            </a:r>
          </a:p>
          <a:p>
            <a:pPr lvl="2" eaLnBrk="1" hangingPunct="1"/>
            <a:r>
              <a:rPr lang="en-US" b="1" dirty="0"/>
              <a:t>Independent event</a:t>
            </a:r>
          </a:p>
          <a:p>
            <a:pPr lvl="3" eaLnBrk="1" hangingPunct="1"/>
            <a:r>
              <a:rPr lang="en-US" dirty="0"/>
              <a:t>Events whose occurrence or non-occurrence do not influence one another</a:t>
            </a:r>
          </a:p>
        </p:txBody>
      </p:sp>
      <p:sp>
        <p:nvSpPr>
          <p:cNvPr id="15362" name="Title 1"/>
          <p:cNvSpPr>
            <a:spLocks noGrp="1"/>
          </p:cNvSpPr>
          <p:nvPr>
            <p:ph type="title"/>
          </p:nvPr>
        </p:nvSpPr>
        <p:spPr/>
        <p:txBody>
          <a:bodyPr/>
          <a:lstStyle/>
          <a:p>
            <a:pPr eaLnBrk="1" hangingPunct="1"/>
            <a:r>
              <a:rPr lang="en-US" dirty="0"/>
              <a:t>Reliability – When Activated</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pPr eaLnBrk="1" hangingPunct="1"/>
            <a:r>
              <a:rPr lang="en-US" b="1" dirty="0"/>
              <a:t>Rule 1</a:t>
            </a:r>
          </a:p>
          <a:p>
            <a:pPr lvl="1" eaLnBrk="1" hangingPunct="1"/>
            <a:r>
              <a:rPr lang="en-US" dirty="0"/>
              <a:t>If two or more events are independent and </a:t>
            </a:r>
            <a:r>
              <a:rPr lang="en-US" i="1" dirty="0"/>
              <a:t>success</a:t>
            </a:r>
            <a:r>
              <a:rPr lang="en-US" dirty="0"/>
              <a:t> is defined as the probability that all of the events occur, then the probability of success is equal to the product of the probabilities of the events</a:t>
            </a:r>
          </a:p>
        </p:txBody>
      </p:sp>
      <p:sp>
        <p:nvSpPr>
          <p:cNvPr id="16386" name="Title 1"/>
          <p:cNvSpPr>
            <a:spLocks noGrp="1"/>
          </p:cNvSpPr>
          <p:nvPr>
            <p:ph type="title"/>
          </p:nvPr>
        </p:nvSpPr>
        <p:spPr/>
        <p:txBody>
          <a:bodyPr/>
          <a:lstStyle/>
          <a:p>
            <a:pPr eaLnBrk="1" hangingPunct="1"/>
            <a:r>
              <a:rPr lang="en-US" dirty="0"/>
              <a:t>Reliability – When Activated (contd.)</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Content Placeholder 2"/>
          <p:cNvSpPr>
            <a:spLocks noGrp="1"/>
          </p:cNvSpPr>
          <p:nvPr>
            <p:ph idx="1"/>
          </p:nvPr>
        </p:nvSpPr>
        <p:spPr/>
        <p:txBody>
          <a:bodyPr/>
          <a:lstStyle/>
          <a:p>
            <a:pPr eaLnBrk="1" hangingPunct="1"/>
            <a:r>
              <a:rPr lang="en-US" b="0" dirty="0"/>
              <a:t>A machine has two buttons.  In order for the machine to function, both buttons must work.  One button has a probability of working of .95, and the second button has a probability of working of .88.</a:t>
            </a:r>
          </a:p>
          <a:p>
            <a:pPr eaLnBrk="1" hangingPunct="1"/>
            <a:endParaRPr lang="en-US" dirty="0"/>
          </a:p>
        </p:txBody>
      </p:sp>
      <p:sp>
        <p:nvSpPr>
          <p:cNvPr id="1027" name="Title 1"/>
          <p:cNvSpPr>
            <a:spLocks noGrp="1"/>
          </p:cNvSpPr>
          <p:nvPr>
            <p:ph type="title"/>
          </p:nvPr>
        </p:nvSpPr>
        <p:spPr/>
        <p:txBody>
          <a:bodyPr/>
          <a:lstStyle/>
          <a:p>
            <a:pPr eaLnBrk="1" hangingPunct="1"/>
            <a:r>
              <a:rPr lang="en-US" dirty="0"/>
              <a:t>Example – Rule 1</a:t>
            </a:r>
          </a:p>
        </p:txBody>
      </p:sp>
      <p:graphicFrame>
        <p:nvGraphicFramePr>
          <p:cNvPr id="1026" name="Object 2"/>
          <p:cNvGraphicFramePr>
            <a:graphicFrameLocks noChangeAspect="1"/>
          </p:cNvGraphicFramePr>
          <p:nvPr/>
        </p:nvGraphicFramePr>
        <p:xfrm>
          <a:off x="838200" y="3505200"/>
          <a:ext cx="7491413" cy="1023937"/>
        </p:xfrm>
        <a:graphic>
          <a:graphicData uri="http://schemas.openxmlformats.org/presentationml/2006/ole">
            <mc:AlternateContent xmlns:mc="http://schemas.openxmlformats.org/markup-compatibility/2006">
              <mc:Choice xmlns:v="urn:schemas-microsoft-com:vml" Requires="v">
                <p:oleObj name="Equation" r:id="rId2" imgW="3809880" imgH="634680" progId="Equation.3">
                  <p:embed/>
                </p:oleObj>
              </mc:Choice>
              <mc:Fallback>
                <p:oleObj name="Equation" r:id="rId2" imgW="3809880" imgH="63468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505200"/>
                        <a:ext cx="7491413" cy="1023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29" name="Group 12"/>
          <p:cNvGrpSpPr>
            <a:grpSpLocks/>
          </p:cNvGrpSpPr>
          <p:nvPr/>
        </p:nvGrpSpPr>
        <p:grpSpPr bwMode="auto">
          <a:xfrm>
            <a:off x="1828800" y="4833937"/>
            <a:ext cx="4419600" cy="762000"/>
            <a:chOff x="2057400" y="5334000"/>
            <a:chExt cx="4419600" cy="762000"/>
          </a:xfrm>
        </p:grpSpPr>
        <p:sp>
          <p:nvSpPr>
            <p:cNvPr id="1030" name="Rectangle 5"/>
            <p:cNvSpPr>
              <a:spLocks noChangeArrowheads="1"/>
            </p:cNvSpPr>
            <p:nvPr/>
          </p:nvSpPr>
          <p:spPr bwMode="auto">
            <a:xfrm>
              <a:off x="4572000" y="5334000"/>
              <a:ext cx="1295400" cy="762000"/>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lstStyle/>
            <a:p>
              <a:pPr algn="ctr" eaLnBrk="0" hangingPunct="0"/>
              <a:r>
                <a:rPr lang="en-US" sz="2400" dirty="0">
                  <a:latin typeface="Times New Roman" pitchFamily="18" charset="0"/>
                </a:rPr>
                <a:t>Button 2</a:t>
              </a:r>
            </a:p>
            <a:p>
              <a:pPr algn="ctr" eaLnBrk="0" hangingPunct="0"/>
              <a:r>
                <a:rPr lang="en-US" sz="2400" dirty="0">
                  <a:latin typeface="Times New Roman" pitchFamily="18" charset="0"/>
                </a:rPr>
                <a:t>.88</a:t>
              </a:r>
            </a:p>
          </p:txBody>
        </p:sp>
        <p:sp>
          <p:nvSpPr>
            <p:cNvPr id="1031" name="Rectangle 4"/>
            <p:cNvSpPr>
              <a:spLocks noChangeArrowheads="1"/>
            </p:cNvSpPr>
            <p:nvPr/>
          </p:nvSpPr>
          <p:spPr bwMode="auto">
            <a:xfrm>
              <a:off x="2667000" y="5334000"/>
              <a:ext cx="1295400" cy="762000"/>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lstStyle/>
            <a:p>
              <a:pPr algn="ctr" eaLnBrk="0" hangingPunct="0"/>
              <a:r>
                <a:rPr lang="en-US" sz="2400" dirty="0">
                  <a:latin typeface="Times New Roman" pitchFamily="18" charset="0"/>
                </a:rPr>
                <a:t>Button 1</a:t>
              </a:r>
            </a:p>
            <a:p>
              <a:pPr algn="ctr" eaLnBrk="0" hangingPunct="0"/>
              <a:r>
                <a:rPr lang="en-US" sz="2400" dirty="0">
                  <a:latin typeface="Times New Roman" pitchFamily="18" charset="0"/>
                </a:rPr>
                <a:t>.95</a:t>
              </a:r>
            </a:p>
          </p:txBody>
        </p:sp>
        <p:cxnSp>
          <p:nvCxnSpPr>
            <p:cNvPr id="1032" name="Straight Arrow Connector 8"/>
            <p:cNvCxnSpPr>
              <a:cxnSpLocks noChangeShapeType="1"/>
              <a:endCxn id="1031" idx="1"/>
            </p:cNvCxnSpPr>
            <p:nvPr/>
          </p:nvCxnSpPr>
          <p:spPr bwMode="auto">
            <a:xfrm>
              <a:off x="2057400" y="5715000"/>
              <a:ext cx="609600" cy="1588"/>
            </a:xfrm>
            <a:prstGeom prst="straightConnector1">
              <a:avLst/>
            </a:prstGeom>
            <a:noFill/>
            <a:ln w="28575" algn="ctr">
              <a:solidFill>
                <a:schemeClr val="tx1"/>
              </a:solidFill>
              <a:round/>
              <a:headEnd/>
              <a:tailEnd type="arrow" w="med" len="med"/>
            </a:ln>
          </p:spPr>
        </p:cxnSp>
        <p:cxnSp>
          <p:nvCxnSpPr>
            <p:cNvPr id="1033" name="Straight Arrow Connector 9"/>
            <p:cNvCxnSpPr>
              <a:cxnSpLocks noChangeShapeType="1"/>
            </p:cNvCxnSpPr>
            <p:nvPr/>
          </p:nvCxnSpPr>
          <p:spPr bwMode="auto">
            <a:xfrm>
              <a:off x="3962400" y="5715000"/>
              <a:ext cx="609600" cy="1588"/>
            </a:xfrm>
            <a:prstGeom prst="straightConnector1">
              <a:avLst/>
            </a:prstGeom>
            <a:noFill/>
            <a:ln w="28575" algn="ctr">
              <a:solidFill>
                <a:schemeClr val="tx1"/>
              </a:solidFill>
              <a:round/>
              <a:headEnd/>
              <a:tailEnd type="arrow" w="med" len="med"/>
            </a:ln>
          </p:spPr>
        </p:cxnSp>
        <p:cxnSp>
          <p:nvCxnSpPr>
            <p:cNvPr id="1034" name="Straight Arrow Connector 10"/>
            <p:cNvCxnSpPr>
              <a:cxnSpLocks noChangeShapeType="1"/>
            </p:cNvCxnSpPr>
            <p:nvPr/>
          </p:nvCxnSpPr>
          <p:spPr bwMode="auto">
            <a:xfrm>
              <a:off x="5867400" y="5715000"/>
              <a:ext cx="609600" cy="1588"/>
            </a:xfrm>
            <a:prstGeom prst="straightConnector1">
              <a:avLst/>
            </a:prstGeom>
            <a:noFill/>
            <a:ln w="28575" algn="ctr">
              <a:solidFill>
                <a:schemeClr val="tx1"/>
              </a:solidFill>
              <a:round/>
              <a:headEnd/>
              <a:tailEnd type="arrow" w="med" len="med"/>
            </a:ln>
          </p:spPr>
        </p:cxnSp>
      </p:grpSp>
      <p:sp>
        <p:nvSpPr>
          <p:cNvPr id="11" name="Rounded Rectangle 10"/>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p:txBody>
          <a:bodyPr/>
          <a:lstStyle/>
          <a:p>
            <a:pPr eaLnBrk="1" hangingPunct="1"/>
            <a:r>
              <a:rPr lang="en-US" b="0" dirty="0"/>
              <a:t>Though individual system components may have high reliabilities, the system’s reliability may be considerably lower because all components that are in series must function</a:t>
            </a:r>
          </a:p>
          <a:p>
            <a:pPr eaLnBrk="1" hangingPunct="1"/>
            <a:r>
              <a:rPr lang="en-US" b="0" dirty="0"/>
              <a:t>One way to enhance reliability is to utilize redundancy</a:t>
            </a:r>
          </a:p>
          <a:p>
            <a:pPr lvl="1" eaLnBrk="1" hangingPunct="1"/>
            <a:r>
              <a:rPr lang="en-US" b="1" dirty="0"/>
              <a:t>Redundancy</a:t>
            </a:r>
          </a:p>
          <a:p>
            <a:pPr lvl="2" eaLnBrk="1" hangingPunct="1"/>
            <a:r>
              <a:rPr lang="en-US" dirty="0"/>
              <a:t>The use of backup components to increase reliability</a:t>
            </a:r>
          </a:p>
        </p:txBody>
      </p:sp>
      <p:sp>
        <p:nvSpPr>
          <p:cNvPr id="17410" name="Title 1"/>
          <p:cNvSpPr>
            <a:spLocks noGrp="1"/>
          </p:cNvSpPr>
          <p:nvPr>
            <p:ph type="title"/>
          </p:nvPr>
        </p:nvSpPr>
        <p:spPr/>
        <p:txBody>
          <a:bodyPr/>
          <a:lstStyle/>
          <a:p>
            <a:pPr eaLnBrk="1" hangingPunct="1"/>
            <a:r>
              <a:rPr lang="en-US" dirty="0"/>
              <a:t>Reliability – When Activated (contd.)</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pPr eaLnBrk="1" hangingPunct="1"/>
            <a:r>
              <a:rPr lang="en-US" b="1" dirty="0"/>
              <a:t>Rule 2</a:t>
            </a:r>
          </a:p>
          <a:p>
            <a:pPr lvl="1" eaLnBrk="1" hangingPunct="1"/>
            <a:r>
              <a:rPr lang="en-US" dirty="0"/>
              <a:t>If two events are independent and </a:t>
            </a:r>
            <a:r>
              <a:rPr lang="en-US" i="1" dirty="0"/>
              <a:t>success</a:t>
            </a:r>
            <a:r>
              <a:rPr lang="en-US" dirty="0"/>
              <a:t> is defined as the probability that </a:t>
            </a:r>
            <a:r>
              <a:rPr lang="en-US" i="1" dirty="0"/>
              <a:t>at least one</a:t>
            </a:r>
            <a:r>
              <a:rPr lang="en-US" dirty="0"/>
              <a:t> of the events will occur, the probability of success is equal to the probability of either one plus 1.00 minus that probability multiplied by the other probability</a:t>
            </a:r>
          </a:p>
        </p:txBody>
      </p:sp>
      <p:sp>
        <p:nvSpPr>
          <p:cNvPr id="18434" name="Title 1"/>
          <p:cNvSpPr>
            <a:spLocks noGrp="1"/>
          </p:cNvSpPr>
          <p:nvPr>
            <p:ph type="title"/>
          </p:nvPr>
        </p:nvSpPr>
        <p:spPr/>
        <p:txBody>
          <a:bodyPr/>
          <a:lstStyle/>
          <a:p>
            <a:r>
              <a:rPr lang="en-US" dirty="0"/>
              <a:t>Reliability – When Activated (contd.)</a:t>
            </a:r>
          </a:p>
        </p:txBody>
      </p:sp>
      <p:sp>
        <p:nvSpPr>
          <p:cNvPr id="4" name="Rounded Rectangle 3"/>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Content Placeholder 2"/>
          <p:cNvSpPr>
            <a:spLocks noGrp="1"/>
          </p:cNvSpPr>
          <p:nvPr>
            <p:ph idx="1"/>
          </p:nvPr>
        </p:nvSpPr>
        <p:spPr/>
        <p:txBody>
          <a:bodyPr/>
          <a:lstStyle/>
          <a:p>
            <a:pPr eaLnBrk="1" hangingPunct="1"/>
            <a:r>
              <a:rPr lang="en-US" sz="2000" b="0" dirty="0"/>
              <a:t>A restaurant located in area that has frequent power outages has a generator to run its refrigeration equipment in case of a power failure.  The local power company has a reliability of .97, and the generator has a reliability of .90.  The probability that the restaurant will have power is</a:t>
            </a:r>
          </a:p>
          <a:p>
            <a:pPr eaLnBrk="1" hangingPunct="1"/>
            <a:endParaRPr lang="en-US" dirty="0"/>
          </a:p>
        </p:txBody>
      </p:sp>
      <p:sp>
        <p:nvSpPr>
          <p:cNvPr id="2051" name="Title 1"/>
          <p:cNvSpPr>
            <a:spLocks noGrp="1"/>
          </p:cNvSpPr>
          <p:nvPr>
            <p:ph type="title"/>
          </p:nvPr>
        </p:nvSpPr>
        <p:spPr/>
        <p:txBody>
          <a:bodyPr/>
          <a:lstStyle/>
          <a:p>
            <a:pPr eaLnBrk="1" hangingPunct="1"/>
            <a:r>
              <a:rPr lang="en-US" dirty="0"/>
              <a:t>Example – Rule 2</a:t>
            </a:r>
          </a:p>
        </p:txBody>
      </p:sp>
      <p:graphicFrame>
        <p:nvGraphicFramePr>
          <p:cNvPr id="2050" name="Object 2"/>
          <p:cNvGraphicFramePr>
            <a:graphicFrameLocks noChangeAspect="1"/>
          </p:cNvGraphicFramePr>
          <p:nvPr/>
        </p:nvGraphicFramePr>
        <p:xfrm>
          <a:off x="1219200" y="3200400"/>
          <a:ext cx="7034213" cy="1168400"/>
        </p:xfrm>
        <a:graphic>
          <a:graphicData uri="http://schemas.openxmlformats.org/presentationml/2006/ole">
            <mc:AlternateContent xmlns:mc="http://schemas.openxmlformats.org/markup-compatibility/2006">
              <mc:Choice xmlns:v="urn:schemas-microsoft-com:vml" Requires="v">
                <p:oleObj name="Equation" r:id="rId2" imgW="3822480" imgH="634680" progId="Equation.3">
                  <p:embed/>
                </p:oleObj>
              </mc:Choice>
              <mc:Fallback>
                <p:oleObj name="Equation" r:id="rId2" imgW="3822480" imgH="63468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3200400"/>
                        <a:ext cx="7034213" cy="116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053" name="Group 12"/>
          <p:cNvGrpSpPr>
            <a:grpSpLocks/>
          </p:cNvGrpSpPr>
          <p:nvPr/>
        </p:nvGrpSpPr>
        <p:grpSpPr bwMode="auto">
          <a:xfrm>
            <a:off x="3429000" y="4267200"/>
            <a:ext cx="2514600" cy="1981200"/>
            <a:chOff x="2667000" y="4191000"/>
            <a:chExt cx="2514600" cy="1981200"/>
          </a:xfrm>
        </p:grpSpPr>
        <p:sp>
          <p:nvSpPr>
            <p:cNvPr id="2054" name="Rectangle 5"/>
            <p:cNvSpPr>
              <a:spLocks noChangeArrowheads="1"/>
            </p:cNvSpPr>
            <p:nvPr/>
          </p:nvSpPr>
          <p:spPr bwMode="auto">
            <a:xfrm>
              <a:off x="3276600" y="4191000"/>
              <a:ext cx="1295400" cy="762000"/>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lstStyle/>
            <a:p>
              <a:pPr algn="ctr" eaLnBrk="0" hangingPunct="0"/>
              <a:r>
                <a:rPr lang="en-US" sz="2000" dirty="0">
                  <a:latin typeface="Times New Roman" pitchFamily="18" charset="0"/>
                </a:rPr>
                <a:t>Generator</a:t>
              </a:r>
            </a:p>
            <a:p>
              <a:pPr algn="ctr" eaLnBrk="0" hangingPunct="0"/>
              <a:r>
                <a:rPr lang="en-US" sz="2000" dirty="0">
                  <a:latin typeface="Times New Roman" pitchFamily="18" charset="0"/>
                </a:rPr>
                <a:t>.90</a:t>
              </a:r>
            </a:p>
          </p:txBody>
        </p:sp>
        <p:sp>
          <p:nvSpPr>
            <p:cNvPr id="2055" name="Rectangle 6"/>
            <p:cNvSpPr>
              <a:spLocks noChangeArrowheads="1"/>
            </p:cNvSpPr>
            <p:nvPr/>
          </p:nvSpPr>
          <p:spPr bwMode="auto">
            <a:xfrm>
              <a:off x="3276600" y="5410200"/>
              <a:ext cx="1295400" cy="762000"/>
            </a:xfrm>
            <a:prstGeom prst="rect">
              <a:avLst/>
            </a:prstGeom>
            <a:solidFill>
              <a:schemeClr val="bg2">
                <a:lumMod val="75000"/>
              </a:schemeClr>
            </a:solidFill>
            <a:ln w="9525" algn="ctr">
              <a:solidFill>
                <a:schemeClr val="tx1"/>
              </a:solidFill>
              <a:round/>
              <a:headEnd/>
              <a:tailEnd/>
            </a:ln>
            <a:scene3d>
              <a:camera prst="orthographicFront"/>
              <a:lightRig rig="threePt" dir="t"/>
            </a:scene3d>
            <a:sp3d>
              <a:bevelT/>
            </a:sp3d>
          </p:spPr>
          <p:txBody>
            <a:bodyPr/>
            <a:lstStyle/>
            <a:p>
              <a:pPr algn="ctr" eaLnBrk="0" hangingPunct="0"/>
              <a:r>
                <a:rPr lang="en-US" sz="2000" dirty="0">
                  <a:latin typeface="Times New Roman" pitchFamily="18" charset="0"/>
                </a:rPr>
                <a:t>Power Co.</a:t>
              </a:r>
            </a:p>
            <a:p>
              <a:pPr algn="ctr" eaLnBrk="0" hangingPunct="0"/>
              <a:r>
                <a:rPr lang="en-US" sz="2000" dirty="0">
                  <a:latin typeface="Times New Roman" pitchFamily="18" charset="0"/>
                </a:rPr>
                <a:t>.97</a:t>
              </a:r>
            </a:p>
          </p:txBody>
        </p:sp>
        <p:cxnSp>
          <p:nvCxnSpPr>
            <p:cNvPr id="2056" name="Straight Arrow Connector 7"/>
            <p:cNvCxnSpPr>
              <a:cxnSpLocks noChangeShapeType="1"/>
              <a:endCxn id="2055" idx="1"/>
            </p:cNvCxnSpPr>
            <p:nvPr/>
          </p:nvCxnSpPr>
          <p:spPr bwMode="auto">
            <a:xfrm>
              <a:off x="2667000" y="5791200"/>
              <a:ext cx="609600" cy="1588"/>
            </a:xfrm>
            <a:prstGeom prst="straightConnector1">
              <a:avLst/>
            </a:prstGeom>
            <a:noFill/>
            <a:ln w="28575" algn="ctr">
              <a:solidFill>
                <a:schemeClr val="tx1"/>
              </a:solidFill>
              <a:round/>
              <a:headEnd/>
              <a:tailEnd type="arrow" w="med" len="med"/>
            </a:ln>
          </p:spPr>
        </p:cxnSp>
        <p:cxnSp>
          <p:nvCxnSpPr>
            <p:cNvPr id="2057" name="Straight Arrow Connector 8"/>
            <p:cNvCxnSpPr>
              <a:cxnSpLocks noChangeShapeType="1"/>
            </p:cNvCxnSpPr>
            <p:nvPr/>
          </p:nvCxnSpPr>
          <p:spPr bwMode="auto">
            <a:xfrm>
              <a:off x="4572000" y="5791200"/>
              <a:ext cx="609600" cy="1588"/>
            </a:xfrm>
            <a:prstGeom prst="straightConnector1">
              <a:avLst/>
            </a:prstGeom>
            <a:noFill/>
            <a:ln w="28575" algn="ctr">
              <a:solidFill>
                <a:schemeClr val="tx1"/>
              </a:solidFill>
              <a:round/>
              <a:headEnd/>
              <a:tailEnd type="arrow" w="med" len="med"/>
            </a:ln>
          </p:spPr>
        </p:cxnSp>
        <p:cxnSp>
          <p:nvCxnSpPr>
            <p:cNvPr id="2058" name="Straight Arrow Connector 11"/>
            <p:cNvCxnSpPr>
              <a:cxnSpLocks noChangeShapeType="1"/>
              <a:stCxn id="2054" idx="2"/>
              <a:endCxn id="2055" idx="0"/>
            </p:cNvCxnSpPr>
            <p:nvPr/>
          </p:nvCxnSpPr>
          <p:spPr bwMode="auto">
            <a:xfrm rot="5400000">
              <a:off x="3695700" y="5181600"/>
              <a:ext cx="457200" cy="1588"/>
            </a:xfrm>
            <a:prstGeom prst="straightConnector1">
              <a:avLst/>
            </a:prstGeom>
            <a:noFill/>
            <a:ln w="28575" algn="ctr">
              <a:solidFill>
                <a:schemeClr val="tx1"/>
              </a:solidFill>
              <a:round/>
              <a:headEnd/>
              <a:tailEnd type="arrow" w="med" len="med"/>
            </a:ln>
          </p:spPr>
        </p:cxnSp>
      </p:grpSp>
      <p:sp>
        <p:nvSpPr>
          <p:cNvPr id="11" name="Rounded Rectangle 10"/>
          <p:cNvSpPr/>
          <p:nvPr/>
        </p:nvSpPr>
        <p:spPr>
          <a:xfrm>
            <a:off x="76200" y="6248400"/>
            <a:ext cx="1066800" cy="533400"/>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LO 4s.2</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evenson 11th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Stevenson 12th - Theme</Template>
  <TotalTime>250</TotalTime>
  <Words>893</Words>
  <Application>Microsoft Office PowerPoint</Application>
  <PresentationFormat>On-screen Show (4:3)</PresentationFormat>
  <Paragraphs>108</Paragraphs>
  <Slides>21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Constantia</vt:lpstr>
      <vt:lpstr>Times New Roman</vt:lpstr>
      <vt:lpstr>Wingdings 2</vt:lpstr>
      <vt:lpstr>Stevenson 11th Theme</vt:lpstr>
      <vt:lpstr>Equation</vt:lpstr>
      <vt:lpstr>Supplement 4</vt:lpstr>
      <vt:lpstr>Learning Objectives</vt:lpstr>
      <vt:lpstr>Reliability</vt:lpstr>
      <vt:lpstr>Reliability – When Activated</vt:lpstr>
      <vt:lpstr>Reliability – When Activated (contd.)</vt:lpstr>
      <vt:lpstr>Example – Rule 1</vt:lpstr>
      <vt:lpstr>Reliability – When Activated (contd.)</vt:lpstr>
      <vt:lpstr>Reliability – When Activated (contd.)</vt:lpstr>
      <vt:lpstr>Example – Rule 2</vt:lpstr>
      <vt:lpstr>Reliability – When Activated (contd.)</vt:lpstr>
      <vt:lpstr>Example – Rule 3</vt:lpstr>
      <vt:lpstr>What is this system’s reliability?</vt:lpstr>
      <vt:lpstr>Reliability – Over Time</vt:lpstr>
      <vt:lpstr>The Bathtub Curve</vt:lpstr>
      <vt:lpstr>Distribution and Length of Phase</vt:lpstr>
      <vt:lpstr>Exponential Distribution</vt:lpstr>
      <vt:lpstr>Exponential Distribution – Formulae</vt:lpstr>
      <vt:lpstr>Example – Exponential Distribution</vt:lpstr>
      <vt:lpstr>Normal Distribution</vt:lpstr>
      <vt:lpstr>Availability</vt:lpstr>
      <vt:lpstr>Example – Availability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 4</dc:title>
  <dc:creator>David Cook</dc:creator>
  <cp:lastModifiedBy>Idalis Padron</cp:lastModifiedBy>
  <cp:revision>40</cp:revision>
  <dcterms:created xsi:type="dcterms:W3CDTF">2008-07-03T16:41:16Z</dcterms:created>
  <dcterms:modified xsi:type="dcterms:W3CDTF">2021-03-15T20:33:30Z</dcterms:modified>
</cp:coreProperties>
</file>