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04" r:id="rId1"/>
  </p:sldMasterIdLst>
  <p:notesMasterIdLst>
    <p:notesMasterId r:id="rId42"/>
  </p:notesMasterIdLst>
  <p:handoutMasterIdLst>
    <p:handoutMasterId r:id="rId43"/>
  </p:handoutMasterIdLst>
  <p:sldIdLst>
    <p:sldId id="312" r:id="rId2"/>
    <p:sldId id="363" r:id="rId3"/>
    <p:sldId id="365" r:id="rId4"/>
    <p:sldId id="366" r:id="rId5"/>
    <p:sldId id="362" r:id="rId6"/>
    <p:sldId id="318" r:id="rId7"/>
    <p:sldId id="317" r:id="rId8"/>
    <p:sldId id="339" r:id="rId9"/>
    <p:sldId id="340" r:id="rId10"/>
    <p:sldId id="341" r:id="rId11"/>
    <p:sldId id="342" r:id="rId12"/>
    <p:sldId id="319" r:id="rId13"/>
    <p:sldId id="367" r:id="rId14"/>
    <p:sldId id="322" r:id="rId15"/>
    <p:sldId id="323" r:id="rId16"/>
    <p:sldId id="324" r:id="rId17"/>
    <p:sldId id="325" r:id="rId18"/>
    <p:sldId id="326" r:id="rId19"/>
    <p:sldId id="368" r:id="rId20"/>
    <p:sldId id="328" r:id="rId21"/>
    <p:sldId id="331" r:id="rId22"/>
    <p:sldId id="333" r:id="rId23"/>
    <p:sldId id="332" r:id="rId24"/>
    <p:sldId id="334" r:id="rId25"/>
    <p:sldId id="336" r:id="rId26"/>
    <p:sldId id="337" r:id="rId27"/>
    <p:sldId id="383" r:id="rId28"/>
    <p:sldId id="351" r:id="rId29"/>
    <p:sldId id="352" r:id="rId30"/>
    <p:sldId id="384" r:id="rId31"/>
    <p:sldId id="377" r:id="rId32"/>
    <p:sldId id="378" r:id="rId33"/>
    <p:sldId id="379" r:id="rId34"/>
    <p:sldId id="380" r:id="rId35"/>
    <p:sldId id="382" r:id="rId36"/>
    <p:sldId id="354" r:id="rId37"/>
    <p:sldId id="385" r:id="rId38"/>
    <p:sldId id="370" r:id="rId39"/>
    <p:sldId id="386" r:id="rId40"/>
    <p:sldId id="371" r:id="rId4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64">
          <p15:clr>
            <a:srgbClr val="A4A3A4"/>
          </p15:clr>
        </p15:guide>
        <p15:guide id="2" pos="57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DC64BF"/>
    <a:srgbClr val="377565"/>
    <a:srgbClr val="B79433"/>
    <a:srgbClr val="660033"/>
    <a:srgbClr val="7B0701"/>
    <a:srgbClr val="C04F46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18" autoAdjust="0"/>
    <p:restoredTop sz="87933" autoAdjust="0"/>
  </p:normalViewPr>
  <p:slideViewPr>
    <p:cSldViewPr>
      <p:cViewPr varScale="1">
        <p:scale>
          <a:sx n="75" d="100"/>
          <a:sy n="75" d="100"/>
        </p:scale>
        <p:origin x="1877" y="62"/>
      </p:cViewPr>
      <p:guideLst>
        <p:guide orient="horz" pos="864"/>
        <p:guide pos="5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10143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0"/>
            <a:r>
              <a:rPr lang="en-US" noProof="0"/>
              <a:t>Second level</a:t>
            </a:r>
          </a:p>
          <a:p>
            <a:pPr lvl="0"/>
            <a:r>
              <a:rPr lang="en-US" noProof="0"/>
              <a:t>Third level</a:t>
            </a:r>
          </a:p>
          <a:p>
            <a:pPr lvl="0"/>
            <a:r>
              <a:rPr lang="en-US" noProof="0"/>
              <a:t>Fourth level</a:t>
            </a:r>
          </a:p>
          <a:p>
            <a:pPr lvl="0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659676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5784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1415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75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0331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2655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4530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2318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3202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3737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25741662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4468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5570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3230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8767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2307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25852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33441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15845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08074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173053188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90370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3979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53450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55010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10727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43161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7584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93810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49932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65201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94577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95356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4562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75110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2873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1479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6727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9121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3032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376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79614" y="0"/>
            <a:ext cx="8964386" cy="56388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731323" y="2743200"/>
            <a:ext cx="3124200" cy="2057400"/>
          </a:xfrm>
        </p:spPr>
        <p:txBody>
          <a:bodyPr>
            <a:noAutofit/>
          </a:bodyPr>
          <a:lstStyle>
            <a:lvl1pPr marL="0" indent="0" algn="ctr">
              <a:buNone/>
              <a:defRPr sz="2400" b="0" spc="100" baseline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  <a:endParaRPr kumimoji="0" lang="en-US" dirty="0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5714989" y="609600"/>
            <a:ext cx="3124200" cy="1905000"/>
          </a:xfrm>
          <a:noFill/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3200" b="1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ABA4E-CD72-497B-97AA-7213B3980F60}" type="datetimeFigureOut">
              <a:rPr lang="en-US" smtClean="0"/>
              <a:pPr/>
              <a:t>3/15/2021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>
          <a:xfrm>
            <a:off x="1347537" y="6203667"/>
            <a:ext cx="4367463" cy="384048"/>
          </a:xfrm>
        </p:spPr>
        <p:txBody>
          <a:bodyPr/>
          <a:lstStyle>
            <a:lvl1pPr algn="ctr">
              <a:defRPr/>
            </a:lvl1pPr>
          </a:lstStyle>
          <a:p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79614" y="5638800"/>
            <a:ext cx="8964386" cy="2286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686" y="205409"/>
            <a:ext cx="4162089" cy="5319088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  <a:sp3d>
            <a:bevelT w="165100" prst="coolSlant"/>
            <a:bevelB/>
          </a:sp3d>
        </p:spPr>
      </p:pic>
    </p:spTree>
    <p:extLst>
      <p:ext uri="{BB962C8B-B14F-4D97-AF65-F5344CB8AC3E}">
        <p14:creationId xmlns:p14="http://schemas.microsoft.com/office/powerpoint/2010/main" val="298591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ABA4E-CD72-497B-97AA-7213B3980F60}" type="datetimeFigureOut">
              <a:rPr lang="en-US" smtClean="0"/>
              <a:pPr/>
              <a:t>3/15/2021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8382000" y="6232243"/>
            <a:ext cx="5935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</a:rPr>
              <a:t>4-</a:t>
            </a:r>
            <a:fld id="{78C8B78F-49AC-44F6-AA95-D2AF30A24F9D}" type="slidenum">
              <a:rPr lang="en-US" sz="1400" smtClean="0">
                <a:solidFill>
                  <a:schemeClr val="tx2"/>
                </a:solidFill>
              </a:rPr>
              <a:t>‹#›</a:t>
            </a:fld>
            <a:endParaRPr lang="en-US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036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ABA4E-CD72-497B-97AA-7213B3980F60}" type="datetimeFigureOut">
              <a:rPr lang="en-US" smtClean="0"/>
              <a:pPr/>
              <a:t>3/15/2021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8382000" y="6232243"/>
            <a:ext cx="5935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</a:rPr>
              <a:t>4-</a:t>
            </a:r>
            <a:fld id="{78C8B78F-49AC-44F6-AA95-D2AF30A24F9D}" type="slidenum">
              <a:rPr lang="en-US" sz="1400" smtClean="0">
                <a:solidFill>
                  <a:schemeClr val="tx2"/>
                </a:solidFill>
              </a:rPr>
              <a:t>‹#›</a:t>
            </a:fld>
            <a:endParaRPr lang="en-US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7816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1ABA4E-CD72-497B-97AA-7213B3980F60}" type="datetimeFigureOut">
              <a:rPr lang="en-US" smtClean="0"/>
              <a:pPr/>
              <a:t>3/15/2021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8382000" y="6232243"/>
            <a:ext cx="5935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</a:rPr>
              <a:t>4-</a:t>
            </a:r>
            <a:fld id="{78C8B78F-49AC-44F6-AA95-D2AF30A24F9D}" type="slidenum">
              <a:rPr lang="en-US" sz="1400" smtClean="0">
                <a:solidFill>
                  <a:schemeClr val="tx2"/>
                </a:solidFill>
              </a:rPr>
              <a:t>‹#›</a:t>
            </a:fld>
            <a:endParaRPr lang="en-US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0070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ABA4E-CD72-497B-97AA-7213B3980F60}" type="datetimeFigureOut">
              <a:rPr lang="en-US" smtClean="0"/>
              <a:pPr/>
              <a:t>3/15/2021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8382000" y="6232243"/>
            <a:ext cx="5935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</a:rPr>
              <a:t>4-</a:t>
            </a:r>
            <a:fld id="{78C8B78F-49AC-44F6-AA95-D2AF30A24F9D}" type="slidenum">
              <a:rPr lang="en-US" sz="1400" smtClean="0">
                <a:solidFill>
                  <a:schemeClr val="tx2"/>
                </a:solidFill>
              </a:rPr>
              <a:t>‹#›</a:t>
            </a:fld>
            <a:endParaRPr lang="en-US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3269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ABA4E-CD72-497B-97AA-7213B3980F60}" type="datetimeFigureOut">
              <a:rPr lang="en-US" smtClean="0"/>
              <a:pPr/>
              <a:t>3/15/2021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8382000" y="6232243"/>
            <a:ext cx="5935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</a:rPr>
              <a:t>4-</a:t>
            </a:r>
            <a:fld id="{78C8B78F-49AC-44F6-AA95-D2AF30A24F9D}" type="slidenum">
              <a:rPr lang="en-US" sz="1400" smtClean="0">
                <a:solidFill>
                  <a:schemeClr val="tx2"/>
                </a:solidFill>
              </a:rPr>
              <a:t>‹#›</a:t>
            </a:fld>
            <a:endParaRPr lang="en-US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7254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ABA4E-CD72-497B-97AA-7213B3980F60}" type="datetimeFigureOut">
              <a:rPr lang="en-US" smtClean="0"/>
              <a:pPr/>
              <a:t>3/15/2021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8382000" y="6232243"/>
            <a:ext cx="5935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</a:rPr>
              <a:t>4-</a:t>
            </a:r>
            <a:fld id="{78C8B78F-49AC-44F6-AA95-D2AF30A24F9D}" type="slidenum">
              <a:rPr lang="en-US" sz="1400" smtClean="0">
                <a:solidFill>
                  <a:schemeClr val="tx2"/>
                </a:solidFill>
              </a:rPr>
              <a:t>‹#›</a:t>
            </a:fld>
            <a:endParaRPr lang="en-US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216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048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1ABA4E-CD72-497B-97AA-7213B3980F60}" type="datetimeFigureOut">
              <a:rPr lang="en-US" smtClean="0"/>
              <a:pPr/>
              <a:t>3/15/2021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8382000" y="6232243"/>
            <a:ext cx="5935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</a:rPr>
              <a:t>4-</a:t>
            </a:r>
            <a:fld id="{78C8B78F-49AC-44F6-AA95-D2AF30A24F9D}" type="slidenum">
              <a:rPr lang="en-US" sz="1400" smtClean="0">
                <a:solidFill>
                  <a:schemeClr val="tx2"/>
                </a:solidFill>
              </a:rPr>
              <a:t>‹#›</a:t>
            </a:fld>
            <a:endParaRPr lang="en-US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834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ABA4E-CD72-497B-97AA-7213B3980F60}" type="datetimeFigureOut">
              <a:rPr lang="en-US" smtClean="0"/>
              <a:pPr/>
              <a:t>3/15/2021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Content Placeholder 8"/>
          <p:cNvSpPr>
            <a:spLocks noGrp="1"/>
          </p:cNvSpPr>
          <p:nvPr>
            <p:ph idx="1"/>
          </p:nvPr>
        </p:nvSpPr>
        <p:spPr>
          <a:xfrm>
            <a:off x="3048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8382000" y="6232243"/>
            <a:ext cx="5935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</a:rPr>
              <a:t>4-</a:t>
            </a:r>
            <a:fld id="{78C8B78F-49AC-44F6-AA95-D2AF30A24F9D}" type="slidenum">
              <a:rPr lang="en-US" sz="1400" smtClean="0">
                <a:solidFill>
                  <a:schemeClr val="tx2"/>
                </a:solidFill>
              </a:rPr>
              <a:t>‹#›</a:t>
            </a:fld>
            <a:endParaRPr lang="en-US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703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ABA4E-CD72-497B-97AA-7213B3980F60}" type="datetimeFigureOut">
              <a:rPr lang="en-US" smtClean="0"/>
              <a:pPr/>
              <a:t>3/15/2021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3600" b="1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 userDrawn="1"/>
        </p:nvSpPr>
        <p:spPr>
          <a:xfrm>
            <a:off x="8382000" y="6232243"/>
            <a:ext cx="5935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</a:rPr>
              <a:t>4-</a:t>
            </a:r>
            <a:fld id="{78C8B78F-49AC-44F6-AA95-D2AF30A24F9D}" type="slidenum">
              <a:rPr lang="en-US" sz="1400" smtClean="0">
                <a:solidFill>
                  <a:schemeClr val="tx2"/>
                </a:solidFill>
              </a:rPr>
              <a:t>‹#›</a:t>
            </a:fld>
            <a:endParaRPr lang="en-US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251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ABA4E-CD72-497B-97AA-7213B3980F60}" type="datetimeFigureOut">
              <a:rPr lang="en-US" smtClean="0"/>
              <a:pPr/>
              <a:t>3/15/2021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324852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494516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8382000" y="6232243"/>
            <a:ext cx="5935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</a:rPr>
              <a:t>4-</a:t>
            </a:r>
            <a:fld id="{78C8B78F-49AC-44F6-AA95-D2AF30A24F9D}" type="slidenum">
              <a:rPr lang="en-US" sz="1400" smtClean="0">
                <a:solidFill>
                  <a:schemeClr val="tx2"/>
                </a:solidFill>
              </a:rPr>
              <a:t>‹#›</a:t>
            </a:fld>
            <a:endParaRPr lang="en-US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178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ABA4E-CD72-497B-97AA-7213B3980F60}" type="datetimeFigureOut">
              <a:rPr lang="en-US" smtClean="0"/>
              <a:pPr/>
              <a:t>3/15/2021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3212" y="1437909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3048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463732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223592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463732" y="1398130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8382000" y="6232243"/>
            <a:ext cx="5935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</a:rPr>
              <a:t>4-</a:t>
            </a:r>
            <a:fld id="{78C8B78F-49AC-44F6-AA95-D2AF30A24F9D}" type="slidenum">
              <a:rPr lang="en-US" sz="1400" smtClean="0">
                <a:solidFill>
                  <a:schemeClr val="tx2"/>
                </a:solidFill>
              </a:rPr>
              <a:t>‹#›</a:t>
            </a:fld>
            <a:endParaRPr lang="en-US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682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ABA4E-CD72-497B-97AA-7213B3980F60}" type="datetimeFigureOut">
              <a:rPr lang="en-US" smtClean="0"/>
              <a:pPr/>
              <a:t>3/15/2021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8382000" y="6232243"/>
            <a:ext cx="5935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</a:rPr>
              <a:t>4-</a:t>
            </a:r>
            <a:fld id="{78C8B78F-49AC-44F6-AA95-D2AF30A24F9D}" type="slidenum">
              <a:rPr lang="en-US" sz="1400" smtClean="0">
                <a:solidFill>
                  <a:schemeClr val="tx2"/>
                </a:solidFill>
              </a:rPr>
              <a:t>‹#›</a:t>
            </a:fld>
            <a:endParaRPr lang="en-US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997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ABA4E-CD72-497B-97AA-7213B3980F60}" type="datetimeFigureOut">
              <a:rPr lang="en-US" smtClean="0"/>
              <a:pPr/>
              <a:t>3/15/2021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8382000" y="6232243"/>
            <a:ext cx="5935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</a:rPr>
              <a:t>4-</a:t>
            </a:r>
            <a:fld id="{78C8B78F-49AC-44F6-AA95-D2AF30A24F9D}" type="slidenum">
              <a:rPr lang="en-US" sz="1400" smtClean="0">
                <a:solidFill>
                  <a:schemeClr val="tx2"/>
                </a:solidFill>
              </a:rPr>
              <a:t>‹#›</a:t>
            </a:fld>
            <a:endParaRPr lang="en-US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382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ABA4E-CD72-497B-97AA-7213B3980F60}" type="datetimeFigureOut">
              <a:rPr lang="en-US" smtClean="0"/>
              <a:pPr/>
              <a:t>3/15/2021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8382000" y="6232243"/>
            <a:ext cx="5935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</a:rPr>
              <a:t>4-</a:t>
            </a:r>
            <a:fld id="{78C8B78F-49AC-44F6-AA95-D2AF30A24F9D}" type="slidenum">
              <a:rPr lang="en-US" sz="1400" smtClean="0">
                <a:solidFill>
                  <a:schemeClr val="tx2"/>
                </a:solidFill>
              </a:rPr>
              <a:t>‹#›</a:t>
            </a:fld>
            <a:endParaRPr lang="en-US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094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336884" y="1481688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1ABA4E-CD72-497B-97AA-7213B3980F60}" type="datetimeFigureOut">
              <a:rPr lang="en-US" smtClean="0"/>
              <a:pPr/>
              <a:t>3/15/2021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kumimoji="0" lang="en-US" dirty="0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324852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 rot="16200000">
            <a:off x="-3342707" y="3323253"/>
            <a:ext cx="6860515" cy="1751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3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3">
                  <a:lumMod val="40000"/>
                  <a:lumOff val="60000"/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0" y="6674947"/>
            <a:ext cx="9144000" cy="183057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3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3">
                  <a:lumMod val="40000"/>
                  <a:lumOff val="60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344" y="21280"/>
            <a:ext cx="1154176" cy="968095"/>
          </a:xfrm>
          <a:prstGeom prst="rect">
            <a:avLst/>
          </a:prstGeom>
          <a:effectLst>
            <a:reflection endPos="0" dist="50800" dir="5400000" sy="-100000" algn="bl" rotWithShape="0"/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677149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  <p:sldLayoutId id="2147483819" r:id="rId15"/>
  </p:sldLayoutIdLst>
  <p:txStyles>
    <p:titleStyle>
      <a:lvl1pPr algn="l" rtl="0" eaLnBrk="1" latinLnBrk="0" hangingPunct="1">
        <a:spcBef>
          <a:spcPct val="0"/>
        </a:spcBef>
        <a:buNone/>
        <a:defRPr kumimoji="0" lang="en-US" sz="3200" b="1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chemeClr val="tx1">
              <a:lumMod val="95000"/>
              <a:lumOff val="5000"/>
            </a:schemeClr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85000"/>
        <a:buFont typeface="Wingdings 2"/>
        <a:buChar char=""/>
        <a:defRPr kumimoji="0" sz="2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tx2"/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tx2"/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tx2"/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tx2"/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o.org/iso/iso_14000_essentials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r>
              <a:rPr lang="en-US" dirty="0"/>
              <a:t>Product and Service Design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rgbClr val="C04F46"/>
                </a:solidFill>
              </a:rPr>
              <a:t>Chapter 4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200" y="6230779"/>
            <a:ext cx="827461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Copyright © 2015 McGraw-Hill Education. All rights reserved. No reproduction or distribution without the prior written consent of McGraw-Hill Education.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/>
              <a:t>Competitor-Based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0" dirty="0"/>
              <a:t>By studying how a competitor operates and its products and services, many useful ideas can be generated</a:t>
            </a:r>
          </a:p>
          <a:p>
            <a:pPr eaLnBrk="1" hangingPunct="1"/>
            <a:r>
              <a:rPr lang="en-US" dirty="0"/>
              <a:t>Reverse engineering</a:t>
            </a:r>
          </a:p>
          <a:p>
            <a:pPr lvl="1" eaLnBrk="1" hangingPunct="1"/>
            <a:r>
              <a:rPr lang="en-US" dirty="0"/>
              <a:t>Dismantling and inspecting a competitor’s product to discover product improvements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76200" y="6248400"/>
            <a:ext cx="1066800" cy="5334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LO 4.5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b="1" dirty="0"/>
              <a:t>Research and Development (R&amp;D)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Organized efforts to increase scientific knowledge or product innovation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b="1" dirty="0"/>
              <a:t>Basic research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dirty="0"/>
              <a:t>Has the objective of advancing the state of knowledge about a subject without any near-term expectation of commercial applications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b="1" dirty="0"/>
              <a:t>Applied research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dirty="0"/>
              <a:t>Has the objective of achieving commercial applications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b="1" dirty="0"/>
              <a:t>Development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dirty="0"/>
              <a:t>Converts the results of applied research into useful commercial applications.</a:t>
            </a:r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/>
              <a:t>Research Based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76200" y="6248400"/>
            <a:ext cx="1066800" cy="5334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LO 4.5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400" dirty="0"/>
              <a:t>Legal Considerations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1" dirty="0"/>
              <a:t>Product liability</a:t>
            </a:r>
            <a:endParaRPr lang="en-US" sz="2000" dirty="0"/>
          </a:p>
          <a:p>
            <a:pPr lvl="2" eaLnBrk="1" hangingPunct="1">
              <a:lnSpc>
                <a:spcPct val="90000"/>
              </a:lnSpc>
            </a:pPr>
            <a:r>
              <a:rPr lang="en-US" sz="2000" dirty="0"/>
              <a:t>The responsibility a manufacturer has for any injuries or damages caused by as faulty product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/>
              <a:t>Some of the concomitant costs</a:t>
            </a:r>
          </a:p>
          <a:p>
            <a:pPr lvl="3" eaLnBrk="1" hangingPunct="1">
              <a:lnSpc>
                <a:spcPct val="90000"/>
              </a:lnSpc>
            </a:pPr>
            <a:r>
              <a:rPr lang="en-US" sz="1800" dirty="0"/>
              <a:t>Litigation</a:t>
            </a:r>
          </a:p>
          <a:p>
            <a:pPr lvl="3" eaLnBrk="1" hangingPunct="1">
              <a:lnSpc>
                <a:spcPct val="90000"/>
              </a:lnSpc>
            </a:pPr>
            <a:r>
              <a:rPr lang="en-US" sz="1800" dirty="0"/>
              <a:t>Legal and insurance costs</a:t>
            </a:r>
          </a:p>
          <a:p>
            <a:pPr lvl="3" eaLnBrk="1" hangingPunct="1">
              <a:lnSpc>
                <a:spcPct val="90000"/>
              </a:lnSpc>
            </a:pPr>
            <a:r>
              <a:rPr lang="en-US" sz="1800" dirty="0"/>
              <a:t>Settlement costs</a:t>
            </a:r>
          </a:p>
          <a:p>
            <a:pPr lvl="3" eaLnBrk="1" hangingPunct="1">
              <a:lnSpc>
                <a:spcPct val="90000"/>
              </a:lnSpc>
            </a:pPr>
            <a:r>
              <a:rPr lang="en-US" sz="1800" dirty="0"/>
              <a:t>Costly product recalls</a:t>
            </a:r>
          </a:p>
          <a:p>
            <a:pPr lvl="3" eaLnBrk="1" hangingPunct="1">
              <a:lnSpc>
                <a:spcPct val="90000"/>
              </a:lnSpc>
            </a:pPr>
            <a:r>
              <a:rPr lang="en-US" sz="1800" dirty="0"/>
              <a:t>Reputation effects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1" dirty="0"/>
              <a:t>Uniform Commercial Code</a:t>
            </a:r>
            <a:endParaRPr lang="en-US" sz="2000" dirty="0"/>
          </a:p>
          <a:p>
            <a:pPr lvl="2" eaLnBrk="1" hangingPunct="1">
              <a:lnSpc>
                <a:spcPct val="90000"/>
              </a:lnSpc>
            </a:pPr>
            <a:r>
              <a:rPr lang="en-US" sz="2000" dirty="0"/>
              <a:t>Under the UCC, products carry an implication of merchantability and fitness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Legal Considerations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76200" y="6248400"/>
            <a:ext cx="1066800" cy="5334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LO 4.6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Designers are often under pressure to </a:t>
            </a:r>
          </a:p>
          <a:p>
            <a:pPr lvl="1" eaLnBrk="1" hangingPunct="1"/>
            <a:r>
              <a:rPr lang="en-US" dirty="0"/>
              <a:t>Speed up the design process</a:t>
            </a:r>
          </a:p>
          <a:p>
            <a:pPr lvl="1" eaLnBrk="1" hangingPunct="1"/>
            <a:r>
              <a:rPr lang="en-US" dirty="0"/>
              <a:t>Cut costs</a:t>
            </a:r>
          </a:p>
          <a:p>
            <a:pPr eaLnBrk="1" hangingPunct="1"/>
            <a:r>
              <a:rPr lang="en-US" dirty="0"/>
              <a:t> These pressures force trade-off decisions</a:t>
            </a:r>
          </a:p>
          <a:p>
            <a:pPr lvl="1" eaLnBrk="1" hangingPunct="1"/>
            <a:r>
              <a:rPr lang="en-US" dirty="0"/>
              <a:t>What if a product has bugs?</a:t>
            </a:r>
          </a:p>
          <a:p>
            <a:pPr lvl="2" eaLnBrk="1" hangingPunct="1"/>
            <a:r>
              <a:rPr lang="en-US" dirty="0"/>
              <a:t>Release the product and risk damage to your reputation</a:t>
            </a:r>
          </a:p>
          <a:p>
            <a:pPr lvl="2" eaLnBrk="1" hangingPunct="1"/>
            <a:r>
              <a:rPr lang="en-US" dirty="0"/>
              <a:t>Work out the bugs and forego revenue</a:t>
            </a:r>
          </a:p>
          <a:p>
            <a:pPr lvl="2" eaLnBrk="1" hangingPunct="1"/>
            <a:endParaRPr lang="en-US" dirty="0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Ethical Considerations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76200" y="6248400"/>
            <a:ext cx="1066800" cy="5334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LO 4.6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Sustainability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b="1" dirty="0"/>
              <a:t>Sustainability</a:t>
            </a:r>
          </a:p>
          <a:p>
            <a:pPr lvl="1" eaLnBrk="1" hangingPunct="1"/>
            <a:r>
              <a:rPr lang="en-US" sz="2000" dirty="0"/>
              <a:t>Using resources in ways that do not harm ecological systems that support human existence</a:t>
            </a:r>
          </a:p>
          <a:p>
            <a:pPr eaLnBrk="1" hangingPunct="1"/>
            <a:r>
              <a:rPr lang="en-US" sz="2400" dirty="0"/>
              <a:t>Key aspects of designing for sustainability</a:t>
            </a:r>
          </a:p>
          <a:p>
            <a:pPr lvl="1" eaLnBrk="1" hangingPunct="1"/>
            <a:r>
              <a:rPr lang="en-US" sz="2000" dirty="0"/>
              <a:t>Cradle-to-grave assessment (Life-Cycle assessment)</a:t>
            </a:r>
          </a:p>
          <a:p>
            <a:pPr lvl="1" eaLnBrk="1" hangingPunct="1"/>
            <a:r>
              <a:rPr lang="en-US" sz="2000" dirty="0"/>
              <a:t>End-of-life programs</a:t>
            </a:r>
          </a:p>
          <a:p>
            <a:pPr lvl="1" eaLnBrk="1" hangingPunct="1"/>
            <a:r>
              <a:rPr lang="en-US" sz="2000" dirty="0"/>
              <a:t>The 3-Rs</a:t>
            </a:r>
          </a:p>
          <a:p>
            <a:pPr lvl="2"/>
            <a:r>
              <a:rPr lang="en-US" sz="1700" dirty="0"/>
              <a:t>Reduction of costs and materials used</a:t>
            </a:r>
          </a:p>
          <a:p>
            <a:pPr lvl="2"/>
            <a:r>
              <a:rPr lang="en-US" sz="1700" dirty="0"/>
              <a:t>Re-using parts of returned products</a:t>
            </a:r>
          </a:p>
          <a:p>
            <a:pPr lvl="2"/>
            <a:r>
              <a:rPr lang="en-US" sz="1700" dirty="0"/>
              <a:t>Recycling</a:t>
            </a:r>
          </a:p>
          <a:p>
            <a:pPr lvl="1" eaLnBrk="1" hangingPunct="1">
              <a:buFontTx/>
              <a:buNone/>
            </a:pPr>
            <a:endParaRPr lang="en-US" sz="2000" dirty="0"/>
          </a:p>
        </p:txBody>
      </p:sp>
      <p:sp>
        <p:nvSpPr>
          <p:cNvPr id="4" name="Rounded Rectangle 3"/>
          <p:cNvSpPr/>
          <p:nvPr/>
        </p:nvSpPr>
        <p:spPr>
          <a:xfrm>
            <a:off x="76200" y="6248400"/>
            <a:ext cx="1066800" cy="5334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LO 4.6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Cradle-to-Grave Assessment</a:t>
            </a:r>
          </a:p>
          <a:p>
            <a:pPr lvl="1">
              <a:lnSpc>
                <a:spcPct val="90000"/>
              </a:lnSpc>
            </a:pPr>
            <a:r>
              <a:rPr lang="en-US" i="1" dirty="0"/>
              <a:t>aka </a:t>
            </a:r>
            <a:r>
              <a:rPr lang="en-US" dirty="0"/>
              <a:t>Life-Cycle Assessment (LCA)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The assessment of the environmental impact of a product or service throughout its useful life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/>
              <a:t>Focuses on such factors as</a:t>
            </a:r>
          </a:p>
          <a:p>
            <a:pPr lvl="3" eaLnBrk="1" hangingPunct="1">
              <a:lnSpc>
                <a:spcPct val="90000"/>
              </a:lnSpc>
            </a:pPr>
            <a:r>
              <a:rPr lang="en-US" dirty="0"/>
              <a:t>Global warming</a:t>
            </a:r>
          </a:p>
          <a:p>
            <a:pPr lvl="3" eaLnBrk="1" hangingPunct="1">
              <a:lnSpc>
                <a:spcPct val="90000"/>
              </a:lnSpc>
            </a:pPr>
            <a:r>
              <a:rPr lang="en-US" dirty="0"/>
              <a:t>Smog formation</a:t>
            </a:r>
          </a:p>
          <a:p>
            <a:pPr lvl="3" eaLnBrk="1" hangingPunct="1">
              <a:lnSpc>
                <a:spcPct val="90000"/>
              </a:lnSpc>
            </a:pPr>
            <a:r>
              <a:rPr lang="en-US" dirty="0"/>
              <a:t>Oxygen depletion</a:t>
            </a:r>
          </a:p>
          <a:p>
            <a:pPr lvl="3" eaLnBrk="1" hangingPunct="1">
              <a:lnSpc>
                <a:spcPct val="90000"/>
              </a:lnSpc>
            </a:pPr>
            <a:r>
              <a:rPr lang="en-US" dirty="0"/>
              <a:t>Solid waste generation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/>
              <a:t>LCA procedures are part of the </a:t>
            </a:r>
            <a:r>
              <a:rPr lang="en-US" dirty="0">
                <a:hlinkClick r:id="rId3"/>
              </a:rPr>
              <a:t>ISO 14000 </a:t>
            </a:r>
            <a:r>
              <a:rPr lang="en-US" dirty="0"/>
              <a:t>environmental management procedures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/>
              <a:t>Cradle-to-Grave Assessment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76200" y="6248400"/>
            <a:ext cx="1066800" cy="5334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LO 4.7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b="1" dirty="0"/>
              <a:t>Value analysis</a:t>
            </a:r>
          </a:p>
          <a:p>
            <a:pPr lvl="1" eaLnBrk="1" hangingPunct="1"/>
            <a:r>
              <a:rPr lang="en-US" sz="2000" dirty="0"/>
              <a:t>Examination of the function of parts and materials in an effort to reduce the cost and/or improve the performance of a product</a:t>
            </a:r>
          </a:p>
          <a:p>
            <a:pPr lvl="1" eaLnBrk="1" hangingPunct="1"/>
            <a:r>
              <a:rPr lang="en-US" sz="2000" dirty="0"/>
              <a:t>Common questions used in value analysis</a:t>
            </a:r>
          </a:p>
          <a:p>
            <a:pPr lvl="2" eaLnBrk="1" hangingPunct="1"/>
            <a:r>
              <a:rPr lang="en-US" sz="1800" dirty="0"/>
              <a:t>Is the item necessary; does it have value; could it be eliminated?</a:t>
            </a:r>
          </a:p>
          <a:p>
            <a:pPr lvl="2" eaLnBrk="1" hangingPunct="1"/>
            <a:r>
              <a:rPr lang="en-US" sz="1800" dirty="0"/>
              <a:t>Are there alternative sources for the item?</a:t>
            </a:r>
          </a:p>
          <a:p>
            <a:pPr lvl="2" eaLnBrk="1" hangingPunct="1"/>
            <a:r>
              <a:rPr lang="en-US" sz="1800" dirty="0"/>
              <a:t>Could another material, part, or service be used instead?</a:t>
            </a:r>
          </a:p>
          <a:p>
            <a:pPr lvl="2" eaLnBrk="1" hangingPunct="1"/>
            <a:r>
              <a:rPr lang="en-US" sz="1800" dirty="0"/>
              <a:t>Can two or more parts be combined?</a:t>
            </a:r>
          </a:p>
          <a:p>
            <a:pPr lvl="2" eaLnBrk="1" hangingPunct="1"/>
            <a:r>
              <a:rPr lang="en-US" sz="1800" dirty="0"/>
              <a:t>Can specifications be less stringent to save time or money?</a:t>
            </a:r>
          </a:p>
          <a:p>
            <a:pPr lvl="2" eaLnBrk="1" hangingPunct="1"/>
            <a:r>
              <a:rPr lang="en-US" sz="1800" dirty="0"/>
              <a:t>Do suppliers/providers have suggestions for improvements?</a:t>
            </a:r>
          </a:p>
          <a:p>
            <a:pPr lvl="2" eaLnBrk="1" hangingPunct="1"/>
            <a:r>
              <a:rPr lang="en-US" sz="1800" dirty="0"/>
              <a:t>Can packaging be improved or made less costly?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dirty="0"/>
              <a:t>Reduce:</a:t>
            </a:r>
            <a:r>
              <a:rPr lang="en-US" sz="3200" dirty="0"/>
              <a:t> Costs and Materials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76200" y="6248400"/>
            <a:ext cx="1066800" cy="5334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LO 4.8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eaLnBrk="1" hangingPunct="1"/>
            <a:r>
              <a:rPr lang="en-US" b="1" dirty="0"/>
              <a:t>Remanufacturing</a:t>
            </a:r>
          </a:p>
          <a:p>
            <a:pPr lvl="1" eaLnBrk="1" hangingPunct="1"/>
            <a:r>
              <a:rPr lang="en-US" dirty="0"/>
              <a:t>Refurbishing used products by replacing worn-out or defective components</a:t>
            </a:r>
          </a:p>
          <a:p>
            <a:pPr lvl="2" eaLnBrk="1" hangingPunct="1"/>
            <a:r>
              <a:rPr lang="en-US" dirty="0"/>
              <a:t>Can be performed by the original manufacturer or another company</a:t>
            </a:r>
          </a:p>
          <a:p>
            <a:pPr lvl="1"/>
            <a:r>
              <a:rPr lang="en-US" dirty="0"/>
              <a:t>Reasons to remanufacture:</a:t>
            </a:r>
          </a:p>
          <a:p>
            <a:pPr lvl="2"/>
            <a:r>
              <a:rPr lang="en-US" dirty="0"/>
              <a:t>Remanufactured products can be sold for about 50% of the cost of a new product</a:t>
            </a:r>
          </a:p>
          <a:p>
            <a:pPr lvl="2"/>
            <a:r>
              <a:rPr lang="en-US" dirty="0"/>
              <a:t>The process requires mostly unskilled and semi-skilled workers</a:t>
            </a:r>
          </a:p>
          <a:p>
            <a:pPr lvl="2"/>
            <a:r>
              <a:rPr lang="en-US" dirty="0"/>
              <a:t>In the global market, European lawmakers are increasingly requiring manufacturers to take back used products</a:t>
            </a:r>
          </a:p>
          <a:p>
            <a:pPr lvl="1" eaLnBrk="1" hangingPunct="1"/>
            <a:r>
              <a:rPr lang="en-US" b="1" dirty="0"/>
              <a:t>Design for disassembly (DFD)</a:t>
            </a:r>
          </a:p>
          <a:p>
            <a:pPr lvl="2" eaLnBrk="1" hangingPunct="1"/>
            <a:r>
              <a:rPr lang="en-US" dirty="0"/>
              <a:t>Designing a product to that used products can be easily taken apart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dirty="0"/>
              <a:t>Re-Use:</a:t>
            </a:r>
            <a:r>
              <a:rPr lang="en-US" sz="3200" dirty="0"/>
              <a:t>  Remanufacturing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76200" y="6248400"/>
            <a:ext cx="1066800" cy="5334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LO 4.8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j04373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4975729"/>
            <a:ext cx="2819400" cy="1882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1536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400" b="1" dirty="0"/>
              <a:t>Recycling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Recovering materials for future use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dirty="0"/>
              <a:t>Applies to manufactured parts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dirty="0"/>
              <a:t>Also applies to materials used during production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Why recycle?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dirty="0"/>
              <a:t>Cost savings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dirty="0"/>
              <a:t>Environmental concerns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dirty="0"/>
              <a:t>Environmental regulations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Companies doing business in the EU must show that a specified proportion of their products are recyclable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b="1" dirty="0"/>
              <a:t>Design for recycling (DFR)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dirty="0"/>
              <a:t>Product design that takes into account the ability to disassemble a used product to recover the recyclable parts</a:t>
            </a: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dirty="0"/>
              <a:t>Recycle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6200" y="6248400"/>
            <a:ext cx="1066800" cy="5334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LO 4.8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 anchor="b">
            <a:normAutofit/>
          </a:bodyPr>
          <a:lstStyle/>
          <a:p>
            <a:pPr eaLnBrk="1" hangingPunct="1"/>
            <a:r>
              <a:rPr lang="en-US" sz="3200" dirty="0"/>
              <a:t>Product or service life stages</a:t>
            </a:r>
            <a:endParaRPr lang="en-US" sz="3200" b="1" dirty="0">
              <a:solidFill>
                <a:srgbClr val="2D8AD8"/>
              </a:solidFill>
            </a:endParaRPr>
          </a:p>
        </p:txBody>
      </p:sp>
      <p:pic>
        <p:nvPicPr>
          <p:cNvPr id="4" name="Picture 3" descr="ste25251_04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9200" y="1676400"/>
            <a:ext cx="6400800" cy="3960648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76200" y="6248400"/>
            <a:ext cx="1066800" cy="5334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LO 4.9</a:t>
            </a:r>
          </a:p>
        </p:txBody>
      </p:sp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eaLnBrk="1" hangingPunct="1">
              <a:buNone/>
            </a:pPr>
            <a:r>
              <a:rPr lang="en-US" sz="2400" dirty="0"/>
              <a:t>You should be able to:</a:t>
            </a:r>
          </a:p>
          <a:p>
            <a:pPr marL="914400" lvl="1" indent="-914400" eaLnBrk="1" hangingPunct="1">
              <a:buNone/>
            </a:pPr>
            <a:r>
              <a:rPr lang="en-US" sz="2000" dirty="0"/>
              <a:t>LO 4.1	Explain the </a:t>
            </a:r>
            <a:r>
              <a:rPr lang="en-US" sz="2000" i="1" dirty="0"/>
              <a:t>strategic</a:t>
            </a:r>
            <a:r>
              <a:rPr lang="en-US" sz="2000" dirty="0"/>
              <a:t> importance of product and service design</a:t>
            </a:r>
          </a:p>
          <a:p>
            <a:pPr marL="914400" lvl="1" indent="-914400" eaLnBrk="1" hangingPunct="1">
              <a:buNone/>
            </a:pPr>
            <a:r>
              <a:rPr lang="en-US" sz="2000" dirty="0"/>
              <a:t>LO4.2	Describe what product and service design does</a:t>
            </a:r>
          </a:p>
          <a:p>
            <a:pPr marL="914400" lvl="1" indent="-914400" eaLnBrk="1" hangingPunct="1">
              <a:buNone/>
            </a:pPr>
            <a:r>
              <a:rPr lang="en-US" sz="2000" dirty="0"/>
              <a:t>LO4.3	Name the key questions of product and service design</a:t>
            </a:r>
          </a:p>
          <a:p>
            <a:pPr marL="914400" lvl="1" indent="-914400" eaLnBrk="1" hangingPunct="1">
              <a:buNone/>
            </a:pPr>
            <a:r>
              <a:rPr lang="en-US" sz="2000" dirty="0"/>
              <a:t>LO4.4	Identify some reasons for design or redesign</a:t>
            </a:r>
          </a:p>
          <a:p>
            <a:pPr marL="914400" lvl="1" indent="-914400" eaLnBrk="1" hangingPunct="1">
              <a:buNone/>
            </a:pPr>
            <a:r>
              <a:rPr lang="en-US" sz="2000" dirty="0"/>
              <a:t>LO4.5	List some of the main sources of design ideas</a:t>
            </a:r>
          </a:p>
          <a:p>
            <a:pPr marL="914400" lvl="1" indent="-914400" eaLnBrk="1" hangingPunct="1">
              <a:buNone/>
            </a:pPr>
            <a:r>
              <a:rPr lang="en-US" sz="2000" dirty="0"/>
              <a:t>LO4.6	Discuss the importance of legal, ethical, and sustainability considerations in product and service design</a:t>
            </a:r>
          </a:p>
          <a:p>
            <a:pPr marL="914400" lvl="1" indent="-914400" eaLnBrk="1" hangingPunct="1">
              <a:buNone/>
            </a:pPr>
            <a:r>
              <a:rPr lang="en-US" sz="2000" dirty="0"/>
              <a:t>LO4.7	Explain the purpose and goal of life cycle assessment</a:t>
            </a:r>
          </a:p>
          <a:p>
            <a:pPr marL="914400" lvl="1" indent="-914400" eaLnBrk="1" hangingPunct="1">
              <a:buNone/>
            </a:pPr>
            <a:r>
              <a:rPr lang="en-US" sz="2000" dirty="0"/>
              <a:t>LO4.8	Explain the phrase “the 3 Rs”</a:t>
            </a:r>
          </a:p>
          <a:p>
            <a:pPr marL="914400" lvl="1" indent="-914400">
              <a:buNone/>
            </a:pPr>
            <a:r>
              <a:rPr lang="en-US" sz="2000" dirty="0"/>
              <a:t>LO4.9	Discuss several key issues in product or service design</a:t>
            </a:r>
          </a:p>
          <a:p>
            <a:pPr marL="914400" lvl="1" indent="-914400">
              <a:buNone/>
            </a:pPr>
            <a:r>
              <a:rPr lang="en-US" sz="2000" dirty="0"/>
              <a:t>LO4.10	Discuss the two key issues in service design</a:t>
            </a:r>
          </a:p>
          <a:p>
            <a:pPr marL="914400" lvl="1" indent="-914400">
              <a:buNone/>
            </a:pPr>
            <a:r>
              <a:rPr lang="en-US" sz="2000" dirty="0"/>
              <a:t>LO4.11	Name the phases in service design</a:t>
            </a:r>
          </a:p>
          <a:p>
            <a:pPr marL="914400" lvl="1" indent="-914400">
              <a:buNone/>
            </a:pPr>
            <a:r>
              <a:rPr lang="en-US" sz="2000" dirty="0"/>
              <a:t>LO4.12	List the characteristics of well-designed service systems</a:t>
            </a:r>
          </a:p>
          <a:p>
            <a:pPr marL="914400" lvl="1" indent="-914400">
              <a:buNone/>
            </a:pPr>
            <a:r>
              <a:rPr lang="en-US" sz="2000" dirty="0"/>
              <a:t>LO4.13	List some guidelines for successful service design</a:t>
            </a:r>
          </a:p>
          <a:p>
            <a:pPr marL="822960" lvl="1" indent="-457200" eaLnBrk="1" hangingPunct="1">
              <a:buFont typeface="+mj-lt"/>
              <a:buAutoNum type="arabicPeriod"/>
            </a:pPr>
            <a:endParaRPr lang="en-US" sz="2000" dirty="0"/>
          </a:p>
        </p:txBody>
      </p:sp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Chapter 4: Learning Objectives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/>
              <a:t>Standardization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Standardization</a:t>
            </a:r>
          </a:p>
          <a:p>
            <a:pPr lvl="1" eaLnBrk="1" hangingPunct="1"/>
            <a:r>
              <a:rPr lang="en-US" dirty="0"/>
              <a:t>Extent to which there is an absence of variety in a product, service, or process</a:t>
            </a:r>
          </a:p>
          <a:p>
            <a:pPr lvl="2"/>
            <a:r>
              <a:rPr lang="en-US" dirty="0"/>
              <a:t>Products are made in large quantities of identical items</a:t>
            </a:r>
          </a:p>
          <a:p>
            <a:pPr lvl="2"/>
            <a:r>
              <a:rPr lang="en-US" dirty="0"/>
              <a:t>Every customer or item processed receives essentially the same service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76200" y="6248400"/>
            <a:ext cx="1066800" cy="5334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LO 4.10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dirty="0"/>
              <a:t>Mass customization</a:t>
            </a:r>
            <a:endParaRPr lang="en-US" dirty="0"/>
          </a:p>
          <a:p>
            <a:pPr lvl="1" eaLnBrk="1" hangingPunct="1"/>
            <a:r>
              <a:rPr lang="en-US" dirty="0"/>
              <a:t>A strategy of producing basically standardized goods or services, but incorporating some degree of customization in the final product or service</a:t>
            </a:r>
          </a:p>
          <a:p>
            <a:pPr lvl="1" eaLnBrk="1" hangingPunct="1"/>
            <a:r>
              <a:rPr lang="en-US" dirty="0"/>
              <a:t>Facilitating Techniques</a:t>
            </a:r>
          </a:p>
          <a:p>
            <a:pPr lvl="2" eaLnBrk="1" hangingPunct="1"/>
            <a:r>
              <a:rPr lang="en-US" dirty="0"/>
              <a:t>Delayed differentiation</a:t>
            </a:r>
          </a:p>
          <a:p>
            <a:pPr lvl="2" eaLnBrk="1" hangingPunct="1"/>
            <a:r>
              <a:rPr lang="en-US" dirty="0"/>
              <a:t>Modular design</a:t>
            </a:r>
          </a:p>
          <a:p>
            <a:pPr eaLnBrk="1" hangingPunct="1"/>
            <a:endParaRPr lang="en-US" dirty="0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Designing for Mass Customization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76200" y="6248400"/>
            <a:ext cx="1066800" cy="5334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LO 4.10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Delayed Differentiation</a:t>
            </a:r>
          </a:p>
          <a:p>
            <a:pPr lvl="1" eaLnBrk="1" hangingPunct="1"/>
            <a:r>
              <a:rPr lang="en-US" dirty="0"/>
              <a:t>The process of producing, but not quite completing, a product or service until customer preferences are known</a:t>
            </a:r>
          </a:p>
          <a:p>
            <a:pPr lvl="1" eaLnBrk="1" hangingPunct="1"/>
            <a:r>
              <a:rPr lang="en-US" dirty="0"/>
              <a:t>It is a postponement tactic</a:t>
            </a:r>
          </a:p>
          <a:p>
            <a:pPr lvl="2" eaLnBrk="1" hangingPunct="1"/>
            <a:r>
              <a:rPr lang="en-US" sz="2000" dirty="0"/>
              <a:t>Produce a piece of furniture, but do not stain it; the customer chooses the stain</a:t>
            </a: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/>
              <a:t>Delayed Differentiation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76200" y="6248400"/>
            <a:ext cx="1066800" cy="5334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LO 4.10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/>
              <a:t>Modular Design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400" b="1" dirty="0"/>
              <a:t>Modular Design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A form of standardization in which component parts are grouped into modules that are easily replaced or interchanged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/>
              <a:t>Advantages</a:t>
            </a:r>
          </a:p>
          <a:p>
            <a:pPr lvl="3" eaLnBrk="1" hangingPunct="1">
              <a:lnSpc>
                <a:spcPct val="85000"/>
              </a:lnSpc>
              <a:spcBef>
                <a:spcPct val="50000"/>
              </a:spcBef>
              <a:buSzPct val="75000"/>
            </a:pPr>
            <a:r>
              <a:rPr lang="en-US" sz="1800" dirty="0"/>
              <a:t>easier diagnosis and remedy of failures</a:t>
            </a:r>
          </a:p>
          <a:p>
            <a:pPr lvl="3" eaLnBrk="1" hangingPunct="1">
              <a:lnSpc>
                <a:spcPct val="85000"/>
              </a:lnSpc>
              <a:spcBef>
                <a:spcPct val="50000"/>
              </a:spcBef>
              <a:buSzPct val="75000"/>
            </a:pPr>
            <a:r>
              <a:rPr lang="en-US" sz="1800" dirty="0"/>
              <a:t>easier repair and replacement </a:t>
            </a:r>
          </a:p>
          <a:p>
            <a:pPr lvl="3" eaLnBrk="1" hangingPunct="1">
              <a:lnSpc>
                <a:spcPct val="85000"/>
              </a:lnSpc>
              <a:spcBef>
                <a:spcPct val="50000"/>
              </a:spcBef>
              <a:buSzPct val="75000"/>
            </a:pPr>
            <a:r>
              <a:rPr lang="en-US" sz="1800" dirty="0"/>
              <a:t>simplification of manufacturing and assembly</a:t>
            </a:r>
          </a:p>
          <a:p>
            <a:pPr lvl="3" eaLnBrk="1" hangingPunct="1">
              <a:lnSpc>
                <a:spcPct val="85000"/>
              </a:lnSpc>
              <a:spcBef>
                <a:spcPct val="50000"/>
              </a:spcBef>
              <a:buSzPct val="75000"/>
            </a:pPr>
            <a:r>
              <a:rPr lang="en-US" sz="1800" dirty="0"/>
              <a:t>training costs are relatively low</a:t>
            </a:r>
          </a:p>
          <a:p>
            <a:pPr lvl="2" eaLnBrk="1" hangingPunct="1">
              <a:lnSpc>
                <a:spcPct val="85000"/>
              </a:lnSpc>
              <a:spcBef>
                <a:spcPct val="50000"/>
              </a:spcBef>
              <a:buSzPct val="75000"/>
            </a:pPr>
            <a:r>
              <a:rPr lang="en-US" sz="2000" dirty="0"/>
              <a:t>Disadvantages</a:t>
            </a:r>
          </a:p>
          <a:p>
            <a:pPr lvl="3" eaLnBrk="1" hangingPunct="1">
              <a:lnSpc>
                <a:spcPct val="85000"/>
              </a:lnSpc>
              <a:spcBef>
                <a:spcPct val="50000"/>
              </a:spcBef>
              <a:buSzPct val="75000"/>
            </a:pPr>
            <a:r>
              <a:rPr lang="en-US" sz="1800" dirty="0"/>
              <a:t>Limited number of possible product configurations</a:t>
            </a:r>
          </a:p>
          <a:p>
            <a:pPr lvl="3" eaLnBrk="1" hangingPunct="1">
              <a:lnSpc>
                <a:spcPct val="85000"/>
              </a:lnSpc>
              <a:spcBef>
                <a:spcPct val="50000"/>
              </a:spcBef>
              <a:buSzPct val="75000"/>
            </a:pPr>
            <a:r>
              <a:rPr lang="en-US" sz="1800" dirty="0"/>
              <a:t>Limited ability to repair a faulty module; the entire module must often be scrapped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76200" y="6248400"/>
            <a:ext cx="1066800" cy="5334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LO 4.10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b="1" dirty="0"/>
              <a:t>Reliability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The ability of a product, part, or system to perform its intended function under a prescribed set of conditions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/>
              <a:t>Failure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/>
              <a:t>Situation in which a product, part, or system does not perform as intended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Reliabilities are always specified with respect to certain conditions</a:t>
            </a:r>
          </a:p>
          <a:p>
            <a:pPr lvl="2">
              <a:lnSpc>
                <a:spcPct val="90000"/>
              </a:lnSpc>
            </a:pPr>
            <a:r>
              <a:rPr lang="en-US" b="1" dirty="0"/>
              <a:t>Normal operating conditions</a:t>
            </a:r>
          </a:p>
          <a:p>
            <a:pPr lvl="3">
              <a:lnSpc>
                <a:spcPct val="90000"/>
              </a:lnSpc>
            </a:pPr>
            <a:r>
              <a:rPr lang="en-US" dirty="0"/>
              <a:t>The set of conditions under which an item’s reliability is specified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/>
              <a:t>Reliability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76200" y="6248400"/>
            <a:ext cx="1066800" cy="5334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LO 4.10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b="1" dirty="0"/>
              <a:t>Robust design</a:t>
            </a:r>
          </a:p>
          <a:p>
            <a:pPr lvl="1" eaLnBrk="1" hangingPunct="1"/>
            <a:r>
              <a:rPr lang="en-US" dirty="0"/>
              <a:t>A design that results in products or services that can function over a broad range of conditions</a:t>
            </a:r>
          </a:p>
          <a:p>
            <a:pPr lvl="2"/>
            <a:r>
              <a:rPr lang="en-US" dirty="0"/>
              <a:t>The more robust a product or service, the less likely it will fail due to a change in the environment in which it is used or in which it is performed</a:t>
            </a:r>
          </a:p>
          <a:p>
            <a:pPr lvl="1" eaLnBrk="1" hangingPunct="1"/>
            <a:r>
              <a:rPr lang="en-US" dirty="0"/>
              <a:t>Pertains to product as well as process design</a:t>
            </a:r>
          </a:p>
          <a:p>
            <a:pPr lvl="2" eaLnBrk="1" hangingPunct="1"/>
            <a:r>
              <a:rPr lang="en-US" dirty="0"/>
              <a:t>Consider the following automobiles:</a:t>
            </a:r>
          </a:p>
          <a:p>
            <a:pPr lvl="3" eaLnBrk="1" hangingPunct="1"/>
            <a:r>
              <a:rPr lang="en-US" dirty="0"/>
              <a:t>Ferrari Enzo</a:t>
            </a:r>
          </a:p>
          <a:p>
            <a:pPr lvl="3" eaLnBrk="1" hangingPunct="1"/>
            <a:r>
              <a:rPr lang="en-US" dirty="0"/>
              <a:t>Toyota Avalon</a:t>
            </a:r>
          </a:p>
          <a:p>
            <a:pPr lvl="4" eaLnBrk="1" hangingPunct="1"/>
            <a:r>
              <a:rPr lang="en-US" dirty="0"/>
              <a:t>Which is design is more robust?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/>
              <a:t>Robust Design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76200" y="6248400"/>
            <a:ext cx="1066800" cy="5334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LO 4.10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/>
              <a:t>Degree of Newness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dirty="0"/>
              <a:t>Product or service design changes:</a:t>
            </a:r>
          </a:p>
          <a:p>
            <a:pPr marL="822960" lvl="1" indent="-457200" eaLnBrk="1" hangingPunct="1">
              <a:buFont typeface="+mj-lt"/>
              <a:buAutoNum type="arabicPeriod"/>
            </a:pPr>
            <a:r>
              <a:rPr lang="en-US" sz="2000" dirty="0"/>
              <a:t>Modification of an existing product or service</a:t>
            </a:r>
          </a:p>
          <a:p>
            <a:pPr marL="822960" lvl="1" indent="-457200" eaLnBrk="1" hangingPunct="1">
              <a:buFont typeface="+mj-lt"/>
              <a:buAutoNum type="arabicPeriod"/>
            </a:pPr>
            <a:r>
              <a:rPr lang="en-US" sz="2000" dirty="0"/>
              <a:t>Expansion of an existing product line or service offering</a:t>
            </a:r>
          </a:p>
          <a:p>
            <a:pPr marL="822960" lvl="1" indent="-457200" eaLnBrk="1" hangingPunct="1">
              <a:buFont typeface="+mj-lt"/>
              <a:buAutoNum type="arabicPeriod"/>
            </a:pPr>
            <a:r>
              <a:rPr lang="en-US" sz="2000" dirty="0"/>
              <a:t>Clone of a competitor’s product or service</a:t>
            </a:r>
          </a:p>
          <a:p>
            <a:pPr marL="822960" lvl="1" indent="-457200" eaLnBrk="1" hangingPunct="1">
              <a:buFont typeface="+mj-lt"/>
              <a:buAutoNum type="arabicPeriod"/>
            </a:pPr>
            <a:r>
              <a:rPr lang="en-US" sz="2000" dirty="0"/>
              <a:t>New product or service</a:t>
            </a:r>
          </a:p>
          <a:p>
            <a:pPr eaLnBrk="1" hangingPunct="1"/>
            <a:r>
              <a:rPr lang="en-US" sz="2400" b="0" dirty="0"/>
              <a:t>The degree of change affects the newness of the product or service to the market and to the organization</a:t>
            </a:r>
          </a:p>
          <a:p>
            <a:pPr lvl="1" eaLnBrk="1" hangingPunct="1"/>
            <a:r>
              <a:rPr lang="en-US" sz="2000" dirty="0"/>
              <a:t>Risks and benefits?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76200" y="6248400"/>
            <a:ext cx="1066800" cy="5334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LO 4.10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Quality Function Deployment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Quality Function Deployment (QFD)</a:t>
            </a:r>
          </a:p>
          <a:p>
            <a:pPr lvl="1"/>
            <a:r>
              <a:rPr lang="en-US" dirty="0"/>
              <a:t>An approach that integrates the “voice of the customer” into both product and service development</a:t>
            </a:r>
          </a:p>
          <a:p>
            <a:pPr lvl="2"/>
            <a:r>
              <a:rPr lang="en-US" dirty="0"/>
              <a:t>The purpose is to ensure that customer requirements are factored into every aspect of the process</a:t>
            </a:r>
          </a:p>
          <a:p>
            <a:pPr lvl="2"/>
            <a:r>
              <a:rPr lang="en-US" dirty="0"/>
              <a:t>Listening to and understanding the customer is the central feature of QFD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76200" y="6248400"/>
            <a:ext cx="1066800" cy="5334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LO 4.10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/>
              <a:t>The House of Quality Sequence</a:t>
            </a:r>
          </a:p>
        </p:txBody>
      </p:sp>
      <p:pic>
        <p:nvPicPr>
          <p:cNvPr id="4" name="Picture 3" descr="ste25251_04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2209800"/>
            <a:ext cx="8034682" cy="1953768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76200" y="6248400"/>
            <a:ext cx="1066800" cy="5334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LO 4.10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b="1" dirty="0"/>
              <a:t>Basic quality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Refers to customer requirements that have only limited effect on customer satisfaction if present, but lead to dissatisfaction if absent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dirty="0"/>
              <a:t>Performance quality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Refers to customer requirements that generate satisfaction or dissatisfaction in proportion to their level of functionality and appeal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dirty="0"/>
              <a:t>Excitement quality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Refers to a feature or attribute that was unexpected by the customer and causes excitement</a:t>
            </a:r>
          </a:p>
          <a:p>
            <a:pPr lvl="1" eaLnBrk="1" hangingPunct="1">
              <a:lnSpc>
                <a:spcPct val="90000"/>
              </a:lnSpc>
            </a:pPr>
            <a:endParaRPr lang="en-US" sz="2000" dirty="0"/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/>
              <a:t>Kano Model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76200" y="6248400"/>
            <a:ext cx="1066800" cy="5334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LO 4.10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102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 sz="2400" b="0" dirty="0"/>
              <a:t>The essence of an organization is the goods and services it offers</a:t>
            </a:r>
          </a:p>
          <a:p>
            <a:pPr lvl="1">
              <a:spcBef>
                <a:spcPct val="0"/>
              </a:spcBef>
            </a:pPr>
            <a:r>
              <a:rPr lang="en-US" dirty="0"/>
              <a:t>Every aspect of the organization is structured around them</a:t>
            </a:r>
          </a:p>
          <a:p>
            <a:pPr>
              <a:spcBef>
                <a:spcPct val="0"/>
              </a:spcBef>
            </a:pPr>
            <a:r>
              <a:rPr lang="en-US" sz="2400" b="0" dirty="0"/>
              <a:t>Product and service design – or redesign – should be closely tied to an organization’s strategy</a:t>
            </a:r>
          </a:p>
        </p:txBody>
      </p:sp>
      <p:sp>
        <p:nvSpPr>
          <p:cNvPr id="8194" name="Rectangle 1027"/>
          <p:cNvSpPr>
            <a:spLocks noGrp="1" noChangeArrowheads="1"/>
          </p:cNvSpPr>
          <p:nvPr>
            <p:ph type="title"/>
          </p:nvPr>
        </p:nvSpPr>
        <p:spPr/>
        <p:txBody>
          <a:bodyPr anchor="b"/>
          <a:lstStyle/>
          <a:p>
            <a:pPr eaLnBrk="1" hangingPunct="1"/>
            <a:r>
              <a:rPr lang="en-US" sz="3000" dirty="0">
                <a:solidFill>
                  <a:srgbClr val="333333"/>
                </a:solidFill>
                <a:latin typeface="Constantia" panose="02030602050306030303" pitchFamily="18" charset="0"/>
              </a:rPr>
              <a:t>Strategic Product and Service Design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76200" y="6248400"/>
            <a:ext cx="1066800" cy="5334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LO 4.1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Kano Model – As Time Passes</a:t>
            </a:r>
          </a:p>
        </p:txBody>
      </p:sp>
      <p:pic>
        <p:nvPicPr>
          <p:cNvPr id="3" name="Picture 2" descr="ste25251_0406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1390078"/>
            <a:ext cx="3429000" cy="2511380"/>
          </a:xfrm>
          <a:prstGeom prst="rect">
            <a:avLst/>
          </a:prstGeom>
        </p:spPr>
      </p:pic>
      <p:pic>
        <p:nvPicPr>
          <p:cNvPr id="4" name="Picture 3" descr="ste25251_0406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91000" y="3657600"/>
            <a:ext cx="3518692" cy="2670066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76200" y="6248400"/>
            <a:ext cx="1066800" cy="5334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LO 4.10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dirty="0"/>
              <a:t>Concurrent engineering</a:t>
            </a:r>
          </a:p>
          <a:p>
            <a:pPr lvl="1" eaLnBrk="1" hangingPunct="1"/>
            <a:r>
              <a:rPr lang="en-US" dirty="0"/>
              <a:t>Bringing engineering design and manufacturing personnel together early in the design phase</a:t>
            </a:r>
          </a:p>
          <a:p>
            <a:pPr lvl="2" eaLnBrk="1" hangingPunct="1"/>
            <a:r>
              <a:rPr lang="en-US" dirty="0"/>
              <a:t>Also may involve manufacturing, marketing and purchasing personnel in loosely integrated cross-functional teams</a:t>
            </a:r>
          </a:p>
          <a:p>
            <a:pPr lvl="2" eaLnBrk="1" hangingPunct="1"/>
            <a:r>
              <a:rPr lang="en-US" dirty="0"/>
              <a:t>Views of suppliers and customers may also be sought</a:t>
            </a:r>
          </a:p>
          <a:p>
            <a:pPr lvl="1"/>
            <a:r>
              <a:rPr lang="en-US" dirty="0"/>
              <a:t>The purpose is to achieve product designs that reflect customer wants as well as manufacturing capabilities</a:t>
            </a:r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/>
              <a:t>Concurrent Engineering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76200" y="6248400"/>
            <a:ext cx="1066800" cy="5334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LO 4.10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b="1" dirty="0"/>
              <a:t>CAD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/>
              <a:t>Product design using computer graphics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/>
              <a:t>Advantages</a:t>
            </a:r>
          </a:p>
          <a:p>
            <a:pPr lvl="2" eaLnBrk="1" hangingPunct="1">
              <a:lnSpc>
                <a:spcPct val="80000"/>
              </a:lnSpc>
              <a:spcBef>
                <a:spcPct val="45000"/>
              </a:spcBef>
              <a:buSzPct val="75000"/>
            </a:pPr>
            <a:r>
              <a:rPr lang="en-US" sz="1800" dirty="0"/>
              <a:t>increases productivity of designers, 3 to 10 times</a:t>
            </a:r>
          </a:p>
          <a:p>
            <a:pPr lvl="2" eaLnBrk="1" hangingPunct="1">
              <a:lnSpc>
                <a:spcPct val="80000"/>
              </a:lnSpc>
              <a:spcBef>
                <a:spcPct val="45000"/>
              </a:spcBef>
              <a:buSzPct val="75000"/>
            </a:pPr>
            <a:r>
              <a:rPr lang="en-US" sz="1800" dirty="0"/>
              <a:t>creates a database for manufacturing information and product specifications</a:t>
            </a:r>
          </a:p>
          <a:p>
            <a:pPr lvl="2" eaLnBrk="1" hangingPunct="1">
              <a:lnSpc>
                <a:spcPct val="80000"/>
              </a:lnSpc>
              <a:spcBef>
                <a:spcPct val="45000"/>
              </a:spcBef>
              <a:buSzPct val="75000"/>
            </a:pPr>
            <a:r>
              <a:rPr lang="en-US" sz="1800" dirty="0"/>
              <a:t>provides possibility of engineering and cost analysis on proposed designs</a:t>
            </a:r>
          </a:p>
          <a:p>
            <a:pPr lvl="1" eaLnBrk="1" hangingPunct="1">
              <a:lnSpc>
                <a:spcPct val="80000"/>
              </a:lnSpc>
              <a:spcBef>
                <a:spcPct val="45000"/>
              </a:spcBef>
              <a:buSzPct val="75000"/>
            </a:pPr>
            <a:r>
              <a:rPr lang="en-US" sz="1800" dirty="0"/>
              <a:t>CAD that includes </a:t>
            </a:r>
            <a:r>
              <a:rPr lang="en-US" sz="1800" u="sng" dirty="0"/>
              <a:t>finite element analysis</a:t>
            </a:r>
            <a:r>
              <a:rPr lang="en-US" sz="1800" dirty="0"/>
              <a:t> (FEA) can significantly reduce time to market</a:t>
            </a:r>
          </a:p>
          <a:p>
            <a:pPr lvl="2" eaLnBrk="1" hangingPunct="1">
              <a:lnSpc>
                <a:spcPct val="80000"/>
              </a:lnSpc>
              <a:spcBef>
                <a:spcPct val="45000"/>
              </a:spcBef>
              <a:buSzPct val="75000"/>
            </a:pPr>
            <a:r>
              <a:rPr lang="en-US" sz="1800" dirty="0"/>
              <a:t>Enables developers to perform simulations that aid in the design, analysis, and commercialization of new products</a:t>
            </a:r>
          </a:p>
          <a:p>
            <a:pPr lvl="2" eaLnBrk="1" hangingPunct="1">
              <a:lnSpc>
                <a:spcPct val="80000"/>
              </a:lnSpc>
            </a:pPr>
            <a:endParaRPr lang="en-US" sz="1800" dirty="0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/>
              <a:t>Computer-Aided Design (CAD)</a:t>
            </a:r>
          </a:p>
        </p:txBody>
      </p:sp>
      <p:pic>
        <p:nvPicPr>
          <p:cNvPr id="34820" name="Picture 4" descr="j019852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4758316"/>
            <a:ext cx="2209800" cy="1753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5" name="Rounded Rectangle 4"/>
          <p:cNvSpPr/>
          <p:nvPr/>
        </p:nvSpPr>
        <p:spPr>
          <a:xfrm>
            <a:off x="76200" y="6248400"/>
            <a:ext cx="1066800" cy="5334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LO 4.10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0" dirty="0"/>
              <a:t>Designers must take into account production capabilities</a:t>
            </a:r>
          </a:p>
          <a:p>
            <a:pPr lvl="1" eaLnBrk="1" hangingPunct="1"/>
            <a:r>
              <a:rPr lang="en-US" dirty="0"/>
              <a:t>Equipment</a:t>
            </a:r>
          </a:p>
          <a:p>
            <a:pPr lvl="1" eaLnBrk="1" hangingPunct="1"/>
            <a:r>
              <a:rPr lang="en-US" dirty="0"/>
              <a:t>Skills</a:t>
            </a:r>
          </a:p>
          <a:p>
            <a:pPr lvl="1" eaLnBrk="1" hangingPunct="1"/>
            <a:r>
              <a:rPr lang="en-US" dirty="0"/>
              <a:t>Types of materials</a:t>
            </a:r>
          </a:p>
          <a:p>
            <a:pPr lvl="1" eaLnBrk="1" hangingPunct="1"/>
            <a:r>
              <a:rPr lang="en-US" dirty="0"/>
              <a:t>Schedules</a:t>
            </a:r>
          </a:p>
          <a:p>
            <a:pPr lvl="1" eaLnBrk="1" hangingPunct="1"/>
            <a:r>
              <a:rPr lang="en-US" dirty="0"/>
              <a:t>Technologies</a:t>
            </a:r>
          </a:p>
          <a:p>
            <a:pPr lvl="1" eaLnBrk="1" hangingPunct="1"/>
            <a:r>
              <a:rPr lang="en-US" dirty="0"/>
              <a:t>Special abilities</a:t>
            </a:r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/>
              <a:t>Production Requirements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76200" y="6248400"/>
            <a:ext cx="1066800" cy="5334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LO 4.10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4" descr="j040269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895600"/>
            <a:ext cx="3429000" cy="338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3686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/>
              <a:t>Manufacturability</a:t>
            </a:r>
          </a:p>
          <a:p>
            <a:pPr lvl="1" eaLnBrk="1" hangingPunct="1"/>
            <a:r>
              <a:rPr lang="en-US" dirty="0"/>
              <a:t>Ease of fabrication and/or assembly</a:t>
            </a:r>
          </a:p>
          <a:p>
            <a:pPr lvl="1" eaLnBrk="1" hangingPunct="1"/>
            <a:r>
              <a:rPr lang="en-US" dirty="0"/>
              <a:t>It has important implications for</a:t>
            </a:r>
          </a:p>
          <a:p>
            <a:pPr lvl="2" eaLnBrk="1" hangingPunct="1"/>
            <a:r>
              <a:rPr lang="en-US" dirty="0"/>
              <a:t>Cost</a:t>
            </a:r>
          </a:p>
          <a:p>
            <a:pPr lvl="2" eaLnBrk="1" hangingPunct="1"/>
            <a:r>
              <a:rPr lang="en-US" dirty="0"/>
              <a:t>Productivity</a:t>
            </a:r>
          </a:p>
          <a:p>
            <a:pPr lvl="2" eaLnBrk="1" hangingPunct="1"/>
            <a:r>
              <a:rPr lang="en-US" dirty="0"/>
              <a:t>Quality</a:t>
            </a:r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/>
              <a:t>Manufacturability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6200" y="6248400"/>
            <a:ext cx="1066800" cy="5334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LO 4.10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b="0" dirty="0"/>
              <a:t>When products have a high degree of similarity in features and components, a part can be used in multiple products</a:t>
            </a:r>
          </a:p>
          <a:p>
            <a:pPr eaLnBrk="1" hangingPunct="1"/>
            <a:r>
              <a:rPr lang="en-US" sz="2400" b="0" dirty="0"/>
              <a:t>Benefits:</a:t>
            </a:r>
          </a:p>
          <a:p>
            <a:pPr lvl="1" eaLnBrk="1" hangingPunct="1"/>
            <a:r>
              <a:rPr lang="en-US" sz="2000" dirty="0"/>
              <a:t>Savings in design time</a:t>
            </a:r>
          </a:p>
          <a:p>
            <a:pPr lvl="1" eaLnBrk="1" hangingPunct="1"/>
            <a:r>
              <a:rPr lang="en-US" sz="2000" dirty="0"/>
              <a:t>Standard training for assembly and installation</a:t>
            </a:r>
          </a:p>
          <a:p>
            <a:pPr lvl="1" eaLnBrk="1" hangingPunct="1"/>
            <a:r>
              <a:rPr lang="en-US" sz="2000" dirty="0"/>
              <a:t>Opportunities to buy in bulk from suppliers</a:t>
            </a:r>
          </a:p>
          <a:p>
            <a:pPr lvl="1" eaLnBrk="1" hangingPunct="1"/>
            <a:r>
              <a:rPr lang="en-US" sz="2000" dirty="0"/>
              <a:t>Commonality of parts for repair</a:t>
            </a:r>
          </a:p>
          <a:p>
            <a:pPr lvl="1" eaLnBrk="1" hangingPunct="1"/>
            <a:r>
              <a:rPr lang="en-US" sz="2000" dirty="0"/>
              <a:t>Fewer inventory items must be handled</a:t>
            </a:r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/>
              <a:t>Component Commonality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76200" y="6248400"/>
            <a:ext cx="1066800" cy="5334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LO 4.10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/>
              <a:t>Service Design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0" dirty="0"/>
              <a:t>Begins with a choice of service strategy, which determines the nature and focus of the service, and the target market</a:t>
            </a:r>
          </a:p>
          <a:p>
            <a:pPr lvl="1" eaLnBrk="1" hangingPunct="1"/>
            <a:r>
              <a:rPr lang="en-US" dirty="0"/>
              <a:t>Key issues in service design</a:t>
            </a:r>
          </a:p>
          <a:p>
            <a:pPr lvl="2" eaLnBrk="1" hangingPunct="1"/>
            <a:r>
              <a:rPr lang="en-US" dirty="0"/>
              <a:t>Degree of variation in service requirements</a:t>
            </a:r>
          </a:p>
          <a:p>
            <a:pPr lvl="2" eaLnBrk="1" hangingPunct="1"/>
            <a:r>
              <a:rPr lang="en-US" dirty="0"/>
              <a:t>Degree of customer contact and involvement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76200" y="6248400"/>
            <a:ext cx="1066800" cy="5334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LO 4.11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Differences between Service</a:t>
            </a:r>
            <a:br>
              <a:rPr lang="en-US" dirty="0"/>
            </a:br>
            <a:r>
              <a:rPr lang="en-US" dirty="0"/>
              <a:t>and Product Design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200" b="0" dirty="0"/>
              <a:t>Products are generally tangible, services intangible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b="0" dirty="0"/>
              <a:t>Services are created and delivered at the same time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b="0" dirty="0"/>
              <a:t>Services cannot be inventoried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b="0" dirty="0"/>
              <a:t>Services are highly visible to consumers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b="0" dirty="0"/>
              <a:t>Some services have low barriers to entry and exit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b="0" dirty="0"/>
              <a:t>Location is often important to service design, with convenience as a major factor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b="0" dirty="0"/>
              <a:t>Service systems range from those with little or no customer contact to those that have a very high degree of customer contact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b="0" dirty="0"/>
              <a:t>Demand variability alternately creates waiting lines or idle service resources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6200" y="6248400"/>
            <a:ext cx="1066800" cy="5334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LO 4.11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/>
              <a:t>Characteristics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Being consistent with the organization mission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Being user-friendly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Being robust if variability is a factor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Being easy to sustain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Being cost-effective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Having value that is obvious to the customer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Having effective linkages between back- and front-of-the-house operations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Having a single, unifying theme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Having design features and checks that will ensure service that is reliable and of high quality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/>
              <a:t>The Well-Designed Service System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76200" y="6248400"/>
            <a:ext cx="1066800" cy="5334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LO 4.12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14350" indent="-514350">
              <a:buAutoNum type="arabicPeriod"/>
            </a:pPr>
            <a:r>
              <a:rPr lang="en-US" b="0" dirty="0"/>
              <a:t>Define the service package in detail</a:t>
            </a:r>
          </a:p>
          <a:p>
            <a:pPr marL="514350" indent="-514350">
              <a:buAutoNum type="arabicPeriod"/>
            </a:pPr>
            <a:r>
              <a:rPr lang="en-US" b="0" dirty="0"/>
              <a:t>Focus on the operation from the customer’s perspective</a:t>
            </a:r>
          </a:p>
          <a:p>
            <a:pPr marL="514350" indent="-514350">
              <a:buAutoNum type="arabicPeriod"/>
            </a:pPr>
            <a:r>
              <a:rPr lang="en-US" b="0" dirty="0"/>
              <a:t>Consider the image that the service package will present both to customers and to prospective customers</a:t>
            </a:r>
          </a:p>
          <a:p>
            <a:pPr marL="514350" indent="-514350">
              <a:buAutoNum type="arabicPeriod"/>
            </a:pPr>
            <a:r>
              <a:rPr lang="en-US" b="0" dirty="0"/>
              <a:t>Recognize that designers’ familiarity with the system may give them a quite different perspective than that of the customer, and take steps to overcome this</a:t>
            </a:r>
          </a:p>
          <a:p>
            <a:pPr marL="514350" indent="-514350">
              <a:buAutoNum type="arabicPeriod"/>
            </a:pPr>
            <a:r>
              <a:rPr lang="en-US" b="0" dirty="0"/>
              <a:t>Make sure that managers are involved and will support the design once it is implemented</a:t>
            </a:r>
          </a:p>
          <a:p>
            <a:pPr marL="514350" indent="-514350">
              <a:buAutoNum type="arabicPeriod"/>
            </a:pPr>
            <a:r>
              <a:rPr lang="en-US" b="0" dirty="0"/>
              <a:t>Define quality for both tangibles and intangibles</a:t>
            </a:r>
          </a:p>
          <a:p>
            <a:pPr marL="514350" indent="-514350">
              <a:buAutoNum type="arabicPeriod"/>
            </a:pPr>
            <a:r>
              <a:rPr lang="en-US" b="0" dirty="0"/>
              <a:t>Make sure that recruitment, training, and reward policies are consistent with service expectations</a:t>
            </a:r>
          </a:p>
          <a:p>
            <a:pPr marL="514350" indent="-514350">
              <a:buAutoNum type="arabicPeriod"/>
            </a:pPr>
            <a:r>
              <a:rPr lang="en-US" b="0" dirty="0"/>
              <a:t>Establish procedures to handle both predictable and unpredictable events</a:t>
            </a:r>
          </a:p>
          <a:p>
            <a:pPr marL="514350" indent="-514350">
              <a:buAutoNum type="arabicPeriod"/>
            </a:pPr>
            <a:r>
              <a:rPr lang="en-US" b="0" dirty="0"/>
              <a:t>Establish system to monitor, maintain, and improve service</a:t>
            </a:r>
          </a:p>
          <a:p>
            <a:pPr marL="514350" indent="-514350">
              <a:buAutoNum type="arabicPeriod"/>
            </a:pPr>
            <a:endParaRPr lang="en-US" b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Successful Service Design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76200" y="6248400"/>
            <a:ext cx="1066800" cy="5334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LO 4.13</a:t>
            </a:r>
          </a:p>
        </p:txBody>
      </p:sp>
    </p:spTree>
    <p:extLst>
      <p:ext uri="{BB962C8B-B14F-4D97-AF65-F5344CB8AC3E}">
        <p14:creationId xmlns:p14="http://schemas.microsoft.com/office/powerpoint/2010/main" val="28642520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33400" indent="-533400" eaLnBrk="1" hangingPunct="1">
              <a:buFontTx/>
              <a:buAutoNum type="arabicPeriod"/>
            </a:pPr>
            <a:r>
              <a:rPr lang="en-US" sz="2000" b="0" dirty="0"/>
              <a:t>Translate customer wants and needs into product and service requirements</a:t>
            </a:r>
          </a:p>
          <a:p>
            <a:pPr marL="533400" indent="-533400" eaLnBrk="1" hangingPunct="1">
              <a:buFontTx/>
              <a:buAutoNum type="arabicPeriod"/>
            </a:pPr>
            <a:r>
              <a:rPr lang="en-US" sz="2000" b="0" dirty="0"/>
              <a:t>Refine existing products and services</a:t>
            </a:r>
          </a:p>
          <a:p>
            <a:pPr marL="533400" indent="-533400" eaLnBrk="1" hangingPunct="1">
              <a:buFontTx/>
              <a:buAutoNum type="arabicPeriod"/>
            </a:pPr>
            <a:r>
              <a:rPr lang="en-US" sz="2000" b="0" dirty="0"/>
              <a:t>Develop new products and services</a:t>
            </a:r>
          </a:p>
          <a:p>
            <a:pPr marL="533400" indent="-533400" eaLnBrk="1" hangingPunct="1">
              <a:buFontTx/>
              <a:buAutoNum type="arabicPeriod"/>
            </a:pPr>
            <a:r>
              <a:rPr lang="en-US" sz="2000" b="0" dirty="0"/>
              <a:t>Formulate quality goals</a:t>
            </a:r>
          </a:p>
          <a:p>
            <a:pPr marL="533400" indent="-533400" eaLnBrk="1" hangingPunct="1">
              <a:buFontTx/>
              <a:buAutoNum type="arabicPeriod"/>
            </a:pPr>
            <a:r>
              <a:rPr lang="en-US" sz="2000" b="0" dirty="0"/>
              <a:t>Formulate cost targets</a:t>
            </a:r>
          </a:p>
          <a:p>
            <a:pPr marL="533400" indent="-533400" eaLnBrk="1" hangingPunct="1">
              <a:buFontTx/>
              <a:buAutoNum type="arabicPeriod"/>
            </a:pPr>
            <a:r>
              <a:rPr lang="en-US" sz="2000" b="0" dirty="0"/>
              <a:t>Construct and test prototypes</a:t>
            </a:r>
          </a:p>
          <a:p>
            <a:pPr marL="533400" indent="-533400" eaLnBrk="1" hangingPunct="1">
              <a:buFontTx/>
              <a:buAutoNum type="arabicPeriod"/>
            </a:pPr>
            <a:r>
              <a:rPr lang="en-US" sz="2000" b="0" dirty="0"/>
              <a:t>Document specifications</a:t>
            </a:r>
          </a:p>
          <a:p>
            <a:pPr marL="533400" indent="-533400" eaLnBrk="1" hangingPunct="1">
              <a:buFontTx/>
              <a:buAutoNum type="arabicPeriod"/>
            </a:pPr>
            <a:r>
              <a:rPr lang="en-US" sz="2000" b="0" dirty="0"/>
              <a:t>Translate product and service specifications into </a:t>
            </a:r>
            <a:r>
              <a:rPr lang="en-US" sz="2000" b="0" i="1" dirty="0"/>
              <a:t>process</a:t>
            </a:r>
            <a:r>
              <a:rPr lang="en-US" sz="2000" b="0" dirty="0"/>
              <a:t> specifications</a:t>
            </a:r>
          </a:p>
          <a:p>
            <a:pPr marL="533400" indent="-533400" algn="ctr" eaLnBrk="1" hangingPunct="1">
              <a:buFontTx/>
              <a:buNone/>
            </a:pPr>
            <a:r>
              <a:rPr lang="en-US" sz="2000" b="0" dirty="0"/>
              <a:t>Involve Inter-functional Collaboration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/>
              <a:t>What Does Product &amp; Service Design Do?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76200" y="6248400"/>
            <a:ext cx="1066800" cy="5334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LO 4.2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400" dirty="0"/>
              <a:t>Effective product and service design can help the organization achieve competitive advantage:</a:t>
            </a:r>
          </a:p>
          <a:p>
            <a:pPr lvl="1" eaLnBrk="1" hangingPunct="1"/>
            <a:r>
              <a:rPr lang="en-US" sz="2000" dirty="0"/>
              <a:t>Packaging products and ancillary services to increase sales</a:t>
            </a:r>
          </a:p>
          <a:p>
            <a:pPr lvl="1" eaLnBrk="1" hangingPunct="1"/>
            <a:r>
              <a:rPr lang="en-US" sz="2000" dirty="0"/>
              <a:t>Using multiple-use platforms</a:t>
            </a:r>
          </a:p>
          <a:p>
            <a:pPr lvl="1" eaLnBrk="1" hangingPunct="1"/>
            <a:r>
              <a:rPr lang="en-US" sz="2000" dirty="0"/>
              <a:t>Implementing tactics that will achieve the benefits of high volume while satisfying customer needs for variety</a:t>
            </a:r>
          </a:p>
          <a:p>
            <a:pPr lvl="1" eaLnBrk="1" hangingPunct="1"/>
            <a:r>
              <a:rPr lang="en-US" sz="2000" dirty="0"/>
              <a:t>Continually monitoring products and services for small improvement opportunities</a:t>
            </a:r>
          </a:p>
          <a:p>
            <a:pPr lvl="1" eaLnBrk="1" hangingPunct="1"/>
            <a:r>
              <a:rPr lang="en-US" sz="2000" dirty="0"/>
              <a:t>Reducing the time it takes to get a new or redesigned product or service to the market</a:t>
            </a:r>
          </a:p>
        </p:txBody>
      </p:sp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Operations Strategy</a:t>
            </a:r>
          </a:p>
        </p:txBody>
      </p:sp>
      <p:pic>
        <p:nvPicPr>
          <p:cNvPr id="223234" name="Picture 2" descr="C:\Documents and Settings\Administrator\Local Settings\Temporary Internet Files\Content.IE5\8ZYP65WF\MPj0438805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4876800"/>
            <a:ext cx="1431925" cy="1905000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dirty="0"/>
              <a:t>Is there a demand for it?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Market size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Demand profile</a:t>
            </a:r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dirty="0"/>
              <a:t>Can we do it?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/>
              <a:t>Manufacturability</a:t>
            </a:r>
            <a:r>
              <a:rPr lang="en-US" dirty="0"/>
              <a:t> - the </a:t>
            </a:r>
            <a:r>
              <a:rPr lang="en-US" i="1" dirty="0"/>
              <a:t>capability</a:t>
            </a:r>
            <a:r>
              <a:rPr lang="en-US" dirty="0"/>
              <a:t> of an organization to produce an item at an acceptable profit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/>
              <a:t>Serviceability</a:t>
            </a:r>
            <a:r>
              <a:rPr lang="en-US" dirty="0"/>
              <a:t> - the </a:t>
            </a:r>
            <a:r>
              <a:rPr lang="en-US" i="1" dirty="0"/>
              <a:t>capability</a:t>
            </a:r>
            <a:r>
              <a:rPr lang="en-US" dirty="0"/>
              <a:t> of an organization to provide a service at an acceptable cost or profit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Key Questions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76200" y="6248400"/>
            <a:ext cx="1066800" cy="5334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LO 4.3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lnSpc>
                <a:spcPct val="90000"/>
              </a:lnSpc>
              <a:buFont typeface="+mj-lt"/>
              <a:buAutoNum type="arabicPeriod" startAt="3"/>
            </a:pPr>
            <a:r>
              <a:rPr lang="en-US" dirty="0"/>
              <a:t>What level of quality is appropriate?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Customer expectations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Competitor quality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Fit with current offering</a:t>
            </a:r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rabicPeriod" startAt="4"/>
            </a:pPr>
            <a:r>
              <a:rPr lang="en-US" dirty="0"/>
              <a:t>Does it make sense from an economic standpoint?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Liability issues, ethical considerations, sustainability issues, costs and profits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Key Questions (contd.)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76200" y="6248400"/>
            <a:ext cx="1066800" cy="5334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LO 4.3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Reasons to Design or Re-Design</a:t>
            </a:r>
          </a:p>
        </p:txBody>
      </p:sp>
      <p:sp>
        <p:nvSpPr>
          <p:cNvPr id="6147" name="Rectangle 205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0" dirty="0"/>
              <a:t>The driving forces for product and service design or redesign are market opportunities or threats: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Economic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Social and Demographic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Political, Liability, or Legal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Competitive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Cost or Availability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Technological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76200" y="6248400"/>
            <a:ext cx="1066800" cy="5334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LO 4.4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/>
              <a:t>Idea Generation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33400" indent="-533400" eaLnBrk="1" hangingPunct="1">
              <a:buFontTx/>
              <a:buAutoNum type="arabicPeriod"/>
            </a:pPr>
            <a:r>
              <a:rPr lang="en-US" b="0" dirty="0"/>
              <a:t>Supply-chain based</a:t>
            </a:r>
          </a:p>
          <a:p>
            <a:pPr marL="533400" indent="-533400" eaLnBrk="1" hangingPunct="1">
              <a:buFontTx/>
              <a:buAutoNum type="arabicPeriod"/>
            </a:pPr>
            <a:r>
              <a:rPr lang="en-US" b="0" dirty="0"/>
              <a:t>Competitor based</a:t>
            </a:r>
          </a:p>
          <a:p>
            <a:pPr marL="533400" indent="-533400" eaLnBrk="1" hangingPunct="1">
              <a:buFontTx/>
              <a:buAutoNum type="arabicPeriod"/>
            </a:pPr>
            <a:r>
              <a:rPr lang="en-US" b="0" dirty="0"/>
              <a:t>Research based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76200" y="6248400"/>
            <a:ext cx="1066800" cy="5334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LO 4.5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Ideas can come from anywhere in the supply chain:</a:t>
            </a:r>
          </a:p>
          <a:p>
            <a:pPr lvl="1" eaLnBrk="1" hangingPunct="1"/>
            <a:r>
              <a:rPr lang="en-US" dirty="0"/>
              <a:t>Customers</a:t>
            </a:r>
          </a:p>
          <a:p>
            <a:pPr lvl="1" eaLnBrk="1" hangingPunct="1"/>
            <a:r>
              <a:rPr lang="en-US" dirty="0"/>
              <a:t>Suppliers</a:t>
            </a:r>
          </a:p>
          <a:p>
            <a:pPr lvl="1" eaLnBrk="1" hangingPunct="1"/>
            <a:r>
              <a:rPr lang="en-US" dirty="0"/>
              <a:t>Distributors</a:t>
            </a:r>
          </a:p>
          <a:p>
            <a:pPr lvl="1" eaLnBrk="1" hangingPunct="1"/>
            <a:r>
              <a:rPr lang="en-US" dirty="0"/>
              <a:t>Employees</a:t>
            </a:r>
          </a:p>
          <a:p>
            <a:pPr lvl="1" eaLnBrk="1" hangingPunct="1"/>
            <a:r>
              <a:rPr lang="en-US" dirty="0"/>
              <a:t>Maintenance and repair personnel</a:t>
            </a: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/>
              <a:t>Supply-Chain Based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76200" y="6248400"/>
            <a:ext cx="1066800" cy="5334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LO 4.5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evenson 11th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Stevenson 12th - Theme</Template>
  <TotalTime>7211</TotalTime>
  <Pages>2</Pages>
  <Words>2151</Words>
  <Application>Microsoft Office PowerPoint</Application>
  <PresentationFormat>On-screen Show (4:3)</PresentationFormat>
  <Paragraphs>335</Paragraphs>
  <Slides>40</Slides>
  <Notes>40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5" baseType="lpstr">
      <vt:lpstr>Arial</vt:lpstr>
      <vt:lpstr>Constantia</vt:lpstr>
      <vt:lpstr>Times New Roman</vt:lpstr>
      <vt:lpstr>Wingdings 2</vt:lpstr>
      <vt:lpstr>Stevenson 11th Theme</vt:lpstr>
      <vt:lpstr>Chapter 4</vt:lpstr>
      <vt:lpstr>Chapter 4: Learning Objectives</vt:lpstr>
      <vt:lpstr>Strategic Product and Service Design</vt:lpstr>
      <vt:lpstr>What Does Product &amp; Service Design Do?</vt:lpstr>
      <vt:lpstr>Key Questions</vt:lpstr>
      <vt:lpstr>Key Questions (contd.)</vt:lpstr>
      <vt:lpstr>Reasons to Design or Re-Design</vt:lpstr>
      <vt:lpstr>Idea Generation</vt:lpstr>
      <vt:lpstr>Supply-Chain Based</vt:lpstr>
      <vt:lpstr>Competitor-Based</vt:lpstr>
      <vt:lpstr>Research Based</vt:lpstr>
      <vt:lpstr>Legal Considerations</vt:lpstr>
      <vt:lpstr>Ethical Considerations</vt:lpstr>
      <vt:lpstr>Sustainability</vt:lpstr>
      <vt:lpstr>Cradle-to-Grave Assessment</vt:lpstr>
      <vt:lpstr>Reduce: Costs and Materials</vt:lpstr>
      <vt:lpstr>Re-Use:  Remanufacturing</vt:lpstr>
      <vt:lpstr>Recycle</vt:lpstr>
      <vt:lpstr>Product or service life stages</vt:lpstr>
      <vt:lpstr>Standardization</vt:lpstr>
      <vt:lpstr>Designing for Mass Customization</vt:lpstr>
      <vt:lpstr>Delayed Differentiation</vt:lpstr>
      <vt:lpstr>Modular Design</vt:lpstr>
      <vt:lpstr>Reliability</vt:lpstr>
      <vt:lpstr>Robust Design</vt:lpstr>
      <vt:lpstr>Degree of Newness</vt:lpstr>
      <vt:lpstr>Quality Function Deployment</vt:lpstr>
      <vt:lpstr>The House of Quality Sequence</vt:lpstr>
      <vt:lpstr>Kano Model</vt:lpstr>
      <vt:lpstr>The Kano Model – As Time Passes</vt:lpstr>
      <vt:lpstr>Concurrent Engineering</vt:lpstr>
      <vt:lpstr>Computer-Aided Design (CAD)</vt:lpstr>
      <vt:lpstr>Production Requirements</vt:lpstr>
      <vt:lpstr>Manufacturability</vt:lpstr>
      <vt:lpstr>Component Commonality</vt:lpstr>
      <vt:lpstr>Service Design</vt:lpstr>
      <vt:lpstr>Differences between Service and Product Design</vt:lpstr>
      <vt:lpstr>The Well-Designed Service System</vt:lpstr>
      <vt:lpstr>Successful Service Design</vt:lpstr>
      <vt:lpstr>Operations Strategy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PRODUCTIONS/OPERATIONS MANAGEMENT</dc:title>
  <dc:subject/>
  <dc:creator>Ralph Butler</dc:creator>
  <cp:keywords/>
  <dc:description/>
  <cp:lastModifiedBy>Idalis Padron</cp:lastModifiedBy>
  <cp:revision>236</cp:revision>
  <cp:lastPrinted>1998-04-06T20:15:10Z</cp:lastPrinted>
  <dcterms:created xsi:type="dcterms:W3CDTF">1998-04-08T21:48:38Z</dcterms:created>
  <dcterms:modified xsi:type="dcterms:W3CDTF">2021-03-15T20:33:13Z</dcterms:modified>
</cp:coreProperties>
</file>