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7"/>
  </p:notesMasterIdLst>
  <p:sldIdLst>
    <p:sldId id="256" r:id="rId2"/>
    <p:sldId id="271" r:id="rId3"/>
    <p:sldId id="258" r:id="rId4"/>
    <p:sldId id="260" r:id="rId5"/>
    <p:sldId id="264" r:id="rId6"/>
    <p:sldId id="265" r:id="rId7"/>
    <p:sldId id="266" r:id="rId8"/>
    <p:sldId id="267" r:id="rId9"/>
    <p:sldId id="283" r:id="rId10"/>
    <p:sldId id="284" r:id="rId11"/>
    <p:sldId id="285" r:id="rId12"/>
    <p:sldId id="286" r:id="rId13"/>
    <p:sldId id="273" r:id="rId14"/>
    <p:sldId id="274" r:id="rId15"/>
    <p:sldId id="279" r:id="rId16"/>
    <p:sldId id="280" r:id="rId17"/>
    <p:sldId id="272" r:id="rId18"/>
    <p:sldId id="276" r:id="rId19"/>
    <p:sldId id="277" r:id="rId20"/>
    <p:sldId id="278" r:id="rId21"/>
    <p:sldId id="282" r:id="rId22"/>
    <p:sldId id="270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29D5-B3C8-46E3-8781-B55FF575A34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B5EB-65B8-4639-B6A3-9BEFBC15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B5EB-65B8-4639-B6A3-9BEFBC153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6.</a:t>
            </a:r>
            <a:fld id="{E5C97BBC-3A9E-4BBA-9212-A6D2CC1752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6.</a:t>
            </a:r>
            <a:fld id="{6CC7D789-D338-422F-8030-DAE259F3A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B5EB-65B8-4639-B6A3-9BEFBC153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B5EB-65B8-4639-B6A3-9BEFBC153F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D25754-E23D-4ACF-9EB4-577FCE04EC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B5EB-65B8-4639-B6A3-9BEFBC153F2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Susan Diann Ferrell, DBA Candidate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E310C5-427D-4BD5-8C1D-F0E99BBBED31}" type="slidenum">
              <a:rPr lang="en-US"/>
              <a:pPr>
                <a:defRPr/>
              </a:pPr>
              <a:t>‹#›</a:t>
            </a:fld>
            <a:r>
              <a:rPr lang="en-US"/>
              <a:t> of 104</a:t>
            </a:r>
          </a:p>
        </p:txBody>
      </p:sp>
    </p:spTree>
    <p:extLst>
      <p:ext uri="{BB962C8B-B14F-4D97-AF65-F5344CB8AC3E}">
        <p14:creationId xmlns:p14="http://schemas.microsoft.com/office/powerpoint/2010/main" val="354575108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543D6B-5397-417F-B992-C1EEF55848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0C81F47-526A-4F97-B574-8BBB9E0B7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4.xml"/><Relationship Id="rId7" Type="http://schemas.openxmlformats.org/officeDocument/2006/relationships/oleObject" Target="../embeddings/oleObject1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Investing Decisions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51251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coupon bonds are purchased at a discount for less than their face value because they do not pay periodic interest.</a:t>
            </a:r>
          </a:p>
          <a:p>
            <a:r>
              <a:rPr lang="en-US" dirty="0"/>
              <a:t>Zero coupon bonds are paid the face value at maturity.</a:t>
            </a:r>
          </a:p>
          <a:p>
            <a:r>
              <a:rPr lang="en-US" dirty="0"/>
              <a:t>Maturities are typically 10-15 years but short-term zero coupon bonds may mature in less than one year (called bills).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Coupon Bonds</a:t>
            </a:r>
          </a:p>
        </p:txBody>
      </p:sp>
    </p:spTree>
    <p:extLst>
      <p:ext uri="{BB962C8B-B14F-4D97-AF65-F5344CB8AC3E}">
        <p14:creationId xmlns:p14="http://schemas.microsoft.com/office/powerpoint/2010/main" val="33748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Catastrophe (CAT) bonds are linked to the insurance securities market.</a:t>
            </a:r>
          </a:p>
          <a:p>
            <a:r>
              <a:rPr lang="en-US" dirty="0"/>
              <a:t>Income bonds pay regular interest at a stated annual rate with the principal is returned at maturity.</a:t>
            </a:r>
          </a:p>
          <a:p>
            <a:r>
              <a:rPr lang="en-US" dirty="0"/>
              <a:t>Convertible bonds can be exchanged for a predetermined number of shares of stock if the investor chooses to exercise the option. </a:t>
            </a:r>
          </a:p>
          <a:p>
            <a:r>
              <a:rPr lang="en-US" dirty="0"/>
              <a:t>The convertible feature must be stated when purchased.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Other Bonds </a:t>
            </a:r>
          </a:p>
        </p:txBody>
      </p:sp>
    </p:spTree>
    <p:extLst>
      <p:ext uri="{BB962C8B-B14F-4D97-AF65-F5344CB8AC3E}">
        <p14:creationId xmlns:p14="http://schemas.microsoft.com/office/powerpoint/2010/main" val="374104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Bond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981555"/>
            <a:ext cx="6287726" cy="41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08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9604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b="1"/>
              <a:t>Bond Ratings – Investment Quality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96E8-A5D9-4413-A905-EBB32E1FDE5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5562600" cy="45307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High Grade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/>
              <a:t>Moody’s </a:t>
            </a:r>
            <a:r>
              <a:rPr lang="en-US" sz="2200" b="1" dirty="0" err="1"/>
              <a:t>Aaa</a:t>
            </a:r>
            <a:r>
              <a:rPr lang="en-US" sz="2200" b="1" dirty="0"/>
              <a:t> and S&amp;P AAA – capacity to pay is extremely strong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/>
              <a:t>Moody’s </a:t>
            </a:r>
            <a:r>
              <a:rPr lang="en-US" sz="2200" b="1" dirty="0" err="1"/>
              <a:t>Aa</a:t>
            </a:r>
            <a:r>
              <a:rPr lang="en-US" sz="2200" b="1" dirty="0"/>
              <a:t> and S&amp;P AA – capacity to pay is very strong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Medium Grade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/>
              <a:t>Moody’s A and S&amp;P A – capacity to pay is strong, but more susceptible to changes in circumstances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/>
              <a:t>Moody’s Baa and S&amp;P BBB – capacity to pay is adequate, adverse conditions will have more impact on the firm’s ability to pay</a:t>
            </a:r>
          </a:p>
        </p:txBody>
      </p:sp>
      <p:pic>
        <p:nvPicPr>
          <p:cNvPr id="59397" name="Picture 2" descr="C:\Users\Eric\AppData\Local\Microsoft\Windows\Temporary Internet Files\Content.IE5\JOLRY032\MP9004101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8126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563"/>
            <a:ext cx="7772400" cy="1036637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sz="4800" b="1"/>
              <a:t>Bond Ratings - Speculative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A1C09-366C-4ED3-94AC-BC06F09E63C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81400" y="1295400"/>
            <a:ext cx="48768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b="1"/>
              <a:t>Low Grade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altLang="en-US" b="1"/>
              <a:t>Moody’s Ba and B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altLang="en-US" b="1"/>
              <a:t>S&amp;P BB and B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altLang="en-US" b="1"/>
              <a:t>Considered possible that the capacity to pay will degenerate.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b="1"/>
              <a:t>Very Low Grade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altLang="en-US" b="1"/>
              <a:t>Moody’s C (and below) and S&amp;P C (and below)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200" b="1"/>
              <a:t> income bonds with no interest being paid, or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200" b="1"/>
              <a:t> in default with principal and interest in arrears</a:t>
            </a:r>
          </a:p>
        </p:txBody>
      </p:sp>
      <p:pic>
        <p:nvPicPr>
          <p:cNvPr id="60421" name="Picture 2" descr="C:\Users\Eric\AppData\Local\Microsoft\Windows\Temporary Internet Files\Content.IE5\IOP455QC\MP9004429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438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New York Stock Exchange (NYSE) is the largest market in the world.</a:t>
            </a:r>
          </a:p>
          <a:p>
            <a:pPr marL="739775" lvl="1" indent="-282575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Perpetua" pitchFamily="18" charset="0"/>
                <a:cs typeface="Arial" charset="0"/>
              </a:rPr>
              <a:t>License holders (1,366)</a:t>
            </a:r>
          </a:p>
          <a:p>
            <a:pPr marL="1252538" lvl="2" indent="-338138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Perpetua" pitchFamily="18" charset="0"/>
                <a:cs typeface="Arial" charset="0"/>
              </a:rPr>
              <a:t>Commission brokers</a:t>
            </a:r>
          </a:p>
          <a:p>
            <a:pPr marL="1252538" lvl="2" indent="-338138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Perpetua" pitchFamily="18" charset="0"/>
                <a:cs typeface="Arial" charset="0"/>
              </a:rPr>
              <a:t>Specialists</a:t>
            </a:r>
          </a:p>
          <a:p>
            <a:pPr marL="1252538" lvl="2" indent="-338138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Perpetua" pitchFamily="18" charset="0"/>
                <a:cs typeface="Arial" charset="0"/>
              </a:rPr>
              <a:t>Floor brokers</a:t>
            </a:r>
          </a:p>
          <a:p>
            <a:pPr marL="1252538" lvl="2" indent="-338138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Perpetua" pitchFamily="18" charset="0"/>
                <a:cs typeface="Arial" charset="0"/>
              </a:rPr>
              <a:t>Floor traders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Dealer</a:t>
            </a:r>
            <a:r>
              <a:rPr lang="en-US" b="1" dirty="0">
                <a:cs typeface="Arial" pitchFamily="34" charset="0"/>
              </a:rPr>
              <a:t>: trades with inventory for bid and ask prices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Broker</a:t>
            </a:r>
            <a:r>
              <a:rPr lang="en-US" b="1" dirty="0">
                <a:cs typeface="Arial" pitchFamily="34" charset="0"/>
              </a:rPr>
              <a:t>: matches buyers and sellers for a fee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New York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313434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NASDAQ is an American stock exchange.</a:t>
            </a:r>
          </a:p>
          <a:p>
            <a:r>
              <a:rPr lang="en-US" dirty="0"/>
              <a:t>It is the second largest stock exchange in the world.</a:t>
            </a:r>
          </a:p>
          <a:p>
            <a:r>
              <a:rPr lang="en-US" dirty="0"/>
              <a:t>NASDAQ is not a physical exchange like the NYSE, it is an online service that reports what is happening with NASDAQ stock.</a:t>
            </a:r>
          </a:p>
          <a:p>
            <a:r>
              <a:rPr lang="en-US" dirty="0"/>
              <a:t>NASDAQ is a computerized, speedy, transparent system that allows traders to trade securities online.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NASDAQ</a:t>
            </a:r>
          </a:p>
        </p:txBody>
      </p:sp>
    </p:spTree>
    <p:extLst>
      <p:ext uri="{BB962C8B-B14F-4D97-AF65-F5344CB8AC3E}">
        <p14:creationId xmlns:p14="http://schemas.microsoft.com/office/powerpoint/2010/main" val="164153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 represents ownership in a corporation to the buyer.</a:t>
            </a:r>
          </a:p>
          <a:p>
            <a:r>
              <a:rPr lang="en-US" dirty="0"/>
              <a:t>To the seller, the company divides ownership into shares of stock.</a:t>
            </a:r>
          </a:p>
          <a:p>
            <a:r>
              <a:rPr lang="en-US" dirty="0"/>
              <a:t>Stock is sold on the </a:t>
            </a:r>
            <a:r>
              <a:rPr lang="en-US" dirty="0" err="1"/>
              <a:t>stockmarkets</a:t>
            </a:r>
            <a:r>
              <a:rPr lang="en-US" dirty="0"/>
              <a:t>.</a:t>
            </a:r>
          </a:p>
          <a:p>
            <a:r>
              <a:rPr lang="en-US" dirty="0"/>
              <a:t>Only the funds from the initial public offering go to the company.</a:t>
            </a:r>
          </a:p>
          <a:p>
            <a:r>
              <a:rPr lang="en-US" dirty="0"/>
              <a:t>Future stock trades are based on supply and demand on the market.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</a:t>
            </a:r>
          </a:p>
        </p:txBody>
      </p:sp>
    </p:spTree>
    <p:extLst>
      <p:ext uri="{BB962C8B-B14F-4D97-AF65-F5344CB8AC3E}">
        <p14:creationId xmlns:p14="http://schemas.microsoft.com/office/powerpoint/2010/main" val="94479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classes of stock, common stock and preferred stock.</a:t>
            </a:r>
          </a:p>
          <a:p>
            <a:endParaRPr lang="en-US" dirty="0"/>
          </a:p>
          <a:p>
            <a:r>
              <a:rPr lang="en-US" dirty="0"/>
              <a:t>It is possible to have several types of stock within those categories depending upon the company’s needs.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Stock</a:t>
            </a:r>
          </a:p>
        </p:txBody>
      </p:sp>
    </p:spTree>
    <p:extLst>
      <p:ext uri="{BB962C8B-B14F-4D97-AF65-F5344CB8AC3E}">
        <p14:creationId xmlns:p14="http://schemas.microsoft.com/office/powerpoint/2010/main" val="383866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stock normally has voting rights, they have a right to dividends if dividends are declared by the board of directors, and they have preemptive rights. </a:t>
            </a:r>
          </a:p>
          <a:p>
            <a:pPr marL="777240" lvl="2" indent="0">
              <a:buNone/>
            </a:pPr>
            <a:endParaRPr lang="en-US" dirty="0"/>
          </a:p>
          <a:p>
            <a:pPr marL="777240" lvl="2" indent="0">
              <a:buNone/>
            </a:pPr>
            <a:r>
              <a:rPr lang="en-US" dirty="0"/>
              <a:t>Preemptive rights give stockholders the first opportunity at newly issued shares in the same proportion they currently own.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Stock</a:t>
            </a:r>
          </a:p>
        </p:txBody>
      </p:sp>
    </p:spTree>
    <p:extLst>
      <p:ext uri="{BB962C8B-B14F-4D97-AF65-F5344CB8AC3E}">
        <p14:creationId xmlns:p14="http://schemas.microsoft.com/office/powerpoint/2010/main" val="289903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Government Bonds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Zero Coupon Bonds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Catastrophe (Cat) Bonds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Income Bonds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Convertible Bond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Bonds</a:t>
            </a:r>
          </a:p>
        </p:txBody>
      </p:sp>
    </p:spTree>
    <p:extLst>
      <p:ext uri="{BB962C8B-B14F-4D97-AF65-F5344CB8AC3E}">
        <p14:creationId xmlns:p14="http://schemas.microsoft.com/office/powerpoint/2010/main" val="2905890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Preferred stock sells for more than common stock.</a:t>
            </a:r>
          </a:p>
          <a:p>
            <a:r>
              <a:rPr lang="en-US" dirty="0"/>
              <a:t>Shares come with certain rights, they are preferred as to dividends and are preferred in liquidation.</a:t>
            </a:r>
          </a:p>
          <a:p>
            <a:pPr lvl="1"/>
            <a:r>
              <a:rPr lang="en-US" dirty="0"/>
              <a:t>Preferred stockholders are paid before common stockholders but after all creditors are paid.</a:t>
            </a:r>
          </a:p>
          <a:p>
            <a:r>
              <a:rPr lang="en-US" dirty="0"/>
              <a:t>Some preferred stock has dividends that are cumulative (they are not a debt to the company but cumulative dividends must be paid before common stockholders receive any dividends).</a:t>
            </a:r>
          </a:p>
          <a:p>
            <a:r>
              <a:rPr lang="en-US" dirty="0"/>
              <a:t>Most preferred stock does not come with voting rights.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Stock</a:t>
            </a:r>
          </a:p>
        </p:txBody>
      </p:sp>
    </p:spTree>
    <p:extLst>
      <p:ext uri="{BB962C8B-B14F-4D97-AF65-F5344CB8AC3E}">
        <p14:creationId xmlns:p14="http://schemas.microsoft.com/office/powerpoint/2010/main" val="215798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22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r>
              <a:rPr lang="en-US"/>
              <a:t>8-</a:t>
            </a:r>
            <a:fld id="{4E472C36-50D1-4753-8B93-FD2DE6143D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604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sz="4800" b="1"/>
              <a:t>Reading Stock Quotes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076450"/>
            <a:ext cx="8124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22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Corporations may issue bonds if they need a large sum of money for an extended period of time.</a:t>
            </a:r>
          </a:p>
          <a:p>
            <a:r>
              <a:rPr lang="en-US" dirty="0"/>
              <a:t>Bonds have a maturity date.</a:t>
            </a:r>
          </a:p>
          <a:p>
            <a:r>
              <a:rPr lang="en-US" dirty="0"/>
              <a:t>Stock has no maturity date.</a:t>
            </a:r>
          </a:p>
          <a:p>
            <a:r>
              <a:rPr lang="en-US" dirty="0"/>
              <a:t>Bonds are not ownership, they are investments.</a:t>
            </a:r>
          </a:p>
          <a:p>
            <a:r>
              <a:rPr lang="en-US" dirty="0"/>
              <a:t>Stock is ownership.</a:t>
            </a:r>
          </a:p>
          <a:p>
            <a:r>
              <a:rPr lang="en-US" dirty="0"/>
              <a:t> Stocks and bonds can be sold on the </a:t>
            </a:r>
            <a:r>
              <a:rPr lang="en-US" dirty="0" err="1"/>
              <a:t>stockmarkets</a:t>
            </a:r>
            <a:r>
              <a:rPr lang="en-US" dirty="0"/>
              <a:t> as long </a:t>
            </a:r>
            <a:r>
              <a:rPr lang="en-US"/>
              <a:t>as buyers </a:t>
            </a:r>
            <a:r>
              <a:rPr lang="en-US" dirty="0"/>
              <a:t>can be found.</a:t>
            </a:r>
          </a:p>
          <a:p>
            <a:r>
              <a:rPr lang="en-US" dirty="0"/>
              <a:t>Bonds pay regular interest payments.</a:t>
            </a:r>
          </a:p>
          <a:p>
            <a:r>
              <a:rPr lang="en-US" dirty="0"/>
              <a:t>Stock may or may not pay dividends.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vs. Bonds</a:t>
            </a:r>
          </a:p>
        </p:txBody>
      </p:sp>
    </p:spTree>
    <p:extLst>
      <p:ext uri="{BB962C8B-B14F-4D97-AF65-F5344CB8AC3E}">
        <p14:creationId xmlns:p14="http://schemas.microsoft.com/office/powerpoint/2010/main" val="159807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172200" cy="4572000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latin typeface="Arial" charset="0"/>
                <a:cs typeface="Arial" charset="0"/>
              </a:rPr>
              <a:t>Employers are moving away from defined benefit plans due to high costs and are going to defined contribution plans such as: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403(b)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Keogh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Individual retirement arrangements (IRA)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401(k)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457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SEP IRAs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Arial" charset="0"/>
                <a:cs typeface="Arial" charset="0"/>
              </a:rPr>
              <a:t>SIMPLE IRAs</a:t>
            </a:r>
            <a:r>
              <a:rPr lang="en-US" sz="2400" dirty="0">
                <a:latin typeface="Arial" charset="0"/>
                <a:cs typeface="Arial" charset="0"/>
              </a:rPr>
              <a:t>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C2CFB3-7126-45DA-B1D1-D5F52227D409}" type="slidenum">
              <a:rPr lang="en-US"/>
              <a:pPr>
                <a:defRPr/>
              </a:pPr>
              <a:t>23</a:t>
            </a:fld>
            <a:r>
              <a:rPr lang="en-US"/>
              <a:t> of 104</a:t>
            </a:r>
            <a:endParaRPr lang="en-US" dirty="0"/>
          </a:p>
        </p:txBody>
      </p:sp>
      <p:pic>
        <p:nvPicPr>
          <p:cNvPr id="51207" name="Picture 11" descr="C:\Users\Owner\AppData\Local\Microsoft\Windows\Temporary Internet Files\Content.IE5\8KEWUVO5\MCj023452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18811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1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20000" cy="45720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300" dirty="0">
                <a:latin typeface="Arial" charset="0"/>
                <a:cs typeface="Arial" charset="0"/>
              </a:rPr>
              <a:t>Plans are portable from one employer to another.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300" dirty="0">
                <a:latin typeface="Arial" charset="0"/>
                <a:cs typeface="Arial" charset="0"/>
              </a:rPr>
              <a:t>Most plans permit employees to borrow funds from their retirement savings except SEP plans.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300" dirty="0">
                <a:latin typeface="Arial" charset="0"/>
                <a:cs typeface="Arial" charset="0"/>
              </a:rPr>
              <a:t>Funds may be withdrawn when employment terminates.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300" dirty="0">
                <a:latin typeface="Arial" charset="0"/>
                <a:cs typeface="Arial" charset="0"/>
              </a:rPr>
              <a:t>Employee contributions may have withdrawal provisions during employment.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300" dirty="0">
                <a:latin typeface="Arial" charset="0"/>
                <a:cs typeface="Arial" charset="0"/>
              </a:rPr>
              <a:t>Funds withdrawn will be taxed and a 10% penalty will apply if the owner is under 59 ½ years of age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300" b="1" dirty="0">
              <a:latin typeface="Arial" charset="0"/>
              <a:cs typeface="Arial" charset="0"/>
            </a:endParaRP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300" dirty="0">
              <a:latin typeface="Arial" charset="0"/>
              <a:cs typeface="Arial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3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EDD958-DFA0-4161-A294-8773E6795E38}" type="slidenum">
              <a:rPr lang="en-US"/>
              <a:pPr>
                <a:defRPr/>
              </a:pPr>
              <a:t>24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4958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Arial" charset="0"/>
                <a:cs typeface="Arial" charset="0"/>
              </a:rPr>
              <a:t>Funds in defined contribution plans are safer for the employee than funds managed by the company (Needles, 2005).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Arial" charset="0"/>
                <a:cs typeface="Arial" charset="0"/>
              </a:rPr>
              <a:t>Each pay period </a:t>
            </a:r>
            <a:r>
              <a:rPr lang="en-US" sz="2800" dirty="0">
                <a:latin typeface="Arial" charset="0"/>
                <a:ea typeface="+mj-ea"/>
                <a:cs typeface="Arial" charset="0"/>
              </a:rPr>
              <a:t>employee</a:t>
            </a:r>
            <a:r>
              <a:rPr lang="en-US" sz="2800" dirty="0">
                <a:latin typeface="Arial" charset="0"/>
                <a:cs typeface="Arial" charset="0"/>
              </a:rPr>
              <a:t> and employer contributions are transferred to a financial management group.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Arial" charset="0"/>
                <a:cs typeface="Arial" charset="0"/>
              </a:rPr>
              <a:t>SEP plans allow employer only contributions.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0735E6-0C02-4F4C-AF04-52415C62AB15}" type="slidenum">
              <a:rPr lang="en-US"/>
              <a:pPr>
                <a:defRPr/>
              </a:pPr>
              <a:t>25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6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371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Arial" charset="0"/>
                <a:cs typeface="Arial" charset="0"/>
              </a:rPr>
              <a:t>Retirees may exhaust funds in their retirement savings plans if: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latin typeface="Arial" charset="0"/>
                <a:cs typeface="Arial" charset="0"/>
              </a:rPr>
              <a:t>They use them too quickly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latin typeface="Arial" charset="0"/>
                <a:cs typeface="Arial" charset="0"/>
              </a:rPr>
              <a:t>They live longer than expected</a:t>
            </a:r>
          </a:p>
          <a:p>
            <a:pPr marL="43891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B146C3-145F-4209-93E7-4B6B1A69C1DD}" type="slidenum">
              <a:rPr lang="en-US"/>
              <a:pPr>
                <a:defRPr/>
              </a:pPr>
              <a:t>26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Many plans do not permit employees to join until one year of service has passed. 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Funds contributed by the employee are immediately fully vested.</a:t>
            </a:r>
          </a:p>
          <a:p>
            <a:pPr eaLnBrk="1" hangingPunct="1">
              <a:buFontTx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Matching funds contributed by the employer typically vest after five to seven years of service.</a:t>
            </a:r>
          </a:p>
          <a:p>
            <a:pPr eaLnBrk="1" hangingPunct="1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750162-5D71-4779-BB4E-A7729A13F015}" type="slidenum">
              <a:rPr lang="en-US"/>
              <a:pPr>
                <a:defRPr/>
              </a:pPr>
              <a:t>27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2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648200"/>
          </a:xfrm>
        </p:spPr>
        <p:txBody>
          <a:bodyPr/>
          <a:lstStyle/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Employees in defined contribution plans may take all of their money when they quit, are laid off or retire.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If they are not fully vested, they will receive their contributions and whatever portion of the employer’s match they qualify for.  </a:t>
            </a:r>
          </a:p>
          <a:p>
            <a:pPr eaLnBrk="1" hangingPunct="1"/>
            <a:endParaRPr lang="en-US" altLang="en-US" sz="28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FE18B1-FC8A-4465-A2D7-E7AFAD7BE6C5}" type="slidenum">
              <a:rPr lang="en-US"/>
              <a:pPr>
                <a:defRPr/>
              </a:pPr>
              <a:t>28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3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16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724400"/>
          </a:xfrm>
        </p:spPr>
        <p:txBody>
          <a:bodyPr/>
          <a:lstStyle/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If a person dies before retirement, the employee and employer portion that is vested goes to the heirs.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There are no tax consequences to the employee if they roll 100% of their retirement funds into another qualified investment fund.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49A51F-E3A6-4DC8-9184-1CEA6025F209}" type="slidenum">
              <a:rPr lang="en-US"/>
              <a:pPr>
                <a:defRPr/>
              </a:pPr>
              <a:t>29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6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Bonds are loans between the seller and the buyer.</a:t>
            </a:r>
          </a:p>
          <a:p>
            <a:r>
              <a:rPr lang="en-US" dirty="0"/>
              <a:t>Bonds are debt to the issuer.</a:t>
            </a:r>
          </a:p>
          <a:p>
            <a:r>
              <a:rPr lang="en-US" dirty="0"/>
              <a:t>Bonds are investments (assets) to the buyer.</a:t>
            </a:r>
          </a:p>
          <a:p>
            <a:r>
              <a:rPr lang="en-US" dirty="0"/>
              <a:t>Bonds pay interest </a:t>
            </a:r>
            <a:r>
              <a:rPr lang="en-US" u="sng" dirty="0"/>
              <a:t>usually</a:t>
            </a:r>
            <a:r>
              <a:rPr lang="en-US" dirty="0"/>
              <a:t> semi-annually (two times per year) based upon the stated interest rate.</a:t>
            </a:r>
          </a:p>
          <a:p>
            <a:pPr lvl="1"/>
            <a:r>
              <a:rPr lang="en-US" dirty="0"/>
              <a:t>A bond that pays 6% annually will pay 3% semi-annually. </a:t>
            </a:r>
          </a:p>
          <a:p>
            <a:pPr lvl="2"/>
            <a:r>
              <a:rPr lang="en-US" dirty="0"/>
              <a:t>The more often interest payments are made to the investor, the better because they can spend the money or reinvest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365442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Tax-Deferred Retirement Savings Plans General Rules (continued)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724400"/>
          </a:xfrm>
        </p:spPr>
        <p:txBody>
          <a:bodyPr/>
          <a:lstStyle/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If the employee has an outstanding loan(s),  they must be repaid when employment terminates. 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An unpaid loan will default (be paid from the proceeds of the plan) and be subject to taxes and a penalty if applicable  (Mass Mutual Financial Group, 2009).  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B522691-C74F-4839-B8B5-54C1F4FE213C}" type="slidenum">
              <a:rPr lang="en-US"/>
              <a:pPr>
                <a:defRPr/>
              </a:pPr>
              <a:t>30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8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403(b) Retirement Savings Plans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4495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charset="0"/>
                <a:cs typeface="Arial" charset="0"/>
              </a:rPr>
              <a:t>Enacted in 1958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403(b) created for quasi-governmental and 501(c)(3) agencies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May be pretax or posttax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Employee contributes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Possible employer match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Grows tax-deferred until retirement or withdrawal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May have loan provisions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Self-managed </a:t>
            </a:r>
          </a:p>
          <a:p>
            <a:pPr lvl="1" eaLnBrk="1" hangingPunct="1"/>
            <a:r>
              <a:rPr lang="en-US" altLang="en-US" sz="2400">
                <a:latin typeface="Arial" charset="0"/>
                <a:cs typeface="Arial" charset="0"/>
              </a:rPr>
              <a:t>Heirs receive the funds when owner dies</a:t>
            </a:r>
          </a:p>
          <a:p>
            <a:pPr eaLnBrk="1" hangingPunct="1"/>
            <a:endParaRPr lang="en-US" alt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1DA0E11-1696-45F4-88F5-3EAF630251E7}" type="slidenum">
              <a:rPr lang="en-US"/>
              <a:pPr>
                <a:defRPr/>
              </a:pPr>
              <a:t>31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3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0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0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403(b) Retirement Savings Plans (continued)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7244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3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300" dirty="0">
                <a:latin typeface="Arial" charset="0"/>
                <a:cs typeface="Arial" charset="0"/>
              </a:rPr>
              <a:t>403(b) was enacted in 1958. </a:t>
            </a:r>
          </a:p>
          <a:p>
            <a:pPr eaLnBrk="1" hangingPunct="1"/>
            <a:r>
              <a:rPr lang="en-US" altLang="en-US" sz="2300" dirty="0">
                <a:latin typeface="Arial" charset="0"/>
                <a:cs typeface="Arial" charset="0"/>
              </a:rPr>
              <a:t>Contributions </a:t>
            </a:r>
            <a:r>
              <a:rPr lang="en-US" altLang="en-US" sz="2300" dirty="0">
                <a:solidFill>
                  <a:srgbClr val="C00000"/>
                </a:solidFill>
                <a:latin typeface="Arial" charset="0"/>
                <a:cs typeface="Arial" charset="0"/>
              </a:rPr>
              <a:t>may be pretax or </a:t>
            </a:r>
            <a:r>
              <a:rPr lang="en-US" altLang="en-US" sz="2300" dirty="0" err="1">
                <a:solidFill>
                  <a:srgbClr val="C00000"/>
                </a:solidFill>
                <a:latin typeface="Arial" charset="0"/>
                <a:cs typeface="Arial" charset="0"/>
              </a:rPr>
              <a:t>posttax</a:t>
            </a:r>
            <a:r>
              <a:rPr lang="en-US" altLang="en-US" sz="2300" dirty="0">
                <a:solidFill>
                  <a:srgbClr val="C00000"/>
                </a:solidFill>
                <a:latin typeface="Arial" charset="0"/>
                <a:cs typeface="Arial" charset="0"/>
              </a:rPr>
              <a:t>.  </a:t>
            </a:r>
          </a:p>
          <a:p>
            <a:pPr eaLnBrk="1" hangingPunct="1"/>
            <a:r>
              <a:rPr lang="en-US" altLang="en-US" sz="2300" dirty="0">
                <a:latin typeface="Arial" charset="0"/>
                <a:cs typeface="Arial" charset="0"/>
              </a:rPr>
              <a:t>When </a:t>
            </a:r>
            <a:r>
              <a:rPr lang="en-US" altLang="en-US" sz="2300" dirty="0" err="1">
                <a:latin typeface="Arial" charset="0"/>
                <a:cs typeface="Arial" charset="0"/>
              </a:rPr>
              <a:t>posttax</a:t>
            </a:r>
            <a:r>
              <a:rPr lang="en-US" altLang="en-US" sz="2300" dirty="0">
                <a:latin typeface="Arial" charset="0"/>
                <a:cs typeface="Arial" charset="0"/>
              </a:rPr>
              <a:t>, employee contributions are not taxed again when they are withdrawn.</a:t>
            </a:r>
          </a:p>
          <a:p>
            <a:pPr eaLnBrk="1" hangingPunct="1"/>
            <a:r>
              <a:rPr lang="en-US" altLang="en-US" sz="2300" dirty="0">
                <a:latin typeface="Arial" charset="0"/>
                <a:cs typeface="Arial" charset="0"/>
              </a:rPr>
              <a:t>Interest earned on the savings is taxed when withdrawn.  </a:t>
            </a:r>
          </a:p>
          <a:p>
            <a:pPr eaLnBrk="1" hangingPunct="1"/>
            <a:r>
              <a:rPr lang="en-US" altLang="en-US" sz="2300" dirty="0">
                <a:latin typeface="Arial" charset="0"/>
                <a:cs typeface="Arial" charset="0"/>
              </a:rPr>
              <a:t>The employer’s contribution is not taxed until it is withdrawn and the earnings are also taxed when withdrawn (Mass Mutual Financial Group, 2009).</a:t>
            </a:r>
            <a:endParaRPr lang="en-US" altLang="en-US" sz="23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4CB25B-6FB3-45B4-880F-DC9D1CBBC786}" type="slidenum">
              <a:rPr lang="en-US"/>
              <a:pPr>
                <a:defRPr/>
              </a:pPr>
              <a:t>32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67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Keogh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 rtlCol="0">
            <a:normAutofit fontScale="6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Keogh plans were enacted in 1962 and are also known as H.R. 10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Qualified retirement savings plans for self-employed proprietors and partners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There are four types of Keogh plans: 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Profit sharing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Money purchase pension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Paired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Defined benefit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Quickly being replaced by the 401(k) for the self-employed which allows rollovers, offers higher deductions, a catch up plan, and is less expensive to maintain.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249D39-D759-4F2C-9BE3-A29A123BB0E8}" type="slidenum">
              <a:rPr lang="en-US"/>
              <a:pPr>
                <a:defRPr/>
              </a:pPr>
              <a:t>33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6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036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Individual Retirement Arrangement (IRA)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6482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IRA legislation which was enacted in 1974 is a tax-deferred retirement savings plan set up by the owner that permits a tax deduction of some or all contributions based on income.</a:t>
            </a:r>
          </a:p>
          <a:p>
            <a:pPr eaLnBrk="1" hangingPunct="1"/>
            <a:endParaRPr lang="en-US" altLang="en-US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Employers may offer payroll transfers.</a:t>
            </a:r>
          </a:p>
          <a:p>
            <a:pPr eaLnBrk="1" hangingPunct="1"/>
            <a:endParaRPr lang="en-US" altLang="en-US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For 2015 and 2016 contribution limits are $5,500 and $6,500 if 50 or over.</a:t>
            </a:r>
          </a:p>
          <a:p>
            <a:pPr eaLnBrk="1" hangingPunct="1"/>
            <a:endParaRPr lang="en-US" altLang="en-US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Earnings are taxed when withdrawn.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9D75EE-6224-4B82-B62D-75AD430F1776}" type="slidenum">
              <a:rPr lang="en-US"/>
              <a:pPr>
                <a:defRPr/>
              </a:pPr>
              <a:t>34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0950"/>
          </a:xfrm>
        </p:spPr>
        <p:txBody>
          <a:bodyPr/>
          <a:lstStyle/>
          <a:p>
            <a:pPr>
              <a:defRPr/>
            </a:pPr>
            <a:r>
              <a:rPr lang="en-US" dirty="0"/>
              <a:t>An IRA is: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Susan Diann Ferrell, DBA Candidate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139C6B-ACCC-4851-98E5-36FC1DF3252A}" type="slidenum">
              <a:rPr lang="en-US"/>
              <a:pPr>
                <a:defRPr/>
              </a:pPr>
              <a:t>35</a:t>
            </a:fld>
            <a:r>
              <a:rPr lang="en-US"/>
              <a:t> of 104</a:t>
            </a: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7" imgW="4572058" imgH="5143382" progId="MSGraph.Chart.8">
                  <p:embed followColorScheme="full"/>
                </p:oleObj>
              </mc:Choice>
              <mc:Fallback>
                <p:oleObj name="Chart" r:id="rId7" imgW="4572058" imgH="514338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625975"/>
          </a:xfrm>
        </p:spPr>
        <p:txBody>
          <a:bodyPr/>
          <a:lstStyle/>
          <a:p>
            <a:pPr marL="631825" indent="-51435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en-US" altLang="en-US"/>
              <a:t>Individual Retirement Account</a:t>
            </a:r>
          </a:p>
          <a:p>
            <a:pPr marL="631825" indent="-51435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en-US" altLang="en-US"/>
              <a:t>Individual Retirement Arrangement</a:t>
            </a:r>
          </a:p>
        </p:txBody>
      </p:sp>
      <p:sp>
        <p:nvSpPr>
          <p:cNvPr id="8" name="CorShape1"/>
          <p:cNvSpPr/>
          <p:nvPr>
            <p:custDataLst>
              <p:tags r:id="rId5"/>
            </p:custDataLst>
          </p:nvPr>
        </p:nvSpPr>
        <p:spPr>
          <a:xfrm rot="10800000">
            <a:off x="-295275" y="3468688"/>
            <a:ext cx="939800" cy="939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628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10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401(k) Retirement Savings Plans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401(k)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Enacted in 1978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Traditional employers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Employee contributes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Possible employer match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Pretax dollar contributions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Grows tax-deferred until retirement or withdrawal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May have loan provisions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Self managed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Heirs receive funds when the owner dies</a:t>
            </a:r>
          </a:p>
          <a:p>
            <a:pPr lvl="1" eaLnBrk="1" hangingPunct="1"/>
            <a:r>
              <a:rPr lang="en-US" altLang="en-US" sz="2400" dirty="0">
                <a:latin typeface="Arial" charset="0"/>
                <a:cs typeface="Arial" charset="0"/>
              </a:rPr>
              <a:t>2016 401k limits are $18,000+$6,000 if 50 or over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FC341F8-5BD7-47B9-B658-37B6A577C2D7}" type="slidenum">
              <a:rPr lang="en-US"/>
              <a:pPr>
                <a:defRPr/>
              </a:pPr>
              <a:t>36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8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457 Retirement Savings Plans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572000"/>
          </a:xfrm>
        </p:spPr>
        <p:txBody>
          <a:bodyPr rtlCol="0">
            <a:normAutofit/>
          </a:bodyPr>
          <a:lstStyle/>
          <a:p>
            <a:pPr marL="22225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2225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457 plan was enacted in 1978</a:t>
            </a:r>
          </a:p>
          <a:p>
            <a:pPr marL="22225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858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457 plans are available to state and local government employees.</a:t>
            </a:r>
          </a:p>
          <a:p>
            <a:pPr marL="22225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858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Voluntary contributions that are tax-deferred until they are withdrawn. </a:t>
            </a:r>
          </a:p>
          <a:p>
            <a:pPr marL="22225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858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earnings from a 457 are tax-deferred until they are withdrawn.</a:t>
            </a:r>
          </a:p>
          <a:p>
            <a:pPr marL="34290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38912" indent="-27432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0CDCF4D-6E6B-4CFD-BC16-C3352E352726}" type="slidenum">
              <a:rPr lang="en-US"/>
              <a:pPr>
                <a:defRPr/>
              </a:pPr>
              <a:t>37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5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Simplified Employee Pension 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724400"/>
          </a:xfrm>
        </p:spPr>
        <p:txBody>
          <a:bodyPr rtlCol="0">
            <a:normAutofit fontScale="2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2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2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200" dirty="0">
                <a:latin typeface="Arial" charset="0"/>
                <a:cs typeface="Arial" charset="0"/>
              </a:rPr>
              <a:t>SEP was enacted in 1978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200" dirty="0">
              <a:latin typeface="Arial" charset="0"/>
              <a:cs typeface="Arial" charset="0"/>
            </a:endParaRP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Available to sole proprietors, partners, corporations and S corporations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25 or fewer employees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Employer only contributions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The employer’s contributions are tax deductible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Taxes are deferred to the employee until withdrawn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There are no loan provisions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9600" dirty="0">
                <a:latin typeface="Arial" charset="0"/>
                <a:cs typeface="Arial" charset="0"/>
              </a:rPr>
              <a:t>Funds may be withdrawn at any time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9600" dirty="0">
              <a:latin typeface="Arial" charset="0"/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>
                <a:latin typeface="Arial" charset="0"/>
                <a:cs typeface="Arial" charset="0"/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18621B-A026-47FC-A7D8-8D92DC4DDF10}" type="slidenum">
              <a:rPr lang="en-US"/>
              <a:pPr>
                <a:defRPr/>
              </a:pPr>
              <a:t>38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4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0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30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Savings Incentive Match Plan for Employees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7244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SIMPLE IRA was enacted in 1996 for small business owners and employees in businesses with l00 or fewer employees.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lvl="1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2400" dirty="0">
                <a:latin typeface="Arial" charset="0"/>
                <a:cs typeface="Arial" charset="0"/>
              </a:rPr>
              <a:t>Employees contribute</a:t>
            </a:r>
          </a:p>
          <a:p>
            <a:pPr lvl="1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2400" dirty="0">
                <a:latin typeface="Arial" charset="0"/>
                <a:cs typeface="Arial" charset="0"/>
              </a:rPr>
              <a:t>The employer is required to match  contributions up to 3% </a:t>
            </a:r>
            <a:r>
              <a:rPr lang="en-US" altLang="en-US" sz="2400" u="sng" dirty="0">
                <a:latin typeface="Arial" charset="0"/>
                <a:cs typeface="Arial" charset="0"/>
              </a:rPr>
              <a:t>or</a:t>
            </a:r>
          </a:p>
          <a:p>
            <a:pPr lvl="1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2400" dirty="0">
                <a:latin typeface="Arial" charset="0"/>
                <a:cs typeface="Arial" charset="0"/>
              </a:rPr>
              <a:t>The employer may contribute 2% for all eligible employees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766BA43-6A17-4D0D-992E-4E7D091271A8}" type="slidenum">
              <a:rPr lang="en-US"/>
              <a:pPr>
                <a:defRPr/>
              </a:pPr>
              <a:t>39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7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Bonds are long-term debt to the seller.</a:t>
            </a:r>
          </a:p>
          <a:p>
            <a:r>
              <a:rPr lang="en-US" dirty="0"/>
              <a:t>Each year interest payments are made to holders of bonds. Payments may be quarterly, semi-annually, or annually.</a:t>
            </a:r>
          </a:p>
          <a:p>
            <a:r>
              <a:rPr lang="en-US" dirty="0"/>
              <a:t>Bonds are usually sold in increments of $1,000 and maturities vary from 5 years to 30 years or more.</a:t>
            </a:r>
          </a:p>
          <a:p>
            <a:r>
              <a:rPr lang="en-US" dirty="0"/>
              <a:t>Governments may sell large issues of bonds called tax free municipal bonds.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815424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25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5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Savings Incentive Match Plan for Employees (continued)</a:t>
            </a:r>
            <a:endParaRPr lang="en-US" sz="2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3124200" cy="4495800"/>
          </a:xfrm>
        </p:spPr>
        <p:txBody>
          <a:bodyPr/>
          <a:lstStyle/>
          <a:p>
            <a:pPr eaLnBrk="1" hangingPunct="1"/>
            <a:endParaRPr lang="en-US" altLang="en-US" sz="27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700">
                <a:latin typeface="Arial" charset="0"/>
                <a:cs typeface="Arial" charset="0"/>
              </a:rPr>
              <a:t>Investments in a Simple IRA are selected by the employee and they may take their plan with them when they change jobs (IRS, 2009a).</a:t>
            </a:r>
          </a:p>
          <a:p>
            <a:pPr eaLnBrk="1" hangingPunct="1">
              <a:buFontTx/>
              <a:buNone/>
            </a:pPr>
            <a:endParaRPr lang="en-US" altLang="en-US" sz="270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696CE1-AA69-441B-AA12-420B648182A1}" type="slidenum">
              <a:rPr lang="en-US"/>
              <a:pPr>
                <a:defRPr/>
              </a:pPr>
              <a:t>40</a:t>
            </a:fld>
            <a:r>
              <a:rPr lang="en-US"/>
              <a:t> of 104</a:t>
            </a:r>
            <a:endParaRPr lang="en-US" dirty="0"/>
          </a:p>
        </p:txBody>
      </p:sp>
      <p:pic>
        <p:nvPicPr>
          <p:cNvPr id="68615" name="Picture 2" descr="C:\Users\Owner\AppData\Local\Microsoft\Windows\Temporary Internet Files\Content.IE5\7XHLPT81\MPj038268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301875"/>
            <a:ext cx="44608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0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Facts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In 1930, the average lifespan was 58 for men and 62 for women. 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These numbers are skewed because of high infant mortality rates.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There were already 7.8 million people 65 and over in 1930.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cs typeface="Arial" charset="0"/>
              </a:rPr>
              <a:t>	(Social Security Online, 2009)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5D8139A-E81D-4C60-A054-9FE0C5428201}" type="slidenum">
              <a:rPr lang="en-US"/>
              <a:pPr>
                <a:defRPr/>
              </a:pPr>
              <a:t>41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447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Facts (continued)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In 2006, the average lifespan was 77.7 years.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Women typically live longer than men 5.1 years.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Women live an average of 80.2 years.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Men live an average of 75.1 years.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cs typeface="Arial" charset="0"/>
              </a:rPr>
              <a:t> (U.S. National Center for Health Statistics, 2006)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5D4BA5-F18A-44AD-90F4-9D352DC1A94A}" type="slidenum">
              <a:rPr lang="en-US"/>
              <a:pPr>
                <a:defRPr/>
              </a:pPr>
              <a:t>42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530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Findings (continued)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>
                <a:latin typeface="Arial" charset="0"/>
                <a:cs typeface="Arial" charset="0"/>
              </a:rPr>
              <a:t>People are living longer after retirement and Social Security funding for the future is uncertain.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>
                <a:latin typeface="Arial" charset="0"/>
                <a:cs typeface="Arial" charset="0"/>
              </a:rPr>
              <a:t>Defined benefit pension plans have almost been replaced with tax-deferred retirement savings plans.</a:t>
            </a:r>
          </a:p>
          <a:p>
            <a:pPr eaLnBrk="1" hangingPunct="1"/>
            <a:endParaRPr lang="en-US" altLang="en-US" sz="28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>
                <a:latin typeface="Arial" charset="0"/>
                <a:cs typeface="Arial" charset="0"/>
              </a:rPr>
              <a:t>Planning for a lengthy retirement is necessary.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BE96312-8E5F-446F-B522-B3F2EB3893BA}" type="slidenum">
              <a:rPr lang="en-US"/>
              <a:pPr>
                <a:defRPr/>
              </a:pPr>
              <a:t>43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684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altLang="en-US" sz="1200" dirty="0" err="1">
                <a:latin typeface="Arial" charset="0"/>
                <a:cs typeface="Arial" charset="0"/>
              </a:rPr>
              <a:t>Bardach</a:t>
            </a:r>
            <a:r>
              <a:rPr lang="en-US" altLang="en-US" sz="1200" dirty="0">
                <a:latin typeface="Arial" charset="0"/>
                <a:cs typeface="Arial" charset="0"/>
              </a:rPr>
              <a:t>, E. (2000). </a:t>
            </a:r>
            <a:r>
              <a:rPr lang="en-US" altLang="en-US" sz="1200" i="1" dirty="0">
                <a:latin typeface="Arial" charset="0"/>
                <a:cs typeface="Arial" charset="0"/>
              </a:rPr>
              <a:t>A Practical Guide for Policy Analysis: The Eightfold Path to More Effective Problem Solving</a:t>
            </a:r>
            <a:r>
              <a:rPr lang="en-US" altLang="en-US" sz="1200" dirty="0">
                <a:latin typeface="Arial" charset="0"/>
                <a:cs typeface="Arial" charset="0"/>
              </a:rPr>
              <a:t>. New York: Chatham House Publishers. Retrieved from http://www.questia.com/PM.qst?a=o&amp;d=65656286 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Blackburn, R. (2004). The great pension gap. </a:t>
            </a:r>
            <a:r>
              <a:rPr lang="en-US" altLang="en-US" sz="1200" i="1" dirty="0">
                <a:latin typeface="Arial" charset="0"/>
                <a:cs typeface="Arial" charset="0"/>
              </a:rPr>
              <a:t>Challenge, 4</a:t>
            </a:r>
            <a:r>
              <a:rPr lang="en-US" altLang="en-US" sz="1200" dirty="0">
                <a:latin typeface="Arial" charset="0"/>
                <a:cs typeface="Arial" charset="0"/>
              </a:rPr>
              <a:t>7(4), 91–112.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Federal Reserve Bank of San Francisco. (2008). </a:t>
            </a:r>
            <a:r>
              <a:rPr lang="en-US" altLang="en-US" sz="1200" i="1" dirty="0">
                <a:latin typeface="Arial" charset="0"/>
                <a:cs typeface="Arial" charset="0"/>
              </a:rPr>
              <a:t>Retirement savings and decision errors: Lessons from behavioral economics</a:t>
            </a:r>
            <a:r>
              <a:rPr lang="en-US" altLang="en-US" sz="1200" dirty="0">
                <a:latin typeface="Arial" charset="0"/>
                <a:cs typeface="Arial" charset="0"/>
              </a:rPr>
              <a:t>. Retrieved from http://www.frbsf.org/publications/fedinprint/index.html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Freedman, M., Harris, A., &amp; Roma, T. (1999). </a:t>
            </a:r>
            <a:r>
              <a:rPr lang="en-US" altLang="en-US" sz="1200" i="1" dirty="0">
                <a:latin typeface="Arial" charset="0"/>
                <a:cs typeface="Arial" charset="0"/>
              </a:rPr>
              <a:t>Prime time: How baby boomers will revolutionize retirement and transform America</a:t>
            </a:r>
            <a:r>
              <a:rPr lang="en-US" altLang="en-US" sz="1200" dirty="0">
                <a:latin typeface="Arial" charset="0"/>
                <a:cs typeface="Arial" charset="0"/>
              </a:rPr>
              <a:t>. New York: Public Affairs.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Internal Revenue Service. (2009a). </a:t>
            </a:r>
            <a:r>
              <a:rPr lang="en-US" altLang="en-US" sz="1200" i="1" dirty="0">
                <a:latin typeface="Arial" charset="0"/>
                <a:cs typeface="Arial" charset="0"/>
              </a:rPr>
              <a:t>Choosing a retirement solution for your small business. </a:t>
            </a:r>
            <a:r>
              <a:rPr lang="en-US" altLang="en-US" sz="1200" dirty="0">
                <a:latin typeface="Arial" charset="0"/>
                <a:cs typeface="Arial" charset="0"/>
              </a:rPr>
              <a:t>Retrieved from http://www.irs.gov/pub/irs-pdf/p3998.pdf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Mass Mutual Financial Group. (2009). Help topics. Retrieved from https://wwwrs.massmutual.com/journey/Help.asp#Loans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Nagel, S.S. (1999).</a:t>
            </a:r>
            <a:r>
              <a:rPr lang="en-US" altLang="en-US" sz="1200" i="1" dirty="0">
                <a:latin typeface="Arial" charset="0"/>
                <a:cs typeface="Arial" charset="0"/>
              </a:rPr>
              <a:t> Policy analysis methods.</a:t>
            </a:r>
            <a:r>
              <a:rPr lang="en-US" altLang="en-US" sz="1200" dirty="0">
                <a:latin typeface="Arial" charset="0"/>
                <a:cs typeface="Arial" charset="0"/>
              </a:rPr>
              <a:t> New York: New Science Publishers, Inc.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Needles, M. (2005). </a:t>
            </a:r>
            <a:r>
              <a:rPr lang="en-US" altLang="en-US" sz="1200" i="1" dirty="0">
                <a:latin typeface="Arial" charset="0"/>
                <a:cs typeface="Arial" charset="0"/>
              </a:rPr>
              <a:t>Principles of Accounting</a:t>
            </a:r>
            <a:r>
              <a:rPr lang="en-US" altLang="en-US" sz="1200" dirty="0">
                <a:latin typeface="Arial" charset="0"/>
                <a:cs typeface="Arial" charset="0"/>
              </a:rPr>
              <a:t>, (pp. 25-31) </a:t>
            </a:r>
            <a:r>
              <a:rPr lang="en-US" altLang="en-US" sz="1200" i="1" dirty="0">
                <a:latin typeface="Arial" charset="0"/>
                <a:cs typeface="Arial" charset="0"/>
              </a:rPr>
              <a:t>Austin, TX: </a:t>
            </a:r>
            <a:r>
              <a:rPr lang="en-US" altLang="en-US" sz="1200" dirty="0">
                <a:latin typeface="Arial" charset="0"/>
                <a:cs typeface="Arial" charset="0"/>
              </a:rPr>
              <a:t>Houghton Mifflin.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E08CA8-561A-4603-921B-BD2324C6C8CB}" type="slidenum">
              <a:rPr lang="en-US"/>
              <a:pPr>
                <a:defRPr/>
              </a:pPr>
              <a:t>44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53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60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References 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(continued)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Noreen, E.W., Brewer, P.C., &amp; Garrison, R.H. (2014). Managerial Accounting for Managers. 3</a:t>
            </a:r>
            <a:r>
              <a:rPr lang="en-US" altLang="en-US" sz="1200" baseline="30000" dirty="0">
                <a:latin typeface="Arial" charset="0"/>
                <a:cs typeface="Arial" charset="0"/>
              </a:rPr>
              <a:t>rd</a:t>
            </a:r>
            <a:r>
              <a:rPr lang="en-US" altLang="en-US" sz="1200" dirty="0">
                <a:latin typeface="Arial" charset="0"/>
                <a:cs typeface="Arial" charset="0"/>
              </a:rPr>
              <a:t> ed. New York, NY. McGraw-Hill.</a:t>
            </a:r>
          </a:p>
          <a:p>
            <a:pPr marL="411480" lvl="1" indent="0" eaLnBrk="1" hangingPunct="1"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Purcell, P. (2004). </a:t>
            </a:r>
            <a:r>
              <a:rPr lang="en-US" altLang="en-US" sz="1200" i="1" dirty="0">
                <a:latin typeface="Arial" charset="0"/>
                <a:cs typeface="Arial" charset="0"/>
              </a:rPr>
              <a:t>Retirement savings and household wealth: A summary of recent data. CRS Report for Congress</a:t>
            </a:r>
            <a:r>
              <a:rPr lang="en-US" altLang="en-US" sz="1200" dirty="0">
                <a:latin typeface="Arial" charset="0"/>
                <a:cs typeface="Arial" charset="0"/>
              </a:rPr>
              <a:t>. Retrieved March 20, 2009, from http://digital.library.unt.edu/govdocs/crs/data/2004/meta-crs-9203.tkl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Social Security Online. (2009e)</a:t>
            </a:r>
            <a:r>
              <a:rPr lang="en-US" altLang="en-US" sz="1200" i="1" dirty="0">
                <a:latin typeface="Arial" charset="0"/>
                <a:cs typeface="Arial" charset="0"/>
              </a:rPr>
              <a:t>. Future of social security. </a:t>
            </a:r>
            <a:r>
              <a:rPr lang="en-US" altLang="en-US" sz="1200" dirty="0">
                <a:latin typeface="Arial" charset="0"/>
                <a:cs typeface="Arial" charset="0"/>
              </a:rPr>
              <a:t>Retrieved from http://www.ssa.gov/pubs/10055.html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Social Security Online. (2009o). </a:t>
            </a:r>
            <a:r>
              <a:rPr lang="en-US" altLang="en-US" sz="1200" i="1" dirty="0">
                <a:latin typeface="Arial" charset="0"/>
                <a:cs typeface="Arial" charset="0"/>
              </a:rPr>
              <a:t>Life Expectancy for Social Security.</a:t>
            </a:r>
            <a:r>
              <a:rPr lang="en-US" altLang="en-US" sz="1200" dirty="0">
                <a:latin typeface="Arial" charset="0"/>
                <a:cs typeface="Arial" charset="0"/>
              </a:rPr>
              <a:t> Retrieved from http://www.ssa.gov/history/lifeexpect.html</a:t>
            </a:r>
          </a:p>
          <a:p>
            <a:pPr lvl="1" eaLnBrk="1" hangingPunct="1"/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>
                <a:latin typeface="Arial" charset="0"/>
                <a:cs typeface="Arial" charset="0"/>
              </a:rPr>
              <a:t>U.S. National Center for Health Statistics. (1988). Vital Statistics of the United States, 1988. Retrieved from http://www.cdc.gov/nchs/data/lifetables/life88_2acc.pdf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1200" dirty="0" err="1">
                <a:latin typeface="Arial" charset="0"/>
                <a:cs typeface="Arial" charset="0"/>
              </a:rPr>
              <a:t>Yanow</a:t>
            </a:r>
            <a:r>
              <a:rPr lang="en-US" altLang="en-US" sz="1200" dirty="0">
                <a:latin typeface="Arial" charset="0"/>
                <a:cs typeface="Arial" charset="0"/>
              </a:rPr>
              <a:t>, D. (1999). </a:t>
            </a:r>
            <a:r>
              <a:rPr lang="en-US" altLang="en-US" sz="1200" i="1" dirty="0">
                <a:latin typeface="Arial" charset="0"/>
                <a:cs typeface="Arial" charset="0"/>
              </a:rPr>
              <a:t>Conducting interpretive policy analysis</a:t>
            </a:r>
            <a:r>
              <a:rPr lang="en-US" altLang="en-US" sz="1200" dirty="0">
                <a:latin typeface="Arial" charset="0"/>
                <a:cs typeface="Arial" charset="0"/>
              </a:rPr>
              <a:t>. Retrieved from http://books.google.com/books?hl=en&amp;lr=&amp;id=6-r2kGBRDV4C&amp;oi=fnd&amp;pg=PR5&amp;dq=comparative+policy+analysis+dissertation&amp;ots=opQVLUyGAJ&amp;sig=_h9WwtYZytJvmOp33bqGoD4TIXA#PPP1,M1</a:t>
            </a:r>
          </a:p>
          <a:p>
            <a:pPr eaLnBrk="1" hangingPunct="1"/>
            <a:endParaRPr lang="en-US" altLang="en-US" sz="120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Susan Diann Ferrell, DBA Candidate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65FC41-FACE-4F96-99E9-562B39FCC30E}" type="slidenum">
              <a:rPr lang="en-US"/>
              <a:pPr>
                <a:defRPr/>
              </a:pPr>
              <a:t>45</a:t>
            </a:fld>
            <a:r>
              <a:rPr lang="en-US"/>
              <a:t> of 104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0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9144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latin typeface="+mn-lt"/>
              </a:rPr>
              <a:t>For example:  </a:t>
            </a:r>
          </a:p>
          <a:p>
            <a:pPr eaLnBrk="1" hangingPunct="1">
              <a:defRPr/>
            </a:pPr>
            <a:r>
              <a:rPr lang="en-US" sz="3600" dirty="0">
                <a:latin typeface="+mn-lt"/>
              </a:rPr>
              <a:t>A 6% coupon interest rate yields:</a:t>
            </a:r>
          </a:p>
          <a:p>
            <a:pPr eaLnBrk="1" hangingPunct="1">
              <a:defRPr/>
            </a:pPr>
            <a:r>
              <a:rPr lang="en-US" sz="3600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en-US" sz="3600" dirty="0">
                <a:latin typeface="+mn-lt"/>
              </a:rPr>
              <a:t>(the coupon interest rate) x ( the par value)</a:t>
            </a:r>
          </a:p>
          <a:p>
            <a:pPr eaLnBrk="1" hangingPunct="1">
              <a:defRPr/>
            </a:pPr>
            <a:endParaRPr lang="en-US" sz="3600" dirty="0">
              <a:latin typeface="+mn-lt"/>
            </a:endParaRPr>
          </a:p>
          <a:p>
            <a:pPr eaLnBrk="1" hangingPunct="1">
              <a:defRPr/>
            </a:pPr>
            <a:r>
              <a:rPr lang="en-US" sz="3600" dirty="0">
                <a:latin typeface="+mn-lt"/>
              </a:rPr>
              <a:t>(6%) x ($1,000) = $60 per year for each year of the bond. For 5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9B232-DD96-46B3-B810-BA887A60C9B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19200" y="609600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Visually the time line looks like this:</a:t>
            </a:r>
          </a:p>
        </p:txBody>
      </p:sp>
      <p:grpSp>
        <p:nvGrpSpPr>
          <p:cNvPr id="17411" name="Group 26"/>
          <p:cNvGrpSpPr>
            <a:grpSpLocks/>
          </p:cNvGrpSpPr>
          <p:nvPr/>
        </p:nvGrpSpPr>
        <p:grpSpPr bwMode="auto">
          <a:xfrm>
            <a:off x="1143000" y="3429000"/>
            <a:ext cx="6172200" cy="990600"/>
            <a:chOff x="1295400" y="1905000"/>
            <a:chExt cx="6172200" cy="990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95400" y="2895600"/>
              <a:ext cx="5943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028700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217738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406775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594225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783263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972300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6" name="TextBox 21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238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17427" name="TextBox 22"/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285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2</a:t>
              </a:r>
            </a:p>
          </p:txBody>
        </p:sp>
        <p:sp>
          <p:nvSpPr>
            <p:cNvPr id="17428" name="TextBox 23"/>
            <p:cNvSpPr txBox="1">
              <a:spLocks noChangeArrowheads="1"/>
            </p:cNvSpPr>
            <p:nvPr/>
          </p:nvSpPr>
          <p:spPr bwMode="auto">
            <a:xfrm>
              <a:off x="4724400" y="1905000"/>
              <a:ext cx="285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3</a:t>
              </a:r>
            </a:p>
          </p:txBody>
        </p:sp>
        <p:sp>
          <p:nvSpPr>
            <p:cNvPr id="17429" name="TextBox 24"/>
            <p:cNvSpPr txBox="1">
              <a:spLocks noChangeArrowheads="1"/>
            </p:cNvSpPr>
            <p:nvPr/>
          </p:nvSpPr>
          <p:spPr bwMode="auto">
            <a:xfrm>
              <a:off x="5867400" y="1905000"/>
              <a:ext cx="3333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4</a:t>
              </a:r>
            </a:p>
          </p:txBody>
        </p:sp>
        <p:sp>
          <p:nvSpPr>
            <p:cNvPr id="17430" name="TextBox 25"/>
            <p:cNvSpPr txBox="1">
              <a:spLocks noChangeArrowheads="1"/>
            </p:cNvSpPr>
            <p:nvPr/>
          </p:nvSpPr>
          <p:spPr bwMode="auto">
            <a:xfrm>
              <a:off x="7086600" y="19050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17412" name="Group 32"/>
          <p:cNvGrpSpPr>
            <a:grpSpLocks/>
          </p:cNvGrpSpPr>
          <p:nvPr/>
        </p:nvGrpSpPr>
        <p:grpSpPr bwMode="auto">
          <a:xfrm>
            <a:off x="1676400" y="4572000"/>
            <a:ext cx="5943600" cy="584200"/>
            <a:chOff x="1905000" y="3200400"/>
            <a:chExt cx="5943600" cy="584775"/>
          </a:xfrm>
        </p:grpSpPr>
        <p:sp>
          <p:nvSpPr>
            <p:cNvPr id="17414" name="TextBox 27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7415" name="TextBox 28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7416" name="TextBox 29"/>
            <p:cNvSpPr txBox="1">
              <a:spLocks noChangeArrowheads="1"/>
            </p:cNvSpPr>
            <p:nvPr/>
          </p:nvSpPr>
          <p:spPr bwMode="auto">
            <a:xfrm>
              <a:off x="43434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7417" name="TextBox 30"/>
            <p:cNvSpPr txBox="1">
              <a:spLocks noChangeArrowheads="1"/>
            </p:cNvSpPr>
            <p:nvPr/>
          </p:nvSpPr>
          <p:spPr bwMode="auto">
            <a:xfrm>
              <a:off x="55626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7418" name="TextBox 31"/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BF48E-1E3F-4C92-8E7B-5B25B272277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6096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In the final year, the principal is repaid in addition to the interest:</a:t>
            </a:r>
          </a:p>
          <a:p>
            <a:pPr eaLnBrk="1" hangingPunct="1">
              <a:defRPr/>
            </a:pPr>
            <a:endParaRPr lang="en-US" sz="3600" b="1" dirty="0">
              <a:latin typeface="+mn-lt"/>
            </a:endParaRPr>
          </a:p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Now let’s add the maturity value…</a:t>
            </a:r>
          </a:p>
        </p:txBody>
      </p:sp>
      <p:grpSp>
        <p:nvGrpSpPr>
          <p:cNvPr id="18435" name="Group 26"/>
          <p:cNvGrpSpPr>
            <a:grpSpLocks/>
          </p:cNvGrpSpPr>
          <p:nvPr/>
        </p:nvGrpSpPr>
        <p:grpSpPr bwMode="auto">
          <a:xfrm>
            <a:off x="1143000" y="3429000"/>
            <a:ext cx="6172200" cy="990600"/>
            <a:chOff x="1295400" y="1905000"/>
            <a:chExt cx="6172200" cy="990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95400" y="2895600"/>
              <a:ext cx="5943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028700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217738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406775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594225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783263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972300" y="26289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21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238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18452" name="TextBox 22"/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285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2</a:t>
              </a:r>
            </a:p>
          </p:txBody>
        </p:sp>
        <p:sp>
          <p:nvSpPr>
            <p:cNvPr id="18453" name="TextBox 23"/>
            <p:cNvSpPr txBox="1">
              <a:spLocks noChangeArrowheads="1"/>
            </p:cNvSpPr>
            <p:nvPr/>
          </p:nvSpPr>
          <p:spPr bwMode="auto">
            <a:xfrm>
              <a:off x="4724400" y="1905000"/>
              <a:ext cx="285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3</a:t>
              </a:r>
            </a:p>
          </p:txBody>
        </p:sp>
        <p:sp>
          <p:nvSpPr>
            <p:cNvPr id="18454" name="TextBox 24"/>
            <p:cNvSpPr txBox="1">
              <a:spLocks noChangeArrowheads="1"/>
            </p:cNvSpPr>
            <p:nvPr/>
          </p:nvSpPr>
          <p:spPr bwMode="auto">
            <a:xfrm>
              <a:off x="5867400" y="1905000"/>
              <a:ext cx="3333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4</a:t>
              </a:r>
            </a:p>
          </p:txBody>
        </p:sp>
        <p:sp>
          <p:nvSpPr>
            <p:cNvPr id="18455" name="TextBox 25"/>
            <p:cNvSpPr txBox="1">
              <a:spLocks noChangeArrowheads="1"/>
            </p:cNvSpPr>
            <p:nvPr/>
          </p:nvSpPr>
          <p:spPr bwMode="auto">
            <a:xfrm>
              <a:off x="7086600" y="19050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18436" name="Group 32"/>
          <p:cNvGrpSpPr>
            <a:grpSpLocks/>
          </p:cNvGrpSpPr>
          <p:nvPr/>
        </p:nvGrpSpPr>
        <p:grpSpPr bwMode="auto">
          <a:xfrm>
            <a:off x="1676400" y="4572000"/>
            <a:ext cx="5943600" cy="584200"/>
            <a:chOff x="1905000" y="3200400"/>
            <a:chExt cx="5943600" cy="584775"/>
          </a:xfrm>
        </p:grpSpPr>
        <p:sp>
          <p:nvSpPr>
            <p:cNvPr id="18439" name="TextBox 27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8440" name="TextBox 28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8441" name="TextBox 29"/>
            <p:cNvSpPr txBox="1">
              <a:spLocks noChangeArrowheads="1"/>
            </p:cNvSpPr>
            <p:nvPr/>
          </p:nvSpPr>
          <p:spPr bwMode="auto">
            <a:xfrm>
              <a:off x="43434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8442" name="TextBox 30"/>
            <p:cNvSpPr txBox="1">
              <a:spLocks noChangeArrowheads="1"/>
            </p:cNvSpPr>
            <p:nvPr/>
          </p:nvSpPr>
          <p:spPr bwMode="auto">
            <a:xfrm>
              <a:off x="55626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  <p:sp>
          <p:nvSpPr>
            <p:cNvPr id="18443" name="TextBox 31"/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Arial Black" pitchFamily="34" charset="0"/>
                </a:rPr>
                <a:t>$60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3600" y="51054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Arial Black" pitchFamily="34" charset="0"/>
              </a:rPr>
              <a:t>$1,000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5613-49F0-4E90-8583-BC6DA7434AC7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62000" y="1752600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So the investor receives the principal (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$1,000</a:t>
            </a:r>
            <a:r>
              <a:rPr lang="en-US" sz="3600" b="1" dirty="0">
                <a:latin typeface="+mn-lt"/>
              </a:rPr>
              <a:t>) and earned interest (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$60 per year</a:t>
            </a:r>
            <a:r>
              <a:rPr lang="en-US" sz="3600" b="1" dirty="0">
                <a:latin typeface="+mn-lt"/>
              </a:rPr>
              <a:t>) as payment for loaning the company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03DE1-3F76-4534-9AC7-7D2EFF91A54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7745505" cy="3877815"/>
          </a:xfrm>
        </p:spPr>
        <p:txBody>
          <a:bodyPr/>
          <a:lstStyle/>
          <a:p>
            <a:r>
              <a:rPr lang="en-US" dirty="0"/>
              <a:t>Bonds issued by city, state, and local governments.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on governmental bonds are typically lower than industry bonds because they are tax free.</a:t>
            </a:r>
          </a:p>
          <a:p>
            <a:endParaRPr lang="en-US" dirty="0"/>
          </a:p>
          <a:p>
            <a:r>
              <a:rPr lang="en-US" dirty="0"/>
              <a:t>Governmental bonds are typically purchased by high income individuals because they are tax free.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Bonds</a:t>
            </a:r>
          </a:p>
        </p:txBody>
      </p:sp>
    </p:spTree>
    <p:extLst>
      <p:ext uri="{BB962C8B-B14F-4D97-AF65-F5344CB8AC3E}">
        <p14:creationId xmlns:p14="http://schemas.microsoft.com/office/powerpoint/2010/main" val="3102413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96936B085534229BAA87633D5134539"/>
  <p:tag name="SLIDEID" val="D96936B085534229BAA87633D513453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n IRA is:"/>
  <p:tag name="ANSWERSALIAS" val="Individual Retirement Account|smicln|Individual Retirement Arrangement"/>
  <p:tag name="VALUES" val="Incorrect|smicln|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3"/>
  <p:tag name="FONTSIZE" val="32"/>
  <p:tag name="BULLETTYPE" val="ppBulletArabicPeriod"/>
  <p:tag name="ANSWERTEXT" val="Individual Retirement Account&#10;Individual Retirement Arrangemen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898</TotalTime>
  <Words>2943</Words>
  <Application>Microsoft Office PowerPoint</Application>
  <PresentationFormat>On-screen Show (4:3)</PresentationFormat>
  <Paragraphs>416</Paragraphs>
  <Slides>45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Perpetua</vt:lpstr>
      <vt:lpstr>Times New Roman</vt:lpstr>
      <vt:lpstr>Wingdings</vt:lpstr>
      <vt:lpstr>Wingdings 2</vt:lpstr>
      <vt:lpstr>Hardcover</vt:lpstr>
      <vt:lpstr>Chart</vt:lpstr>
      <vt:lpstr>Investing Decisions</vt:lpstr>
      <vt:lpstr>Types of Bonds</vt:lpstr>
      <vt:lpstr>Bonds</vt:lpstr>
      <vt:lpstr>Bonds</vt:lpstr>
      <vt:lpstr>PowerPoint Presentation</vt:lpstr>
      <vt:lpstr>PowerPoint Presentation</vt:lpstr>
      <vt:lpstr>PowerPoint Presentation</vt:lpstr>
      <vt:lpstr>PowerPoint Presentation</vt:lpstr>
      <vt:lpstr>Government Bonds</vt:lpstr>
      <vt:lpstr>Zero Coupon Bonds</vt:lpstr>
      <vt:lpstr>Other Bonds </vt:lpstr>
      <vt:lpstr>Municipal Bond</vt:lpstr>
      <vt:lpstr>Bond Ratings – Investment Quality</vt:lpstr>
      <vt:lpstr>Bond Ratings - Speculative</vt:lpstr>
      <vt:lpstr>New York Stock Exchange</vt:lpstr>
      <vt:lpstr>NASDAQ</vt:lpstr>
      <vt:lpstr>Stock</vt:lpstr>
      <vt:lpstr>Classes of Stock</vt:lpstr>
      <vt:lpstr>Common Stock</vt:lpstr>
      <vt:lpstr>Preferred Stock</vt:lpstr>
      <vt:lpstr>Reading Stock Quotes</vt:lpstr>
      <vt:lpstr>Stock vs. Bonds</vt:lpstr>
      <vt:lpstr>Tax-Deferred Retirement Savings Plans</vt:lpstr>
      <vt:lpstr>Tax-Deferred Retirement Savings Plans General Rules (continued)</vt:lpstr>
      <vt:lpstr> Tax-Deferred Retirement Savings Plans General Rules (continued)</vt:lpstr>
      <vt:lpstr> Tax-Deferred Retirement Savings Plans General Rules (continued)</vt:lpstr>
      <vt:lpstr> Tax-Deferred Retirement Savings Plans General Rules (continued)</vt:lpstr>
      <vt:lpstr>Tax-Deferred Retirement Savings Plans General Rules (continued)</vt:lpstr>
      <vt:lpstr>Tax-Deferred Retirement Savings Plans General Rules (continued)</vt:lpstr>
      <vt:lpstr> Tax-Deferred Retirement Savings Plans General Rules (continued)</vt:lpstr>
      <vt:lpstr> 403(b) Retirement Savings Plans</vt:lpstr>
      <vt:lpstr> 403(b) Retirement Savings Plans (continued)</vt:lpstr>
      <vt:lpstr>Keogh Accounts</vt:lpstr>
      <vt:lpstr> Individual Retirement Arrangement (IRA)</vt:lpstr>
      <vt:lpstr>An IRA is:</vt:lpstr>
      <vt:lpstr> 401(k) Retirement Savings Plans</vt:lpstr>
      <vt:lpstr>457 Retirement Savings Plans</vt:lpstr>
      <vt:lpstr>Simplified Employee Pension IRA</vt:lpstr>
      <vt:lpstr> Savings Incentive Match Plan for Employees</vt:lpstr>
      <vt:lpstr> Savings Incentive Match Plan for Employees (continued)</vt:lpstr>
      <vt:lpstr> Facts</vt:lpstr>
      <vt:lpstr> Facts (continued)</vt:lpstr>
      <vt:lpstr> Findings (continued)</vt:lpstr>
      <vt:lpstr> References</vt:lpstr>
      <vt:lpstr> References (continued)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Stocks and Bonds</dc:title>
  <dc:creator>Susan Ferrell</dc:creator>
  <cp:lastModifiedBy>Idalis Padron</cp:lastModifiedBy>
  <cp:revision>49</cp:revision>
  <dcterms:created xsi:type="dcterms:W3CDTF">2016-05-16T21:13:06Z</dcterms:created>
  <dcterms:modified xsi:type="dcterms:W3CDTF">2020-11-30T20:54:14Z</dcterms:modified>
</cp:coreProperties>
</file>