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51" r:id="rId1"/>
  </p:sldMasterIdLst>
  <p:notesMasterIdLst>
    <p:notesMasterId r:id="rId29"/>
  </p:notesMasterIdLst>
  <p:handoutMasterIdLst>
    <p:handoutMasterId r:id="rId30"/>
  </p:handoutMasterIdLst>
  <p:sldIdLst>
    <p:sldId id="465" r:id="rId2"/>
    <p:sldId id="466" r:id="rId3"/>
    <p:sldId id="468" r:id="rId4"/>
    <p:sldId id="469" r:id="rId5"/>
    <p:sldId id="470" r:id="rId6"/>
    <p:sldId id="471" r:id="rId7"/>
    <p:sldId id="452" r:id="rId8"/>
    <p:sldId id="455" r:id="rId9"/>
    <p:sldId id="472" r:id="rId10"/>
    <p:sldId id="473" r:id="rId11"/>
    <p:sldId id="444" r:id="rId12"/>
    <p:sldId id="457" r:id="rId13"/>
    <p:sldId id="488" r:id="rId14"/>
    <p:sldId id="491" r:id="rId15"/>
    <p:sldId id="489" r:id="rId16"/>
    <p:sldId id="492" r:id="rId17"/>
    <p:sldId id="490" r:id="rId18"/>
    <p:sldId id="477" r:id="rId19"/>
    <p:sldId id="461" r:id="rId20"/>
    <p:sldId id="462" r:id="rId21"/>
    <p:sldId id="484" r:id="rId22"/>
    <p:sldId id="485" r:id="rId23"/>
    <p:sldId id="483" r:id="rId24"/>
    <p:sldId id="480" r:id="rId25"/>
    <p:sldId id="463" r:id="rId26"/>
    <p:sldId id="481" r:id="rId27"/>
    <p:sldId id="4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%username%" initials="%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00518E"/>
    <a:srgbClr val="CCFF66"/>
    <a:srgbClr val="993300"/>
    <a:srgbClr val="F07D09"/>
    <a:srgbClr val="00B0EE"/>
    <a:srgbClr val="4F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737" autoAdjust="0"/>
  </p:normalViewPr>
  <p:slideViewPr>
    <p:cSldViewPr>
      <p:cViewPr varScale="1">
        <p:scale>
          <a:sx n="98" d="100"/>
          <a:sy n="98" d="100"/>
        </p:scale>
        <p:origin x="57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8834-AE16-4513-A4DC-F70D22BC10F8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6B0FC-A7D4-420D-BA70-87E1DD68B2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66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A6C6B-83D3-4A78-8909-3DFB8E170A1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3F8A1-615E-4191-BDA5-C6137E483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3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E7A722B8-D52D-4ADC-B1BA-EC9078A51255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013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15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9DE24E-1436-4209-9FF2-A2870B4E504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68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26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991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75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F799B-4421-416A-A48F-9DE63B6D1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DD3967-715D-4ECF-9605-570F52436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3AA1-1F66-4699-AE8F-E4E2924387B4}" type="datetime1">
              <a:rPr lang="en-US" smtClean="0"/>
              <a:pPr/>
              <a:t>9/14/2018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170F90-1F92-4BDF-9F56-C3DFB76D7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D16B72-D2DB-4671-93A7-CA05DDD1C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8461-5120-4C07-BDBD-CADA9916E1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9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170A9-22BC-476E-8DC8-968BDFD69F3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7370"/>
      </p:ext>
    </p:extLst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AC7D8-B181-48AA-B631-2FBA5F1B3BB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708475"/>
      </p:ext>
    </p:extLst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019425" y="6356350"/>
            <a:ext cx="32194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939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2847975" y="14287"/>
            <a:ext cx="3552825" cy="319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 Administration Press</a:t>
            </a: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3603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019425" y="6356350"/>
            <a:ext cx="32194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15178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152899" y="1735369"/>
            <a:ext cx="2400299" cy="2133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Organizations</a:t>
            </a:r>
          </a:p>
        </p:txBody>
      </p:sp>
      <p:sp>
        <p:nvSpPr>
          <p:cNvPr id="6" name="Oval 5"/>
          <p:cNvSpPr/>
          <p:nvPr/>
        </p:nvSpPr>
        <p:spPr>
          <a:xfrm>
            <a:off x="3200400" y="2971800"/>
            <a:ext cx="2400298" cy="2209800"/>
          </a:xfrm>
          <a:prstGeom prst="ellipse">
            <a:avLst/>
          </a:prstGeom>
          <a:solidFill>
            <a:srgbClr val="FF0000">
              <a:alpha val="6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 Information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    Technology</a:t>
            </a:r>
          </a:p>
        </p:txBody>
      </p:sp>
      <p:sp>
        <p:nvSpPr>
          <p:cNvPr id="4" name="Oval 3"/>
          <p:cNvSpPr/>
          <p:nvPr/>
        </p:nvSpPr>
        <p:spPr>
          <a:xfrm>
            <a:off x="2209800" y="1752600"/>
            <a:ext cx="2362200" cy="2209800"/>
          </a:xfrm>
          <a:prstGeom prst="ellipse">
            <a:avLst/>
          </a:prstGeom>
          <a:solidFill>
            <a:schemeClr val="accent5">
              <a:alpha val="76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Professionals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92220" y="3067812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Knowledge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34200" y="2286000"/>
            <a:ext cx="1525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System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/>
              <a:t>theory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2362200"/>
            <a:ext cx="1373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Organization</a:t>
            </a:r>
          </a:p>
          <a:p>
            <a:r>
              <a:rPr lang="en-US" dirty="0"/>
              <a:t>theory</a:t>
            </a:r>
          </a:p>
        </p:txBody>
      </p:sp>
      <p:cxnSp>
        <p:nvCxnSpPr>
          <p:cNvPr id="15" name="Straight Arrow Connector 14"/>
          <p:cNvCxnSpPr>
            <a:cxnSpLocks/>
            <a:stCxn id="9" idx="1"/>
          </p:cNvCxnSpPr>
          <p:nvPr/>
        </p:nvCxnSpPr>
        <p:spPr>
          <a:xfrm flipH="1">
            <a:off x="5981700" y="2470666"/>
            <a:ext cx="952500" cy="1846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4987141" y="2530779"/>
            <a:ext cx="1981200" cy="1752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00200" y="2895600"/>
            <a:ext cx="2133600" cy="1676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>
            <a:off x="2190008" y="2613982"/>
            <a:ext cx="988682" cy="578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08049" y="5360701"/>
            <a:ext cx="1251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Computer</a:t>
            </a:r>
            <a:r>
              <a:rPr lang="en-US" dirty="0">
                <a:solidFill>
                  <a:prstClr val="black"/>
                </a:solidFill>
              </a:rPr>
              <a:t> </a:t>
            </a:r>
          </a:p>
          <a:p>
            <a:r>
              <a:rPr lang="en-US" dirty="0"/>
              <a:t>science</a:t>
            </a: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>
          <a:xfrm flipV="1">
            <a:off x="4400549" y="4621613"/>
            <a:ext cx="0" cy="8538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3925042" y="3885704"/>
            <a:ext cx="2438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</p:cNvCxnSpPr>
          <p:nvPr/>
        </p:nvCxnSpPr>
        <p:spPr>
          <a:xfrm flipH="1">
            <a:off x="3695700" y="2408835"/>
            <a:ext cx="3162300" cy="1542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171700" y="2246529"/>
            <a:ext cx="32004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66800" y="4495800"/>
            <a:ext cx="1725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Communication </a:t>
            </a:r>
          </a:p>
          <a:p>
            <a:r>
              <a:rPr lang="en-US" dirty="0"/>
              <a:t>theory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1600200" y="3200400"/>
            <a:ext cx="13716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752600" y="4419600"/>
            <a:ext cx="2133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172200" y="434340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Sociology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rot="10800000">
            <a:off x="3273133" y="3385385"/>
            <a:ext cx="28194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6515100" y="3238500"/>
            <a:ext cx="15240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4800600" y="4724400"/>
            <a:ext cx="1828800" cy="1066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>
            <a:off x="1828800" y="5181600"/>
            <a:ext cx="1828800" cy="685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 flipH="1">
            <a:off x="533400" y="3581400"/>
            <a:ext cx="12954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B4ADF2D-86C9-4483-870D-E1507C78E1A5}"/>
              </a:ext>
            </a:extLst>
          </p:cNvPr>
          <p:cNvSpPr txBox="1"/>
          <p:nvPr/>
        </p:nvSpPr>
        <p:spPr>
          <a:xfrm>
            <a:off x="-2969" y="69876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Coming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Corporation: 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Transforming Clinical Work Processes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C3FBC0-B25F-4AAE-BB42-10AB94C02DEB}"/>
              </a:ext>
            </a:extLst>
          </p:cNvPr>
          <p:cNvSpPr txBox="1"/>
          <p:nvPr/>
        </p:nvSpPr>
        <p:spPr>
          <a:xfrm>
            <a:off x="-29688" y="705654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4121426-0545-4FA8-B9C9-7B2695F6C33B}"/>
              </a:ext>
            </a:extLst>
          </p:cNvPr>
          <p:cNvSpPr txBox="1"/>
          <p:nvPr/>
        </p:nvSpPr>
        <p:spPr>
          <a:xfrm>
            <a:off x="1168993" y="1523998"/>
            <a:ext cx="1251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Clinical</a:t>
            </a:r>
            <a:r>
              <a:rPr lang="en-US" dirty="0">
                <a:solidFill>
                  <a:prstClr val="black"/>
                </a:solidFill>
              </a:rPr>
              <a:t> </a:t>
            </a:r>
          </a:p>
          <a:p>
            <a:r>
              <a:rPr lang="en-US" dirty="0"/>
              <a:t>science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FCD7C01-1465-42DF-B9F6-F5C70F6B1728}"/>
              </a:ext>
            </a:extLst>
          </p:cNvPr>
          <p:cNvCxnSpPr>
            <a:cxnSpLocks/>
          </p:cNvCxnSpPr>
          <p:nvPr/>
        </p:nvCxnSpPr>
        <p:spPr>
          <a:xfrm>
            <a:off x="2097812" y="1777755"/>
            <a:ext cx="1407031" cy="7847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434EC1A-9C24-4888-B608-14511E1ED890}"/>
              </a:ext>
            </a:extLst>
          </p:cNvPr>
          <p:cNvCxnSpPr>
            <a:cxnSpLocks/>
          </p:cNvCxnSpPr>
          <p:nvPr/>
        </p:nvCxnSpPr>
        <p:spPr>
          <a:xfrm>
            <a:off x="2077489" y="1861068"/>
            <a:ext cx="1770608" cy="24413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F848961-CB93-434E-B9B0-EF96A1B86777}"/>
              </a:ext>
            </a:extLst>
          </p:cNvPr>
          <p:cNvCxnSpPr>
            <a:cxnSpLocks/>
            <a:stCxn id="37" idx="1"/>
          </p:cNvCxnSpPr>
          <p:nvPr/>
        </p:nvCxnSpPr>
        <p:spPr>
          <a:xfrm flipH="1">
            <a:off x="916714" y="1847164"/>
            <a:ext cx="252279" cy="5943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E9713C0-0C0A-4E9E-8618-5B3BCFF0E66A}"/>
              </a:ext>
            </a:extLst>
          </p:cNvPr>
          <p:cNvCxnSpPr>
            <a:cxnSpLocks/>
          </p:cNvCxnSpPr>
          <p:nvPr/>
        </p:nvCxnSpPr>
        <p:spPr>
          <a:xfrm>
            <a:off x="2171700" y="1717787"/>
            <a:ext cx="5521120" cy="5328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0A61D08-D57F-4957-BA6A-1237CB5664DD}"/>
              </a:ext>
            </a:extLst>
          </p:cNvPr>
          <p:cNvSpPr txBox="1"/>
          <p:nvPr/>
        </p:nvSpPr>
        <p:spPr>
          <a:xfrm>
            <a:off x="8177012" y="5629618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4.1</a:t>
            </a:r>
          </a:p>
        </p:txBody>
      </p:sp>
      <p:sp>
        <p:nvSpPr>
          <p:cNvPr id="47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1151326"/>
      </p:ext>
    </p:extLst>
  </p:cSld>
  <p:clrMapOvr>
    <a:masterClrMapping/>
  </p:clrMapOvr>
  <p:transition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>
            <a:extLst>
              <a:ext uri="{FF2B5EF4-FFF2-40B4-BE49-F238E27FC236}">
                <a16:creationId xmlns:a16="http://schemas.microsoft.com/office/drawing/2014/main" id="{55E5C097-23F1-4918-92BA-1B5B08A0C9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4575" y="3679825"/>
            <a:ext cx="0" cy="5254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47" name="Line 3">
            <a:extLst>
              <a:ext uri="{FF2B5EF4-FFF2-40B4-BE49-F238E27FC236}">
                <a16:creationId xmlns:a16="http://schemas.microsoft.com/office/drawing/2014/main" id="{9FB22E4B-34A0-4915-B866-A56C0E92A2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657475"/>
            <a:ext cx="0" cy="2827338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48" name="Line 4">
            <a:extLst>
              <a:ext uri="{FF2B5EF4-FFF2-40B4-BE49-F238E27FC236}">
                <a16:creationId xmlns:a16="http://schemas.microsoft.com/office/drawing/2014/main" id="{5BD96C01-3059-4754-A636-68264C94555A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2657475"/>
            <a:ext cx="0" cy="15033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49" name="Line 5">
            <a:extLst>
              <a:ext uri="{FF2B5EF4-FFF2-40B4-BE49-F238E27FC236}">
                <a16:creationId xmlns:a16="http://schemas.microsoft.com/office/drawing/2014/main" id="{62C6FD92-9AEA-41B6-99F2-71EFBF876F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7488" y="2139950"/>
            <a:ext cx="0" cy="51911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50" name="Line 6">
            <a:extLst>
              <a:ext uri="{FF2B5EF4-FFF2-40B4-BE49-F238E27FC236}">
                <a16:creationId xmlns:a16="http://schemas.microsoft.com/office/drawing/2014/main" id="{A7827116-DE54-42CA-9D5A-0B97215407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5588" y="1527175"/>
            <a:ext cx="382587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51" name="Line 7">
            <a:extLst>
              <a:ext uri="{FF2B5EF4-FFF2-40B4-BE49-F238E27FC236}">
                <a16:creationId xmlns:a16="http://schemas.microsoft.com/office/drawing/2014/main" id="{D1786765-397D-4147-834F-460D1574FE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5588" y="2154238"/>
            <a:ext cx="382587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CD96E71E-43E1-4241-A472-22430637F5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838" y="1935163"/>
            <a:ext cx="0" cy="2101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53" name="Line 9">
            <a:extLst>
              <a:ext uri="{FF2B5EF4-FFF2-40B4-BE49-F238E27FC236}">
                <a16:creationId xmlns:a16="http://schemas.microsoft.com/office/drawing/2014/main" id="{1F26819F-EFC3-4421-80E8-369600561D0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0000" y="1862138"/>
            <a:ext cx="40719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D18ADD56-B7EF-4F68-B7E4-496BFD0021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82460"/>
            <a:ext cx="9144000" cy="612940"/>
          </a:xfrm>
          <a:noFill/>
        </p:spPr>
        <p:txBody>
          <a:bodyPr/>
          <a:lstStyle/>
          <a:p>
            <a:r>
              <a:rPr lang="en-US" altLang="en-US" sz="3600" dirty="0" smtClean="0">
                <a:solidFill>
                  <a:schemeClr val="tx1"/>
                </a:solidFill>
              </a:rPr>
              <a:t>Diagnostic-Related </a:t>
            </a:r>
            <a:r>
              <a:rPr lang="en-US" altLang="en-US" sz="3600" dirty="0">
                <a:solidFill>
                  <a:schemeClr val="tx1"/>
                </a:solidFill>
              </a:rPr>
              <a:t>Groups </a:t>
            </a:r>
          </a:p>
        </p:txBody>
      </p:sp>
      <p:sp>
        <p:nvSpPr>
          <p:cNvPr id="6155" name="Text Box 11" descr="Papyrus">
            <a:extLst>
              <a:ext uri="{FF2B5EF4-FFF2-40B4-BE49-F238E27FC236}">
                <a16:creationId xmlns:a16="http://schemas.microsoft.com/office/drawing/2014/main" id="{D334CC5C-330E-49E0-AC0C-B55B8322F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371600"/>
            <a:ext cx="1828800" cy="3238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Board of Trustees</a:t>
            </a:r>
          </a:p>
        </p:txBody>
      </p:sp>
      <p:sp>
        <p:nvSpPr>
          <p:cNvPr id="6156" name="Text Box 12" descr="Papyrus">
            <a:extLst>
              <a:ext uri="{FF2B5EF4-FFF2-40B4-BE49-F238E27FC236}">
                <a16:creationId xmlns:a16="http://schemas.microsoft.com/office/drawing/2014/main" id="{9DC3FA10-134E-4D16-BA45-65611F71C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85963"/>
            <a:ext cx="1836738" cy="3238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Administrator</a:t>
            </a:r>
          </a:p>
        </p:txBody>
      </p:sp>
      <p:sp>
        <p:nvSpPr>
          <p:cNvPr id="6157" name="Text Box 13" descr="Papyrus">
            <a:extLst>
              <a:ext uri="{FF2B5EF4-FFF2-40B4-BE49-F238E27FC236}">
                <a16:creationId xmlns:a16="http://schemas.microsoft.com/office/drawing/2014/main" id="{300EB444-D7D3-4296-98D4-0FEBF8013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867025"/>
            <a:ext cx="2590800" cy="5238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Administrator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Clinical Services</a:t>
            </a: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</a:t>
            </a:r>
          </a:p>
        </p:txBody>
      </p:sp>
      <p:sp>
        <p:nvSpPr>
          <p:cNvPr id="6158" name="Text Box 14" descr="Papyrus">
            <a:extLst>
              <a:ext uri="{FF2B5EF4-FFF2-40B4-BE49-F238E27FC236}">
                <a16:creationId xmlns:a16="http://schemas.microsoft.com/office/drawing/2014/main" id="{C895AA83-96F0-47A9-B35C-35ECC5865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867025"/>
            <a:ext cx="2286000" cy="5365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Administrator         Hospital Services</a:t>
            </a: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159" name="Text Box 15" descr="Papyrus">
            <a:extLst>
              <a:ext uri="{FF2B5EF4-FFF2-40B4-BE49-F238E27FC236}">
                <a16:creationId xmlns:a16="http://schemas.microsoft.com/office/drawing/2014/main" id="{8297AAC9-8D0D-49D0-8C50-74B6DFB22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00200"/>
            <a:ext cx="1828800" cy="5365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bg2">
                <a:lumMod val="40000"/>
                <a:lumOff val="6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Joint Conference Committee</a:t>
            </a:r>
          </a:p>
        </p:txBody>
      </p:sp>
      <p:sp>
        <p:nvSpPr>
          <p:cNvPr id="6160" name="Text Box 16" descr="Papyrus">
            <a:extLst>
              <a:ext uri="{FF2B5EF4-FFF2-40B4-BE49-F238E27FC236}">
                <a16:creationId xmlns:a16="http://schemas.microsoft.com/office/drawing/2014/main" id="{DBD1CC6C-19B4-42FD-94E3-D19C908B6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1604963"/>
            <a:ext cx="1208087" cy="5365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bg2">
                <a:lumMod val="40000"/>
                <a:lumOff val="6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Medical Staff</a:t>
            </a:r>
          </a:p>
        </p:txBody>
      </p:sp>
      <p:sp>
        <p:nvSpPr>
          <p:cNvPr id="6161" name="Text Box 17" descr="Papyrus">
            <a:extLst>
              <a:ext uri="{FF2B5EF4-FFF2-40B4-BE49-F238E27FC236}">
                <a16:creationId xmlns:a16="http://schemas.microsoft.com/office/drawing/2014/main" id="{BCCD061D-401B-4D95-A057-EE2D626AB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2586038"/>
            <a:ext cx="1208087" cy="5365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bg2">
                <a:lumMod val="40000"/>
                <a:lumOff val="6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Medical Director</a:t>
            </a:r>
          </a:p>
        </p:txBody>
      </p:sp>
      <p:sp>
        <p:nvSpPr>
          <p:cNvPr id="6162" name="Text Box 18" descr="Papyrus">
            <a:extLst>
              <a:ext uri="{FF2B5EF4-FFF2-40B4-BE49-F238E27FC236}">
                <a16:creationId xmlns:a16="http://schemas.microsoft.com/office/drawing/2014/main" id="{16BC2F42-2CCD-44E6-BEE9-C84DF9097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1" y="3638658"/>
            <a:ext cx="1208087" cy="1600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bg2">
                <a:lumMod val="40000"/>
                <a:lumOff val="6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Medicine Surgery Obstetrics Radiology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</a:rPr>
              <a:t>Pediatrics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Pathology Anesthesia</a:t>
            </a:r>
          </a:p>
        </p:txBody>
      </p:sp>
      <p:sp>
        <p:nvSpPr>
          <p:cNvPr id="6163" name="Line 19">
            <a:extLst>
              <a:ext uri="{FF2B5EF4-FFF2-40B4-BE49-F238E27FC236}">
                <a16:creationId xmlns:a16="http://schemas.microsoft.com/office/drawing/2014/main" id="{3F7B3A79-6764-42AE-8A99-40EC663F09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48413" y="3676650"/>
            <a:ext cx="0" cy="45720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64" name="Line 20">
            <a:extLst>
              <a:ext uri="{FF2B5EF4-FFF2-40B4-BE49-F238E27FC236}">
                <a16:creationId xmlns:a16="http://schemas.microsoft.com/office/drawing/2014/main" id="{40578E9E-1A74-45E4-A09D-295DCD073F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82025" y="3676650"/>
            <a:ext cx="0" cy="38100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65" name="Line 21">
            <a:extLst>
              <a:ext uri="{FF2B5EF4-FFF2-40B4-BE49-F238E27FC236}">
                <a16:creationId xmlns:a16="http://schemas.microsoft.com/office/drawing/2014/main" id="{545B1BBD-3BCE-481D-8624-C7027E26ED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6825" y="3676650"/>
            <a:ext cx="2230438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66" name="Line 22">
            <a:extLst>
              <a:ext uri="{FF2B5EF4-FFF2-40B4-BE49-F238E27FC236}">
                <a16:creationId xmlns:a16="http://schemas.microsoft.com/office/drawing/2014/main" id="{58C2A9EB-BD23-4D2C-AB9C-103FEB7E3C2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5625" y="3676650"/>
            <a:ext cx="0" cy="14271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67" name="Line 23">
            <a:extLst>
              <a:ext uri="{FF2B5EF4-FFF2-40B4-BE49-F238E27FC236}">
                <a16:creationId xmlns:a16="http://schemas.microsoft.com/office/drawing/2014/main" id="{681C3DDC-B558-406A-A943-7BEEB5D1BF82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3225" y="3676650"/>
            <a:ext cx="0" cy="12493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68" name="Line 24">
            <a:extLst>
              <a:ext uri="{FF2B5EF4-FFF2-40B4-BE49-F238E27FC236}">
                <a16:creationId xmlns:a16="http://schemas.microsoft.com/office/drawing/2014/main" id="{DADCF3B2-1531-407D-82BD-EC99FB8D9D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990975"/>
            <a:ext cx="1588" cy="381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69" name="Line 25">
            <a:extLst>
              <a:ext uri="{FF2B5EF4-FFF2-40B4-BE49-F238E27FC236}">
                <a16:creationId xmlns:a16="http://schemas.microsoft.com/office/drawing/2014/main" id="{D00169AB-AAAC-42A6-997C-F55D76184D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7813" y="3686175"/>
            <a:ext cx="0" cy="122555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70" name="Line 26">
            <a:extLst>
              <a:ext uri="{FF2B5EF4-FFF2-40B4-BE49-F238E27FC236}">
                <a16:creationId xmlns:a16="http://schemas.microsoft.com/office/drawing/2014/main" id="{51937112-067D-45ED-992D-C9CA10649F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8150" y="3686175"/>
            <a:ext cx="0" cy="1228725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71" name="Line 27">
            <a:extLst>
              <a:ext uri="{FF2B5EF4-FFF2-40B4-BE49-F238E27FC236}">
                <a16:creationId xmlns:a16="http://schemas.microsoft.com/office/drawing/2014/main" id="{4296A174-A7DE-47B2-8626-3C2544F458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6225" y="3679825"/>
            <a:ext cx="2709863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72" name="Line 28">
            <a:extLst>
              <a:ext uri="{FF2B5EF4-FFF2-40B4-BE49-F238E27FC236}">
                <a16:creationId xmlns:a16="http://schemas.microsoft.com/office/drawing/2014/main" id="{5CD31E88-D89D-42F3-BD04-F2D2F33E05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8763" y="1524000"/>
            <a:ext cx="0" cy="63341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73" name="Line 29">
            <a:extLst>
              <a:ext uri="{FF2B5EF4-FFF2-40B4-BE49-F238E27FC236}">
                <a16:creationId xmlns:a16="http://schemas.microsoft.com/office/drawing/2014/main" id="{6320B738-4AD6-42DC-AD5C-153D00AC0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7175" y="2659063"/>
            <a:ext cx="4681538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74" name="Line 30">
            <a:extLst>
              <a:ext uri="{FF2B5EF4-FFF2-40B4-BE49-F238E27FC236}">
                <a16:creationId xmlns:a16="http://schemas.microsoft.com/office/drawing/2014/main" id="{0A3BF644-9CAE-464E-A2FD-F7CA065A7F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5113" y="2657475"/>
            <a:ext cx="0" cy="89535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75" name="Line 31">
            <a:extLst>
              <a:ext uri="{FF2B5EF4-FFF2-40B4-BE49-F238E27FC236}">
                <a16:creationId xmlns:a16="http://schemas.microsoft.com/office/drawing/2014/main" id="{E3FEB850-C293-4A0A-80EC-615358B2AE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17763" y="3028950"/>
            <a:ext cx="382587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76" name="Line 32">
            <a:extLst>
              <a:ext uri="{FF2B5EF4-FFF2-40B4-BE49-F238E27FC236}">
                <a16:creationId xmlns:a16="http://schemas.microsoft.com/office/drawing/2014/main" id="{E601C71A-4454-4F4D-BB5A-81BA5B2A21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17763" y="3543300"/>
            <a:ext cx="382587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77" name="Text Box 33" descr="Papyrus">
            <a:extLst>
              <a:ext uri="{FF2B5EF4-FFF2-40B4-BE49-F238E27FC236}">
                <a16:creationId xmlns:a16="http://schemas.microsoft.com/office/drawing/2014/main" id="{40E3EF4B-7189-4F5D-BA12-CACEDECA5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838" y="3381375"/>
            <a:ext cx="1011237" cy="3238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Personnel</a:t>
            </a:r>
          </a:p>
        </p:txBody>
      </p:sp>
      <p:sp>
        <p:nvSpPr>
          <p:cNvPr id="6178" name="Text Box 34" descr="Papyrus">
            <a:extLst>
              <a:ext uri="{FF2B5EF4-FFF2-40B4-BE49-F238E27FC236}">
                <a16:creationId xmlns:a16="http://schemas.microsoft.com/office/drawing/2014/main" id="{781BF4ED-0B8E-43F5-81D6-DF56DE4E6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5600" y="2867025"/>
            <a:ext cx="1001713" cy="3238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Finance</a:t>
            </a:r>
          </a:p>
        </p:txBody>
      </p:sp>
      <p:sp>
        <p:nvSpPr>
          <p:cNvPr id="6179" name="Text Box 35" descr="Papyrus">
            <a:extLst>
              <a:ext uri="{FF2B5EF4-FFF2-40B4-BE49-F238E27FC236}">
                <a16:creationId xmlns:a16="http://schemas.microsoft.com/office/drawing/2014/main" id="{4427F274-2F35-447D-B373-1425D3C9B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7402" y="4846637"/>
            <a:ext cx="1006475" cy="52322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>
                <a:solidFill>
                  <a:srgbClr val="393939"/>
                </a:solidFill>
                <a:latin typeface="Arial" panose="020B0604020202020204" pitchFamily="34" charset="0"/>
              </a:rPr>
              <a:t>Physical </a:t>
            </a:r>
            <a:r>
              <a:rPr lang="en-US" altLang="en-US" sz="1400" dirty="0" smtClean="0">
                <a:solidFill>
                  <a:srgbClr val="393939"/>
                </a:solidFill>
                <a:latin typeface="Arial" panose="020B0604020202020204" pitchFamily="34" charset="0"/>
              </a:rPr>
              <a:t>therapy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393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80" name="Text Box 36" descr="Papyrus">
            <a:extLst>
              <a:ext uri="{FF2B5EF4-FFF2-40B4-BE49-F238E27FC236}">
                <a16:creationId xmlns:a16="http://schemas.microsoft.com/office/drawing/2014/main" id="{5471CE4B-A499-4701-88A2-59D3AE1BB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1979" y="4818269"/>
            <a:ext cx="1006475" cy="3238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Radiology</a:t>
            </a:r>
          </a:p>
        </p:txBody>
      </p:sp>
      <p:sp>
        <p:nvSpPr>
          <p:cNvPr id="6181" name="Text Box 37" descr="Papyrus">
            <a:extLst>
              <a:ext uri="{FF2B5EF4-FFF2-40B4-BE49-F238E27FC236}">
                <a16:creationId xmlns:a16="http://schemas.microsoft.com/office/drawing/2014/main" id="{45CCB970-5C97-4CD0-936B-515D3A95B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3588" y="4014788"/>
            <a:ext cx="1008062" cy="3238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Nursing</a:t>
            </a:r>
          </a:p>
        </p:txBody>
      </p:sp>
      <p:sp>
        <p:nvSpPr>
          <p:cNvPr id="6182" name="Text Box 38" descr="Papyrus">
            <a:extLst>
              <a:ext uri="{FF2B5EF4-FFF2-40B4-BE49-F238E27FC236}">
                <a16:creationId xmlns:a16="http://schemas.microsoft.com/office/drawing/2014/main" id="{201F946D-0CE5-4D8D-ACE9-7E1E200B3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4363" y="4014788"/>
            <a:ext cx="1008062" cy="3238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Labs</a:t>
            </a:r>
          </a:p>
        </p:txBody>
      </p:sp>
      <p:sp>
        <p:nvSpPr>
          <p:cNvPr id="6183" name="Text Box 39" descr="Papyrus">
            <a:extLst>
              <a:ext uri="{FF2B5EF4-FFF2-40B4-BE49-F238E27FC236}">
                <a16:creationId xmlns:a16="http://schemas.microsoft.com/office/drawing/2014/main" id="{1DE44969-60C8-47A4-AE24-270F20D56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5138" y="4014788"/>
            <a:ext cx="1008062" cy="3238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Pharmacy</a:t>
            </a:r>
          </a:p>
        </p:txBody>
      </p:sp>
      <p:sp>
        <p:nvSpPr>
          <p:cNvPr id="6184" name="Text Box 40" descr="Papyrus">
            <a:extLst>
              <a:ext uri="{FF2B5EF4-FFF2-40B4-BE49-F238E27FC236}">
                <a16:creationId xmlns:a16="http://schemas.microsoft.com/office/drawing/2014/main" id="{E58EA42B-6C1C-4BB0-8091-56A38EB96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1038" y="4843739"/>
            <a:ext cx="1347788" cy="3238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Admissions</a:t>
            </a:r>
          </a:p>
        </p:txBody>
      </p:sp>
      <p:sp>
        <p:nvSpPr>
          <p:cNvPr id="6185" name="Text Box 41" descr="Papyrus">
            <a:extLst>
              <a:ext uri="{FF2B5EF4-FFF2-40B4-BE49-F238E27FC236}">
                <a16:creationId xmlns:a16="http://schemas.microsoft.com/office/drawing/2014/main" id="{DC193FAE-86EC-4873-9281-B33ECEFE2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4811" y="3916848"/>
            <a:ext cx="1162050" cy="5365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Food </a:t>
            </a:r>
            <a:r>
              <a: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services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39393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86" name="Text Box 42" descr="Papyrus">
            <a:extLst>
              <a:ext uri="{FF2B5EF4-FFF2-40B4-BE49-F238E27FC236}">
                <a16:creationId xmlns:a16="http://schemas.microsoft.com/office/drawing/2014/main" id="{59DE0A4F-59D8-4F2F-B46D-AD75D98D7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962" y="4818269"/>
            <a:ext cx="1347787" cy="3238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Maintenance</a:t>
            </a:r>
          </a:p>
        </p:txBody>
      </p:sp>
      <p:sp>
        <p:nvSpPr>
          <p:cNvPr id="6187" name="Text Box 43" descr="Papyrus">
            <a:extLst>
              <a:ext uri="{FF2B5EF4-FFF2-40B4-BE49-F238E27FC236}">
                <a16:creationId xmlns:a16="http://schemas.microsoft.com/office/drawing/2014/main" id="{CB5964B9-FC3C-47B9-8482-815816C39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913" y="5338763"/>
            <a:ext cx="1416050" cy="3238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Housekeeping</a:t>
            </a:r>
          </a:p>
        </p:txBody>
      </p:sp>
      <p:sp>
        <p:nvSpPr>
          <p:cNvPr id="6188" name="Line 44">
            <a:extLst>
              <a:ext uri="{FF2B5EF4-FFF2-40B4-BE49-F238E27FC236}">
                <a16:creationId xmlns:a16="http://schemas.microsoft.com/office/drawing/2014/main" id="{35A8F368-6AB6-44B9-8E51-2107A4DAB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3679825"/>
            <a:ext cx="0" cy="5254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89" name="Text Box 45" descr="Papyrus">
            <a:extLst>
              <a:ext uri="{FF2B5EF4-FFF2-40B4-BE49-F238E27FC236}">
                <a16:creationId xmlns:a16="http://schemas.microsoft.com/office/drawing/2014/main" id="{4E0BC837-E17B-486F-A5C0-9FEB38E58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2425" y="4014788"/>
            <a:ext cx="1208088" cy="3238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Purchasing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07BA39F-B9D0-4710-A866-F4F7057FF3F6}"/>
              </a:ext>
            </a:extLst>
          </p:cNvPr>
          <p:cNvSpPr txBox="1"/>
          <p:nvPr/>
        </p:nvSpPr>
        <p:spPr>
          <a:xfrm>
            <a:off x="8177012" y="5629618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</a:t>
            </a:r>
            <a:r>
              <a:rPr lang="en-US" sz="1500" dirty="0" smtClean="0"/>
              <a:t>4.10</a:t>
            </a:r>
            <a:endParaRPr lang="en-US" sz="1500" dirty="0"/>
          </a:p>
        </p:txBody>
      </p:sp>
      <p:sp>
        <p:nvSpPr>
          <p:cNvPr id="5" name="Arrow: Left-Right 4">
            <a:extLst>
              <a:ext uri="{FF2B5EF4-FFF2-40B4-BE49-F238E27FC236}">
                <a16:creationId xmlns:a16="http://schemas.microsoft.com/office/drawing/2014/main" id="{ED7FFB18-8164-4C9E-A0F7-50DFC8349A55}"/>
              </a:ext>
            </a:extLst>
          </p:cNvPr>
          <p:cNvSpPr/>
          <p:nvPr/>
        </p:nvSpPr>
        <p:spPr>
          <a:xfrm>
            <a:off x="1398650" y="4416170"/>
            <a:ext cx="7656491" cy="421149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7D8052-5BA6-4AD5-8676-52056AC2EFF9}"/>
              </a:ext>
            </a:extLst>
          </p:cNvPr>
          <p:cNvSpPr txBox="1"/>
          <p:nvPr/>
        </p:nvSpPr>
        <p:spPr>
          <a:xfrm>
            <a:off x="3116847" y="4421424"/>
            <a:ext cx="4383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Hospitalized child with pneumonia </a:t>
            </a:r>
          </a:p>
        </p:txBody>
      </p:sp>
      <p:sp>
        <p:nvSpPr>
          <p:cNvPr id="51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9718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5F9E720-2693-44CF-AC44-FE05F5E40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22337"/>
          </a:xfrm>
          <a:noFill/>
        </p:spPr>
        <p:txBody>
          <a:bodyPr/>
          <a:lstStyle/>
          <a:p>
            <a:r>
              <a:rPr lang="en-US" altLang="en-US" sz="4000" dirty="0"/>
              <a:t>Medical Homes and Clinical Performance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5F550496-8676-4430-A71E-8FEC4296B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758432"/>
            <a:ext cx="8686800" cy="2743200"/>
          </a:xfrm>
        </p:spPr>
        <p:txBody>
          <a:bodyPr/>
          <a:lstStyle/>
          <a:p>
            <a:pPr marL="25400" indent="0">
              <a:buNone/>
            </a:pPr>
            <a:r>
              <a:rPr lang="en-US" altLang="en-US" sz="2800" dirty="0"/>
              <a:t>Medical </a:t>
            </a:r>
            <a:r>
              <a:rPr lang="en-US" altLang="en-US" sz="2800" dirty="0" smtClean="0"/>
              <a:t>Home—restructuring </a:t>
            </a:r>
            <a:r>
              <a:rPr lang="en-US" altLang="en-US" sz="2800" dirty="0"/>
              <a:t>the delivery unit</a:t>
            </a:r>
          </a:p>
          <a:p>
            <a:r>
              <a:rPr lang="en-US" altLang="en-US" sz="2400" dirty="0"/>
              <a:t>R</a:t>
            </a:r>
            <a:r>
              <a:rPr lang="en-US" altLang="en-US" sz="2400" dirty="0" smtClean="0"/>
              <a:t>eplacing </a:t>
            </a:r>
            <a:r>
              <a:rPr lang="en-US" altLang="en-US" sz="2400" dirty="0"/>
              <a:t>poorly coordinated episodic care with a </a:t>
            </a:r>
            <a:r>
              <a:rPr lang="en-US" altLang="en-US" sz="2400" u="sng" dirty="0"/>
              <a:t>PCP-led</a:t>
            </a:r>
            <a:r>
              <a:rPr lang="en-US" altLang="en-US" sz="2400" dirty="0"/>
              <a:t> care delivery team</a:t>
            </a:r>
          </a:p>
          <a:p>
            <a:r>
              <a:rPr lang="en-US" altLang="en-US" sz="2400" dirty="0"/>
              <a:t>Most focus is on clinical quality and coordination</a:t>
            </a:r>
          </a:p>
          <a:p>
            <a:r>
              <a:rPr lang="en-US" altLang="en-US" sz="2400" dirty="0"/>
              <a:t>Have not demonstrated reduction is the cost of care</a:t>
            </a:r>
          </a:p>
          <a:p>
            <a:r>
              <a:rPr lang="en-US" altLang="en-US" sz="2400" dirty="0"/>
              <a:t>Have not demonstrated coordination of care within the </a:t>
            </a:r>
            <a:r>
              <a:rPr lang="en-US" altLang="en-US" sz="2400" dirty="0" smtClean="0"/>
              <a:t>system</a:t>
            </a:r>
            <a:endParaRPr lang="en-US" altLang="en-US" sz="2400" dirty="0"/>
          </a:p>
          <a:p>
            <a:pPr lvl="1"/>
            <a:r>
              <a:rPr lang="en-US" altLang="en-US" sz="2400" dirty="0" smtClean="0"/>
              <a:t>What </a:t>
            </a:r>
            <a:r>
              <a:rPr lang="en-US" altLang="en-US" sz="2400" dirty="0"/>
              <a:t>is the unit of analysis? </a:t>
            </a:r>
            <a:endParaRPr lang="en-US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448718-8BDF-4D4B-B3F1-062844B07524}"/>
              </a:ext>
            </a:extLst>
          </p:cNvPr>
          <p:cNvSpPr txBox="1"/>
          <p:nvPr/>
        </p:nvSpPr>
        <p:spPr>
          <a:xfrm>
            <a:off x="457200" y="168706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</a:rPr>
              <a:t>riple Aim </a:t>
            </a:r>
            <a:r>
              <a:rPr lang="en-US" sz="2400" dirty="0">
                <a:latin typeface="Times New Roman" panose="02020603050405020304" pitchFamily="18" charset="0"/>
              </a:rPr>
              <a:t>of health systems: improving </a:t>
            </a:r>
            <a:r>
              <a:rPr lang="en-US" sz="2400" dirty="0" smtClean="0">
                <a:latin typeface="Times New Roman" panose="02020603050405020304" pitchFamily="18" charset="0"/>
              </a:rPr>
              <a:t>quality, improving health of the </a:t>
            </a:r>
            <a:r>
              <a:rPr lang="en-US" sz="2400" dirty="0">
                <a:latin typeface="Times New Roman" panose="02020603050405020304" pitchFamily="18" charset="0"/>
              </a:rPr>
              <a:t>population and reducing cost, or at least the rate of growth in </a:t>
            </a:r>
            <a:r>
              <a:rPr lang="en-US" sz="2400" dirty="0" smtClean="0">
                <a:latin typeface="Times New Roman" panose="02020603050405020304" pitchFamily="18" charset="0"/>
              </a:rPr>
              <a:t>costs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190C4B-00DA-4CFC-95A0-709F440D555B}"/>
              </a:ext>
            </a:extLst>
          </p:cNvPr>
          <p:cNvSpPr txBox="1"/>
          <p:nvPr/>
        </p:nvSpPr>
        <p:spPr>
          <a:xfrm>
            <a:off x="8094300" y="5649696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</a:t>
            </a:r>
            <a:r>
              <a:rPr lang="en-US" sz="1500" dirty="0" smtClean="0"/>
              <a:t>4.11</a:t>
            </a:r>
            <a:endParaRPr lang="en-US" sz="1500" dirty="0"/>
          </a:p>
        </p:txBody>
      </p:sp>
      <p:sp>
        <p:nvSpPr>
          <p:cNvPr id="8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9902817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697312"/>
            <a:ext cx="9144000" cy="647700"/>
          </a:xfrm>
          <a:noFill/>
        </p:spPr>
        <p:txBody>
          <a:bodyPr/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3200" dirty="0"/>
              <a:t>Accountable Care </a:t>
            </a:r>
            <a:r>
              <a:rPr lang="en-US" sz="3200" dirty="0" smtClean="0"/>
              <a:t>Organization </a:t>
            </a:r>
            <a:r>
              <a:rPr lang="en-US" sz="3200" dirty="0"/>
              <a:t>Design 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397203"/>
            <a:ext cx="8953499" cy="2209800"/>
          </a:xfrm>
        </p:spPr>
        <p:txBody>
          <a:bodyPr/>
          <a:lstStyle/>
          <a:p>
            <a:pPr marL="25400" indent="0">
              <a:spcBef>
                <a:spcPts val="0"/>
              </a:spcBef>
              <a:buNone/>
            </a:pPr>
            <a:r>
              <a:rPr lang="en-US" sz="2800" dirty="0"/>
              <a:t>A </a:t>
            </a:r>
            <a:r>
              <a:rPr lang="en-US" sz="2800" u="sng" dirty="0"/>
              <a:t>concept</a:t>
            </a:r>
            <a:r>
              <a:rPr lang="en-US" sz="2800" dirty="0"/>
              <a:t> with considerable variation in models, function, and outcomes. </a:t>
            </a:r>
          </a:p>
          <a:p>
            <a:pPr marL="25400" indent="0">
              <a:spcBef>
                <a:spcPts val="0"/>
              </a:spcBef>
              <a:buNone/>
            </a:pPr>
            <a:endParaRPr lang="en-US" sz="2800" dirty="0"/>
          </a:p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range of new payment incentives</a:t>
            </a:r>
          </a:p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bility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implement changes in care delivery models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hare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across providers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ublicly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report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results—care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coordination and clinical integration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mpact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clinical outcomes, patient-reported outcomes of care,   	patient experience, and costs </a:t>
            </a:r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6B2BA0-3135-472F-BE55-671E86935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433088"/>
            <a:ext cx="5945879" cy="43967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904B16F-6722-463A-A023-F564E69103B1}"/>
              </a:ext>
            </a:extLst>
          </p:cNvPr>
          <p:cNvSpPr txBox="1"/>
          <p:nvPr/>
        </p:nvSpPr>
        <p:spPr>
          <a:xfrm>
            <a:off x="8094300" y="5652925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</a:t>
            </a:r>
            <a:r>
              <a:rPr lang="en-US" sz="1500" dirty="0" smtClean="0"/>
              <a:t>4.12</a:t>
            </a:r>
            <a:endParaRPr lang="en-US" sz="1500" dirty="0"/>
          </a:p>
        </p:txBody>
      </p:sp>
      <p:sp>
        <p:nvSpPr>
          <p:cNvPr id="10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5041052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697312"/>
            <a:ext cx="9144000" cy="647700"/>
          </a:xfrm>
          <a:noFill/>
        </p:spPr>
        <p:txBody>
          <a:bodyPr/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3200" dirty="0"/>
              <a:t>Accountable Care </a:t>
            </a:r>
            <a:r>
              <a:rPr lang="en-US" sz="3200" dirty="0" smtClean="0"/>
              <a:t>Organization </a:t>
            </a:r>
            <a:r>
              <a:rPr lang="en-US" sz="3200" dirty="0"/>
              <a:t>Principles 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841" y="1470186"/>
            <a:ext cx="8762998" cy="2209800"/>
          </a:xfrm>
        </p:spPr>
        <p:txBody>
          <a:bodyPr/>
          <a:lstStyle/>
          <a:p>
            <a:pPr marL="25400" indent="0">
              <a:spcBef>
                <a:spcPts val="0"/>
              </a:spcBef>
              <a:buNone/>
            </a:pPr>
            <a:r>
              <a:rPr lang="en-US" sz="2800" dirty="0"/>
              <a:t>The intent and general principles of ACOs: </a:t>
            </a:r>
          </a:p>
          <a:p>
            <a:pPr marL="25400" indent="0">
              <a:spcBef>
                <a:spcPts val="0"/>
              </a:spcBef>
              <a:buNone/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E</a:t>
            </a:r>
            <a:r>
              <a:rPr lang="en-US" sz="2400" dirty="0" smtClean="0"/>
              <a:t>ntities </a:t>
            </a:r>
            <a:r>
              <a:rPr lang="en-US" sz="2400" dirty="0"/>
              <a:t>held accountable </a:t>
            </a:r>
            <a:r>
              <a:rPr lang="en-US" sz="2400" dirty="0" smtClean="0"/>
              <a:t>for </a:t>
            </a:r>
            <a:r>
              <a:rPr lang="en-US" sz="2400" dirty="0"/>
              <a:t>providing comprehensive, </a:t>
            </a:r>
            <a:r>
              <a:rPr lang="en-US" sz="2400" dirty="0" smtClean="0"/>
              <a:t>integrated, </a:t>
            </a:r>
            <a:r>
              <a:rPr lang="en-US" sz="2400" dirty="0"/>
              <a:t>and quality health serves to a defined population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S</a:t>
            </a:r>
            <a:r>
              <a:rPr lang="en-US" sz="2400" dirty="0" smtClean="0"/>
              <a:t>hifting </a:t>
            </a:r>
            <a:r>
              <a:rPr lang="en-US" sz="2400" dirty="0"/>
              <a:t>risk from financing agencies (including government) to providers with accountability for quality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I</a:t>
            </a:r>
            <a:r>
              <a:rPr lang="en-US" sz="2400" dirty="0" smtClean="0"/>
              <a:t>ntegrated </a:t>
            </a:r>
            <a:r>
              <a:rPr lang="en-US" sz="2400" dirty="0"/>
              <a:t>information systems to support patient information exchange and leading to shared </a:t>
            </a:r>
            <a:r>
              <a:rPr lang="en-US" sz="2400" dirty="0" smtClean="0"/>
              <a:t>consultations</a:t>
            </a:r>
            <a:endParaRPr lang="en-US" sz="2400" dirty="0"/>
          </a:p>
          <a:p>
            <a:pPr>
              <a:spcBef>
                <a:spcPts val="0"/>
              </a:spcBef>
            </a:pPr>
            <a:endParaRPr lang="en-US" sz="2400" dirty="0"/>
          </a:p>
          <a:p>
            <a:pPr marL="25400" indent="0">
              <a:spcBef>
                <a:spcPts val="0"/>
              </a:spcBef>
              <a:buNone/>
            </a:pPr>
            <a:r>
              <a:rPr lang="en-US" sz="2800" dirty="0"/>
              <a:t>Will they be transformational or opportunistic? 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F20012-1292-4B94-A82A-065765E719BC}"/>
              </a:ext>
            </a:extLst>
          </p:cNvPr>
          <p:cNvSpPr txBox="1"/>
          <p:nvPr/>
        </p:nvSpPr>
        <p:spPr>
          <a:xfrm>
            <a:off x="8131942" y="5580097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</a:t>
            </a:r>
            <a:r>
              <a:rPr lang="en-US" sz="1500" dirty="0" smtClean="0"/>
              <a:t>4.13</a:t>
            </a:r>
            <a:endParaRPr lang="en-US" sz="1500" dirty="0"/>
          </a:p>
        </p:txBody>
      </p:sp>
      <p:sp>
        <p:nvSpPr>
          <p:cNvPr id="7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95198167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A29F9DB-1750-46BB-B21E-B631C5979FC4}"/>
              </a:ext>
            </a:extLst>
          </p:cNvPr>
          <p:cNvSpPr/>
          <p:nvPr/>
        </p:nvSpPr>
        <p:spPr>
          <a:xfrm>
            <a:off x="571500" y="1780632"/>
            <a:ext cx="8001000" cy="3760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differences found between ACOs and non-ACOs or between Kaiser ACOs and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non-ACOs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using quality scores for asthma care, cancer screening, chlamydia screening, diabetes care, heart care, and treating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difference in EHR capability and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contribution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3B0C70-D053-4ADB-A36C-49FB63C768E1}"/>
              </a:ext>
            </a:extLst>
          </p:cNvPr>
          <p:cNvSpPr txBox="1"/>
          <p:nvPr/>
        </p:nvSpPr>
        <p:spPr>
          <a:xfrm>
            <a:off x="0" y="674698"/>
            <a:ext cx="915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Clinical Outcomes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8D9402-DA9A-4261-8783-AA031351021F}"/>
              </a:ext>
            </a:extLst>
          </p:cNvPr>
          <p:cNvSpPr txBox="1"/>
          <p:nvPr/>
        </p:nvSpPr>
        <p:spPr>
          <a:xfrm>
            <a:off x="8094300" y="5629309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</a:t>
            </a:r>
            <a:r>
              <a:rPr lang="en-US" sz="1500" dirty="0" smtClean="0"/>
              <a:t>4.14</a:t>
            </a:r>
            <a:endParaRPr lang="en-US" sz="15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7C43DC-75CD-454C-B434-CF9E9301141E}"/>
              </a:ext>
            </a:extLst>
          </p:cNvPr>
          <p:cNvSpPr txBox="1"/>
          <p:nvPr/>
        </p:nvSpPr>
        <p:spPr>
          <a:xfrm>
            <a:off x="0" y="5596652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</a:t>
            </a:r>
            <a:r>
              <a:rPr lang="en-US" sz="1200" dirty="0" err="1"/>
              <a:t>Shortell</a:t>
            </a:r>
            <a:r>
              <a:rPr lang="en-US" sz="1200" dirty="0"/>
              <a:t>, </a:t>
            </a:r>
            <a:r>
              <a:rPr lang="en-US" sz="1200" dirty="0" err="1"/>
              <a:t>Colla</a:t>
            </a:r>
            <a:r>
              <a:rPr lang="en-US" sz="1200" dirty="0"/>
              <a:t>, Lewis, Fisher, </a:t>
            </a:r>
            <a:r>
              <a:rPr lang="en-US" sz="1200" dirty="0" err="1" smtClean="0"/>
              <a:t>Kessell</a:t>
            </a:r>
            <a:r>
              <a:rPr lang="en-US" sz="1200" dirty="0" smtClean="0"/>
              <a:t>, </a:t>
            </a:r>
            <a:r>
              <a:rPr lang="en-US" sz="1200" dirty="0"/>
              <a:t>and </a:t>
            </a:r>
            <a:r>
              <a:rPr lang="en-US" sz="1200" dirty="0" smtClean="0"/>
              <a:t>Ramsay </a:t>
            </a:r>
            <a:r>
              <a:rPr lang="en-US" sz="1200" dirty="0"/>
              <a:t>2015)  </a:t>
            </a:r>
          </a:p>
        </p:txBody>
      </p:sp>
      <p:sp>
        <p:nvSpPr>
          <p:cNvPr id="8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556773"/>
      </p:ext>
    </p:extLst>
  </p:cSld>
  <p:clrMapOvr>
    <a:masterClrMapping/>
  </p:clrMapOvr>
  <p:transition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57915"/>
            <a:ext cx="9144000" cy="1017067"/>
          </a:xfrm>
          <a:noFill/>
        </p:spPr>
        <p:txBody>
          <a:bodyPr/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3200" dirty="0"/>
              <a:t>ACOs and Patient Perceptions</a:t>
            </a:r>
            <a:r>
              <a:rPr lang="en-US" sz="2400" dirty="0"/>
              <a:t>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200" dirty="0"/>
              <a:t>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2823C2-89F1-4FA3-8385-AE973C549B17}"/>
              </a:ext>
            </a:extLst>
          </p:cNvPr>
          <p:cNvSpPr/>
          <p:nvPr/>
        </p:nvSpPr>
        <p:spPr>
          <a:xfrm>
            <a:off x="152401" y="1676400"/>
            <a:ext cx="88392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Measures: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care  		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Coordination of care    	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Promoting health 		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Doctor–patient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interactions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Office staff helpfulness 	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Overall rating of care	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significant difference perceived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non-ACOs demonstrated.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improvement in all areas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non-Kaiser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ACOs.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Superior care perceived in all categories in Kaiser ACOs. Why?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CF6620-DB42-41F6-89B0-F2476C76ED6D}"/>
              </a:ext>
            </a:extLst>
          </p:cNvPr>
          <p:cNvSpPr txBox="1"/>
          <p:nvPr/>
        </p:nvSpPr>
        <p:spPr>
          <a:xfrm>
            <a:off x="8091331" y="5580133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</a:t>
            </a:r>
            <a:r>
              <a:rPr lang="en-US" sz="1500" dirty="0" smtClean="0"/>
              <a:t>4.15</a:t>
            </a:r>
            <a:endParaRPr lang="en-US" sz="1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8A1860-0243-455C-AFC7-801D216ECA7D}"/>
              </a:ext>
            </a:extLst>
          </p:cNvPr>
          <p:cNvSpPr txBox="1"/>
          <p:nvPr/>
        </p:nvSpPr>
        <p:spPr>
          <a:xfrm>
            <a:off x="152400" y="5672531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</a:t>
            </a:r>
            <a:r>
              <a:rPr lang="en-US" sz="1200" dirty="0" err="1"/>
              <a:t>Shortell</a:t>
            </a:r>
            <a:r>
              <a:rPr lang="en-US" sz="1200" dirty="0"/>
              <a:t>, </a:t>
            </a:r>
            <a:r>
              <a:rPr lang="en-US" sz="1200" dirty="0" err="1"/>
              <a:t>Colla</a:t>
            </a:r>
            <a:r>
              <a:rPr lang="en-US" sz="1200" dirty="0"/>
              <a:t>, Lewis, Fisher, </a:t>
            </a:r>
            <a:r>
              <a:rPr lang="en-US" sz="1200" dirty="0" err="1"/>
              <a:t>Kessell</a:t>
            </a:r>
            <a:r>
              <a:rPr lang="en-US" sz="1200" dirty="0"/>
              <a:t> and Ramsay, 2015)  </a:t>
            </a:r>
          </a:p>
        </p:txBody>
      </p:sp>
      <p:sp>
        <p:nvSpPr>
          <p:cNvPr id="10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7771884"/>
      </p:ext>
    </p:extLst>
  </p:cSld>
  <p:clrMapOvr>
    <a:masterClrMapping/>
  </p:clrMapOvr>
  <p:transition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59317"/>
            <a:ext cx="9144000" cy="750483"/>
          </a:xfrm>
          <a:noFill/>
        </p:spPr>
        <p:txBody>
          <a:bodyPr/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3200" dirty="0"/>
              <a:t>ACOs and Care Transition Management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200" dirty="0"/>
              <a:t>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2823C2-89F1-4FA3-8385-AE973C549B17}"/>
              </a:ext>
            </a:extLst>
          </p:cNvPr>
          <p:cNvSpPr/>
          <p:nvPr/>
        </p:nvSpPr>
        <p:spPr>
          <a:xfrm>
            <a:off x="152400" y="1490767"/>
            <a:ext cx="89767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537213-1A5C-4E9C-81D5-E8C9B63456BA}"/>
              </a:ext>
            </a:extLst>
          </p:cNvPr>
          <p:cNvSpPr txBox="1"/>
          <p:nvPr/>
        </p:nvSpPr>
        <p:spPr>
          <a:xfrm>
            <a:off x="152400" y="1409800"/>
            <a:ext cx="88392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ransition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anagement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(CTM) focuses on how clinical transitions are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made: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provider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provider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i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npatient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outpatient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In-hospital transitions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“Managing care transitions from inpatient to outpatient settings is critical to improving patient outcomes and reducing cost . . .”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significant number of ACOs improved “transitions management” over traditional models.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(Huber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Shortell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Rodriguez 2017)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7956D5-2DCF-4642-8EE3-0C40A6B7BB2F}"/>
              </a:ext>
            </a:extLst>
          </p:cNvPr>
          <p:cNvSpPr txBox="1"/>
          <p:nvPr/>
        </p:nvSpPr>
        <p:spPr>
          <a:xfrm>
            <a:off x="8094300" y="5575348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</a:t>
            </a:r>
            <a:r>
              <a:rPr lang="en-US" sz="1500" dirty="0" smtClean="0"/>
              <a:t>4.16</a:t>
            </a:r>
            <a:endParaRPr lang="en-US" sz="1500" dirty="0"/>
          </a:p>
        </p:txBody>
      </p:sp>
      <p:sp>
        <p:nvSpPr>
          <p:cNvPr id="8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2176188"/>
      </p:ext>
    </p:extLst>
  </p:cSld>
  <p:clrMapOvr>
    <a:masterClrMapping/>
  </p:clrMapOvr>
  <p:transition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59317"/>
            <a:ext cx="9144000" cy="750483"/>
          </a:xfrm>
          <a:noFill/>
        </p:spPr>
        <p:txBody>
          <a:bodyPr/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3200" dirty="0"/>
              <a:t>ACOs and Information Technology </a:t>
            </a:r>
            <a:r>
              <a:rPr lang="en-US" sz="2400" dirty="0"/>
              <a:t> 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200" dirty="0"/>
              <a:t>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2823C2-89F1-4FA3-8385-AE973C549B17}"/>
              </a:ext>
            </a:extLst>
          </p:cNvPr>
          <p:cNvSpPr/>
          <p:nvPr/>
        </p:nvSpPr>
        <p:spPr>
          <a:xfrm>
            <a:off x="152400" y="1490767"/>
            <a:ext cx="8976756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erformance management and use of health information technology 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50% provided MDs with information on the quality of care they provided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33% provided MDs with information on cost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46% provided individual-level financial incentives for meeting performance targets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38% were able to integrate outpatient and inpatient data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27%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reported having systems in place for predictive risk assessment and risk stratification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337E9E-9E16-41E6-8922-845E9D626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448200"/>
            <a:ext cx="5945879" cy="2936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E6ADB9-A2CE-4F91-97A9-F3F24AC25099}"/>
              </a:ext>
            </a:extLst>
          </p:cNvPr>
          <p:cNvSpPr txBox="1"/>
          <p:nvPr/>
        </p:nvSpPr>
        <p:spPr>
          <a:xfrm>
            <a:off x="8059664" y="5600634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</a:t>
            </a:r>
            <a:r>
              <a:rPr lang="en-US" sz="1500" dirty="0" smtClean="0"/>
              <a:t>4.17</a:t>
            </a:r>
            <a:endParaRPr lang="en-US" sz="1500" dirty="0"/>
          </a:p>
        </p:txBody>
      </p:sp>
      <p:sp>
        <p:nvSpPr>
          <p:cNvPr id="8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5160305"/>
      </p:ext>
    </p:extLst>
  </p:cSld>
  <p:clrMapOvr>
    <a:masterClrMapping/>
  </p:clrMapOvr>
  <p:transition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0" y="685800"/>
            <a:ext cx="9144000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Interoperability of Health Information Systems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1266885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</a:rPr>
              <a:t>Obtaining data from settings outside a network requires complex data-sharing agreements and new interfaces between systems. Their need to manage entire patient populations requires that they integrate data from many of these disparate systems.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</a:rPr>
              <a:t>The inability to exchange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</a:rPr>
              <a:t>patients’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</a:rPr>
              <a:t>electronic health records and information is most acute with medical specialists. Often, these practices lack the proper incentives to share their data.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Times New Roman"/>
              </a:rPr>
              <a:t>Integrating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</a:rPr>
              <a:t>data from behavioral-health, long-term care, post-acute,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</a:rPr>
              <a:t>palliative,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</a:rPr>
              <a:t>and hospice care</a:t>
            </a:r>
            <a:r>
              <a:rPr lang="en-US" sz="2400" dirty="0">
                <a:latin typeface="Times New Roman"/>
              </a:rPr>
              <a:t> is most complex due to independent IT systems and lack of systematic coordination of practice.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0C362F-D2EB-486E-A28F-21527A69D055}"/>
              </a:ext>
            </a:extLst>
          </p:cNvPr>
          <p:cNvSpPr txBox="1"/>
          <p:nvPr/>
        </p:nvSpPr>
        <p:spPr>
          <a:xfrm>
            <a:off x="8094300" y="5610447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</a:t>
            </a:r>
            <a:r>
              <a:rPr lang="en-US" sz="1500" dirty="0" smtClean="0"/>
              <a:t>4.18</a:t>
            </a:r>
            <a:endParaRPr lang="en-US" sz="1500" dirty="0"/>
          </a:p>
        </p:txBody>
      </p:sp>
      <p:sp>
        <p:nvSpPr>
          <p:cNvPr id="7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4975045"/>
      </p:ext>
    </p:extLst>
  </p:cSld>
  <p:clrMapOvr>
    <a:masterClrMapping/>
  </p:clrMapOvr>
  <p:transition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770803"/>
            <a:ext cx="86621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Value-base reimbursement schemes are varied in nature and </a:t>
            </a:r>
            <a:r>
              <a:rPr lang="en-US" sz="2400" dirty="0">
                <a:latin typeface="Times New Roman"/>
              </a:rPr>
              <a:t>performance. 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ay-for-value requires system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transformation,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not just the financing model. Most current models adapt an innovative payment model to an antiquated delivery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model.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					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Times New Roman"/>
              </a:rPr>
              <a:t>T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elemedicine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 is increasingly </a:t>
            </a:r>
            <a:r>
              <a:rPr lang="en-US" sz="2400" dirty="0">
                <a:latin typeface="Times New Roman"/>
              </a:rPr>
              <a:t>used as an information technology but modeled to support traditional clinical structures.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Care processes to improve patient engagement have been varied and more focused on treatment than prevention.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						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D5AA2B16-4EC5-4172-92D9-CDD3CF93C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979" y="687420"/>
            <a:ext cx="9144000" cy="93871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Interoperability of Health Information Systems</a:t>
            </a:r>
          </a:p>
          <a:p>
            <a:pPr lvl="0"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0" dirty="0" smtClean="0"/>
              <a:t>(continued</a:t>
            </a:r>
            <a:r>
              <a:rPr lang="en-US" sz="1800" b="0" dirty="0"/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A9B80D-3E19-4CC2-92B3-0AB8A48097FC}"/>
              </a:ext>
            </a:extLst>
          </p:cNvPr>
          <p:cNvSpPr txBox="1"/>
          <p:nvPr/>
        </p:nvSpPr>
        <p:spPr>
          <a:xfrm>
            <a:off x="8129060" y="5618456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</a:t>
            </a:r>
            <a:r>
              <a:rPr lang="en-US" sz="1500" dirty="0" smtClean="0"/>
              <a:t>4.19</a:t>
            </a:r>
            <a:endParaRPr lang="en-US" sz="1500" dirty="0"/>
          </a:p>
        </p:txBody>
      </p:sp>
      <p:sp>
        <p:nvSpPr>
          <p:cNvPr id="7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66962"/>
      </p:ext>
    </p:extLst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4930775" y="3908425"/>
            <a:ext cx="0" cy="5254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4267200" y="2886075"/>
            <a:ext cx="0" cy="2827338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7543800" y="2886075"/>
            <a:ext cx="0" cy="15033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6643688" y="2368550"/>
            <a:ext cx="0" cy="51911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5411788" y="1755775"/>
            <a:ext cx="382587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5411788" y="2382838"/>
            <a:ext cx="382587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808038" y="2163763"/>
            <a:ext cx="0" cy="2101850"/>
          </a:xfrm>
          <a:prstGeom prst="line">
            <a:avLst/>
          </a:prstGeom>
          <a:noFill/>
          <a:ln w="1905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4648200" y="2090736"/>
            <a:ext cx="769938" cy="9526"/>
          </a:xfrm>
          <a:prstGeom prst="line">
            <a:avLst/>
          </a:prstGeom>
          <a:noFill/>
          <a:ln w="1905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299" name="Text Box 11" descr="Papyrus"/>
          <p:cNvSpPr txBox="1">
            <a:spLocks noChangeArrowheads="1"/>
          </p:cNvSpPr>
          <p:nvPr/>
        </p:nvSpPr>
        <p:spPr bwMode="auto">
          <a:xfrm>
            <a:off x="5715000" y="1600200"/>
            <a:ext cx="1828800" cy="307777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Board of Trustees</a:t>
            </a:r>
          </a:p>
        </p:txBody>
      </p:sp>
      <p:sp>
        <p:nvSpPr>
          <p:cNvPr id="12300" name="Text Box 12" descr="Papyrus"/>
          <p:cNvSpPr txBox="1">
            <a:spLocks noChangeArrowheads="1"/>
          </p:cNvSpPr>
          <p:nvPr/>
        </p:nvSpPr>
        <p:spPr bwMode="auto">
          <a:xfrm>
            <a:off x="5715000" y="2214563"/>
            <a:ext cx="1836738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Administrator</a:t>
            </a:r>
          </a:p>
        </p:txBody>
      </p:sp>
      <p:sp>
        <p:nvSpPr>
          <p:cNvPr id="12301" name="Text Box 13" descr="Papyrus"/>
          <p:cNvSpPr txBox="1">
            <a:spLocks noChangeArrowheads="1"/>
          </p:cNvSpPr>
          <p:nvPr/>
        </p:nvSpPr>
        <p:spPr bwMode="auto">
          <a:xfrm>
            <a:off x="6248400" y="3095625"/>
            <a:ext cx="2590800" cy="5365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Administrator Clinical Services       </a:t>
            </a:r>
          </a:p>
        </p:txBody>
      </p:sp>
      <p:sp>
        <p:nvSpPr>
          <p:cNvPr id="12302" name="Text Box 14" descr="Papyrus"/>
          <p:cNvSpPr txBox="1">
            <a:spLocks noChangeArrowheads="1"/>
          </p:cNvSpPr>
          <p:nvPr/>
        </p:nvSpPr>
        <p:spPr bwMode="auto">
          <a:xfrm>
            <a:off x="3124200" y="3095625"/>
            <a:ext cx="2286000" cy="5365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Administrator         Hospital Services </a:t>
            </a:r>
          </a:p>
        </p:txBody>
      </p:sp>
      <p:sp>
        <p:nvSpPr>
          <p:cNvPr id="12303" name="Text Box 15" descr="Papyrus"/>
          <p:cNvSpPr txBox="1">
            <a:spLocks noChangeArrowheads="1"/>
          </p:cNvSpPr>
          <p:nvPr/>
        </p:nvSpPr>
        <p:spPr bwMode="auto">
          <a:xfrm>
            <a:off x="2819400" y="1828800"/>
            <a:ext cx="1828800" cy="536575"/>
          </a:xfrm>
          <a:prstGeom prst="rect">
            <a:avLst/>
          </a:prstGeom>
          <a:blipFill dpi="0" rotWithShape="0"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19050">
            <a:solidFill>
              <a:schemeClr val="bg2">
                <a:lumMod val="60000"/>
                <a:lumOff val="4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Joint Conference Committee</a:t>
            </a:r>
          </a:p>
        </p:txBody>
      </p:sp>
      <p:sp>
        <p:nvSpPr>
          <p:cNvPr id="12304" name="Text Box 16" descr="Papyrus"/>
          <p:cNvSpPr txBox="1">
            <a:spLocks noChangeArrowheads="1"/>
          </p:cNvSpPr>
          <p:nvPr/>
        </p:nvSpPr>
        <p:spPr bwMode="auto">
          <a:xfrm>
            <a:off x="204788" y="1964439"/>
            <a:ext cx="1208087" cy="307777"/>
          </a:xfrm>
          <a:prstGeom prst="rect">
            <a:avLst/>
          </a:prstGeom>
          <a:blipFill dpi="0" rotWithShape="0"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19050">
            <a:solidFill>
              <a:schemeClr val="bg2">
                <a:lumMod val="60000"/>
                <a:lumOff val="4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Medical Staff</a:t>
            </a:r>
          </a:p>
        </p:txBody>
      </p:sp>
      <p:sp>
        <p:nvSpPr>
          <p:cNvPr id="12305" name="Text Box 17" descr="Papyrus"/>
          <p:cNvSpPr txBox="1">
            <a:spLocks noChangeArrowheads="1"/>
          </p:cNvSpPr>
          <p:nvPr/>
        </p:nvSpPr>
        <p:spPr bwMode="auto">
          <a:xfrm>
            <a:off x="204788" y="2814638"/>
            <a:ext cx="1208087" cy="536575"/>
          </a:xfrm>
          <a:prstGeom prst="rect">
            <a:avLst/>
          </a:prstGeom>
          <a:blipFill dpi="0" rotWithShape="0"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19050">
            <a:solidFill>
              <a:schemeClr val="bg2">
                <a:lumMod val="60000"/>
                <a:lumOff val="4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Medical Director</a:t>
            </a:r>
          </a:p>
        </p:txBody>
      </p:sp>
      <p:sp>
        <p:nvSpPr>
          <p:cNvPr id="12306" name="Text Box 18" descr="Papyrus"/>
          <p:cNvSpPr txBox="1">
            <a:spLocks noChangeArrowheads="1"/>
          </p:cNvSpPr>
          <p:nvPr/>
        </p:nvSpPr>
        <p:spPr bwMode="auto">
          <a:xfrm>
            <a:off x="204788" y="3795713"/>
            <a:ext cx="1208087" cy="1600200"/>
          </a:xfrm>
          <a:prstGeom prst="rect">
            <a:avLst/>
          </a:prstGeom>
          <a:blipFill dpi="0" rotWithShape="0"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19050">
            <a:solidFill>
              <a:schemeClr val="bg2">
                <a:lumMod val="60000"/>
                <a:lumOff val="4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Medicine Surgery Obstetrics Radiology Pediatrics Pathology Anesthesia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6424613" y="3905250"/>
            <a:ext cx="0" cy="45720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V="1">
            <a:off x="8658225" y="3905250"/>
            <a:ext cx="0" cy="38100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6423025" y="3905250"/>
            <a:ext cx="2230438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6981825" y="3905250"/>
            <a:ext cx="0" cy="14271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8099425" y="3905250"/>
            <a:ext cx="0" cy="12493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V="1">
            <a:off x="4648200" y="4219575"/>
            <a:ext cx="1588" cy="381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2894013" y="3914775"/>
            <a:ext cx="0" cy="122555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5594350" y="3914775"/>
            <a:ext cx="0" cy="1228725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2892425" y="3908425"/>
            <a:ext cx="2709863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H="1">
            <a:off x="5414963" y="2089282"/>
            <a:ext cx="3175" cy="298868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2873375" y="2887663"/>
            <a:ext cx="4681538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2881313" y="2886075"/>
            <a:ext cx="0" cy="89535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 flipH="1">
            <a:off x="2493963" y="3257550"/>
            <a:ext cx="382587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 flipH="1">
            <a:off x="2493963" y="3771900"/>
            <a:ext cx="382587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321" name="Text Box 33" descr="Papyrus"/>
          <p:cNvSpPr txBox="1">
            <a:spLocks noChangeArrowheads="1"/>
          </p:cNvSpPr>
          <p:nvPr/>
        </p:nvSpPr>
        <p:spPr bwMode="auto">
          <a:xfrm>
            <a:off x="1697038" y="3609975"/>
            <a:ext cx="1011237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Personnel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322" name="Text Box 34" descr="Papyrus"/>
          <p:cNvSpPr txBox="1">
            <a:spLocks noChangeArrowheads="1"/>
          </p:cNvSpPr>
          <p:nvPr/>
        </p:nvSpPr>
        <p:spPr bwMode="auto">
          <a:xfrm>
            <a:off x="1701800" y="3095625"/>
            <a:ext cx="1001713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Finance</a:t>
            </a:r>
          </a:p>
        </p:txBody>
      </p:sp>
      <p:sp>
        <p:nvSpPr>
          <p:cNvPr id="12323" name="Text Box 35" descr="Papyrus"/>
          <p:cNvSpPr txBox="1">
            <a:spLocks noChangeArrowheads="1"/>
          </p:cNvSpPr>
          <p:nvPr/>
        </p:nvSpPr>
        <p:spPr bwMode="auto">
          <a:xfrm>
            <a:off x="6477000" y="4953000"/>
            <a:ext cx="1006475" cy="5365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Medical Records</a:t>
            </a:r>
          </a:p>
        </p:txBody>
      </p:sp>
      <p:sp>
        <p:nvSpPr>
          <p:cNvPr id="12324" name="Text Box 36" descr="Papyrus"/>
          <p:cNvSpPr txBox="1">
            <a:spLocks noChangeArrowheads="1"/>
          </p:cNvSpPr>
          <p:nvPr/>
        </p:nvSpPr>
        <p:spPr bwMode="auto">
          <a:xfrm>
            <a:off x="7604125" y="4967288"/>
            <a:ext cx="1006475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Radiology</a:t>
            </a:r>
          </a:p>
        </p:txBody>
      </p:sp>
      <p:sp>
        <p:nvSpPr>
          <p:cNvPr id="12325" name="Text Box 37" descr="Papyrus"/>
          <p:cNvSpPr txBox="1">
            <a:spLocks noChangeArrowheads="1"/>
          </p:cNvSpPr>
          <p:nvPr/>
        </p:nvSpPr>
        <p:spPr bwMode="auto">
          <a:xfrm>
            <a:off x="5919788" y="4243388"/>
            <a:ext cx="1008062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Nursing</a:t>
            </a:r>
          </a:p>
        </p:txBody>
      </p:sp>
      <p:sp>
        <p:nvSpPr>
          <p:cNvPr id="12326" name="Text Box 38" descr="Papyrus"/>
          <p:cNvSpPr txBox="1">
            <a:spLocks noChangeArrowheads="1"/>
          </p:cNvSpPr>
          <p:nvPr/>
        </p:nvSpPr>
        <p:spPr bwMode="auto">
          <a:xfrm>
            <a:off x="7040563" y="4243388"/>
            <a:ext cx="1008062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Labs</a:t>
            </a:r>
          </a:p>
        </p:txBody>
      </p:sp>
      <p:sp>
        <p:nvSpPr>
          <p:cNvPr id="12327" name="Text Box 39" descr="Papyrus"/>
          <p:cNvSpPr txBox="1">
            <a:spLocks noChangeArrowheads="1"/>
          </p:cNvSpPr>
          <p:nvPr/>
        </p:nvSpPr>
        <p:spPr bwMode="auto">
          <a:xfrm>
            <a:off x="8161338" y="4243388"/>
            <a:ext cx="1008062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Pharmacy</a:t>
            </a:r>
          </a:p>
        </p:txBody>
      </p:sp>
      <p:sp>
        <p:nvSpPr>
          <p:cNvPr id="12328" name="Text Box 40" descr="Papyrus"/>
          <p:cNvSpPr txBox="1">
            <a:spLocks noChangeArrowheads="1"/>
          </p:cNvSpPr>
          <p:nvPr/>
        </p:nvSpPr>
        <p:spPr bwMode="auto">
          <a:xfrm>
            <a:off x="4914900" y="4967288"/>
            <a:ext cx="1347788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Admissions</a:t>
            </a:r>
          </a:p>
        </p:txBody>
      </p:sp>
      <p:sp>
        <p:nvSpPr>
          <p:cNvPr id="12329" name="Text Box 41" descr="Papyrus"/>
          <p:cNvSpPr txBox="1">
            <a:spLocks noChangeArrowheads="1"/>
          </p:cNvSpPr>
          <p:nvPr/>
        </p:nvSpPr>
        <p:spPr bwMode="auto">
          <a:xfrm>
            <a:off x="4352925" y="4243388"/>
            <a:ext cx="1162050" cy="5365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Food Services</a:t>
            </a:r>
          </a:p>
        </p:txBody>
      </p:sp>
      <p:sp>
        <p:nvSpPr>
          <p:cNvPr id="12330" name="Text Box 42" descr="Papyrus"/>
          <p:cNvSpPr txBox="1">
            <a:spLocks noChangeArrowheads="1"/>
          </p:cNvSpPr>
          <p:nvPr/>
        </p:nvSpPr>
        <p:spPr bwMode="auto">
          <a:xfrm>
            <a:off x="2224088" y="4967288"/>
            <a:ext cx="1347787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Maintenance</a:t>
            </a:r>
          </a:p>
        </p:txBody>
      </p:sp>
      <p:sp>
        <p:nvSpPr>
          <p:cNvPr id="12331" name="Text Box 43" descr="Papyrus"/>
          <p:cNvSpPr txBox="1">
            <a:spLocks noChangeArrowheads="1"/>
          </p:cNvSpPr>
          <p:nvPr/>
        </p:nvSpPr>
        <p:spPr bwMode="auto">
          <a:xfrm>
            <a:off x="3567113" y="5567363"/>
            <a:ext cx="1416050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Housekeeping</a:t>
            </a:r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3568700" y="3908425"/>
            <a:ext cx="0" cy="5254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333" name="Text Box 45" descr="Papyrus"/>
          <p:cNvSpPr txBox="1">
            <a:spLocks noChangeArrowheads="1"/>
          </p:cNvSpPr>
          <p:nvPr/>
        </p:nvSpPr>
        <p:spPr bwMode="auto">
          <a:xfrm>
            <a:off x="2968625" y="4243388"/>
            <a:ext cx="1208088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Purchasing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" y="634425"/>
            <a:ext cx="916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Perspective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1A0031-7531-41D6-9EB5-BA211B66B3FB}"/>
              </a:ext>
            </a:extLst>
          </p:cNvPr>
          <p:cNvCxnSpPr/>
          <p:nvPr/>
        </p:nvCxnSpPr>
        <p:spPr>
          <a:xfrm>
            <a:off x="0" y="1525587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9F36EFB-8F5C-482E-835A-F975195BFFDB}"/>
              </a:ext>
            </a:extLst>
          </p:cNvPr>
          <p:cNvSpPr txBox="1"/>
          <p:nvPr/>
        </p:nvSpPr>
        <p:spPr>
          <a:xfrm>
            <a:off x="8177012" y="5629618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4.2</a:t>
            </a:r>
          </a:p>
        </p:txBody>
      </p:sp>
      <p:sp>
        <p:nvSpPr>
          <p:cNvPr id="49" name="Line 9">
            <a:extLst>
              <a:ext uri="{FF2B5EF4-FFF2-40B4-BE49-F238E27FC236}">
                <a16:creationId xmlns:a16="http://schemas.microsoft.com/office/drawing/2014/main" id="{064E035C-EB58-450A-A499-C93518E7AE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11641" y="2096587"/>
            <a:ext cx="1372377" cy="10692"/>
          </a:xfrm>
          <a:prstGeom prst="line">
            <a:avLst/>
          </a:prstGeom>
          <a:noFill/>
          <a:ln w="1905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0" name="Line 28">
            <a:extLst>
              <a:ext uri="{FF2B5EF4-FFF2-40B4-BE49-F238E27FC236}">
                <a16:creationId xmlns:a16="http://schemas.microsoft.com/office/drawing/2014/main" id="{E774319A-0389-41E7-BB79-3DACE8C53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6550" y="1761426"/>
            <a:ext cx="3176" cy="32911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1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2907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Box 2"/>
          <p:cNvSpPr txBox="1">
            <a:spLocks noChangeArrowheads="1"/>
          </p:cNvSpPr>
          <p:nvPr/>
        </p:nvSpPr>
        <p:spPr bwMode="auto">
          <a:xfrm>
            <a:off x="-8906" y="692074"/>
            <a:ext cx="914400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Times New Roman"/>
              </a:rPr>
              <a:t>     Enabling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 Innovation in Complex Organizations? </a:t>
            </a:r>
          </a:p>
        </p:txBody>
      </p:sp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381000" y="1471458"/>
            <a:ext cx="8382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55000"/>
              <a:buFont typeface="Monotype Sorts" pitchFamily="2" charset="2"/>
              <a:buChar char="l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Not within the traditional functional structure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55000"/>
              <a:buFont typeface="Monotype Sorts" pitchFamily="2" charset="2"/>
              <a:buChar char="l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Unique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culture—unrestrained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flow of knowledge (barriers?)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55000"/>
              <a:buFont typeface="Monotype Sorts" pitchFamily="2" charset="2"/>
              <a:buChar char="l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How is the process of innovation fostered?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55000"/>
              <a:buFont typeface="Monotype Sorts" pitchFamily="2" charset="2"/>
              <a:buChar char="l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Not organization inclusive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55000"/>
              <a:buFont typeface="Monotype Sorts" pitchFamily="2" charset="2"/>
              <a:buChar char="l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Not using the organizational hierarchy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55000"/>
              <a:buFont typeface="Monotype Sorts" pitchFamily="2" charset="2"/>
              <a:buChar char="l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Selecting a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high-profile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(value) service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55000"/>
              <a:buFont typeface="Monotype Sorts" pitchFamily="2" charset="2"/>
              <a:buChar char="l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Enabled by trained leaders not administrators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55000"/>
              <a:buFont typeface="Monotype Sorts" pitchFamily="2" charset="2"/>
              <a:buChar char="l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Enlist interdependent professions and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units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55000"/>
              <a:buFont typeface="Monotype Sorts" pitchFamily="2" charset="2"/>
              <a:buChar char="l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55000"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B4C325-E5A2-4AEB-B4C1-49F94579A844}"/>
              </a:ext>
            </a:extLst>
          </p:cNvPr>
          <p:cNvSpPr txBox="1"/>
          <p:nvPr/>
        </p:nvSpPr>
        <p:spPr>
          <a:xfrm>
            <a:off x="8103206" y="5594267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</a:t>
            </a:r>
            <a:r>
              <a:rPr lang="en-US" sz="1500" dirty="0" smtClean="0"/>
              <a:t>4.20</a:t>
            </a:r>
            <a:endParaRPr lang="en-US" sz="1500" dirty="0"/>
          </a:p>
        </p:txBody>
      </p:sp>
      <p:sp>
        <p:nvSpPr>
          <p:cNvPr id="8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6141789"/>
      </p:ext>
    </p:extLst>
  </p:cSld>
  <p:clrMapOvr>
    <a:masterClrMapping/>
  </p:clrMapOvr>
  <p:transition>
    <p:randomBa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8531D8-BA3A-4743-A28C-4C9689A05C18}"/>
              </a:ext>
            </a:extLst>
          </p:cNvPr>
          <p:cNvSpPr txBox="1"/>
          <p:nvPr/>
        </p:nvSpPr>
        <p:spPr>
          <a:xfrm>
            <a:off x="12032" y="68545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Disruptive Innovation in Complex Health Systems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70BDE2-0A75-43AC-BCBB-90107623C102}"/>
              </a:ext>
            </a:extLst>
          </p:cNvPr>
          <p:cNvSpPr/>
          <p:nvPr/>
        </p:nvSpPr>
        <p:spPr bwMode="auto">
          <a:xfrm>
            <a:off x="1011152" y="2454442"/>
            <a:ext cx="5632285" cy="83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381E54-46B0-47AE-A483-280EFD13D8C4}"/>
              </a:ext>
            </a:extLst>
          </p:cNvPr>
          <p:cNvSpPr/>
          <p:nvPr/>
        </p:nvSpPr>
        <p:spPr bwMode="auto">
          <a:xfrm>
            <a:off x="6643437" y="2454442"/>
            <a:ext cx="1294898" cy="8382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FC5B6B-569C-4BB5-A7EB-CBE985B49EFB}"/>
              </a:ext>
            </a:extLst>
          </p:cNvPr>
          <p:cNvSpPr/>
          <p:nvPr/>
        </p:nvSpPr>
        <p:spPr bwMode="auto">
          <a:xfrm>
            <a:off x="1011152" y="3902008"/>
            <a:ext cx="3692695" cy="1066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9D3B0F-13D4-4527-87F8-030F5F72DDB1}"/>
              </a:ext>
            </a:extLst>
          </p:cNvPr>
          <p:cNvSpPr/>
          <p:nvPr/>
        </p:nvSpPr>
        <p:spPr bwMode="auto">
          <a:xfrm>
            <a:off x="4703847" y="3894104"/>
            <a:ext cx="3207918" cy="1066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36B5B1-2A9B-4F72-A925-F4A62FB519F4}"/>
              </a:ext>
            </a:extLst>
          </p:cNvPr>
          <p:cNvSpPr txBox="1"/>
          <p:nvPr/>
        </p:nvSpPr>
        <p:spPr>
          <a:xfrm>
            <a:off x="1766637" y="2642709"/>
            <a:ext cx="4253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Sustaining </a:t>
            </a:r>
            <a:r>
              <a:rPr lang="en-US" sz="2400" dirty="0" smtClean="0"/>
              <a:t>operations </a:t>
            </a:r>
            <a:r>
              <a:rPr lang="en-US" sz="2400" dirty="0"/>
              <a:t>95%</a:t>
            </a:r>
            <a:r>
              <a:rPr lang="en-US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354E22-AE1D-4193-9925-EC5B05C247A5}"/>
              </a:ext>
            </a:extLst>
          </p:cNvPr>
          <p:cNvSpPr txBox="1"/>
          <p:nvPr/>
        </p:nvSpPr>
        <p:spPr>
          <a:xfrm>
            <a:off x="6647448" y="2640187"/>
            <a:ext cx="1468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Innovation  5%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19EE89-EBCD-4715-A462-B09A3CDFBF1D}"/>
              </a:ext>
            </a:extLst>
          </p:cNvPr>
          <p:cNvSpPr txBox="1"/>
          <p:nvPr/>
        </p:nvSpPr>
        <p:spPr>
          <a:xfrm>
            <a:off x="1383631" y="4230273"/>
            <a:ext cx="32004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Incremental </a:t>
            </a:r>
            <a:r>
              <a:rPr lang="en-US" sz="2200" dirty="0" smtClean="0"/>
              <a:t>innovation </a:t>
            </a:r>
            <a:endParaRPr lang="en-US" sz="2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E35320-6F05-4ADB-8E88-1D5794851B86}"/>
              </a:ext>
            </a:extLst>
          </p:cNvPr>
          <p:cNvSpPr txBox="1"/>
          <p:nvPr/>
        </p:nvSpPr>
        <p:spPr>
          <a:xfrm>
            <a:off x="4932447" y="4250742"/>
            <a:ext cx="32004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Disruptive </a:t>
            </a:r>
            <a:r>
              <a:rPr lang="en-US" sz="2200" dirty="0" smtClean="0"/>
              <a:t>innovation </a:t>
            </a:r>
            <a:endParaRPr lang="en-US" sz="2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748B4C-EFBA-4720-86B8-6B3498EF7FBB}"/>
              </a:ext>
            </a:extLst>
          </p:cNvPr>
          <p:cNvSpPr txBox="1"/>
          <p:nvPr/>
        </p:nvSpPr>
        <p:spPr>
          <a:xfrm>
            <a:off x="-18803" y="5550779"/>
            <a:ext cx="3352800" cy="3385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Adapted from Mayo Clinic SPARC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A6141A-DE80-47C9-A7A2-C5AB52CEEFF8}"/>
              </a:ext>
            </a:extLst>
          </p:cNvPr>
          <p:cNvSpPr txBox="1"/>
          <p:nvPr/>
        </p:nvSpPr>
        <p:spPr>
          <a:xfrm>
            <a:off x="8094300" y="5639729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</a:t>
            </a:r>
            <a:r>
              <a:rPr lang="en-US" sz="1500" dirty="0" smtClean="0"/>
              <a:t>4.21</a:t>
            </a:r>
            <a:endParaRPr lang="en-US" sz="1500" dirty="0"/>
          </a:p>
        </p:txBody>
      </p:sp>
      <p:sp>
        <p:nvSpPr>
          <p:cNvPr id="16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6287251"/>
      </p:ext>
    </p:extLst>
  </p:cSld>
  <p:clrMapOvr>
    <a:masterClrMapping/>
  </p:clrMapOvr>
  <p:transition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8531D8-BA3A-4743-A28C-4C9689A05C18}"/>
              </a:ext>
            </a:extLst>
          </p:cNvPr>
          <p:cNvSpPr txBox="1"/>
          <p:nvPr/>
        </p:nvSpPr>
        <p:spPr>
          <a:xfrm>
            <a:off x="0" y="67053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Disruptive Innovation in Complex Health Systems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748B4C-EFBA-4720-86B8-6B3498EF7FBB}"/>
              </a:ext>
            </a:extLst>
          </p:cNvPr>
          <p:cNvSpPr txBox="1"/>
          <p:nvPr/>
        </p:nvSpPr>
        <p:spPr>
          <a:xfrm>
            <a:off x="-6927" y="5672096"/>
            <a:ext cx="31242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Adapted from Mayo Clinic SPARC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E426D0-BB39-486E-B32F-BD4C41FD6BC9}"/>
              </a:ext>
            </a:extLst>
          </p:cNvPr>
          <p:cNvSpPr/>
          <p:nvPr/>
        </p:nvSpPr>
        <p:spPr bwMode="auto">
          <a:xfrm>
            <a:off x="0" y="1193749"/>
            <a:ext cx="4717221" cy="80130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C8E3AC-23A2-4673-9F74-9AB82763C431}"/>
              </a:ext>
            </a:extLst>
          </p:cNvPr>
          <p:cNvSpPr/>
          <p:nvPr/>
        </p:nvSpPr>
        <p:spPr bwMode="auto">
          <a:xfrm>
            <a:off x="4673268" y="1203707"/>
            <a:ext cx="4470732" cy="77761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66B405-C7EF-41B3-84AC-D2724A2B9A0C}"/>
              </a:ext>
            </a:extLst>
          </p:cNvPr>
          <p:cNvSpPr txBox="1"/>
          <p:nvPr/>
        </p:nvSpPr>
        <p:spPr>
          <a:xfrm>
            <a:off x="777291" y="1446371"/>
            <a:ext cx="32004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Incremental Innovation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E4B12C-0081-49B6-8863-5515A7DAF8DF}"/>
              </a:ext>
            </a:extLst>
          </p:cNvPr>
          <p:cNvSpPr txBox="1"/>
          <p:nvPr/>
        </p:nvSpPr>
        <p:spPr>
          <a:xfrm>
            <a:off x="5258945" y="1476210"/>
            <a:ext cx="32004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Disruptive Innovation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19FF4B-D5F3-4CDB-AFAD-9C0559E6C1FB}"/>
              </a:ext>
            </a:extLst>
          </p:cNvPr>
          <p:cNvSpPr txBox="1"/>
          <p:nvPr/>
        </p:nvSpPr>
        <p:spPr>
          <a:xfrm>
            <a:off x="381001" y="2209600"/>
            <a:ext cx="4114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 to day concern is on operations. </a:t>
            </a:r>
          </a:p>
          <a:p>
            <a:endParaRPr lang="en-US" dirty="0"/>
          </a:p>
          <a:p>
            <a:r>
              <a:rPr lang="en-US" dirty="0"/>
              <a:t>Carried out within a current line of business. </a:t>
            </a:r>
          </a:p>
          <a:p>
            <a:endParaRPr lang="en-US" dirty="0"/>
          </a:p>
          <a:p>
            <a:r>
              <a:rPr lang="en-US" dirty="0"/>
              <a:t>External partnership relations are operational. </a:t>
            </a:r>
          </a:p>
          <a:p>
            <a:endParaRPr lang="en-US" dirty="0"/>
          </a:p>
          <a:p>
            <a:r>
              <a:rPr lang="en-US" dirty="0"/>
              <a:t>Focus is overly on financial </a:t>
            </a:r>
            <a:r>
              <a:rPr lang="en-US" dirty="0" smtClean="0"/>
              <a:t>impact.</a:t>
            </a:r>
            <a:endParaRPr lang="en-US" dirty="0"/>
          </a:p>
          <a:p>
            <a:endParaRPr lang="en-US" dirty="0"/>
          </a:p>
          <a:p>
            <a:r>
              <a:rPr lang="en-US" dirty="0"/>
              <a:t>Typically initiated within an existing line of </a:t>
            </a:r>
            <a:r>
              <a:rPr lang="en-US" dirty="0" smtClean="0"/>
              <a:t>business. </a:t>
            </a:r>
            <a:endParaRPr lang="en-US" dirty="0"/>
          </a:p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4BFA92-DCC6-43E0-B7BB-AC808DC006E7}"/>
              </a:ext>
            </a:extLst>
          </p:cNvPr>
          <p:cNvSpPr txBox="1"/>
          <p:nvPr/>
        </p:nvSpPr>
        <p:spPr>
          <a:xfrm>
            <a:off x="4572000" y="2179600"/>
            <a:ext cx="453541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Found at the margins of the core </a:t>
            </a:r>
            <a:r>
              <a:rPr lang="en-US" dirty="0" smtClean="0"/>
              <a:t>business.</a:t>
            </a:r>
          </a:p>
          <a:p>
            <a:endParaRPr lang="en-US" dirty="0"/>
          </a:p>
          <a:p>
            <a:r>
              <a:rPr lang="en-US" dirty="0"/>
              <a:t>Requires coordination across lines of </a:t>
            </a:r>
            <a:r>
              <a:rPr lang="en-US" dirty="0" smtClean="0"/>
              <a:t>business.</a:t>
            </a:r>
            <a:endParaRPr lang="en-US" dirty="0"/>
          </a:p>
          <a:p>
            <a:endParaRPr lang="en-US" dirty="0"/>
          </a:p>
          <a:p>
            <a:r>
              <a:rPr lang="en-US" dirty="0"/>
              <a:t>Requires collaboration with major external </a:t>
            </a:r>
            <a:r>
              <a:rPr lang="en-US" dirty="0" smtClean="0"/>
              <a:t>partners.</a:t>
            </a:r>
            <a:endParaRPr lang="en-US" dirty="0"/>
          </a:p>
          <a:p>
            <a:endParaRPr lang="en-US" dirty="0"/>
          </a:p>
          <a:p>
            <a:r>
              <a:rPr lang="en-US" dirty="0"/>
              <a:t>May require significant enabling technologies.</a:t>
            </a:r>
          </a:p>
          <a:p>
            <a:endParaRPr lang="en-US" dirty="0"/>
          </a:p>
          <a:p>
            <a:r>
              <a:rPr lang="en-US" dirty="0"/>
              <a:t>May run counter to current business </a:t>
            </a:r>
            <a:r>
              <a:rPr lang="en-US" dirty="0" smtClean="0"/>
              <a:t>models. 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A40937-465E-4BFF-946A-45835F0D412E}"/>
              </a:ext>
            </a:extLst>
          </p:cNvPr>
          <p:cNvSpPr txBox="1"/>
          <p:nvPr/>
        </p:nvSpPr>
        <p:spPr>
          <a:xfrm>
            <a:off x="8057713" y="5623194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</a:t>
            </a:r>
            <a:r>
              <a:rPr lang="en-US" sz="1500" dirty="0" smtClean="0"/>
              <a:t>4.22</a:t>
            </a:r>
            <a:endParaRPr lang="en-US" sz="1500" dirty="0"/>
          </a:p>
        </p:txBody>
      </p:sp>
      <p:sp>
        <p:nvSpPr>
          <p:cNvPr id="17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8587347"/>
      </p:ext>
    </p:extLst>
  </p:cSld>
  <p:clrMapOvr>
    <a:masterClrMapping/>
  </p:clrMapOvr>
  <p:transition>
    <p:randomBa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C29FCC-C364-4C74-A4B9-0FB9BC68DCBA}"/>
              </a:ext>
            </a:extLst>
          </p:cNvPr>
          <p:cNvSpPr txBox="1"/>
          <p:nvPr/>
        </p:nvSpPr>
        <p:spPr>
          <a:xfrm>
            <a:off x="0" y="70420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Disruptive Innovation Impediments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1C1A41-C547-44D6-871A-866B1C7CD54F}"/>
              </a:ext>
            </a:extLst>
          </p:cNvPr>
          <p:cNvSpPr txBox="1"/>
          <p:nvPr/>
        </p:nvSpPr>
        <p:spPr>
          <a:xfrm>
            <a:off x="361702" y="1659311"/>
            <a:ext cx="842059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 are managing under multiple and conflicting financial systems. Fee-for-service remains the dominant financial arrangement in most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systems,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structural change is attempted without changing defining financial structures. </a:t>
            </a:r>
          </a:p>
          <a:p>
            <a:pPr marL="342900" indent="-342900"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reality commonly leads to temptation among providers and managers to merely incrementally tweak the existing business in efforts to accommodate the change in payment. </a:t>
            </a:r>
          </a:p>
          <a:p>
            <a:pPr marL="342900" indent="-342900"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improvement is commendable but does not constitute transformation.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DF6873-E632-4F16-AC2C-550AC0BC8544}"/>
              </a:ext>
            </a:extLst>
          </p:cNvPr>
          <p:cNvSpPr txBox="1"/>
          <p:nvPr/>
        </p:nvSpPr>
        <p:spPr>
          <a:xfrm>
            <a:off x="8072529" y="5630942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</a:t>
            </a:r>
            <a:r>
              <a:rPr lang="en-US" sz="1500" dirty="0" smtClean="0"/>
              <a:t>4.23</a:t>
            </a:r>
            <a:endParaRPr lang="en-US" sz="1500" dirty="0"/>
          </a:p>
        </p:txBody>
      </p:sp>
      <p:sp>
        <p:nvSpPr>
          <p:cNvPr id="8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8871719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Box 2"/>
          <p:cNvSpPr txBox="1">
            <a:spLocks noChangeArrowheads="1"/>
          </p:cNvSpPr>
          <p:nvPr/>
        </p:nvSpPr>
        <p:spPr bwMode="auto">
          <a:xfrm>
            <a:off x="0" y="657194"/>
            <a:ext cx="912566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Development of Knowledge Management</a:t>
            </a:r>
          </a:p>
        </p:txBody>
      </p:sp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5105400" y="3418927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1210" y="1623405"/>
            <a:ext cx="1600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  1960s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Powerful  computers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Backroom applications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6811" y="1623405"/>
            <a:ext cx="16828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1970s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Development of knowledge about firms and management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31201" y="1623405"/>
            <a:ext cx="1600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      1980s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Personal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computers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Emergence of the World Wide Web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2129" y="1620332"/>
            <a:ext cx="16002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      1990s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Use of Internet  in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business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Accumulation of research findings on organizational knowledge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4914" y="1620332"/>
            <a:ext cx="200428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      2000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Development of evidence-based knowledge management models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Strategic emphasis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5438" y="5570721"/>
            <a:ext cx="23639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Geisler and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Wickramasinghe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, 2016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71FF34-D885-4B03-A4AB-D8BD04A25A43}"/>
              </a:ext>
            </a:extLst>
          </p:cNvPr>
          <p:cNvSpPr txBox="1"/>
          <p:nvPr/>
        </p:nvSpPr>
        <p:spPr>
          <a:xfrm>
            <a:off x="8008075" y="5570721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</a:t>
            </a:r>
            <a:r>
              <a:rPr lang="en-US" sz="1500" dirty="0" smtClean="0"/>
              <a:t>4.24</a:t>
            </a:r>
            <a:endParaRPr lang="en-US" sz="1500" dirty="0"/>
          </a:p>
        </p:txBody>
      </p:sp>
      <p:sp>
        <p:nvSpPr>
          <p:cNvPr id="14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9133888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Box 2"/>
          <p:cNvSpPr txBox="1">
            <a:spLocks noChangeArrowheads="1"/>
          </p:cNvSpPr>
          <p:nvPr/>
        </p:nvSpPr>
        <p:spPr bwMode="auto">
          <a:xfrm>
            <a:off x="0" y="656884"/>
            <a:ext cx="91440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The Effect of Increased Digital Form on Organization Design</a:t>
            </a:r>
          </a:p>
        </p:txBody>
      </p:sp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229394" y="1295400"/>
            <a:ext cx="8382000" cy="4677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lvl="0">
              <a:buClr>
                <a:srgbClr val="FFFFFF"/>
              </a:buClr>
              <a:buSzPct val="55000"/>
              <a:defRPr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valuable resources are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FFFFFF"/>
              </a:buClr>
              <a:buSzPct val="55000"/>
              <a:defRPr/>
            </a:pP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FFFFFF"/>
              </a:buClr>
              <a:buSzPct val="55000"/>
              <a:defRPr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Information and knowledge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relevant to sustained business than capital, labor, and land.</a:t>
            </a:r>
          </a:p>
          <a:p>
            <a:pPr marR="0" lvl="0" algn="l" defTabSz="914400" rtl="0" eaLnBrk="1" fontAlgn="auto" latinLnBrk="0" hangingPunct="1">
              <a:buClr>
                <a:srgbClr val="FFFFFF"/>
              </a:buClr>
              <a:buSzPct val="55000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buClr>
                <a:srgbClr val="FFFFFF"/>
              </a:buClr>
              <a:buSzPct val="55000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3. The main driver for such a flexible organization is the need to be innovative.</a:t>
            </a:r>
          </a:p>
          <a:p>
            <a:pPr lvl="1">
              <a:buClr>
                <a:srgbClr val="FFFFFF"/>
              </a:buClr>
              <a:buSzPct val="55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Interdependency</a:t>
            </a:r>
          </a:p>
          <a:p>
            <a:pPr marR="0" lvl="1" algn="l" defTabSz="914400" rtl="0" eaLnBrk="1" fontAlgn="auto" latinLnBrk="0" hangingPunct="1">
              <a:buClr>
                <a:srgbClr val="FFFFFF"/>
              </a:buClr>
              <a:buSzPct val="55000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Flexible structure</a:t>
            </a:r>
          </a:p>
          <a:p>
            <a:pPr marR="0" lvl="1" algn="l" defTabSz="914400" rtl="0" eaLnBrk="1" fontAlgn="auto" latinLnBrk="0" hangingPunct="1">
              <a:buClr>
                <a:srgbClr val="FFFFFF"/>
              </a:buClr>
              <a:buSzPct val="55000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Shared culture</a:t>
            </a:r>
          </a:p>
          <a:p>
            <a:pPr marR="0" lvl="1" algn="l" defTabSz="914400" rtl="0" eaLnBrk="1" fontAlgn="auto" latinLnBrk="0" hangingPunct="1">
              <a:buClr>
                <a:srgbClr val="FFFFFF"/>
              </a:buClr>
              <a:buSzPct val="55000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Informal processes</a:t>
            </a:r>
          </a:p>
          <a:p>
            <a:pPr marR="0" lvl="1" algn="l" defTabSz="914400" rtl="0" eaLnBrk="1" fontAlgn="auto" latinLnBrk="0" hangingPunct="1">
              <a:buClr>
                <a:srgbClr val="FFFFFF"/>
              </a:buClr>
              <a:buSzPct val="55000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Enhanced communications network</a:t>
            </a:r>
          </a:p>
          <a:p>
            <a:pPr marR="0" lvl="1" algn="l" defTabSz="914400" rtl="0" eaLnBrk="1" fontAlgn="auto" latinLnBrk="0" hangingPunct="1">
              <a:buClr>
                <a:srgbClr val="FFFFFF"/>
              </a:buClr>
              <a:buSzPct val="55000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Emphasis on cooperation, transactions, joint ventures,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55000"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6449E4-4018-4604-BD35-505F91C4DB63}"/>
              </a:ext>
            </a:extLst>
          </p:cNvPr>
          <p:cNvSpPr txBox="1"/>
          <p:nvPr/>
        </p:nvSpPr>
        <p:spPr>
          <a:xfrm>
            <a:off x="8094300" y="5650187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</a:t>
            </a:r>
            <a:r>
              <a:rPr lang="en-US" sz="1500" dirty="0" smtClean="0"/>
              <a:t>4.25</a:t>
            </a:r>
            <a:endParaRPr lang="en-US" sz="1500" dirty="0"/>
          </a:p>
        </p:txBody>
      </p:sp>
      <p:sp>
        <p:nvSpPr>
          <p:cNvPr id="8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81854511"/>
      </p:ext>
    </p:extLst>
  </p:cSld>
  <p:clrMapOvr>
    <a:masterClrMapping/>
  </p:clrMapOvr>
  <p:transition>
    <p:randomBa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37AC61F-6D19-4F57-B2C7-00E08FD0F917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0" y="718608"/>
            <a:ext cx="9144000" cy="838200"/>
          </a:xfrm>
          <a:noFill/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United States: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39ED17B-413B-49F6-A0C9-5896B2E3D8E1}"/>
              </a:ext>
            </a:extLst>
          </p:cNvPr>
          <p:cNvSpPr/>
          <p:nvPr/>
        </p:nvSpPr>
        <p:spPr>
          <a:xfrm>
            <a:off x="229429" y="1905000"/>
            <a:ext cx="868597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• Insufficient willingness to mandate interoperability standards for IT systems (challenges of data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control)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Overemphasis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on complex concepts of “meaningful use” of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IT—driven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by funding incentives to clinicians, without an understanding or commitment 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enabled system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771DFF-FE39-4282-9CAF-1D205787A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0637" y="0"/>
            <a:ext cx="1701018" cy="4840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04559F-1B61-464B-A2D9-FBB7FD8258B8}"/>
              </a:ext>
            </a:extLst>
          </p:cNvPr>
          <p:cNvSpPr txBox="1"/>
          <p:nvPr/>
        </p:nvSpPr>
        <p:spPr>
          <a:xfrm>
            <a:off x="8001000" y="5562600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</a:t>
            </a:r>
            <a:r>
              <a:rPr lang="en-US" sz="1500" dirty="0" smtClean="0"/>
              <a:t>4.26</a:t>
            </a:r>
            <a:endParaRPr lang="en-US" sz="1500" dirty="0"/>
          </a:p>
        </p:txBody>
      </p:sp>
      <p:sp>
        <p:nvSpPr>
          <p:cNvPr id="9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233150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37AC61F-6D19-4F57-B2C7-00E08FD0F917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0" y="659874"/>
            <a:ext cx="9144000" cy="736074"/>
          </a:xfrm>
          <a:noFill/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United States: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Learned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(continued) 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39ED17B-413B-49F6-A0C9-5896B2E3D8E1}"/>
              </a:ext>
            </a:extLst>
          </p:cNvPr>
          <p:cNvSpPr/>
          <p:nvPr/>
        </p:nvSpPr>
        <p:spPr>
          <a:xfrm>
            <a:off x="155574" y="1395948"/>
            <a:ext cx="898842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• Inability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to identify and promote sustainable business models that support the regional connectivity infrastructures (health information exchanges) after the grant funding is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exhausted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• Unwillingness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to learn from other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countries—“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those who fail to learn from history are destined to repeat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it”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• Consumer empowerment is a popular concept but very disruptive to provider-based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models; it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is and will be increasingly a driving force in transforming the health system, enabled by information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771DFF-FE39-4282-9CAF-1D205787A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0637" y="0"/>
            <a:ext cx="1701018" cy="4840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68836F9-E786-428B-8FF3-21878411C94B}"/>
              </a:ext>
            </a:extLst>
          </p:cNvPr>
          <p:cNvSpPr txBox="1"/>
          <p:nvPr/>
        </p:nvSpPr>
        <p:spPr>
          <a:xfrm>
            <a:off x="8094300" y="5615465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</a:t>
            </a:r>
            <a:r>
              <a:rPr lang="en-US" sz="1500" dirty="0" smtClean="0"/>
              <a:t>4.27</a:t>
            </a:r>
            <a:endParaRPr lang="en-US" sz="1500" dirty="0"/>
          </a:p>
        </p:txBody>
      </p:sp>
      <p:sp>
        <p:nvSpPr>
          <p:cNvPr id="9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781269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89190A22-8904-4F0E-ADBE-4603D1C46C64}"/>
              </a:ext>
            </a:extLst>
          </p:cNvPr>
          <p:cNvGrpSpPr>
            <a:grpSpLocks/>
          </p:cNvGrpSpPr>
          <p:nvPr/>
        </p:nvGrpSpPr>
        <p:grpSpPr bwMode="auto">
          <a:xfrm>
            <a:off x="546368" y="1918934"/>
            <a:ext cx="2819400" cy="1676400"/>
            <a:chOff x="192" y="1248"/>
            <a:chExt cx="1680" cy="1056"/>
          </a:xfrm>
        </p:grpSpPr>
        <p:grpSp>
          <p:nvGrpSpPr>
            <p:cNvPr id="8227" name="Group 3">
              <a:extLst>
                <a:ext uri="{FF2B5EF4-FFF2-40B4-BE49-F238E27FC236}">
                  <a16:creationId xmlns:a16="http://schemas.microsoft.com/office/drawing/2014/main" id="{C3054D84-8081-47DC-A4EF-A5809BFE15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1248"/>
              <a:ext cx="987" cy="1056"/>
              <a:chOff x="1200" y="2400"/>
              <a:chExt cx="1008" cy="1056"/>
            </a:xfrm>
          </p:grpSpPr>
          <p:sp>
            <p:nvSpPr>
              <p:cNvPr id="8229" name="Oval 4">
                <a:extLst>
                  <a:ext uri="{FF2B5EF4-FFF2-40B4-BE49-F238E27FC236}">
                    <a16:creationId xmlns:a16="http://schemas.microsoft.com/office/drawing/2014/main" id="{2F4FDD64-2E3B-43A8-91B2-C194A44304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400"/>
                <a:ext cx="1008" cy="1056"/>
              </a:xfrm>
              <a:prstGeom prst="ellipse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230" name="Line 5">
                <a:extLst>
                  <a:ext uri="{FF2B5EF4-FFF2-40B4-BE49-F238E27FC236}">
                    <a16:creationId xmlns:a16="http://schemas.microsoft.com/office/drawing/2014/main" id="{0E79E1AB-918D-44E2-9771-38D3BB90DD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292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231" name="Line 6">
                <a:extLst>
                  <a:ext uri="{FF2B5EF4-FFF2-40B4-BE49-F238E27FC236}">
                    <a16:creationId xmlns:a16="http://schemas.microsoft.com/office/drawing/2014/main" id="{DEE4E4C3-567C-4DF8-BD9C-4B4D068411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232" name="Line 7">
                <a:extLst>
                  <a:ext uri="{FF2B5EF4-FFF2-40B4-BE49-F238E27FC236}">
                    <a16:creationId xmlns:a16="http://schemas.microsoft.com/office/drawing/2014/main" id="{CD05B841-CD35-48F7-80FB-614AEB4C69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233" name="Line 8">
                <a:extLst>
                  <a:ext uri="{FF2B5EF4-FFF2-40B4-BE49-F238E27FC236}">
                    <a16:creationId xmlns:a16="http://schemas.microsoft.com/office/drawing/2014/main" id="{0AECFFAD-4088-4147-97B9-77932F97C4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8228" name="Text Box 9">
              <a:extLst>
                <a:ext uri="{FF2B5EF4-FFF2-40B4-BE49-F238E27FC236}">
                  <a16:creationId xmlns:a16="http://schemas.microsoft.com/office/drawing/2014/main" id="{F11AD90F-216F-4A45-8F53-94111B54B7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1" y="1680"/>
              <a:ext cx="5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Job</a:t>
              </a:r>
            </a:p>
          </p:txBody>
        </p:sp>
      </p:grpSp>
      <p:sp>
        <p:nvSpPr>
          <p:cNvPr id="8196" name="Text Box 37">
            <a:extLst>
              <a:ext uri="{FF2B5EF4-FFF2-40B4-BE49-F238E27FC236}">
                <a16:creationId xmlns:a16="http://schemas.microsoft.com/office/drawing/2014/main" id="{DE2B9E9B-121F-48BF-92EC-AEB332E5B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2510"/>
            <a:ext cx="9144000" cy="5191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                                Task, </a:t>
            </a:r>
            <a:r>
              <a:rPr kumimoji="0" lang="en-US" alt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Job, </a:t>
            </a:r>
            <a:r>
              <a:rPr kumimoji="0" lang="en-US" alt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and Department</a:t>
            </a:r>
            <a:endParaRPr kumimoji="0" lang="en-US" alt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Times New Roman" panose="02020603050405020304" pitchFamily="18" charset="0"/>
            </a:endParaRPr>
          </a:p>
        </p:txBody>
      </p:sp>
      <p:grpSp>
        <p:nvGrpSpPr>
          <p:cNvPr id="8197" name="Group 38">
            <a:extLst>
              <a:ext uri="{FF2B5EF4-FFF2-40B4-BE49-F238E27FC236}">
                <a16:creationId xmlns:a16="http://schemas.microsoft.com/office/drawing/2014/main" id="{F20DEEF4-E6E0-449B-9A7D-F0017DE87101}"/>
              </a:ext>
            </a:extLst>
          </p:cNvPr>
          <p:cNvGrpSpPr>
            <a:grpSpLocks/>
          </p:cNvGrpSpPr>
          <p:nvPr/>
        </p:nvGrpSpPr>
        <p:grpSpPr bwMode="auto">
          <a:xfrm>
            <a:off x="1042987" y="1309688"/>
            <a:ext cx="3721100" cy="457200"/>
            <a:chOff x="657" y="729"/>
            <a:chExt cx="2344" cy="288"/>
          </a:xfrm>
        </p:grpSpPr>
        <p:sp>
          <p:nvSpPr>
            <p:cNvPr id="8199" name="Text Box 39">
              <a:extLst>
                <a:ext uri="{FF2B5EF4-FFF2-40B4-BE49-F238E27FC236}">
                  <a16:creationId xmlns:a16="http://schemas.microsoft.com/office/drawing/2014/main" id="{E42ECF86-359F-4E58-8812-7D5DB1F47B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3" y="729"/>
              <a:ext cx="17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Task</a:t>
              </a:r>
            </a:p>
          </p:txBody>
        </p:sp>
        <p:sp>
          <p:nvSpPr>
            <p:cNvPr id="8200" name="Line 40">
              <a:extLst>
                <a:ext uri="{FF2B5EF4-FFF2-40B4-BE49-F238E27FC236}">
                  <a16:creationId xmlns:a16="http://schemas.microsoft.com/office/drawing/2014/main" id="{C4F4FA68-3A36-40D8-89C6-F0DE9E820D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7" y="87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861AFA09-A063-452E-A473-5FCACBF31ADC}"/>
              </a:ext>
            </a:extLst>
          </p:cNvPr>
          <p:cNvSpPr/>
          <p:nvPr/>
        </p:nvSpPr>
        <p:spPr bwMode="auto">
          <a:xfrm>
            <a:off x="390159" y="4013073"/>
            <a:ext cx="6247213" cy="16763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9" name="Group 3">
            <a:extLst>
              <a:ext uri="{FF2B5EF4-FFF2-40B4-BE49-F238E27FC236}">
                <a16:creationId xmlns:a16="http://schemas.microsoft.com/office/drawing/2014/main" id="{56E019C1-EC72-4E1E-8B5C-B5E63695E5A5}"/>
              </a:ext>
            </a:extLst>
          </p:cNvPr>
          <p:cNvGrpSpPr>
            <a:grpSpLocks/>
          </p:cNvGrpSpPr>
          <p:nvPr/>
        </p:nvGrpSpPr>
        <p:grpSpPr bwMode="auto">
          <a:xfrm>
            <a:off x="396795" y="3965748"/>
            <a:ext cx="1656398" cy="1676400"/>
            <a:chOff x="1200" y="2400"/>
            <a:chExt cx="1008" cy="1056"/>
          </a:xfrm>
        </p:grpSpPr>
        <p:sp>
          <p:nvSpPr>
            <p:cNvPr id="61" name="Oval 4">
              <a:extLst>
                <a:ext uri="{FF2B5EF4-FFF2-40B4-BE49-F238E27FC236}">
                  <a16:creationId xmlns:a16="http://schemas.microsoft.com/office/drawing/2014/main" id="{9FBEE1F9-79A9-460E-BDEB-4D1D4B93E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400"/>
              <a:ext cx="1008" cy="1056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62" name="Line 5">
              <a:extLst>
                <a:ext uri="{FF2B5EF4-FFF2-40B4-BE49-F238E27FC236}">
                  <a16:creationId xmlns:a16="http://schemas.microsoft.com/office/drawing/2014/main" id="{16D1DFC0-5D28-4815-9763-10360770B9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63" name="Line 6">
              <a:extLst>
                <a:ext uri="{FF2B5EF4-FFF2-40B4-BE49-F238E27FC236}">
                  <a16:creationId xmlns:a16="http://schemas.microsoft.com/office/drawing/2014/main" id="{5C61734D-7A62-4395-BE11-FB8FE7E1E6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9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64" name="Line 7">
              <a:extLst>
                <a:ext uri="{FF2B5EF4-FFF2-40B4-BE49-F238E27FC236}">
                  <a16:creationId xmlns:a16="http://schemas.microsoft.com/office/drawing/2014/main" id="{BABDB1DE-C3EE-4AC4-A1AC-5DDA54D545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9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65" name="Line 8">
              <a:extLst>
                <a:ext uri="{FF2B5EF4-FFF2-40B4-BE49-F238E27FC236}">
                  <a16:creationId xmlns:a16="http://schemas.microsoft.com/office/drawing/2014/main" id="{6EC3EABC-678E-49B8-957B-E36A2DE5F0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9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67" name="Group 49">
            <a:extLst>
              <a:ext uri="{FF2B5EF4-FFF2-40B4-BE49-F238E27FC236}">
                <a16:creationId xmlns:a16="http://schemas.microsoft.com/office/drawing/2014/main" id="{3C41D44F-81F7-465F-B4AD-47F571180530}"/>
              </a:ext>
            </a:extLst>
          </p:cNvPr>
          <p:cNvGrpSpPr>
            <a:grpSpLocks/>
          </p:cNvGrpSpPr>
          <p:nvPr/>
        </p:nvGrpSpPr>
        <p:grpSpPr bwMode="auto">
          <a:xfrm>
            <a:off x="4571999" y="3979823"/>
            <a:ext cx="1676400" cy="1676400"/>
            <a:chOff x="1200" y="2400"/>
            <a:chExt cx="1008" cy="1056"/>
          </a:xfrm>
        </p:grpSpPr>
        <p:sp>
          <p:nvSpPr>
            <p:cNvPr id="68" name="Oval 50">
              <a:extLst>
                <a:ext uri="{FF2B5EF4-FFF2-40B4-BE49-F238E27FC236}">
                  <a16:creationId xmlns:a16="http://schemas.microsoft.com/office/drawing/2014/main" id="{BF4F1D07-21BA-40DD-9833-4C0E3457A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400"/>
              <a:ext cx="1008" cy="1056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69" name="Line 51">
              <a:extLst>
                <a:ext uri="{FF2B5EF4-FFF2-40B4-BE49-F238E27FC236}">
                  <a16:creationId xmlns:a16="http://schemas.microsoft.com/office/drawing/2014/main" id="{7E80E8A9-2BDF-4E75-BB63-C8101CEAF0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0" name="Line 52">
              <a:extLst>
                <a:ext uri="{FF2B5EF4-FFF2-40B4-BE49-F238E27FC236}">
                  <a16:creationId xmlns:a16="http://schemas.microsoft.com/office/drawing/2014/main" id="{CF227EA6-3D6B-4C3B-AEFA-AEFEA567D7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9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" name="Line 53">
              <a:extLst>
                <a:ext uri="{FF2B5EF4-FFF2-40B4-BE49-F238E27FC236}">
                  <a16:creationId xmlns:a16="http://schemas.microsoft.com/office/drawing/2014/main" id="{6F4D70FA-7A0F-4586-AA69-C87F53479A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9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" name="Line 54">
              <a:extLst>
                <a:ext uri="{FF2B5EF4-FFF2-40B4-BE49-F238E27FC236}">
                  <a16:creationId xmlns:a16="http://schemas.microsoft.com/office/drawing/2014/main" id="{77A58BA4-6705-4A9B-BF2E-0DCE52D633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9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73" name="Text Box 36">
            <a:extLst>
              <a:ext uri="{FF2B5EF4-FFF2-40B4-BE49-F238E27FC236}">
                <a16:creationId xmlns:a16="http://schemas.microsoft.com/office/drawing/2014/main" id="{3AD51FA3-7E1B-426B-A7E0-971E5EAAE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892" y="4402523"/>
            <a:ext cx="20713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Functional 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departments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8E241C0-BF79-4B6F-A865-BC1A4364A74C}"/>
              </a:ext>
            </a:extLst>
          </p:cNvPr>
          <p:cNvSpPr txBox="1"/>
          <p:nvPr/>
        </p:nvSpPr>
        <p:spPr>
          <a:xfrm>
            <a:off x="8177012" y="5629618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4.3</a:t>
            </a:r>
          </a:p>
        </p:txBody>
      </p:sp>
      <p:grpSp>
        <p:nvGrpSpPr>
          <p:cNvPr id="34" name="Group 49">
            <a:extLst>
              <a:ext uri="{FF2B5EF4-FFF2-40B4-BE49-F238E27FC236}">
                <a16:creationId xmlns:a16="http://schemas.microsoft.com/office/drawing/2014/main" id="{BB9F4B1B-46F7-42B6-BE4C-E2264B3B4B05}"/>
              </a:ext>
            </a:extLst>
          </p:cNvPr>
          <p:cNvGrpSpPr>
            <a:grpSpLocks/>
          </p:cNvGrpSpPr>
          <p:nvPr/>
        </p:nvGrpSpPr>
        <p:grpSpPr bwMode="auto">
          <a:xfrm>
            <a:off x="2447573" y="4020230"/>
            <a:ext cx="1676400" cy="1676400"/>
            <a:chOff x="1200" y="2400"/>
            <a:chExt cx="1008" cy="1056"/>
          </a:xfrm>
        </p:grpSpPr>
        <p:sp>
          <p:nvSpPr>
            <p:cNvPr id="35" name="Oval 50">
              <a:extLst>
                <a:ext uri="{FF2B5EF4-FFF2-40B4-BE49-F238E27FC236}">
                  <a16:creationId xmlns:a16="http://schemas.microsoft.com/office/drawing/2014/main" id="{90D8251F-3DDD-4FE1-A081-22B26ED62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400"/>
              <a:ext cx="1008" cy="1056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6" name="Line 51">
              <a:extLst>
                <a:ext uri="{FF2B5EF4-FFF2-40B4-BE49-F238E27FC236}">
                  <a16:creationId xmlns:a16="http://schemas.microsoft.com/office/drawing/2014/main" id="{444C523E-C912-4CE8-827C-B90D3041FE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" name="Line 52">
              <a:extLst>
                <a:ext uri="{FF2B5EF4-FFF2-40B4-BE49-F238E27FC236}">
                  <a16:creationId xmlns:a16="http://schemas.microsoft.com/office/drawing/2014/main" id="{3087A406-75E4-4D16-B389-454BA98D88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9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" name="Line 53">
              <a:extLst>
                <a:ext uri="{FF2B5EF4-FFF2-40B4-BE49-F238E27FC236}">
                  <a16:creationId xmlns:a16="http://schemas.microsoft.com/office/drawing/2014/main" id="{C1209B5F-98BF-480C-B586-7959BFFCDF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9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9" name="Line 54">
              <a:extLst>
                <a:ext uri="{FF2B5EF4-FFF2-40B4-BE49-F238E27FC236}">
                  <a16:creationId xmlns:a16="http://schemas.microsoft.com/office/drawing/2014/main" id="{8A789382-BB49-4271-83A9-D536343662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9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40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8533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3">
            <a:extLst>
              <a:ext uri="{FF2B5EF4-FFF2-40B4-BE49-F238E27FC236}">
                <a16:creationId xmlns:a16="http://schemas.microsoft.com/office/drawing/2014/main" id="{A6C4A976-1C57-4942-84C1-AEE62DDBA86B}"/>
              </a:ext>
            </a:extLst>
          </p:cNvPr>
          <p:cNvGrpSpPr>
            <a:grpSpLocks/>
          </p:cNvGrpSpPr>
          <p:nvPr/>
        </p:nvGrpSpPr>
        <p:grpSpPr bwMode="auto">
          <a:xfrm>
            <a:off x="325966" y="1864883"/>
            <a:ext cx="1655763" cy="1676400"/>
            <a:chOff x="1200" y="2400"/>
            <a:chExt cx="1008" cy="1056"/>
          </a:xfrm>
        </p:grpSpPr>
        <p:sp>
          <p:nvSpPr>
            <p:cNvPr id="9276" name="Oval 4">
              <a:extLst>
                <a:ext uri="{FF2B5EF4-FFF2-40B4-BE49-F238E27FC236}">
                  <a16:creationId xmlns:a16="http://schemas.microsoft.com/office/drawing/2014/main" id="{497D8580-F559-40B7-9DB6-934262D07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400"/>
              <a:ext cx="1008" cy="1056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77" name="Line 5">
              <a:extLst>
                <a:ext uri="{FF2B5EF4-FFF2-40B4-BE49-F238E27FC236}">
                  <a16:creationId xmlns:a16="http://schemas.microsoft.com/office/drawing/2014/main" id="{F713EB31-237F-4823-A82D-617A79EC8D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78" name="Line 6">
              <a:extLst>
                <a:ext uri="{FF2B5EF4-FFF2-40B4-BE49-F238E27FC236}">
                  <a16:creationId xmlns:a16="http://schemas.microsoft.com/office/drawing/2014/main" id="{CD252CF0-C425-4479-A30D-2EA471C20A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9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79" name="Line 7">
              <a:extLst>
                <a:ext uri="{FF2B5EF4-FFF2-40B4-BE49-F238E27FC236}">
                  <a16:creationId xmlns:a16="http://schemas.microsoft.com/office/drawing/2014/main" id="{21E5E241-6BC2-4DBD-BB30-4E219CD079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9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80" name="Line 8">
              <a:extLst>
                <a:ext uri="{FF2B5EF4-FFF2-40B4-BE49-F238E27FC236}">
                  <a16:creationId xmlns:a16="http://schemas.microsoft.com/office/drawing/2014/main" id="{C3F6CEEA-2114-4B4F-B557-4B68A0562A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9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9219" name="Text Box 9">
            <a:extLst>
              <a:ext uri="{FF2B5EF4-FFF2-40B4-BE49-F238E27FC236}">
                <a16:creationId xmlns:a16="http://schemas.microsoft.com/office/drawing/2014/main" id="{F7CF7962-504D-44C1-9C33-EEB754BF1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7316" y="2550683"/>
            <a:ext cx="90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Job</a:t>
            </a:r>
          </a:p>
        </p:txBody>
      </p:sp>
      <p:grpSp>
        <p:nvGrpSpPr>
          <p:cNvPr id="9220" name="Group 11">
            <a:extLst>
              <a:ext uri="{FF2B5EF4-FFF2-40B4-BE49-F238E27FC236}">
                <a16:creationId xmlns:a16="http://schemas.microsoft.com/office/drawing/2014/main" id="{0BFDDA57-BCE8-4734-89BD-1BC74F0AA8DC}"/>
              </a:ext>
            </a:extLst>
          </p:cNvPr>
          <p:cNvGrpSpPr>
            <a:grpSpLocks/>
          </p:cNvGrpSpPr>
          <p:nvPr/>
        </p:nvGrpSpPr>
        <p:grpSpPr bwMode="auto">
          <a:xfrm>
            <a:off x="268048" y="3998484"/>
            <a:ext cx="6511925" cy="1676400"/>
            <a:chOff x="240" y="2688"/>
            <a:chExt cx="4032" cy="1056"/>
          </a:xfrm>
        </p:grpSpPr>
        <p:grpSp>
          <p:nvGrpSpPr>
            <p:cNvPr id="9252" name="Group 12">
              <a:extLst>
                <a:ext uri="{FF2B5EF4-FFF2-40B4-BE49-F238E27FC236}">
                  <a16:creationId xmlns:a16="http://schemas.microsoft.com/office/drawing/2014/main" id="{12F02F9D-65FA-4C86-87B1-517C2E9267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2688"/>
              <a:ext cx="1008" cy="1056"/>
              <a:chOff x="1200" y="2400"/>
              <a:chExt cx="1008" cy="1056"/>
            </a:xfrm>
          </p:grpSpPr>
          <p:sp>
            <p:nvSpPr>
              <p:cNvPr id="9271" name="Oval 13">
                <a:extLst>
                  <a:ext uri="{FF2B5EF4-FFF2-40B4-BE49-F238E27FC236}">
                    <a16:creationId xmlns:a16="http://schemas.microsoft.com/office/drawing/2014/main" id="{2DECFDC4-8C78-4A79-AE4D-6336AD3B5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400"/>
                <a:ext cx="1008" cy="1056"/>
              </a:xfrm>
              <a:prstGeom prst="ellipse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272" name="Line 14">
                <a:extLst>
                  <a:ext uri="{FF2B5EF4-FFF2-40B4-BE49-F238E27FC236}">
                    <a16:creationId xmlns:a16="http://schemas.microsoft.com/office/drawing/2014/main" id="{D69EDE4C-434C-42AF-B271-63ABD2CA74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292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273" name="Line 15">
                <a:extLst>
                  <a:ext uri="{FF2B5EF4-FFF2-40B4-BE49-F238E27FC236}">
                    <a16:creationId xmlns:a16="http://schemas.microsoft.com/office/drawing/2014/main" id="{7648A2DF-645C-41F4-B895-7970830B35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274" name="Line 16">
                <a:extLst>
                  <a:ext uri="{FF2B5EF4-FFF2-40B4-BE49-F238E27FC236}">
                    <a16:creationId xmlns:a16="http://schemas.microsoft.com/office/drawing/2014/main" id="{83C5A9AE-7D78-4E94-B2A7-DFBFABE5EF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275" name="Line 17">
                <a:extLst>
                  <a:ext uri="{FF2B5EF4-FFF2-40B4-BE49-F238E27FC236}">
                    <a16:creationId xmlns:a16="http://schemas.microsoft.com/office/drawing/2014/main" id="{52A7C82B-9E04-4724-9902-81AF921F43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253" name="Group 18">
              <a:extLst>
                <a:ext uri="{FF2B5EF4-FFF2-40B4-BE49-F238E27FC236}">
                  <a16:creationId xmlns:a16="http://schemas.microsoft.com/office/drawing/2014/main" id="{A64E4091-DE20-4581-8855-71077DEAD1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2688"/>
              <a:ext cx="1008" cy="1056"/>
              <a:chOff x="1200" y="2400"/>
              <a:chExt cx="1008" cy="1056"/>
            </a:xfrm>
          </p:grpSpPr>
          <p:sp>
            <p:nvSpPr>
              <p:cNvPr id="9266" name="Oval 19">
                <a:extLst>
                  <a:ext uri="{FF2B5EF4-FFF2-40B4-BE49-F238E27FC236}">
                    <a16:creationId xmlns:a16="http://schemas.microsoft.com/office/drawing/2014/main" id="{F9A6BF84-BF3B-43A6-A73B-DD072EDCE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400"/>
                <a:ext cx="1008" cy="1056"/>
              </a:xfrm>
              <a:prstGeom prst="ellipse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267" name="Line 20">
                <a:extLst>
                  <a:ext uri="{FF2B5EF4-FFF2-40B4-BE49-F238E27FC236}">
                    <a16:creationId xmlns:a16="http://schemas.microsoft.com/office/drawing/2014/main" id="{AC3EACEB-8FE6-4328-8DFE-2FDD8D5F97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292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268" name="Line 21">
                <a:extLst>
                  <a:ext uri="{FF2B5EF4-FFF2-40B4-BE49-F238E27FC236}">
                    <a16:creationId xmlns:a16="http://schemas.microsoft.com/office/drawing/2014/main" id="{3F448672-056D-43C8-9A60-E354D85FFA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269" name="Line 22">
                <a:extLst>
                  <a:ext uri="{FF2B5EF4-FFF2-40B4-BE49-F238E27FC236}">
                    <a16:creationId xmlns:a16="http://schemas.microsoft.com/office/drawing/2014/main" id="{C830E960-8474-481F-A1DB-85ECAC1C68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270" name="Line 23">
                <a:extLst>
                  <a:ext uri="{FF2B5EF4-FFF2-40B4-BE49-F238E27FC236}">
                    <a16:creationId xmlns:a16="http://schemas.microsoft.com/office/drawing/2014/main" id="{21712505-0245-40B1-B62B-A5F40E44EB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254" name="Group 24">
              <a:extLst>
                <a:ext uri="{FF2B5EF4-FFF2-40B4-BE49-F238E27FC236}">
                  <a16:creationId xmlns:a16="http://schemas.microsoft.com/office/drawing/2014/main" id="{D6EB779C-7866-4955-975E-210E3538BB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688"/>
              <a:ext cx="1008" cy="1056"/>
              <a:chOff x="1200" y="2400"/>
              <a:chExt cx="1008" cy="1056"/>
            </a:xfrm>
          </p:grpSpPr>
          <p:sp>
            <p:nvSpPr>
              <p:cNvPr id="9261" name="Oval 25">
                <a:extLst>
                  <a:ext uri="{FF2B5EF4-FFF2-40B4-BE49-F238E27FC236}">
                    <a16:creationId xmlns:a16="http://schemas.microsoft.com/office/drawing/2014/main" id="{63266AE7-ED09-491E-B8C5-A9D33CBFA9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400"/>
                <a:ext cx="1008" cy="1056"/>
              </a:xfrm>
              <a:prstGeom prst="ellipse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262" name="Line 26">
                <a:extLst>
                  <a:ext uri="{FF2B5EF4-FFF2-40B4-BE49-F238E27FC236}">
                    <a16:creationId xmlns:a16="http://schemas.microsoft.com/office/drawing/2014/main" id="{CF820F09-EBE4-4284-99E0-D1F34BCE03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292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263" name="Line 27">
                <a:extLst>
                  <a:ext uri="{FF2B5EF4-FFF2-40B4-BE49-F238E27FC236}">
                    <a16:creationId xmlns:a16="http://schemas.microsoft.com/office/drawing/2014/main" id="{65619E62-4B34-4EAA-941D-945018E4F6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264" name="Line 28">
                <a:extLst>
                  <a:ext uri="{FF2B5EF4-FFF2-40B4-BE49-F238E27FC236}">
                    <a16:creationId xmlns:a16="http://schemas.microsoft.com/office/drawing/2014/main" id="{E2F83C83-F21A-41F8-99E8-88806C1627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265" name="Line 29">
                <a:extLst>
                  <a:ext uri="{FF2B5EF4-FFF2-40B4-BE49-F238E27FC236}">
                    <a16:creationId xmlns:a16="http://schemas.microsoft.com/office/drawing/2014/main" id="{D5F16A7C-BDF0-4566-B839-29D8E17360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255" name="Group 30">
              <a:extLst>
                <a:ext uri="{FF2B5EF4-FFF2-40B4-BE49-F238E27FC236}">
                  <a16:creationId xmlns:a16="http://schemas.microsoft.com/office/drawing/2014/main" id="{8693AA21-C5C9-4F45-A6B6-87D7DC236B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4" y="2688"/>
              <a:ext cx="1008" cy="1056"/>
              <a:chOff x="1200" y="2400"/>
              <a:chExt cx="1008" cy="1056"/>
            </a:xfrm>
          </p:grpSpPr>
          <p:sp>
            <p:nvSpPr>
              <p:cNvPr id="9256" name="Oval 31">
                <a:extLst>
                  <a:ext uri="{FF2B5EF4-FFF2-40B4-BE49-F238E27FC236}">
                    <a16:creationId xmlns:a16="http://schemas.microsoft.com/office/drawing/2014/main" id="{D294CD10-EE94-4CF6-AAD2-BA3B85FDE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400"/>
                <a:ext cx="1008" cy="1056"/>
              </a:xfrm>
              <a:prstGeom prst="ellipse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257" name="Line 32">
                <a:extLst>
                  <a:ext uri="{FF2B5EF4-FFF2-40B4-BE49-F238E27FC236}">
                    <a16:creationId xmlns:a16="http://schemas.microsoft.com/office/drawing/2014/main" id="{44BC8579-3F40-46F8-A9F6-4A1453FF12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292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258" name="Line 33">
                <a:extLst>
                  <a:ext uri="{FF2B5EF4-FFF2-40B4-BE49-F238E27FC236}">
                    <a16:creationId xmlns:a16="http://schemas.microsoft.com/office/drawing/2014/main" id="{34306913-9E94-475C-A94A-327E71D6FB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259" name="Line 34">
                <a:extLst>
                  <a:ext uri="{FF2B5EF4-FFF2-40B4-BE49-F238E27FC236}">
                    <a16:creationId xmlns:a16="http://schemas.microsoft.com/office/drawing/2014/main" id="{84388BC7-0138-44E7-BB6A-1E0EB9FCB1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260" name="Line 35">
                <a:extLst>
                  <a:ext uri="{FF2B5EF4-FFF2-40B4-BE49-F238E27FC236}">
                    <a16:creationId xmlns:a16="http://schemas.microsoft.com/office/drawing/2014/main" id="{EB4C0220-A5B9-4B49-AFFD-8DB8CD5553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29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9221" name="Text Box 36">
            <a:extLst>
              <a:ext uri="{FF2B5EF4-FFF2-40B4-BE49-F238E27FC236}">
                <a16:creationId xmlns:a16="http://schemas.microsoft.com/office/drawing/2014/main" id="{AA1D14B5-52F9-43CE-B48D-05D32EF83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1938" y="4605851"/>
            <a:ext cx="2016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Work process </a:t>
            </a:r>
          </a:p>
        </p:txBody>
      </p:sp>
      <p:sp>
        <p:nvSpPr>
          <p:cNvPr id="9222" name="Text Box 37">
            <a:extLst>
              <a:ext uri="{FF2B5EF4-FFF2-40B4-BE49-F238E27FC236}">
                <a16:creationId xmlns:a16="http://schemas.microsoft.com/office/drawing/2014/main" id="{339D6A52-D094-4D0E-85E9-916AB48DA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687172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</a:t>
            </a:r>
            <a:r>
              <a:rPr kumimoji="0" lang="en-US" alt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Task</a:t>
            </a:r>
            <a:r>
              <a:rPr kumimoji="0" lang="en-US" altLang="en-US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kumimoji="0" lang="en-US" alt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Job, </a:t>
            </a:r>
            <a:r>
              <a:rPr kumimoji="0" lang="en-US" altLang="en-US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and Coordination of Work</a:t>
            </a:r>
            <a:endParaRPr kumimoji="0" lang="en-US" altLang="en-US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9223" name="Group 38">
            <a:extLst>
              <a:ext uri="{FF2B5EF4-FFF2-40B4-BE49-F238E27FC236}">
                <a16:creationId xmlns:a16="http://schemas.microsoft.com/office/drawing/2014/main" id="{A44387FD-FE6A-4A02-88C5-E3D7E91AF6EF}"/>
              </a:ext>
            </a:extLst>
          </p:cNvPr>
          <p:cNvGrpSpPr>
            <a:grpSpLocks/>
          </p:cNvGrpSpPr>
          <p:nvPr/>
        </p:nvGrpSpPr>
        <p:grpSpPr bwMode="auto">
          <a:xfrm>
            <a:off x="914929" y="1371601"/>
            <a:ext cx="3810000" cy="457200"/>
            <a:chOff x="624" y="672"/>
            <a:chExt cx="2400" cy="288"/>
          </a:xfrm>
        </p:grpSpPr>
        <p:sp>
          <p:nvSpPr>
            <p:cNvPr id="9250" name="Text Box 39">
              <a:extLst>
                <a:ext uri="{FF2B5EF4-FFF2-40B4-BE49-F238E27FC236}">
                  <a16:creationId xmlns:a16="http://schemas.microsoft.com/office/drawing/2014/main" id="{3D3E1262-4571-45A1-A3BF-7E327DB47C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672"/>
              <a:ext cx="17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Task</a:t>
              </a:r>
            </a:p>
          </p:txBody>
        </p:sp>
        <p:sp>
          <p:nvSpPr>
            <p:cNvPr id="9251" name="Line 40">
              <a:extLst>
                <a:ext uri="{FF2B5EF4-FFF2-40B4-BE49-F238E27FC236}">
                  <a16:creationId xmlns:a16="http://schemas.microsoft.com/office/drawing/2014/main" id="{041B29A5-3A99-46C7-A9BD-E1DFD83DBA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81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9225" name="Rectangle 42">
            <a:extLst>
              <a:ext uri="{FF2B5EF4-FFF2-40B4-BE49-F238E27FC236}">
                <a16:creationId xmlns:a16="http://schemas.microsoft.com/office/drawing/2014/main" id="{BC5F3C79-D76A-4648-8E23-75DE6C1AF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048" y="3998484"/>
            <a:ext cx="6705600" cy="1752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9226" name="Group 43">
            <a:extLst>
              <a:ext uri="{FF2B5EF4-FFF2-40B4-BE49-F238E27FC236}">
                <a16:creationId xmlns:a16="http://schemas.microsoft.com/office/drawing/2014/main" id="{2FB9B9F2-D675-4CA4-99C9-167E98A8174E}"/>
              </a:ext>
            </a:extLst>
          </p:cNvPr>
          <p:cNvGrpSpPr>
            <a:grpSpLocks/>
          </p:cNvGrpSpPr>
          <p:nvPr/>
        </p:nvGrpSpPr>
        <p:grpSpPr bwMode="auto">
          <a:xfrm>
            <a:off x="1944448" y="3998484"/>
            <a:ext cx="1655763" cy="1676400"/>
            <a:chOff x="1200" y="2400"/>
            <a:chExt cx="1008" cy="1056"/>
          </a:xfrm>
          <a:solidFill>
            <a:srgbClr val="FFC000"/>
          </a:solidFill>
        </p:grpSpPr>
        <p:sp>
          <p:nvSpPr>
            <p:cNvPr id="9245" name="Oval 44">
              <a:extLst>
                <a:ext uri="{FF2B5EF4-FFF2-40B4-BE49-F238E27FC236}">
                  <a16:creationId xmlns:a16="http://schemas.microsoft.com/office/drawing/2014/main" id="{585F3A41-ADCA-4714-BE4F-8122BA3B2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400"/>
              <a:ext cx="1008" cy="105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46" name="Line 45">
              <a:extLst>
                <a:ext uri="{FF2B5EF4-FFF2-40B4-BE49-F238E27FC236}">
                  <a16:creationId xmlns:a16="http://schemas.microsoft.com/office/drawing/2014/main" id="{4D38D45E-6850-44A3-A23A-4ACEAB73AC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928"/>
              <a:ext cx="288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47" name="Line 46">
              <a:extLst>
                <a:ext uri="{FF2B5EF4-FFF2-40B4-BE49-F238E27FC236}">
                  <a16:creationId xmlns:a16="http://schemas.microsoft.com/office/drawing/2014/main" id="{FA5DEDD1-CB6B-42FA-8846-AEEFC394C3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928"/>
              <a:ext cx="24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48" name="Line 47">
              <a:extLst>
                <a:ext uri="{FF2B5EF4-FFF2-40B4-BE49-F238E27FC236}">
                  <a16:creationId xmlns:a16="http://schemas.microsoft.com/office/drawing/2014/main" id="{6BFF9AF3-2EE2-449D-9277-090E94861A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928"/>
              <a:ext cx="24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49" name="Line 48">
              <a:extLst>
                <a:ext uri="{FF2B5EF4-FFF2-40B4-BE49-F238E27FC236}">
                  <a16:creationId xmlns:a16="http://schemas.microsoft.com/office/drawing/2014/main" id="{260CA933-1814-48D2-A89C-2F8D02D05B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928"/>
              <a:ext cx="24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9227" name="Group 49">
            <a:extLst>
              <a:ext uri="{FF2B5EF4-FFF2-40B4-BE49-F238E27FC236}">
                <a16:creationId xmlns:a16="http://schemas.microsoft.com/office/drawing/2014/main" id="{A0BE7F33-691E-46F6-BC34-B6F8BF3EAB53}"/>
              </a:ext>
            </a:extLst>
          </p:cNvPr>
          <p:cNvGrpSpPr>
            <a:grpSpLocks/>
          </p:cNvGrpSpPr>
          <p:nvPr/>
        </p:nvGrpSpPr>
        <p:grpSpPr bwMode="auto">
          <a:xfrm>
            <a:off x="268048" y="3998484"/>
            <a:ext cx="1676400" cy="1676400"/>
            <a:chOff x="1200" y="2400"/>
            <a:chExt cx="1008" cy="1056"/>
          </a:xfrm>
        </p:grpSpPr>
        <p:sp>
          <p:nvSpPr>
            <p:cNvPr id="9240" name="Oval 50">
              <a:extLst>
                <a:ext uri="{FF2B5EF4-FFF2-40B4-BE49-F238E27FC236}">
                  <a16:creationId xmlns:a16="http://schemas.microsoft.com/office/drawing/2014/main" id="{779C4152-523F-4FC6-9A76-C7C73AA36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400"/>
              <a:ext cx="1008" cy="1056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41" name="Line 51">
              <a:extLst>
                <a:ext uri="{FF2B5EF4-FFF2-40B4-BE49-F238E27FC236}">
                  <a16:creationId xmlns:a16="http://schemas.microsoft.com/office/drawing/2014/main" id="{F3512C9C-5BCC-4D7C-8911-5FF775248B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42" name="Line 52">
              <a:extLst>
                <a:ext uri="{FF2B5EF4-FFF2-40B4-BE49-F238E27FC236}">
                  <a16:creationId xmlns:a16="http://schemas.microsoft.com/office/drawing/2014/main" id="{43B04926-5ECB-4B29-8AFF-10A49294C4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9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43" name="Line 53">
              <a:extLst>
                <a:ext uri="{FF2B5EF4-FFF2-40B4-BE49-F238E27FC236}">
                  <a16:creationId xmlns:a16="http://schemas.microsoft.com/office/drawing/2014/main" id="{0FC40D14-E737-4AAB-BBB6-E4FB8E41E0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9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44" name="Line 54">
              <a:extLst>
                <a:ext uri="{FF2B5EF4-FFF2-40B4-BE49-F238E27FC236}">
                  <a16:creationId xmlns:a16="http://schemas.microsoft.com/office/drawing/2014/main" id="{2849DA59-DED1-4838-90DB-1207EFC6D2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9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9228" name="Group 55">
            <a:extLst>
              <a:ext uri="{FF2B5EF4-FFF2-40B4-BE49-F238E27FC236}">
                <a16:creationId xmlns:a16="http://schemas.microsoft.com/office/drawing/2014/main" id="{15751FC4-DB1E-4367-8C3B-A1D8EFEF5A84}"/>
              </a:ext>
            </a:extLst>
          </p:cNvPr>
          <p:cNvGrpSpPr>
            <a:grpSpLocks/>
          </p:cNvGrpSpPr>
          <p:nvPr/>
        </p:nvGrpSpPr>
        <p:grpSpPr bwMode="auto">
          <a:xfrm>
            <a:off x="3620848" y="3998484"/>
            <a:ext cx="1655763" cy="1676400"/>
            <a:chOff x="1200" y="2400"/>
            <a:chExt cx="1008" cy="1056"/>
          </a:xfrm>
          <a:solidFill>
            <a:srgbClr val="00518E"/>
          </a:solidFill>
        </p:grpSpPr>
        <p:sp>
          <p:nvSpPr>
            <p:cNvPr id="9235" name="Oval 56">
              <a:extLst>
                <a:ext uri="{FF2B5EF4-FFF2-40B4-BE49-F238E27FC236}">
                  <a16:creationId xmlns:a16="http://schemas.microsoft.com/office/drawing/2014/main" id="{303F6710-3520-460D-A836-88B9C4E01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400"/>
              <a:ext cx="1008" cy="105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36" name="Line 57">
              <a:extLst>
                <a:ext uri="{FF2B5EF4-FFF2-40B4-BE49-F238E27FC236}">
                  <a16:creationId xmlns:a16="http://schemas.microsoft.com/office/drawing/2014/main" id="{34E0E22C-C8A4-4BFB-AC0F-41DBE5A862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928"/>
              <a:ext cx="288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37" name="Line 58">
              <a:extLst>
                <a:ext uri="{FF2B5EF4-FFF2-40B4-BE49-F238E27FC236}">
                  <a16:creationId xmlns:a16="http://schemas.microsoft.com/office/drawing/2014/main" id="{3F350A7A-A223-40ED-AFF6-CF4203E715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928"/>
              <a:ext cx="24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38" name="Line 59">
              <a:extLst>
                <a:ext uri="{FF2B5EF4-FFF2-40B4-BE49-F238E27FC236}">
                  <a16:creationId xmlns:a16="http://schemas.microsoft.com/office/drawing/2014/main" id="{00C3DCA2-02F7-468A-AB51-A57B4AA07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928"/>
              <a:ext cx="24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39" name="Line 60">
              <a:extLst>
                <a:ext uri="{FF2B5EF4-FFF2-40B4-BE49-F238E27FC236}">
                  <a16:creationId xmlns:a16="http://schemas.microsoft.com/office/drawing/2014/main" id="{57E640C4-80F3-4478-A4B3-FAD134A7A5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928"/>
              <a:ext cx="24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9229" name="Group 61">
            <a:extLst>
              <a:ext uri="{FF2B5EF4-FFF2-40B4-BE49-F238E27FC236}">
                <a16:creationId xmlns:a16="http://schemas.microsoft.com/office/drawing/2014/main" id="{8905719A-F624-4E07-86E1-1B32F3A8248B}"/>
              </a:ext>
            </a:extLst>
          </p:cNvPr>
          <p:cNvGrpSpPr>
            <a:grpSpLocks/>
          </p:cNvGrpSpPr>
          <p:nvPr/>
        </p:nvGrpSpPr>
        <p:grpSpPr bwMode="auto">
          <a:xfrm>
            <a:off x="5279785" y="3998483"/>
            <a:ext cx="1655763" cy="1676400"/>
            <a:chOff x="1200" y="2400"/>
            <a:chExt cx="1008" cy="1056"/>
          </a:xfrm>
          <a:solidFill>
            <a:srgbClr val="FF0000"/>
          </a:solidFill>
        </p:grpSpPr>
        <p:sp>
          <p:nvSpPr>
            <p:cNvPr id="9230" name="Oval 62">
              <a:extLst>
                <a:ext uri="{FF2B5EF4-FFF2-40B4-BE49-F238E27FC236}">
                  <a16:creationId xmlns:a16="http://schemas.microsoft.com/office/drawing/2014/main" id="{0F713037-A61A-4963-93F3-2B0F2D90F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400"/>
              <a:ext cx="1008" cy="105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31" name="Line 63">
              <a:extLst>
                <a:ext uri="{FF2B5EF4-FFF2-40B4-BE49-F238E27FC236}">
                  <a16:creationId xmlns:a16="http://schemas.microsoft.com/office/drawing/2014/main" id="{25B2B10F-7BFF-45C3-958C-40F5DDF71D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928"/>
              <a:ext cx="288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32" name="Line 64">
              <a:extLst>
                <a:ext uri="{FF2B5EF4-FFF2-40B4-BE49-F238E27FC236}">
                  <a16:creationId xmlns:a16="http://schemas.microsoft.com/office/drawing/2014/main" id="{1CE8193A-0BBD-4C5B-8585-78B4271477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928"/>
              <a:ext cx="24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33" name="Line 65">
              <a:extLst>
                <a:ext uri="{FF2B5EF4-FFF2-40B4-BE49-F238E27FC236}">
                  <a16:creationId xmlns:a16="http://schemas.microsoft.com/office/drawing/2014/main" id="{64EC76F2-8E4A-4AFC-9F48-AB3BEFEA82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928"/>
              <a:ext cx="24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34" name="Line 66">
              <a:extLst>
                <a:ext uri="{FF2B5EF4-FFF2-40B4-BE49-F238E27FC236}">
                  <a16:creationId xmlns:a16="http://schemas.microsoft.com/office/drawing/2014/main" id="{7761A20D-463D-4A02-9322-19EC09451A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928"/>
              <a:ext cx="24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1290BEE1-5278-44C2-A430-790B0BB989EA}"/>
              </a:ext>
            </a:extLst>
          </p:cNvPr>
          <p:cNvSpPr txBox="1"/>
          <p:nvPr/>
        </p:nvSpPr>
        <p:spPr>
          <a:xfrm>
            <a:off x="8177012" y="5629618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4.4</a:t>
            </a:r>
          </a:p>
        </p:txBody>
      </p:sp>
      <p:sp>
        <p:nvSpPr>
          <p:cNvPr id="67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116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BC9EF78A-083F-4583-96AC-1DD612040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651768"/>
            <a:ext cx="9143999" cy="57943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The </a:t>
            </a:r>
            <a:r>
              <a:rPr kumimoji="0" lang="en-US" altLang="en-US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Five Coordinating Mechanisms   </a:t>
            </a:r>
            <a:endParaRPr kumimoji="0" lang="en-US" alt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12291" name="Group 3">
            <a:extLst>
              <a:ext uri="{FF2B5EF4-FFF2-40B4-BE49-F238E27FC236}">
                <a16:creationId xmlns:a16="http://schemas.microsoft.com/office/drawing/2014/main" id="{1F2CF323-6F9F-4280-B66E-0BE53AE65B85}"/>
              </a:ext>
            </a:extLst>
          </p:cNvPr>
          <p:cNvGrpSpPr>
            <a:grpSpLocks/>
          </p:cNvGrpSpPr>
          <p:nvPr/>
        </p:nvGrpSpPr>
        <p:grpSpPr bwMode="auto">
          <a:xfrm>
            <a:off x="6474868" y="1369928"/>
            <a:ext cx="2413000" cy="2982913"/>
            <a:chOff x="4054" y="672"/>
            <a:chExt cx="1520" cy="1879"/>
          </a:xfrm>
        </p:grpSpPr>
        <p:sp>
          <p:nvSpPr>
            <p:cNvPr id="12324" name="Oval 4">
              <a:extLst>
                <a:ext uri="{FF2B5EF4-FFF2-40B4-BE49-F238E27FC236}">
                  <a16:creationId xmlns:a16="http://schemas.microsoft.com/office/drawing/2014/main" id="{C909E2EA-E028-43AA-A7FD-701DD84D5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7" y="1024"/>
              <a:ext cx="200" cy="1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12325" name="Oval 5">
              <a:extLst>
                <a:ext uri="{FF2B5EF4-FFF2-40B4-BE49-F238E27FC236}">
                  <a16:creationId xmlns:a16="http://schemas.microsoft.com/office/drawing/2014/main" id="{75983F07-EAB4-4C3B-BEB9-D2BC31BFE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8" y="672"/>
              <a:ext cx="200" cy="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12326" name="Oval 6">
              <a:extLst>
                <a:ext uri="{FF2B5EF4-FFF2-40B4-BE49-F238E27FC236}">
                  <a16:creationId xmlns:a16="http://schemas.microsoft.com/office/drawing/2014/main" id="{DB6E481A-65B1-4102-92B0-51AD9815F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905"/>
              <a:ext cx="200" cy="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</a:t>
              </a:r>
            </a:p>
          </p:txBody>
        </p:sp>
        <p:sp>
          <p:nvSpPr>
            <p:cNvPr id="12327" name="Oval 7">
              <a:extLst>
                <a:ext uri="{FF2B5EF4-FFF2-40B4-BE49-F238E27FC236}">
                  <a16:creationId xmlns:a16="http://schemas.microsoft.com/office/drawing/2014/main" id="{C5090C72-70AE-4549-A4D7-346811A7A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8" y="1905"/>
              <a:ext cx="200" cy="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</a:t>
              </a:r>
            </a:p>
          </p:txBody>
        </p:sp>
        <p:cxnSp>
          <p:nvCxnSpPr>
            <p:cNvPr id="12328" name="AutoShape 8">
              <a:extLst>
                <a:ext uri="{FF2B5EF4-FFF2-40B4-BE49-F238E27FC236}">
                  <a16:creationId xmlns:a16="http://schemas.microsoft.com/office/drawing/2014/main" id="{71022778-E8FB-4C90-978F-240CA036D493}"/>
                </a:ext>
              </a:extLst>
            </p:cNvPr>
            <p:cNvCxnSpPr>
              <a:cxnSpLocks noChangeShapeType="1"/>
              <a:stCxn id="12326" idx="0"/>
              <a:endCxn id="12327" idx="0"/>
            </p:cNvCxnSpPr>
            <p:nvPr/>
          </p:nvCxnSpPr>
          <p:spPr bwMode="auto">
            <a:xfrm rot="5400000" flipV="1">
              <a:off x="4747" y="1386"/>
              <a:ext cx="1" cy="1040"/>
            </a:xfrm>
            <a:prstGeom prst="bentConnector3">
              <a:avLst>
                <a:gd name="adj1" fmla="val -3620001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29" name="Line 9">
              <a:extLst>
                <a:ext uri="{FF2B5EF4-FFF2-40B4-BE49-F238E27FC236}">
                  <a16:creationId xmlns:a16="http://schemas.microsoft.com/office/drawing/2014/main" id="{C55CE4A4-03C1-4303-AAFB-75B3D70C09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8" y="1132"/>
              <a:ext cx="4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30" name="Text Box 10">
              <a:extLst>
                <a:ext uri="{FF2B5EF4-FFF2-40B4-BE49-F238E27FC236}">
                  <a16:creationId xmlns:a16="http://schemas.microsoft.com/office/drawing/2014/main" id="{83B82FCF-6D4D-489B-AE86-732A2AC90D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4" y="2320"/>
              <a:ext cx="15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(b) Direct </a:t>
              </a:r>
              <a:r>
                <a:rPr kumimoji="0" lang="en-US" altLang="en-US" sz="18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supervision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grpSp>
          <p:nvGrpSpPr>
            <p:cNvPr id="12331" name="Group 11">
              <a:extLst>
                <a:ext uri="{FF2B5EF4-FFF2-40B4-BE49-F238E27FC236}">
                  <a16:creationId xmlns:a16="http://schemas.microsoft.com/office/drawing/2014/main" id="{27FCCA4E-F7BF-4B73-8A4F-509FC1768E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0" y="864"/>
              <a:ext cx="576" cy="1104"/>
              <a:chOff x="4080" y="864"/>
              <a:chExt cx="576" cy="1104"/>
            </a:xfrm>
          </p:grpSpPr>
          <p:sp>
            <p:nvSpPr>
              <p:cNvPr id="12337" name="Line 12">
                <a:extLst>
                  <a:ext uri="{FF2B5EF4-FFF2-40B4-BE49-F238E27FC236}">
                    <a16:creationId xmlns:a16="http://schemas.microsoft.com/office/drawing/2014/main" id="{98B5865F-074A-433A-A143-3ADF57A229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0" y="1464"/>
                <a:ext cx="57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338" name="Line 13">
                <a:extLst>
                  <a:ext uri="{FF2B5EF4-FFF2-40B4-BE49-F238E27FC236}">
                    <a16:creationId xmlns:a16="http://schemas.microsoft.com/office/drawing/2014/main" id="{AABCBC94-1A79-41B3-8D7B-2C7344E65C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3840" y="1704"/>
                <a:ext cx="52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339" name="Line 14">
                <a:extLst>
                  <a:ext uri="{FF2B5EF4-FFF2-40B4-BE49-F238E27FC236}">
                    <a16:creationId xmlns:a16="http://schemas.microsoft.com/office/drawing/2014/main" id="{A0DEBA3E-C5B7-4B15-9A18-F09A40487A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4344" y="1176"/>
                <a:ext cx="624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2332" name="Group 15">
              <a:extLst>
                <a:ext uri="{FF2B5EF4-FFF2-40B4-BE49-F238E27FC236}">
                  <a16:creationId xmlns:a16="http://schemas.microsoft.com/office/drawing/2014/main" id="{3E04977E-EB87-46AE-A3DC-DCFB31B17CF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4848" y="864"/>
              <a:ext cx="576" cy="1104"/>
              <a:chOff x="4080" y="864"/>
              <a:chExt cx="576" cy="1104"/>
            </a:xfrm>
          </p:grpSpPr>
          <p:sp>
            <p:nvSpPr>
              <p:cNvPr id="12334" name="Line 16">
                <a:extLst>
                  <a:ext uri="{FF2B5EF4-FFF2-40B4-BE49-F238E27FC236}">
                    <a16:creationId xmlns:a16="http://schemas.microsoft.com/office/drawing/2014/main" id="{9E19851E-CDC5-4B24-A070-6724EEECE8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0" y="1464"/>
                <a:ext cx="57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335" name="Line 17">
                <a:extLst>
                  <a:ext uri="{FF2B5EF4-FFF2-40B4-BE49-F238E27FC236}">
                    <a16:creationId xmlns:a16="http://schemas.microsoft.com/office/drawing/2014/main" id="{EF91927D-9FE1-41F4-872A-4C1D09995B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3840" y="1704"/>
                <a:ext cx="52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336" name="Line 18">
                <a:extLst>
                  <a:ext uri="{FF2B5EF4-FFF2-40B4-BE49-F238E27FC236}">
                    <a16:creationId xmlns:a16="http://schemas.microsoft.com/office/drawing/2014/main" id="{0F1AA6A5-A729-4919-BD1B-95381FDCA4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4344" y="1176"/>
                <a:ext cx="624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2333" name="Line 19">
              <a:extLst>
                <a:ext uri="{FF2B5EF4-FFF2-40B4-BE49-F238E27FC236}">
                  <a16:creationId xmlns:a16="http://schemas.microsoft.com/office/drawing/2014/main" id="{3300B0B6-A225-47E6-9465-0A9121F5EB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86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2292" name="Group 20">
            <a:extLst>
              <a:ext uri="{FF2B5EF4-FFF2-40B4-BE49-F238E27FC236}">
                <a16:creationId xmlns:a16="http://schemas.microsoft.com/office/drawing/2014/main" id="{3B3DAC8B-B67C-4032-853A-E258F97A0E7B}"/>
              </a:ext>
            </a:extLst>
          </p:cNvPr>
          <p:cNvGrpSpPr>
            <a:grpSpLocks/>
          </p:cNvGrpSpPr>
          <p:nvPr/>
        </p:nvGrpSpPr>
        <p:grpSpPr bwMode="auto">
          <a:xfrm>
            <a:off x="150271" y="1369928"/>
            <a:ext cx="3352800" cy="2971800"/>
            <a:chOff x="0" y="672"/>
            <a:chExt cx="2112" cy="1872"/>
          </a:xfrm>
        </p:grpSpPr>
        <p:sp>
          <p:nvSpPr>
            <p:cNvPr id="12311" name="Oval 21">
              <a:extLst>
                <a:ext uri="{FF2B5EF4-FFF2-40B4-BE49-F238E27FC236}">
                  <a16:creationId xmlns:a16="http://schemas.microsoft.com/office/drawing/2014/main" id="{79305999-03B0-4F86-8B06-1FB3643F7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032"/>
              <a:ext cx="200" cy="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12312" name="Oval 22">
              <a:extLst>
                <a:ext uri="{FF2B5EF4-FFF2-40B4-BE49-F238E27FC236}">
                  <a16:creationId xmlns:a16="http://schemas.microsoft.com/office/drawing/2014/main" id="{283239DD-F31D-474B-A4F6-A9E316795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4" y="672"/>
              <a:ext cx="200" cy="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12313" name="Oval 23">
              <a:extLst>
                <a:ext uri="{FF2B5EF4-FFF2-40B4-BE49-F238E27FC236}">
                  <a16:creationId xmlns:a16="http://schemas.microsoft.com/office/drawing/2014/main" id="{4DE69AD3-60CB-4F84-9478-165122ED7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905"/>
              <a:ext cx="200" cy="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</a:t>
              </a:r>
            </a:p>
          </p:txBody>
        </p:sp>
        <p:sp>
          <p:nvSpPr>
            <p:cNvPr id="12314" name="Oval 24">
              <a:extLst>
                <a:ext uri="{FF2B5EF4-FFF2-40B4-BE49-F238E27FC236}">
                  <a16:creationId xmlns:a16="http://schemas.microsoft.com/office/drawing/2014/main" id="{3E264D60-2E6A-4399-A1A5-2E0EB5B3D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4" y="1905"/>
              <a:ext cx="200" cy="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</a:t>
              </a:r>
            </a:p>
          </p:txBody>
        </p:sp>
        <p:cxnSp>
          <p:nvCxnSpPr>
            <p:cNvPr id="12315" name="AutoShape 25">
              <a:extLst>
                <a:ext uri="{FF2B5EF4-FFF2-40B4-BE49-F238E27FC236}">
                  <a16:creationId xmlns:a16="http://schemas.microsoft.com/office/drawing/2014/main" id="{5E6AD719-3CE8-4050-988F-AE3A636ACD79}"/>
                </a:ext>
              </a:extLst>
            </p:cNvPr>
            <p:cNvCxnSpPr>
              <a:cxnSpLocks noChangeShapeType="1"/>
              <a:stCxn id="12313" idx="0"/>
              <a:endCxn id="12314" idx="0"/>
            </p:cNvCxnSpPr>
            <p:nvPr/>
          </p:nvCxnSpPr>
          <p:spPr bwMode="auto">
            <a:xfrm rot="5400000" flipV="1">
              <a:off x="1243" y="1386"/>
              <a:ext cx="1" cy="1040"/>
            </a:xfrm>
            <a:prstGeom prst="bentConnector3">
              <a:avLst>
                <a:gd name="adj1" fmla="val -3620001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16" name="Line 26">
              <a:extLst>
                <a:ext uri="{FF2B5EF4-FFF2-40B4-BE49-F238E27FC236}">
                  <a16:creationId xmlns:a16="http://schemas.microsoft.com/office/drawing/2014/main" id="{0EE4E59F-9F2F-41B0-A280-E77F58C38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4" y="1132"/>
              <a:ext cx="4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17" name="Text Box 27">
              <a:extLst>
                <a:ext uri="{FF2B5EF4-FFF2-40B4-BE49-F238E27FC236}">
                  <a16:creationId xmlns:a16="http://schemas.microsoft.com/office/drawing/2014/main" id="{6B35D776-095D-4EAB-B93C-7C94C9336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" y="2313"/>
              <a:ext cx="15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(a) Mutual </a:t>
              </a:r>
              <a:r>
                <a:rPr kumimoji="0" lang="en-US" altLang="en-US" sz="1800" b="0" i="0" u="none" strike="noStrike" kern="120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sdjustment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18" name="Text Box 28">
              <a:extLst>
                <a:ext uri="{FF2B5EF4-FFF2-40B4-BE49-F238E27FC236}">
                  <a16:creationId xmlns:a16="http://schemas.microsoft.com/office/drawing/2014/main" id="{E47A7847-337F-4B85-A200-694CE729C4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032"/>
              <a:ext cx="6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Analyst</a:t>
              </a:r>
            </a:p>
          </p:txBody>
        </p:sp>
        <p:sp>
          <p:nvSpPr>
            <p:cNvPr id="12319" name="Text Box 29">
              <a:extLst>
                <a:ext uri="{FF2B5EF4-FFF2-40B4-BE49-F238E27FC236}">
                  <a16:creationId xmlns:a16="http://schemas.microsoft.com/office/drawing/2014/main" id="{45E52E0D-8D53-4981-BDAB-E8A3C68A4A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4" y="672"/>
              <a:ext cx="7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Manager</a:t>
              </a:r>
            </a:p>
          </p:txBody>
        </p:sp>
        <p:sp>
          <p:nvSpPr>
            <p:cNvPr id="12320" name="Text Box 30">
              <a:extLst>
                <a:ext uri="{FF2B5EF4-FFF2-40B4-BE49-F238E27FC236}">
                  <a16:creationId xmlns:a16="http://schemas.microsoft.com/office/drawing/2014/main" id="{2EF9117E-BE4E-4D92-B859-F67BD86C11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" y="2065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Operator</a:t>
              </a:r>
            </a:p>
          </p:txBody>
        </p:sp>
        <p:sp>
          <p:nvSpPr>
            <p:cNvPr id="12321" name="Text Box 31">
              <a:extLst>
                <a:ext uri="{FF2B5EF4-FFF2-40B4-BE49-F238E27FC236}">
                  <a16:creationId xmlns:a16="http://schemas.microsoft.com/office/drawing/2014/main" id="{34DF40C4-3800-41FE-8F26-756E3BA3EA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065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Operator</a:t>
              </a:r>
            </a:p>
          </p:txBody>
        </p:sp>
        <p:sp>
          <p:nvSpPr>
            <p:cNvPr id="12322" name="Line 32">
              <a:extLst>
                <a:ext uri="{FF2B5EF4-FFF2-40B4-BE49-F238E27FC236}">
                  <a16:creationId xmlns:a16="http://schemas.microsoft.com/office/drawing/2014/main" id="{8C960E5F-16C6-4761-9A7A-D94BD8374D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009"/>
              <a:ext cx="81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23" name="Line 33">
              <a:extLst>
                <a:ext uri="{FF2B5EF4-FFF2-40B4-BE49-F238E27FC236}">
                  <a16:creationId xmlns:a16="http://schemas.microsoft.com/office/drawing/2014/main" id="{46FD7937-53CC-47F7-8C2F-7C845461A9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86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2293" name="Group 34">
            <a:extLst>
              <a:ext uri="{FF2B5EF4-FFF2-40B4-BE49-F238E27FC236}">
                <a16:creationId xmlns:a16="http://schemas.microsoft.com/office/drawing/2014/main" id="{2269AE13-18D3-4778-90EC-01F1FB8A1B47}"/>
              </a:ext>
            </a:extLst>
          </p:cNvPr>
          <p:cNvGrpSpPr>
            <a:grpSpLocks/>
          </p:cNvGrpSpPr>
          <p:nvPr/>
        </p:nvGrpSpPr>
        <p:grpSpPr bwMode="auto">
          <a:xfrm>
            <a:off x="2760120" y="2697078"/>
            <a:ext cx="4038600" cy="3278188"/>
            <a:chOff x="1296" y="2016"/>
            <a:chExt cx="2544" cy="2065"/>
          </a:xfrm>
        </p:grpSpPr>
        <p:sp>
          <p:nvSpPr>
            <p:cNvPr id="12294" name="Line 35">
              <a:extLst>
                <a:ext uri="{FF2B5EF4-FFF2-40B4-BE49-F238E27FC236}">
                  <a16:creationId xmlns:a16="http://schemas.microsoft.com/office/drawing/2014/main" id="{D9361056-83B2-4A70-B975-25543687C01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968" y="2688"/>
              <a:ext cx="576" cy="28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295" name="Oval 36">
              <a:extLst>
                <a:ext uri="{FF2B5EF4-FFF2-40B4-BE49-F238E27FC236}">
                  <a16:creationId xmlns:a16="http://schemas.microsoft.com/office/drawing/2014/main" id="{DEBF1E60-F8AE-4D3B-8F04-BC035C1E4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016"/>
              <a:ext cx="200" cy="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12296" name="Oval 37">
              <a:extLst>
                <a:ext uri="{FF2B5EF4-FFF2-40B4-BE49-F238E27FC236}">
                  <a16:creationId xmlns:a16="http://schemas.microsoft.com/office/drawing/2014/main" id="{50CD1B6F-2BE0-4269-99E1-74C896E27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6" y="3249"/>
              <a:ext cx="200" cy="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</a:t>
              </a:r>
            </a:p>
          </p:txBody>
        </p:sp>
        <p:sp>
          <p:nvSpPr>
            <p:cNvPr id="12297" name="Oval 38">
              <a:extLst>
                <a:ext uri="{FF2B5EF4-FFF2-40B4-BE49-F238E27FC236}">
                  <a16:creationId xmlns:a16="http://schemas.microsoft.com/office/drawing/2014/main" id="{CDAC9488-D705-4840-8E51-B983644ED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6" y="3249"/>
              <a:ext cx="200" cy="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</a:t>
              </a:r>
            </a:p>
          </p:txBody>
        </p:sp>
        <p:cxnSp>
          <p:nvCxnSpPr>
            <p:cNvPr id="12298" name="AutoShape 39">
              <a:extLst>
                <a:ext uri="{FF2B5EF4-FFF2-40B4-BE49-F238E27FC236}">
                  <a16:creationId xmlns:a16="http://schemas.microsoft.com/office/drawing/2014/main" id="{243F91CE-1390-4906-BEDB-063B5B60A93D}"/>
                </a:ext>
              </a:extLst>
            </p:cNvPr>
            <p:cNvCxnSpPr>
              <a:cxnSpLocks noChangeShapeType="1"/>
              <a:stCxn id="12296" idx="0"/>
              <a:endCxn id="12297" idx="0"/>
            </p:cNvCxnSpPr>
            <p:nvPr/>
          </p:nvCxnSpPr>
          <p:spPr bwMode="auto">
            <a:xfrm rot="5400000" flipV="1">
              <a:off x="2995" y="2730"/>
              <a:ext cx="1" cy="1040"/>
            </a:xfrm>
            <a:prstGeom prst="bentConnector3">
              <a:avLst>
                <a:gd name="adj1" fmla="val -3620001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99" name="Line 40">
              <a:extLst>
                <a:ext uri="{FF2B5EF4-FFF2-40B4-BE49-F238E27FC236}">
                  <a16:creationId xmlns:a16="http://schemas.microsoft.com/office/drawing/2014/main" id="{3E932E8A-151D-4EA0-9F28-1EB92489BD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476"/>
              <a:ext cx="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00" name="Text Box 41">
              <a:extLst>
                <a:ext uri="{FF2B5EF4-FFF2-40B4-BE49-F238E27FC236}">
                  <a16:creationId xmlns:a16="http://schemas.microsoft.com/office/drawing/2014/main" id="{735B9030-8535-4976-8960-4F6E0029CC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850"/>
              <a:ext cx="15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(c) Standardization</a:t>
              </a:r>
            </a:p>
          </p:txBody>
        </p:sp>
        <p:sp>
          <p:nvSpPr>
            <p:cNvPr id="12301" name="Line 42">
              <a:extLst>
                <a:ext uri="{FF2B5EF4-FFF2-40B4-BE49-F238E27FC236}">
                  <a16:creationId xmlns:a16="http://schemas.microsoft.com/office/drawing/2014/main" id="{B2335848-D566-4056-BBA4-37D28D62A07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124" y="2880"/>
              <a:ext cx="57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02" name="Line 43">
              <a:extLst>
                <a:ext uri="{FF2B5EF4-FFF2-40B4-BE49-F238E27FC236}">
                  <a16:creationId xmlns:a16="http://schemas.microsoft.com/office/drawing/2014/main" id="{F5ED9574-22E6-40D8-9DF5-FA13268A2F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0" y="221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03" name="Text Box 44">
              <a:extLst>
                <a:ext uri="{FF2B5EF4-FFF2-40B4-BE49-F238E27FC236}">
                  <a16:creationId xmlns:a16="http://schemas.microsoft.com/office/drawing/2014/main" id="{A0706543-CDB7-4592-88EB-4F5D0E3D38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480"/>
              <a:ext cx="6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Input </a:t>
              </a:r>
              <a:r>
                <a:rPr kumimoji="0" lang="en-US" altLang="en-US" sz="18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skills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04" name="Text Box 45">
              <a:extLst>
                <a:ext uri="{FF2B5EF4-FFF2-40B4-BE49-F238E27FC236}">
                  <a16:creationId xmlns:a16="http://schemas.microsoft.com/office/drawing/2014/main" id="{E2A4F47E-5817-41F0-BF0F-C758B6B7BA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480"/>
              <a:ext cx="7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Work </a:t>
              </a:r>
              <a:r>
                <a:rPr kumimoji="0" lang="en-US" altLang="en-US" sz="18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processes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05" name="Text Box 46">
              <a:extLst>
                <a:ext uri="{FF2B5EF4-FFF2-40B4-BE49-F238E27FC236}">
                  <a16:creationId xmlns:a16="http://schemas.microsoft.com/office/drawing/2014/main" id="{FE8FA7A5-9761-4623-846A-CA4EC3E432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3480"/>
              <a:ext cx="6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Output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</a:t>
              </a:r>
            </a:p>
          </p:txBody>
        </p:sp>
        <p:sp>
          <p:nvSpPr>
            <p:cNvPr id="12306" name="Line 47">
              <a:extLst>
                <a:ext uri="{FF2B5EF4-FFF2-40B4-BE49-F238E27FC236}">
                  <a16:creationId xmlns:a16="http://schemas.microsoft.com/office/drawing/2014/main" id="{8C9576FE-562B-4D24-B7FA-FC92E17D1BF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>
              <a:off x="2279" y="2663"/>
              <a:ext cx="577" cy="33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07" name="Oval 48">
              <a:extLst>
                <a:ext uri="{FF2B5EF4-FFF2-40B4-BE49-F238E27FC236}">
                  <a16:creationId xmlns:a16="http://schemas.microsoft.com/office/drawing/2014/main" id="{234023FE-F9F1-46C9-8286-BC42B3916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376"/>
              <a:ext cx="200" cy="2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12308" name="AutoShape 49" descr="Light upward diagonal">
              <a:extLst>
                <a:ext uri="{FF2B5EF4-FFF2-40B4-BE49-F238E27FC236}">
                  <a16:creationId xmlns:a16="http://schemas.microsoft.com/office/drawing/2014/main" id="{CD257591-6F81-4CED-A61D-0280AF256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264"/>
              <a:ext cx="624" cy="144"/>
            </a:xfrm>
            <a:prstGeom prst="rightArrow">
              <a:avLst>
                <a:gd name="adj1" fmla="val 50000"/>
                <a:gd name="adj2" fmla="val 108333"/>
              </a:avLst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09" name="AutoShape 50" descr="Light upward diagonal">
              <a:extLst>
                <a:ext uri="{FF2B5EF4-FFF2-40B4-BE49-F238E27FC236}">
                  <a16:creationId xmlns:a16="http://schemas.microsoft.com/office/drawing/2014/main" id="{ACFE41AB-4B17-4465-99B2-93FA5A2F3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3264"/>
              <a:ext cx="768" cy="177"/>
            </a:xfrm>
            <a:prstGeom prst="rightArrow">
              <a:avLst>
                <a:gd name="adj1" fmla="val 50000"/>
                <a:gd name="adj2" fmla="val 108475"/>
              </a:avLst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2310" name="Rectangle 51">
              <a:extLst>
                <a:ext uri="{FF2B5EF4-FFF2-40B4-BE49-F238E27FC236}">
                  <a16:creationId xmlns:a16="http://schemas.microsoft.com/office/drawing/2014/main" id="{CD7B255E-D09E-4301-827E-EFC0788F6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3204"/>
              <a:ext cx="32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6929792A-2695-4823-9ABF-DAAE59F70506}"/>
              </a:ext>
            </a:extLst>
          </p:cNvPr>
          <p:cNvSpPr txBox="1"/>
          <p:nvPr/>
        </p:nvSpPr>
        <p:spPr>
          <a:xfrm>
            <a:off x="94056" y="5689678"/>
            <a:ext cx="6912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900" kern="0" dirty="0">
                <a:latin typeface="Arial" pitchFamily="34" charset="0"/>
                <a:cs typeface="Arial" pitchFamily="34" charset="0"/>
              </a:rPr>
              <a:t>Mintzberg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0C4272D-10AB-4635-B57E-65975DF09379}"/>
              </a:ext>
            </a:extLst>
          </p:cNvPr>
          <p:cNvCxnSpPr>
            <a:cxnSpLocks/>
          </p:cNvCxnSpPr>
          <p:nvPr/>
        </p:nvCxnSpPr>
        <p:spPr>
          <a:xfrm flipV="1">
            <a:off x="35626" y="1209194"/>
            <a:ext cx="9108374" cy="49590"/>
          </a:xfrm>
          <a:prstGeom prst="line">
            <a:avLst/>
          </a:prstGeom>
          <a:ln w="38100">
            <a:solidFill>
              <a:srgbClr val="E6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7BC0FFED-7C2A-4A88-9814-3FEF628BE759}"/>
              </a:ext>
            </a:extLst>
          </p:cNvPr>
          <p:cNvSpPr txBox="1"/>
          <p:nvPr/>
        </p:nvSpPr>
        <p:spPr>
          <a:xfrm>
            <a:off x="8177012" y="5629618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4.5</a:t>
            </a:r>
          </a:p>
        </p:txBody>
      </p:sp>
      <p:sp>
        <p:nvSpPr>
          <p:cNvPr id="56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4653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896189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We have discussed the predisposition of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professionals toward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working independently. Why are organizations predisposed to retain their independence?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What factors of production reinforce institutionalization of patients and the independence of hospitals and clinics? 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What has changed in health status and technology that make the design of independent systems obsolete?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9555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         Historic Structure of Health Systems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D7F161-5361-4C1B-B848-AA1AADEEC284}"/>
              </a:ext>
            </a:extLst>
          </p:cNvPr>
          <p:cNvSpPr txBox="1"/>
          <p:nvPr/>
        </p:nvSpPr>
        <p:spPr>
          <a:xfrm>
            <a:off x="8177012" y="5629618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4.6</a:t>
            </a:r>
          </a:p>
        </p:txBody>
      </p:sp>
      <p:sp>
        <p:nvSpPr>
          <p:cNvPr id="9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5714056"/>
      </p:ext>
    </p:extLst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762000" y="1600200"/>
            <a:ext cx="388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7568" y="1219200"/>
            <a:ext cx="6858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Accounting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Debits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and credits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(Hindu–Arabic numeral system)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Income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and expense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Finance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Balance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sheets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Profit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and loss statements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Personnel </a:t>
            </a:r>
            <a:r>
              <a:rPr lang="en-US" dirty="0">
                <a:latin typeface="Times New Roman"/>
              </a:rPr>
              <a:t>m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anagement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	Job descriptions and qualifications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Payroll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lang="en-US" dirty="0">
                <a:latin typeface="Times New Roman"/>
              </a:rPr>
              <a:t>I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nsurance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Inventory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	Supply chain management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Planning and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marketing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Demographics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(size, distribution, composition of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population)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Patient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origin; market share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Process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improvement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	Operations research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674494"/>
            <a:ext cx="9144000" cy="609594"/>
          </a:xfrm>
          <a:noFill/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Management Information Systems (MIS) 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5D0325-9219-41B5-830B-46F6E1CF8DD4}"/>
              </a:ext>
            </a:extLst>
          </p:cNvPr>
          <p:cNvSpPr txBox="1"/>
          <p:nvPr/>
        </p:nvSpPr>
        <p:spPr>
          <a:xfrm>
            <a:off x="8177012" y="5629618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4.7</a:t>
            </a:r>
          </a:p>
        </p:txBody>
      </p:sp>
      <p:sp>
        <p:nvSpPr>
          <p:cNvPr id="8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64473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B197B38-5D2B-4D53-BA51-EE594F68C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52667"/>
            <a:ext cx="9139444" cy="1138035"/>
          </a:xfrm>
          <a:noFill/>
        </p:spPr>
        <p:txBody>
          <a:bodyPr/>
          <a:lstStyle/>
          <a:p>
            <a:r>
              <a:rPr lang="en-US" altLang="en-US" sz="3600" dirty="0" smtClean="0"/>
              <a:t>Clinical Process Improvement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200" dirty="0"/>
              <a:t>Under Managed Care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9D5BAC2B-A754-4630-ADAA-1DB58C36E2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007938"/>
            <a:ext cx="7848600" cy="2209800"/>
          </a:xfrm>
        </p:spPr>
        <p:txBody>
          <a:bodyPr/>
          <a:lstStyle/>
          <a:p>
            <a:pPr marL="25400" indent="0">
              <a:buNone/>
            </a:pPr>
            <a:r>
              <a:rPr lang="en-US" altLang="en-US" dirty="0" smtClean="0"/>
              <a:t>Gatekeeper models</a:t>
            </a:r>
            <a:endParaRPr lang="en-US" altLang="en-US" dirty="0"/>
          </a:p>
          <a:p>
            <a:pPr lvl="1"/>
            <a:r>
              <a:rPr lang="en-US" altLang="en-US" dirty="0"/>
              <a:t> Primary </a:t>
            </a:r>
            <a:r>
              <a:rPr lang="en-US" altLang="en-US" dirty="0" smtClean="0"/>
              <a:t>care </a:t>
            </a:r>
            <a:r>
              <a:rPr lang="en-US" altLang="en-US" dirty="0"/>
              <a:t>p</a:t>
            </a:r>
            <a:r>
              <a:rPr lang="en-US" altLang="en-US" dirty="0" smtClean="0"/>
              <a:t>hysician </a:t>
            </a:r>
            <a:r>
              <a:rPr lang="en-US" altLang="en-US" dirty="0"/>
              <a:t>(PCP)</a:t>
            </a:r>
          </a:p>
          <a:p>
            <a:pPr lvl="1"/>
            <a:r>
              <a:rPr lang="en-US" altLang="en-US" dirty="0"/>
              <a:t> Carve </a:t>
            </a:r>
            <a:r>
              <a:rPr lang="en-US" altLang="en-US" dirty="0"/>
              <a:t>o</a:t>
            </a:r>
            <a:r>
              <a:rPr lang="en-US" altLang="en-US" dirty="0" smtClean="0"/>
              <a:t>ut models</a:t>
            </a:r>
            <a:endParaRPr lang="en-US" altLang="en-US" dirty="0"/>
          </a:p>
          <a:p>
            <a:pPr lvl="1"/>
            <a:r>
              <a:rPr lang="en-US" altLang="en-US" dirty="0"/>
              <a:t> Preauthorization for treatment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28007" name="Text Box 7">
            <a:extLst>
              <a:ext uri="{FF2B5EF4-FFF2-40B4-BE49-F238E27FC236}">
                <a16:creationId xmlns:a16="http://schemas.microsoft.com/office/drawing/2014/main" id="{DCEDBEE6-C84F-4E4C-9261-8F97DB694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284" y="4434974"/>
            <a:ext cx="3733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Case 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management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83296B62-30CD-4E3E-B8B4-35C483813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144838"/>
            <a:ext cx="3733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Quality 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improvement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46FFDE-9FA9-4DCB-8243-63438EF71977}"/>
              </a:ext>
            </a:extLst>
          </p:cNvPr>
          <p:cNvSpPr txBox="1"/>
          <p:nvPr/>
        </p:nvSpPr>
        <p:spPr>
          <a:xfrm>
            <a:off x="8177012" y="5629618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4.8</a:t>
            </a:r>
          </a:p>
        </p:txBody>
      </p:sp>
      <p:sp>
        <p:nvSpPr>
          <p:cNvPr id="9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9041641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autoUpdateAnimBg="0"/>
      <p:bldP spid="128007" grpId="0" autoUpdateAnimBg="0"/>
      <p:bldP spid="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76412E35-8DB5-43AE-8FCC-FBDE532E7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2546"/>
            <a:ext cx="9144000" cy="49244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Clinical Decision Making Under Managed </a:t>
            </a: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Healthcare</a:t>
            </a:r>
            <a:endParaRPr kumimoji="0" lang="en-US" altLang="en-US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1AB4BDFA-7806-4605-8E50-71339998E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458" y="1295400"/>
            <a:ext cx="2743200" cy="1141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Financial </a:t>
            </a:r>
            <a:r>
              <a:rPr kumimoji="0" lang="en-US" altLang="en-US" sz="20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incentives</a:t>
            </a:r>
            <a:endParaRPr kumimoji="0" lang="en-US" altLang="en-US" sz="2000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     Bonuses</a:t>
            </a: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     Withholds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0C7A2D4F-E6EB-490C-B4D0-F71331450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1" y="4800006"/>
            <a:ext cx="2743200" cy="1141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Utilization </a:t>
            </a:r>
            <a:r>
              <a:rPr kumimoji="0" lang="en-US" altLang="en-US" sz="20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review</a:t>
            </a:r>
            <a:endParaRPr kumimoji="0" lang="en-US" altLang="en-US" sz="2000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     Physician profiles</a:t>
            </a: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      Benchmarks</a:t>
            </a: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F3601387-5205-49D7-8AB4-ED61DB4FB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1863" y="2885175"/>
            <a:ext cx="3886200" cy="1141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Education</a:t>
            </a:r>
            <a:endParaRPr kumimoji="0" lang="en-US" altLang="en-US" sz="2000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  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Continuing </a:t>
            </a:r>
            <a:r>
              <a:rPr lang="en-US" altLang="en-US" sz="2000" b="0" dirty="0">
                <a:cs typeface="Times New Roman" panose="02020603050405020304" pitchFamily="18" charset="0"/>
              </a:rPr>
              <a:t>e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ducation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   Undergraduate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medical education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214023" name="Text Box 7">
            <a:extLst>
              <a:ext uri="{FF2B5EF4-FFF2-40B4-BE49-F238E27FC236}">
                <a16:creationId xmlns:a16="http://schemas.microsoft.com/office/drawing/2014/main" id="{E971F13A-59D2-48F5-8FCC-3B8C71587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884" y="4038600"/>
            <a:ext cx="2743200" cy="1877437"/>
          </a:xfrm>
          <a:prstGeom prst="rect">
            <a:avLst/>
          </a:prstGeom>
          <a:solidFill>
            <a:srgbClr val="B9C4D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cs typeface="Times New Roman" panose="02020603050405020304" pitchFamily="18" charset="0"/>
              </a:rPr>
              <a:t>Clinical </a:t>
            </a:r>
            <a:r>
              <a:rPr lang="en-US" altLang="en-US" sz="2000" b="0" u="sng" dirty="0">
                <a:solidFill>
                  <a:srgbClr val="393939"/>
                </a:solidFill>
                <a:cs typeface="Times New Roman" panose="02020603050405020304" pitchFamily="18" charset="0"/>
              </a:rPr>
              <a:t>g</a:t>
            </a:r>
            <a:r>
              <a:rPr kumimoji="0" lang="en-US" alt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cs typeface="Times New Roman" panose="02020603050405020304" pitchFamily="18" charset="0"/>
              </a:rPr>
              <a:t>uidelines</a:t>
            </a:r>
            <a:endParaRPr kumimoji="0" lang="en-US" altLang="en-US" sz="2000" b="0" i="0" u="sng" strike="noStrike" kern="1200" cap="none" spc="0" normalizeH="0" baseline="0" noProof="0" dirty="0">
              <a:ln>
                <a:noFill/>
              </a:ln>
              <a:solidFill>
                <a:srgbClr val="393939"/>
              </a:solidFill>
              <a:effectLst/>
              <a:uLnTx/>
              <a:uFillTx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cs typeface="Times New Roman" panose="02020603050405020304" pitchFamily="18" charset="0"/>
              </a:rPr>
              <a:t>    Reminders</a:t>
            </a: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cs typeface="Times New Roman" panose="02020603050405020304" pitchFamily="18" charset="0"/>
              </a:rPr>
              <a:t>    Alerts</a:t>
            </a: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cs typeface="Times New Roman" panose="02020603050405020304" pitchFamily="18" charset="0"/>
              </a:rPr>
              <a:t>    Feedback</a:t>
            </a:r>
          </a:p>
          <a:p>
            <a:pPr eaLnBrk="0" fontAlgn="base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0" dirty="0">
                <a:solidFill>
                  <a:srgbClr val="393939"/>
                </a:solidFill>
                <a:cs typeface="Times New Roman" panose="02020603050405020304" pitchFamily="18" charset="0"/>
              </a:rPr>
              <a:t>    Clinical evidence</a:t>
            </a:r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7410EF79-D1E6-4550-9CF0-2A8B1EC98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458" y="2433635"/>
            <a:ext cx="27432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Eligibility</a:t>
            </a:r>
            <a:endParaRPr kumimoji="0" lang="en-US" altLang="en-US" sz="2000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     Appointment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     Credentialing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3E9C667C-345E-4513-A7B1-696DA300B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1" y="3643888"/>
            <a:ext cx="3276600" cy="1144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Rules-based decisions</a:t>
            </a:r>
            <a:endParaRPr kumimoji="0" lang="en-US" altLang="en-US" sz="2000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     Preadmission authorization</a:t>
            </a: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     Second opinion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EEC87ACC-AB7D-46CC-B7A5-3D18A5170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1863" y="1346175"/>
            <a:ext cx="2743200" cy="1510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Concurrent </a:t>
            </a:r>
            <a:r>
              <a:rPr kumimoji="0" lang="en-US" altLang="en-US" sz="20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review</a:t>
            </a:r>
            <a:endParaRPr kumimoji="0" lang="en-US" altLang="en-US" sz="2000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    Census and chart rev</a:t>
            </a: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    Criteria lists</a:t>
            </a: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    Discharge planning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B6D8A2-6206-4A11-AB6F-F547CBB5FBE3}"/>
              </a:ext>
            </a:extLst>
          </p:cNvPr>
          <p:cNvSpPr txBox="1"/>
          <p:nvPr/>
        </p:nvSpPr>
        <p:spPr>
          <a:xfrm>
            <a:off x="8177012" y="5629618"/>
            <a:ext cx="1049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Slide 4.9</a:t>
            </a:r>
          </a:p>
        </p:txBody>
      </p:sp>
      <p:sp>
        <p:nvSpPr>
          <p:cNvPr id="13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47414043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140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3" grpId="0" animBg="1" autoUpdateAnimBg="0"/>
    </p:bldLst>
  </p:timing>
</p:sld>
</file>

<file path=ppt/theme/theme1.xml><?xml version="1.0" encoding="utf-8"?>
<a:theme xmlns:a="http://schemas.openxmlformats.org/drawingml/2006/main" name="1_PPT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9EF1E5DC21F54A8F04D99362B56D03" ma:contentTypeVersion="13" ma:contentTypeDescription="Create a new document." ma:contentTypeScope="" ma:versionID="4d4655c2c8080f9452f58b6223928f2c">
  <xsd:schema xmlns:xsd="http://www.w3.org/2001/XMLSchema" xmlns:xs="http://www.w3.org/2001/XMLSchema" xmlns:p="http://schemas.microsoft.com/office/2006/metadata/properties" xmlns:ns2="7d324761-fe53-494d-8205-2c443b4e1901" xmlns:ns3="85776e18-afee-41fb-9c4c-60a23c8fa3aa" targetNamespace="http://schemas.microsoft.com/office/2006/metadata/properties" ma:root="true" ma:fieldsID="419b385ae521bbb2ce3f6a8af29ffc04" ns2:_="" ns3:_="">
    <xsd:import namespace="7d324761-fe53-494d-8205-2c443b4e1901"/>
    <xsd:import namespace="85776e18-afee-41fb-9c4c-60a23c8fa3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Description0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324761-fe53-494d-8205-2c443b4e1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Description0" ma:index="15" nillable="true" ma:displayName="Description" ma:format="Dropdown" ma:internalName="Description0">
      <xsd:simpleType>
        <xsd:restriction base="dms:Text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776e18-afee-41fb-9c4c-60a23c8fa3a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7d324761-fe53-494d-8205-2c443b4e1901" xsi:nil="true"/>
  </documentManagement>
</p:properties>
</file>

<file path=customXml/itemProps1.xml><?xml version="1.0" encoding="utf-8"?>
<ds:datastoreItem xmlns:ds="http://schemas.openxmlformats.org/officeDocument/2006/customXml" ds:itemID="{BC5F0312-0C22-4FE4-8EF9-ADA055EB2764}"/>
</file>

<file path=customXml/itemProps2.xml><?xml version="1.0" encoding="utf-8"?>
<ds:datastoreItem xmlns:ds="http://schemas.openxmlformats.org/officeDocument/2006/customXml" ds:itemID="{28EB5A14-F158-4E53-99CF-726228A77D6E}"/>
</file>

<file path=customXml/itemProps3.xml><?xml version="1.0" encoding="utf-8"?>
<ds:datastoreItem xmlns:ds="http://schemas.openxmlformats.org/officeDocument/2006/customXml" ds:itemID="{5C5CCDE3-D561-4698-93BF-A8CB35976DE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107859</TotalTime>
  <Words>1871</Words>
  <Application>Microsoft Office PowerPoint</Application>
  <PresentationFormat>On-screen Show (4:3)</PresentationFormat>
  <Paragraphs>421</Paragraphs>
  <Slides>27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Arial Black</vt:lpstr>
      <vt:lpstr>Calibri</vt:lpstr>
      <vt:lpstr>Garamond</vt:lpstr>
      <vt:lpstr>Monotype Sorts</vt:lpstr>
      <vt:lpstr>Times New Roman</vt:lpstr>
      <vt:lpstr>1_PPTtemplate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Management Information Systems (MIS)  </vt:lpstr>
      <vt:lpstr>Clinical Process Improvement Under Managed Care</vt:lpstr>
      <vt:lpstr>PowerPoint Presentation</vt:lpstr>
      <vt:lpstr>Diagnostic-Related Groups </vt:lpstr>
      <vt:lpstr>Medical Homes and Clinical Performance</vt:lpstr>
      <vt:lpstr> Accountable Care Organization Design   </vt:lpstr>
      <vt:lpstr> Accountable Care Organization Principles   </vt:lpstr>
      <vt:lpstr>PowerPoint Presentation</vt:lpstr>
      <vt:lpstr>  ACOs and Patient Perceptions    </vt:lpstr>
      <vt:lpstr>  ACOs and Care Transition Management   </vt:lpstr>
      <vt:lpstr>  ACOs and Information Technology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Missouri Health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the Processes of Clinical Trials</dc:title>
  <dc:creator>%username%</dc:creator>
  <cp:lastModifiedBy>Michael  G. Noren</cp:lastModifiedBy>
  <cp:revision>2223</cp:revision>
  <dcterms:created xsi:type="dcterms:W3CDTF">2010-10-27T20:06:28Z</dcterms:created>
  <dcterms:modified xsi:type="dcterms:W3CDTF">2018-09-14T19:56:29Z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0x010100109EF1E5DC21F54A8F04D99362B56D03</vt:lpwstr>
  </property>
</Properties>
</file>