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24"/>
  </p:notesMasterIdLst>
  <p:handoutMasterIdLst>
    <p:handoutMasterId r:id="rId25"/>
  </p:handoutMasterIdLst>
  <p:sldIdLst>
    <p:sldId id="446" r:id="rId2"/>
    <p:sldId id="448" r:id="rId3"/>
    <p:sldId id="450" r:id="rId4"/>
    <p:sldId id="451" r:id="rId5"/>
    <p:sldId id="452" r:id="rId6"/>
    <p:sldId id="454" r:id="rId7"/>
    <p:sldId id="455" r:id="rId8"/>
    <p:sldId id="456" r:id="rId9"/>
    <p:sldId id="457" r:id="rId10"/>
    <p:sldId id="458" r:id="rId11"/>
    <p:sldId id="459" r:id="rId12"/>
    <p:sldId id="460" r:id="rId13"/>
    <p:sldId id="392" r:id="rId14"/>
    <p:sldId id="461" r:id="rId15"/>
    <p:sldId id="462" r:id="rId16"/>
    <p:sldId id="463" r:id="rId17"/>
    <p:sldId id="464" r:id="rId18"/>
    <p:sldId id="466" r:id="rId19"/>
    <p:sldId id="467" r:id="rId20"/>
    <p:sldId id="468" r:id="rId21"/>
    <p:sldId id="469" r:id="rId22"/>
    <p:sldId id="4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%username%" initials="%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28BA"/>
    <a:srgbClr val="8F6AF6"/>
    <a:srgbClr val="00B0EE"/>
    <a:srgbClr val="F07D09"/>
    <a:srgbClr val="CC6600"/>
    <a:srgbClr val="4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37" autoAdjust="0"/>
  </p:normalViewPr>
  <p:slideViewPr>
    <p:cSldViewPr>
      <p:cViewPr varScale="1">
        <p:scale>
          <a:sx n="104" d="100"/>
          <a:sy n="104" d="100"/>
        </p:scale>
        <p:origin x="4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8834-AE16-4513-A4DC-F70D22BC10F8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6B0FC-A7D4-420D-BA70-87E1DD68B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A6C6B-83D3-4A78-8909-3DFB8E170A11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3F8A1-615E-4191-BDA5-C6137E483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89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DE24E-1436-4209-9FF2-A2870B4E504B}" type="slidenum">
              <a:rPr lang="en-US"/>
              <a:pPr/>
              <a:t>13</a:t>
            </a:fld>
            <a:endParaRPr lang="en-US"/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19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40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723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101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502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7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48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865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3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34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98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98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82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56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85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549775" cy="34131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901"/>
            <a:ext cx="5029200" cy="4170421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90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9DE24E-1436-4209-9FF2-A2870B4E504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23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019425" y="6356350"/>
            <a:ext cx="32194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918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F799B-4421-416A-A48F-9DE63B6D1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DD3967-715D-4ECF-9605-570F52436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3AA1-1F66-4699-AE8F-E4E2924387B4}" type="datetime1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170F90-1F92-4BDF-9F56-C3DFB76D7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D16B72-D2DB-4671-93A7-CA05DDD1C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8461-5120-4C07-BDBD-CADA9916E1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4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CF9AA-49F4-4684-B2DF-450C95F82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4C902-4745-42A7-8216-800F75706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AA38B-A375-4FAC-8D23-B2EE8495A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30629-022B-4A41-8F03-FDBB147D9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BDDB7-83D3-467E-ACDB-BB5D8B588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AC7D8-B181-48AA-B631-2FBA5F1B3BB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72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170A9-22BC-476E-8DC8-968BDFD69F3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415719"/>
      </p:ext>
    </p:extLst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2847975" y="14287"/>
            <a:ext cx="3552825" cy="319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Administration Press</a:t>
            </a: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3603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019425" y="6356350"/>
            <a:ext cx="32194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46193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438" y="-304800"/>
            <a:ext cx="9066212" cy="1905000"/>
          </a:xfrm>
          <a:noFill/>
        </p:spPr>
        <p:txBody>
          <a:bodyPr anchor="b"/>
          <a:lstStyle/>
          <a:p>
            <a:r>
              <a:rPr lang="en-US" sz="3600" b="0" dirty="0">
                <a:solidFill>
                  <a:schemeClr val="tx1"/>
                </a:solidFill>
              </a:rPr>
              <a:t>Evidence-Based Clinical Decision Making                            </a:t>
            </a:r>
          </a:p>
        </p:txBody>
      </p:sp>
      <p:sp>
        <p:nvSpPr>
          <p:cNvPr id="6" name="Subtitle 5"/>
          <p:cNvSpPr txBox="1">
            <a:spLocks noGrp="1"/>
          </p:cNvSpPr>
          <p:nvPr>
            <p:ph type="subTitle" idx="1"/>
          </p:nvPr>
        </p:nvSpPr>
        <p:spPr>
          <a:xfrm>
            <a:off x="1143000" y="2362200"/>
            <a:ext cx="6400800" cy="187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Professions in </a:t>
            </a:r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ociety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Sources and </a:t>
            </a:r>
            <a:r>
              <a:rPr lang="en-US" sz="2400" dirty="0" smtClean="0">
                <a:solidFill>
                  <a:schemeClr val="tx1"/>
                </a:solidFill>
              </a:rPr>
              <a:t>Levels </a:t>
            </a:r>
            <a:r>
              <a:rPr lang="en-US" sz="2400" dirty="0">
                <a:solidFill>
                  <a:schemeClr val="tx1"/>
                </a:solidFill>
              </a:rPr>
              <a:t>of </a:t>
            </a:r>
            <a:r>
              <a:rPr lang="en-US" sz="2400" dirty="0" smtClean="0">
                <a:solidFill>
                  <a:schemeClr val="tx1"/>
                </a:solidFill>
              </a:rPr>
              <a:t>Evidence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Reporting </a:t>
            </a:r>
            <a:r>
              <a:rPr lang="en-US" sz="2400" dirty="0" smtClean="0">
                <a:solidFill>
                  <a:schemeClr val="tx1"/>
                </a:solidFill>
              </a:rPr>
              <a:t>Evidence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Effects on the </a:t>
            </a:r>
            <a:r>
              <a:rPr lang="en-US" sz="2400" dirty="0" smtClean="0">
                <a:solidFill>
                  <a:schemeClr val="tx1"/>
                </a:solidFill>
              </a:rPr>
              <a:t>Clinical </a:t>
            </a:r>
            <a:r>
              <a:rPr lang="en-US" sz="2400" dirty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rocess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FFF43E-5795-4DC5-B5A0-29837C02E9CF}"/>
              </a:ext>
            </a:extLst>
          </p:cNvPr>
          <p:cNvSpPr txBox="1"/>
          <p:nvPr/>
        </p:nvSpPr>
        <p:spPr>
          <a:xfrm>
            <a:off x="8153400" y="5664665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3.1</a:t>
            </a:r>
          </a:p>
        </p:txBody>
      </p:sp>
      <p:sp>
        <p:nvSpPr>
          <p:cNvPr id="7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892815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81000" y="621861"/>
            <a:ext cx="8001000" cy="1216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Flexner Report 1910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09A368-B824-4E4B-82CC-0545FFAD557C}"/>
              </a:ext>
            </a:extLst>
          </p:cNvPr>
          <p:cNvSpPr txBox="1"/>
          <p:nvPr/>
        </p:nvSpPr>
        <p:spPr>
          <a:xfrm>
            <a:off x="533400" y="1472148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Transformed the nature and process of medical education in America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stablished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biomedical model and embraced scientific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adopting a required basic science curriculum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limination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proprietary and apprenticeship schools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model of medical education combining basic and clinical sciences exists today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1B5049-026F-43E8-AE91-BF75B18A945F}"/>
              </a:ext>
            </a:extLst>
          </p:cNvPr>
          <p:cNvSpPr/>
          <p:nvPr/>
        </p:nvSpPr>
        <p:spPr>
          <a:xfrm>
            <a:off x="482600" y="5613905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www.ncbi.nlm.nih.gov/pmc/articles/PMC3178858</a:t>
            </a:r>
            <a:r>
              <a:rPr lang="en-US" dirty="0"/>
              <a:t>/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8163BA-5E32-4089-9BB4-9B3AA8C28DBA}"/>
              </a:ext>
            </a:extLst>
          </p:cNvPr>
          <p:cNvSpPr txBox="1"/>
          <p:nvPr/>
        </p:nvSpPr>
        <p:spPr>
          <a:xfrm>
            <a:off x="8028940" y="5613905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3.10</a:t>
            </a:r>
          </a:p>
        </p:txBody>
      </p:sp>
      <p:sp>
        <p:nvSpPr>
          <p:cNvPr id="8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184820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19100" y="1502938"/>
            <a:ext cx="2743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Basic sciences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Biochemistry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Anatomy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Physiology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Pathology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Pharmacology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88538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Third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Pillar of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Medical Sciences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Innovations in medicine occurring at the interface of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1600200"/>
            <a:ext cx="3886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62550" y="1730276"/>
            <a:ext cx="304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Clinical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Dermatology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Pediatrics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Neurosciences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Psychiatry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3549010"/>
            <a:ext cx="5806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Engineering sciences (Carle Illinois College of Medicine)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ER medical management systems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(medical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GPS)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Nano bubble delivering pro-drugs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Biophotonics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Optical coherence technology (OCT)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Molecular prosthesis (cystic fibrosis)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Bio materials 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0C1141-00B9-449F-94DF-20BA38753D5C}"/>
              </a:ext>
            </a:extLst>
          </p:cNvPr>
          <p:cNvSpPr txBox="1"/>
          <p:nvPr/>
        </p:nvSpPr>
        <p:spPr>
          <a:xfrm>
            <a:off x="8054340" y="5614444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3.11</a:t>
            </a:r>
          </a:p>
        </p:txBody>
      </p:sp>
      <p:sp>
        <p:nvSpPr>
          <p:cNvPr id="10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3023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4816475" y="3894137"/>
            <a:ext cx="0" cy="5254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4152900" y="2871787"/>
            <a:ext cx="0" cy="2827338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7429500" y="2871787"/>
            <a:ext cx="0" cy="15033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529388" y="2354262"/>
            <a:ext cx="0" cy="51911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5297488" y="1741487"/>
            <a:ext cx="382587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5297488" y="2368550"/>
            <a:ext cx="382587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693738" y="2149475"/>
            <a:ext cx="0" cy="210185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1231900" y="2076450"/>
            <a:ext cx="4071938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730" name="Rectangle 10"/>
          <p:cNvSpPr>
            <a:spLocks noGrp="1" noChangeArrowheads="1"/>
          </p:cNvSpPr>
          <p:nvPr>
            <p:ph type="title"/>
          </p:nvPr>
        </p:nvSpPr>
        <p:spPr>
          <a:xfrm>
            <a:off x="196853" y="587277"/>
            <a:ext cx="8674094" cy="8096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500" dirty="0">
                <a:solidFill>
                  <a:schemeClr val="tx1"/>
                </a:solidFill>
              </a:rPr>
              <a:t>Classic Hospital Functional Structure: Clinical and Administrative </a:t>
            </a:r>
          </a:p>
        </p:txBody>
      </p:sp>
      <p:sp>
        <p:nvSpPr>
          <p:cNvPr id="12299" name="Text Box 11" descr="Papyrus"/>
          <p:cNvSpPr txBox="1">
            <a:spLocks noChangeArrowheads="1"/>
          </p:cNvSpPr>
          <p:nvPr/>
        </p:nvSpPr>
        <p:spPr bwMode="auto">
          <a:xfrm>
            <a:off x="5600700" y="1585912"/>
            <a:ext cx="1828800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Board of Trustees</a:t>
            </a:r>
          </a:p>
        </p:txBody>
      </p:sp>
      <p:sp>
        <p:nvSpPr>
          <p:cNvPr id="12300" name="Text Box 12" descr="Papyrus"/>
          <p:cNvSpPr txBox="1">
            <a:spLocks noChangeArrowheads="1"/>
          </p:cNvSpPr>
          <p:nvPr/>
        </p:nvSpPr>
        <p:spPr bwMode="auto">
          <a:xfrm>
            <a:off x="5600700" y="2200275"/>
            <a:ext cx="1836738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Administrator</a:t>
            </a:r>
          </a:p>
        </p:txBody>
      </p:sp>
      <p:sp>
        <p:nvSpPr>
          <p:cNvPr id="12301" name="Text Box 13" descr="Papyrus"/>
          <p:cNvSpPr txBox="1">
            <a:spLocks noChangeArrowheads="1"/>
          </p:cNvSpPr>
          <p:nvPr/>
        </p:nvSpPr>
        <p:spPr bwMode="auto">
          <a:xfrm>
            <a:off x="6134100" y="3081337"/>
            <a:ext cx="2590800" cy="5365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Administrator Clinical Services       </a:t>
            </a:r>
          </a:p>
        </p:txBody>
      </p:sp>
      <p:sp>
        <p:nvSpPr>
          <p:cNvPr id="12302" name="Text Box 14" descr="Papyrus"/>
          <p:cNvSpPr txBox="1">
            <a:spLocks noChangeArrowheads="1"/>
          </p:cNvSpPr>
          <p:nvPr/>
        </p:nvSpPr>
        <p:spPr bwMode="auto">
          <a:xfrm>
            <a:off x="3009900" y="3081337"/>
            <a:ext cx="2286000" cy="5365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Administrator         Hospital Services </a:t>
            </a:r>
          </a:p>
        </p:txBody>
      </p:sp>
      <p:sp>
        <p:nvSpPr>
          <p:cNvPr id="12303" name="Text Box 15" descr="Papyrus"/>
          <p:cNvSpPr txBox="1">
            <a:spLocks noChangeArrowheads="1"/>
          </p:cNvSpPr>
          <p:nvPr/>
        </p:nvSpPr>
        <p:spPr bwMode="auto">
          <a:xfrm>
            <a:off x="2705100" y="1814512"/>
            <a:ext cx="1828800" cy="536575"/>
          </a:xfrm>
          <a:prstGeom prst="rect">
            <a:avLst/>
          </a:prstGeom>
          <a:blipFill dpi="0" rotWithShape="0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Joint Conference Committee</a:t>
            </a:r>
          </a:p>
        </p:txBody>
      </p:sp>
      <p:sp>
        <p:nvSpPr>
          <p:cNvPr id="12304" name="Text Box 16" descr="Papyrus"/>
          <p:cNvSpPr txBox="1">
            <a:spLocks noChangeArrowheads="1"/>
          </p:cNvSpPr>
          <p:nvPr/>
        </p:nvSpPr>
        <p:spPr bwMode="auto">
          <a:xfrm>
            <a:off x="90488" y="1819275"/>
            <a:ext cx="1208087" cy="307777"/>
          </a:xfrm>
          <a:prstGeom prst="rect">
            <a:avLst/>
          </a:prstGeom>
          <a:blipFill dpi="0" rotWithShape="0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Medical Staff</a:t>
            </a:r>
          </a:p>
        </p:txBody>
      </p:sp>
      <p:sp>
        <p:nvSpPr>
          <p:cNvPr id="12305" name="Text Box 17" descr="Papyrus"/>
          <p:cNvSpPr txBox="1">
            <a:spLocks noChangeArrowheads="1"/>
          </p:cNvSpPr>
          <p:nvPr/>
        </p:nvSpPr>
        <p:spPr bwMode="auto">
          <a:xfrm>
            <a:off x="90488" y="2800350"/>
            <a:ext cx="1208087" cy="536575"/>
          </a:xfrm>
          <a:prstGeom prst="rect">
            <a:avLst/>
          </a:prstGeom>
          <a:blipFill dpi="0" rotWithShape="0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Medical Director</a:t>
            </a:r>
          </a:p>
        </p:txBody>
      </p:sp>
      <p:sp>
        <p:nvSpPr>
          <p:cNvPr id="12306" name="Text Box 18" descr="Papyrus"/>
          <p:cNvSpPr txBox="1">
            <a:spLocks noChangeArrowheads="1"/>
          </p:cNvSpPr>
          <p:nvPr/>
        </p:nvSpPr>
        <p:spPr bwMode="auto">
          <a:xfrm>
            <a:off x="90488" y="3781425"/>
            <a:ext cx="1208087" cy="1600200"/>
          </a:xfrm>
          <a:prstGeom prst="rect">
            <a:avLst/>
          </a:prstGeom>
          <a:blipFill dpi="0" rotWithShape="0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Medicine Surgery Obstetrics Radiology Pediatrics Pathology Anesthesia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6310313" y="3890962"/>
            <a:ext cx="0" cy="45720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V="1">
            <a:off x="8543925" y="3890962"/>
            <a:ext cx="0" cy="38100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6308725" y="3890962"/>
            <a:ext cx="2230438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6867525" y="3890962"/>
            <a:ext cx="0" cy="14271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7985125" y="3890962"/>
            <a:ext cx="0" cy="12493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V="1">
            <a:off x="4533900" y="4205287"/>
            <a:ext cx="1588" cy="381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2779713" y="3900487"/>
            <a:ext cx="0" cy="122555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5480050" y="3900487"/>
            <a:ext cx="0" cy="1228725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2778125" y="3894137"/>
            <a:ext cx="2709863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5300663" y="1738312"/>
            <a:ext cx="0" cy="63341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2759075" y="2873375"/>
            <a:ext cx="4681538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2767013" y="2871787"/>
            <a:ext cx="0" cy="89535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 flipH="1">
            <a:off x="2379663" y="3243262"/>
            <a:ext cx="382587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H="1">
            <a:off x="2379663" y="3757612"/>
            <a:ext cx="382587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21" name="Text Box 33" descr="Papyrus"/>
          <p:cNvSpPr txBox="1">
            <a:spLocks noChangeArrowheads="1"/>
          </p:cNvSpPr>
          <p:nvPr/>
        </p:nvSpPr>
        <p:spPr bwMode="auto">
          <a:xfrm>
            <a:off x="1582738" y="3595687"/>
            <a:ext cx="1011237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Personne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</a:t>
            </a:r>
          </a:p>
        </p:txBody>
      </p:sp>
      <p:sp>
        <p:nvSpPr>
          <p:cNvPr id="12322" name="Text Box 34" descr="Papyrus"/>
          <p:cNvSpPr txBox="1">
            <a:spLocks noChangeArrowheads="1"/>
          </p:cNvSpPr>
          <p:nvPr/>
        </p:nvSpPr>
        <p:spPr bwMode="auto">
          <a:xfrm>
            <a:off x="1587500" y="3081337"/>
            <a:ext cx="1001713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Finance</a:t>
            </a:r>
          </a:p>
        </p:txBody>
      </p:sp>
      <p:sp>
        <p:nvSpPr>
          <p:cNvPr id="12323" name="Text Box 35" descr="Papyrus"/>
          <p:cNvSpPr txBox="1">
            <a:spLocks noChangeArrowheads="1"/>
          </p:cNvSpPr>
          <p:nvPr/>
        </p:nvSpPr>
        <p:spPr bwMode="auto">
          <a:xfrm>
            <a:off x="6362700" y="4938712"/>
            <a:ext cx="1006475" cy="5365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Medical Records</a:t>
            </a:r>
          </a:p>
        </p:txBody>
      </p:sp>
      <p:sp>
        <p:nvSpPr>
          <p:cNvPr id="12324" name="Text Box 36" descr="Papyrus"/>
          <p:cNvSpPr txBox="1">
            <a:spLocks noChangeArrowheads="1"/>
          </p:cNvSpPr>
          <p:nvPr/>
        </p:nvSpPr>
        <p:spPr bwMode="auto">
          <a:xfrm>
            <a:off x="7489825" y="4953000"/>
            <a:ext cx="1006475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Radiology</a:t>
            </a:r>
          </a:p>
        </p:txBody>
      </p:sp>
      <p:sp>
        <p:nvSpPr>
          <p:cNvPr id="12325" name="Text Box 37" descr="Papyrus"/>
          <p:cNvSpPr txBox="1">
            <a:spLocks noChangeArrowheads="1"/>
          </p:cNvSpPr>
          <p:nvPr/>
        </p:nvSpPr>
        <p:spPr bwMode="auto">
          <a:xfrm>
            <a:off x="5805488" y="4229100"/>
            <a:ext cx="1008062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Nursing</a:t>
            </a:r>
          </a:p>
        </p:txBody>
      </p:sp>
      <p:sp>
        <p:nvSpPr>
          <p:cNvPr id="12326" name="Text Box 38" descr="Papyrus"/>
          <p:cNvSpPr txBox="1">
            <a:spLocks noChangeArrowheads="1"/>
          </p:cNvSpPr>
          <p:nvPr/>
        </p:nvSpPr>
        <p:spPr bwMode="auto">
          <a:xfrm>
            <a:off x="6926263" y="4229100"/>
            <a:ext cx="1008062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Labs</a:t>
            </a:r>
          </a:p>
        </p:txBody>
      </p:sp>
      <p:sp>
        <p:nvSpPr>
          <p:cNvPr id="12327" name="Text Box 39" descr="Papyrus"/>
          <p:cNvSpPr txBox="1">
            <a:spLocks noChangeArrowheads="1"/>
          </p:cNvSpPr>
          <p:nvPr/>
        </p:nvSpPr>
        <p:spPr bwMode="auto">
          <a:xfrm>
            <a:off x="8047038" y="4229100"/>
            <a:ext cx="1008062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Pharmacy</a:t>
            </a:r>
          </a:p>
        </p:txBody>
      </p:sp>
      <p:sp>
        <p:nvSpPr>
          <p:cNvPr id="12328" name="Text Box 40" descr="Papyrus"/>
          <p:cNvSpPr txBox="1">
            <a:spLocks noChangeArrowheads="1"/>
          </p:cNvSpPr>
          <p:nvPr/>
        </p:nvSpPr>
        <p:spPr bwMode="auto">
          <a:xfrm>
            <a:off x="4800600" y="4953000"/>
            <a:ext cx="1347788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Admissions</a:t>
            </a:r>
          </a:p>
        </p:txBody>
      </p:sp>
      <p:sp>
        <p:nvSpPr>
          <p:cNvPr id="12329" name="Text Box 41" descr="Papyrus"/>
          <p:cNvSpPr txBox="1">
            <a:spLocks noChangeArrowheads="1"/>
          </p:cNvSpPr>
          <p:nvPr/>
        </p:nvSpPr>
        <p:spPr bwMode="auto">
          <a:xfrm>
            <a:off x="4238625" y="4229100"/>
            <a:ext cx="1162050" cy="5365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Food Services</a:t>
            </a:r>
          </a:p>
        </p:txBody>
      </p:sp>
      <p:sp>
        <p:nvSpPr>
          <p:cNvPr id="12330" name="Text Box 42" descr="Papyrus"/>
          <p:cNvSpPr txBox="1">
            <a:spLocks noChangeArrowheads="1"/>
          </p:cNvSpPr>
          <p:nvPr/>
        </p:nvSpPr>
        <p:spPr bwMode="auto">
          <a:xfrm>
            <a:off x="2109788" y="4953000"/>
            <a:ext cx="1347787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Maintenance</a:t>
            </a:r>
          </a:p>
        </p:txBody>
      </p:sp>
      <p:sp>
        <p:nvSpPr>
          <p:cNvPr id="12331" name="Text Box 43" descr="Papyrus"/>
          <p:cNvSpPr txBox="1">
            <a:spLocks noChangeArrowheads="1"/>
          </p:cNvSpPr>
          <p:nvPr/>
        </p:nvSpPr>
        <p:spPr bwMode="auto">
          <a:xfrm>
            <a:off x="3452813" y="5553075"/>
            <a:ext cx="1416050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Housekeeping</a:t>
            </a:r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3454400" y="3894137"/>
            <a:ext cx="0" cy="525463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33" name="Text Box 45" descr="Papyrus"/>
          <p:cNvSpPr txBox="1">
            <a:spLocks noChangeArrowheads="1"/>
          </p:cNvSpPr>
          <p:nvPr/>
        </p:nvSpPr>
        <p:spPr bwMode="auto">
          <a:xfrm>
            <a:off x="2854325" y="4229100"/>
            <a:ext cx="1208088" cy="30777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9050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Purchasing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56F8027-8C22-495B-9753-BA7605837165}"/>
              </a:ext>
            </a:extLst>
          </p:cNvPr>
          <p:cNvSpPr txBox="1"/>
          <p:nvPr/>
        </p:nvSpPr>
        <p:spPr>
          <a:xfrm>
            <a:off x="8092440" y="5633148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3.12</a:t>
            </a:r>
          </a:p>
        </p:txBody>
      </p:sp>
      <p:sp>
        <p:nvSpPr>
          <p:cNvPr id="4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0903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7230932" y="2635555"/>
            <a:ext cx="1600821" cy="830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5. Integrated            PHR</a:t>
            </a:r>
          </a:p>
          <a:p>
            <a:pPr algn="ctr"/>
            <a:endParaRPr 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3293390" y="2735497"/>
            <a:ext cx="1828800" cy="10772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2. EHR</a:t>
            </a:r>
          </a:p>
          <a:p>
            <a:pPr algn="ctr"/>
            <a:r>
              <a:rPr lang="en-US" sz="1600" dirty="0"/>
              <a:t>d</a:t>
            </a:r>
            <a:r>
              <a:rPr lang="en-US" sz="1600" dirty="0" smtClean="0"/>
              <a:t>ecision support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>
          <a:xfrm>
            <a:off x="2586365" y="4268952"/>
            <a:ext cx="54879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cxnSpLocks/>
          </p:cNvCxnSpPr>
          <p:nvPr/>
        </p:nvCxnSpPr>
        <p:spPr>
          <a:xfrm>
            <a:off x="4184236" y="2457440"/>
            <a:ext cx="14591" cy="27393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057102" y="1236568"/>
            <a:ext cx="11430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Scientific</a:t>
            </a:r>
          </a:p>
          <a:p>
            <a:r>
              <a:rPr lang="en-US" dirty="0" smtClean="0"/>
              <a:t>evidence</a:t>
            </a:r>
            <a:endParaRPr lang="en-US" dirty="0"/>
          </a:p>
        </p:txBody>
      </p:sp>
      <p:cxnSp>
        <p:nvCxnSpPr>
          <p:cNvPr id="71" name="Straight Arrow Connector 70"/>
          <p:cNvCxnSpPr>
            <a:cxnSpLocks/>
          </p:cNvCxnSpPr>
          <p:nvPr/>
        </p:nvCxnSpPr>
        <p:spPr>
          <a:xfrm>
            <a:off x="694956" y="5759361"/>
            <a:ext cx="83078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>
            <a:off x="6109717" y="4492246"/>
            <a:ext cx="0" cy="3519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cxnSpLocks/>
          </p:cNvCxnSpPr>
          <p:nvPr/>
        </p:nvCxnSpPr>
        <p:spPr>
          <a:xfrm>
            <a:off x="3095287" y="2439988"/>
            <a:ext cx="0" cy="2680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693213" y="4492246"/>
            <a:ext cx="12389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Decision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527174" y="5342215"/>
            <a:ext cx="198339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Outcome–decision relationship</a:t>
            </a:r>
          </a:p>
        </p:txBody>
      </p:sp>
      <p:cxnSp>
        <p:nvCxnSpPr>
          <p:cNvPr id="33" name="Straight Arrow Connector 32"/>
          <p:cNvCxnSpPr>
            <a:cxnSpLocks/>
            <a:endCxn id="48" idx="2"/>
          </p:cNvCxnSpPr>
          <p:nvPr/>
        </p:nvCxnSpPr>
        <p:spPr>
          <a:xfrm flipV="1">
            <a:off x="4302166" y="5015466"/>
            <a:ext cx="3408" cy="54802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  <a:endCxn id="92" idx="0"/>
          </p:cNvCxnSpPr>
          <p:nvPr/>
        </p:nvCxnSpPr>
        <p:spPr>
          <a:xfrm>
            <a:off x="2375274" y="3369052"/>
            <a:ext cx="7651" cy="703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543768" y="5570864"/>
            <a:ext cx="76880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cxnSpLocks/>
          </p:cNvCxnSpPr>
          <p:nvPr/>
        </p:nvCxnSpPr>
        <p:spPr>
          <a:xfrm rot="5400000">
            <a:off x="141643" y="3010858"/>
            <a:ext cx="2514600" cy="1588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122190" y="2726805"/>
            <a:ext cx="1828800" cy="110799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3. 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e-trials </a:t>
            </a:r>
            <a:r>
              <a:rPr lang="en-US" sz="1600" dirty="0"/>
              <a:t>(3)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657874" y="4492246"/>
            <a:ext cx="12954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Knowledge accumulation</a:t>
            </a:r>
          </a:p>
        </p:txBody>
      </p:sp>
      <p:cxnSp>
        <p:nvCxnSpPr>
          <p:cNvPr id="93" name="Straight Arrow Connector 92"/>
          <p:cNvCxnSpPr>
            <a:cxnSpLocks/>
          </p:cNvCxnSpPr>
          <p:nvPr/>
        </p:nvCxnSpPr>
        <p:spPr>
          <a:xfrm flipH="1">
            <a:off x="2953010" y="4676912"/>
            <a:ext cx="643644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cxnSpLocks/>
          </p:cNvCxnSpPr>
          <p:nvPr/>
        </p:nvCxnSpPr>
        <p:spPr>
          <a:xfrm flipH="1">
            <a:off x="4164030" y="3842650"/>
            <a:ext cx="1" cy="64959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-1" y="1025908"/>
            <a:ext cx="2111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System structure </a:t>
            </a:r>
            <a:endParaRPr lang="en-US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0F0C978-9FE1-4C87-921B-5CF11FDDE358}"/>
              </a:ext>
            </a:extLst>
          </p:cNvPr>
          <p:cNvCxnSpPr>
            <a:cxnSpLocks/>
          </p:cNvCxnSpPr>
          <p:nvPr/>
        </p:nvCxnSpPr>
        <p:spPr>
          <a:xfrm flipH="1">
            <a:off x="4740990" y="2311656"/>
            <a:ext cx="9110" cy="438647"/>
          </a:xfrm>
          <a:prstGeom prst="straightConnector1">
            <a:avLst/>
          </a:prstGeom>
          <a:ln w="28575"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CD4C0AF-1111-453E-87D0-2491038DBE98}"/>
              </a:ext>
            </a:extLst>
          </p:cNvPr>
          <p:cNvCxnSpPr>
            <a:cxnSpLocks/>
          </p:cNvCxnSpPr>
          <p:nvPr/>
        </p:nvCxnSpPr>
        <p:spPr>
          <a:xfrm>
            <a:off x="7808494" y="2067332"/>
            <a:ext cx="10902" cy="56988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FB41279-56F5-42FE-A8F0-A3872E0D0A6C}"/>
              </a:ext>
            </a:extLst>
          </p:cNvPr>
          <p:cNvCxnSpPr>
            <a:cxnSpLocks/>
          </p:cNvCxnSpPr>
          <p:nvPr/>
        </p:nvCxnSpPr>
        <p:spPr>
          <a:xfrm flipH="1" flipV="1">
            <a:off x="8030449" y="4065017"/>
            <a:ext cx="10347" cy="1927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7AF8D5E0-CDE0-4CBE-B3F6-976F7F99273E}"/>
              </a:ext>
            </a:extLst>
          </p:cNvPr>
          <p:cNvSpPr txBox="1"/>
          <p:nvPr/>
        </p:nvSpPr>
        <p:spPr>
          <a:xfrm>
            <a:off x="7146043" y="1094348"/>
            <a:ext cx="1143000" cy="92333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Internet,</a:t>
            </a:r>
          </a:p>
          <a:p>
            <a:pPr algn="ctr"/>
            <a:r>
              <a:rPr lang="en-US" dirty="0"/>
              <a:t>s</a:t>
            </a:r>
            <a:r>
              <a:rPr lang="en-US" dirty="0" smtClean="0"/>
              <a:t>ocial </a:t>
            </a:r>
            <a:r>
              <a:rPr lang="en-US" dirty="0"/>
              <a:t>media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366E67FE-4C0B-480F-B86E-2CB9BBC46053}"/>
              </a:ext>
            </a:extLst>
          </p:cNvPr>
          <p:cNvCxnSpPr>
            <a:cxnSpLocks/>
          </p:cNvCxnSpPr>
          <p:nvPr/>
        </p:nvCxnSpPr>
        <p:spPr>
          <a:xfrm>
            <a:off x="5263380" y="1546358"/>
            <a:ext cx="1860219" cy="1806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A332CA8B-0386-497F-B991-EC53B075BFC3}"/>
              </a:ext>
            </a:extLst>
          </p:cNvPr>
          <p:cNvSpPr txBox="1"/>
          <p:nvPr/>
        </p:nvSpPr>
        <p:spPr>
          <a:xfrm>
            <a:off x="1388390" y="2735497"/>
            <a:ext cx="1905000" cy="10772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1. EMR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e-trials </a:t>
            </a:r>
            <a:r>
              <a:rPr lang="en-US" sz="1600" dirty="0"/>
              <a:t>(1)</a:t>
            </a:r>
          </a:p>
          <a:p>
            <a:pPr marL="342900" indent="-342900" algn="ctr">
              <a:buAutoNum type="arabicParenBoth"/>
            </a:pPr>
            <a:endParaRPr lang="en-US" sz="1600" dirty="0"/>
          </a:p>
          <a:p>
            <a:pPr algn="ctr"/>
            <a:r>
              <a:rPr lang="en-US" sz="1600" dirty="0"/>
              <a:t> </a:t>
            </a:r>
            <a:endParaRPr lang="en-US" dirty="0"/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C553046C-6215-44AC-AD50-DFFC10BFC1A5}"/>
              </a:ext>
            </a:extLst>
          </p:cNvPr>
          <p:cNvCxnSpPr>
            <a:cxnSpLocks/>
          </p:cNvCxnSpPr>
          <p:nvPr/>
        </p:nvCxnSpPr>
        <p:spPr>
          <a:xfrm flipH="1">
            <a:off x="1410471" y="4653347"/>
            <a:ext cx="280598" cy="578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49368DC-5020-4BB7-90BC-2081AB94CBFA}"/>
              </a:ext>
            </a:extLst>
          </p:cNvPr>
          <p:cNvCxnSpPr>
            <a:cxnSpLocks/>
          </p:cNvCxnSpPr>
          <p:nvPr/>
        </p:nvCxnSpPr>
        <p:spPr>
          <a:xfrm flipV="1">
            <a:off x="4755127" y="3825763"/>
            <a:ext cx="1" cy="2483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D1F10EF-6C03-4048-AC02-A5C32AA03B7B}"/>
              </a:ext>
            </a:extLst>
          </p:cNvPr>
          <p:cNvCxnSpPr>
            <a:cxnSpLocks/>
          </p:cNvCxnSpPr>
          <p:nvPr/>
        </p:nvCxnSpPr>
        <p:spPr>
          <a:xfrm>
            <a:off x="6011276" y="2439988"/>
            <a:ext cx="0" cy="26984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D11A282-C0A8-4FF2-BA7B-A93D63DA7481}"/>
              </a:ext>
            </a:extLst>
          </p:cNvPr>
          <p:cNvCxnSpPr>
            <a:cxnSpLocks/>
          </p:cNvCxnSpPr>
          <p:nvPr/>
        </p:nvCxnSpPr>
        <p:spPr>
          <a:xfrm>
            <a:off x="5598731" y="4506187"/>
            <a:ext cx="5218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E5CDD06-A7FC-45C0-9512-B690F271DE13}"/>
              </a:ext>
            </a:extLst>
          </p:cNvPr>
          <p:cNvCxnSpPr>
            <a:cxnSpLocks/>
          </p:cNvCxnSpPr>
          <p:nvPr/>
        </p:nvCxnSpPr>
        <p:spPr>
          <a:xfrm>
            <a:off x="3669929" y="2420978"/>
            <a:ext cx="2344121" cy="26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E9CA03B-5022-4B54-9931-504565D8C34E}"/>
              </a:ext>
            </a:extLst>
          </p:cNvPr>
          <p:cNvCxnSpPr>
            <a:cxnSpLocks/>
            <a:endCxn id="80" idx="1"/>
          </p:cNvCxnSpPr>
          <p:nvPr/>
        </p:nvCxnSpPr>
        <p:spPr>
          <a:xfrm>
            <a:off x="3102983" y="2432886"/>
            <a:ext cx="28135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BF7449AB-EA76-4D43-BF47-AC5F1DB6AF3A}"/>
              </a:ext>
            </a:extLst>
          </p:cNvPr>
          <p:cNvSpPr txBox="1"/>
          <p:nvPr/>
        </p:nvSpPr>
        <p:spPr>
          <a:xfrm>
            <a:off x="3384338" y="2278997"/>
            <a:ext cx="25773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D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B7B9F61-0325-4703-B8F0-F81F2C751F4A}"/>
              </a:ext>
            </a:extLst>
          </p:cNvPr>
          <p:cNvSpPr txBox="1"/>
          <p:nvPr/>
        </p:nvSpPr>
        <p:spPr>
          <a:xfrm>
            <a:off x="5299597" y="4372244"/>
            <a:ext cx="29913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E 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4DB17493-2212-4603-B56D-F196D8FCC0FB}"/>
              </a:ext>
            </a:extLst>
          </p:cNvPr>
          <p:cNvCxnSpPr>
            <a:cxnSpLocks/>
          </p:cNvCxnSpPr>
          <p:nvPr/>
        </p:nvCxnSpPr>
        <p:spPr>
          <a:xfrm>
            <a:off x="2371278" y="2201263"/>
            <a:ext cx="0" cy="53423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A48B8B25-0F55-404E-A7DE-83E9FA77D2C3}"/>
              </a:ext>
            </a:extLst>
          </p:cNvPr>
          <p:cNvSpPr txBox="1"/>
          <p:nvPr/>
        </p:nvSpPr>
        <p:spPr>
          <a:xfrm>
            <a:off x="2246455" y="4072068"/>
            <a:ext cx="27294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A 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C9BAF58-6E1F-482D-A186-807BCB0FBFB1}"/>
              </a:ext>
            </a:extLst>
          </p:cNvPr>
          <p:cNvSpPr txBox="1"/>
          <p:nvPr/>
        </p:nvSpPr>
        <p:spPr>
          <a:xfrm>
            <a:off x="7872249" y="3758483"/>
            <a:ext cx="29913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F 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7D8345D-7959-4851-A0A4-42B3B7C380CB}"/>
              </a:ext>
            </a:extLst>
          </p:cNvPr>
          <p:cNvCxnSpPr>
            <a:cxnSpLocks/>
          </p:cNvCxnSpPr>
          <p:nvPr/>
        </p:nvCxnSpPr>
        <p:spPr>
          <a:xfrm>
            <a:off x="1383635" y="2197653"/>
            <a:ext cx="5763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3CB611BB-D426-4CBC-B35A-2D1E79397C57}"/>
              </a:ext>
            </a:extLst>
          </p:cNvPr>
          <p:cNvCxnSpPr>
            <a:cxnSpLocks/>
          </p:cNvCxnSpPr>
          <p:nvPr/>
        </p:nvCxnSpPr>
        <p:spPr>
          <a:xfrm flipV="1">
            <a:off x="6144187" y="3842650"/>
            <a:ext cx="1535" cy="4641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85425B3-E2CB-4DBA-A1A4-C65AC5E0C335}"/>
              </a:ext>
            </a:extLst>
          </p:cNvPr>
          <p:cNvCxnSpPr>
            <a:cxnSpLocks/>
          </p:cNvCxnSpPr>
          <p:nvPr/>
        </p:nvCxnSpPr>
        <p:spPr>
          <a:xfrm flipV="1">
            <a:off x="694956" y="5132137"/>
            <a:ext cx="5544" cy="6272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04504C66-8DB1-4DD9-8B2B-B78F9E8497E8}"/>
              </a:ext>
            </a:extLst>
          </p:cNvPr>
          <p:cNvCxnSpPr>
            <a:cxnSpLocks/>
          </p:cNvCxnSpPr>
          <p:nvPr/>
        </p:nvCxnSpPr>
        <p:spPr>
          <a:xfrm flipH="1" flipV="1">
            <a:off x="8025043" y="3486280"/>
            <a:ext cx="7006" cy="2822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125FAD29-A8F6-4F1B-950B-303FC4177D72}"/>
              </a:ext>
            </a:extLst>
          </p:cNvPr>
          <p:cNvSpPr txBox="1"/>
          <p:nvPr/>
        </p:nvSpPr>
        <p:spPr>
          <a:xfrm>
            <a:off x="5578676" y="4844211"/>
            <a:ext cx="1913050" cy="11079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4. </a:t>
            </a:r>
          </a:p>
          <a:p>
            <a:r>
              <a:rPr lang="en-US" sz="1600" dirty="0"/>
              <a:t>    Networked HIE, </a:t>
            </a:r>
          </a:p>
          <a:p>
            <a:r>
              <a:rPr lang="en-US" sz="1600" dirty="0"/>
              <a:t>  </a:t>
            </a:r>
            <a:r>
              <a:rPr lang="en-US" sz="1600" dirty="0" smtClean="0"/>
              <a:t>health </a:t>
            </a:r>
            <a:r>
              <a:rPr lang="en-US" sz="1600" dirty="0"/>
              <a:t>data vault</a:t>
            </a:r>
          </a:p>
          <a:p>
            <a:endParaRPr lang="en-US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A614E94-C69B-4D72-9071-9D5B02021CB9}"/>
              </a:ext>
            </a:extLst>
          </p:cNvPr>
          <p:cNvCxnSpPr>
            <a:cxnSpLocks/>
          </p:cNvCxnSpPr>
          <p:nvPr/>
        </p:nvCxnSpPr>
        <p:spPr>
          <a:xfrm>
            <a:off x="6472032" y="3842650"/>
            <a:ext cx="3433" cy="10189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2307C6CA-2801-4E2F-92A7-A6A51E4BDE4E}"/>
              </a:ext>
            </a:extLst>
          </p:cNvPr>
          <p:cNvSpPr txBox="1"/>
          <p:nvPr/>
        </p:nvSpPr>
        <p:spPr>
          <a:xfrm>
            <a:off x="1751799" y="1429779"/>
            <a:ext cx="12389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Training 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82B9C2CA-8C36-47F2-B34A-AEA43DC7E568}"/>
              </a:ext>
            </a:extLst>
          </p:cNvPr>
          <p:cNvCxnSpPr>
            <a:cxnSpLocks/>
          </p:cNvCxnSpPr>
          <p:nvPr/>
        </p:nvCxnSpPr>
        <p:spPr>
          <a:xfrm flipH="1">
            <a:off x="1392612" y="1614445"/>
            <a:ext cx="280598" cy="578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4C39E1AD-BE58-4736-8D23-ADCF28E2BC92}"/>
              </a:ext>
            </a:extLst>
          </p:cNvPr>
          <p:cNvCxnSpPr>
            <a:cxnSpLocks/>
          </p:cNvCxnSpPr>
          <p:nvPr/>
        </p:nvCxnSpPr>
        <p:spPr>
          <a:xfrm flipH="1">
            <a:off x="3047626" y="1634427"/>
            <a:ext cx="978432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0363E1D2-E9F5-4AF5-B1F5-421776CDAF60}"/>
              </a:ext>
            </a:extLst>
          </p:cNvPr>
          <p:cNvSpPr txBox="1"/>
          <p:nvPr/>
        </p:nvSpPr>
        <p:spPr>
          <a:xfrm>
            <a:off x="81442" y="1370698"/>
            <a:ext cx="1313609" cy="397031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    ACO</a:t>
            </a:r>
          </a:p>
          <a:p>
            <a:endParaRPr lang="en-US" dirty="0"/>
          </a:p>
          <a:p>
            <a:endParaRPr lang="en-US" dirty="0"/>
          </a:p>
          <a:p>
            <a:endParaRPr lang="en-US" sz="1600" dirty="0"/>
          </a:p>
          <a:p>
            <a:r>
              <a:rPr lang="en-US" sz="1600" dirty="0"/>
              <a:t>Community</a:t>
            </a:r>
          </a:p>
          <a:p>
            <a:r>
              <a:rPr lang="en-US" dirty="0"/>
              <a:t>        of</a:t>
            </a:r>
          </a:p>
          <a:p>
            <a:r>
              <a:rPr lang="en-US" dirty="0"/>
              <a:t>   </a:t>
            </a:r>
            <a:r>
              <a:rPr lang="en-US" dirty="0" smtClean="0"/>
              <a:t>practice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B4B9B54-1469-4962-978B-314D0BC71DD4}"/>
              </a:ext>
            </a:extLst>
          </p:cNvPr>
          <p:cNvSpPr txBox="1"/>
          <p:nvPr/>
        </p:nvSpPr>
        <p:spPr>
          <a:xfrm>
            <a:off x="1966856" y="2058241"/>
            <a:ext cx="27294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B 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1D76F337-B14C-4CFA-9BAE-BA556327B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293" y="2014340"/>
            <a:ext cx="310923" cy="377985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15FE6B8E-A48D-4B87-8564-DA1086CDDD5C}"/>
              </a:ext>
            </a:extLst>
          </p:cNvPr>
          <p:cNvSpPr txBox="1"/>
          <p:nvPr/>
        </p:nvSpPr>
        <p:spPr>
          <a:xfrm>
            <a:off x="72286" y="4034426"/>
            <a:ext cx="1325863" cy="14773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873F4B1-6C7C-439E-A721-A7FFEE9AEF4D}"/>
              </a:ext>
            </a:extLst>
          </p:cNvPr>
          <p:cNvSpPr txBox="1"/>
          <p:nvPr/>
        </p:nvSpPr>
        <p:spPr>
          <a:xfrm>
            <a:off x="112675" y="4356340"/>
            <a:ext cx="1300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r>
              <a:rPr lang="en-US" sz="1600" dirty="0"/>
              <a:t>Experiential</a:t>
            </a:r>
          </a:p>
          <a:p>
            <a:endParaRPr lang="en-US" sz="16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57D92B-FDE3-4457-8171-1943703D21D4}"/>
              </a:ext>
            </a:extLst>
          </p:cNvPr>
          <p:cNvCxnSpPr>
            <a:cxnSpLocks/>
          </p:cNvCxnSpPr>
          <p:nvPr/>
        </p:nvCxnSpPr>
        <p:spPr>
          <a:xfrm flipV="1">
            <a:off x="2242002" y="2216145"/>
            <a:ext cx="129651" cy="8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F61D683-6B27-4216-9033-3E8BB494C35A}"/>
              </a:ext>
            </a:extLst>
          </p:cNvPr>
          <p:cNvCxnSpPr>
            <a:endCxn id="34" idx="0"/>
          </p:cNvCxnSpPr>
          <p:nvPr/>
        </p:nvCxnSpPr>
        <p:spPr>
          <a:xfrm>
            <a:off x="4765754" y="1882899"/>
            <a:ext cx="1" cy="1314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>
            <a:extLst>
              <a:ext uri="{FF2B5EF4-FFF2-40B4-BE49-F238E27FC236}">
                <a16:creationId xmlns:a16="http://schemas.microsoft.com/office/drawing/2014/main" id="{2936464B-9A47-4B16-BE99-9C551A6BB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0516"/>
          </a:xfrm>
        </p:spPr>
        <p:txBody>
          <a:bodyPr/>
          <a:lstStyle/>
          <a:p>
            <a:r>
              <a:rPr lang="en-US" sz="2900" dirty="0">
                <a:solidFill>
                  <a:srgbClr val="000000"/>
                </a:solidFill>
              </a:rPr>
              <a:t>Patient-Oriented Knowledge System</a:t>
            </a:r>
            <a:endParaRPr lang="en-US" dirty="0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193C3A5-52D0-4BC6-B33D-39DFEA57213E}"/>
              </a:ext>
            </a:extLst>
          </p:cNvPr>
          <p:cNvCxnSpPr>
            <a:cxnSpLocks/>
          </p:cNvCxnSpPr>
          <p:nvPr/>
        </p:nvCxnSpPr>
        <p:spPr>
          <a:xfrm flipV="1">
            <a:off x="5443493" y="4065017"/>
            <a:ext cx="9259" cy="287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F476AAB-C7CA-420E-9179-C1E1F6713C06}"/>
              </a:ext>
            </a:extLst>
          </p:cNvPr>
          <p:cNvCxnSpPr>
            <a:cxnSpLocks/>
          </p:cNvCxnSpPr>
          <p:nvPr/>
        </p:nvCxnSpPr>
        <p:spPr>
          <a:xfrm>
            <a:off x="4740990" y="4065017"/>
            <a:ext cx="711762" cy="70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6CC7C71C-EA77-460C-9422-EE6B13CFCB31}"/>
              </a:ext>
            </a:extLst>
          </p:cNvPr>
          <p:cNvSpPr txBox="1"/>
          <p:nvPr/>
        </p:nvSpPr>
        <p:spPr>
          <a:xfrm>
            <a:off x="8199605" y="5628755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3.13</a:t>
            </a:r>
          </a:p>
        </p:txBody>
      </p:sp>
      <p:sp>
        <p:nvSpPr>
          <p:cNvPr id="61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9193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ext Box 2"/>
          <p:cNvSpPr txBox="1">
            <a:spLocks noChangeArrowheads="1"/>
          </p:cNvSpPr>
          <p:nvPr/>
        </p:nvSpPr>
        <p:spPr bwMode="auto">
          <a:xfrm>
            <a:off x="0" y="637353"/>
            <a:ext cx="914400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Evidence-Informed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Decision Making</a:t>
            </a:r>
          </a:p>
        </p:txBody>
      </p:sp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5012767" y="2749325"/>
            <a:ext cx="183054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304800" y="18288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2B2B2"/>
              </a:buClr>
              <a:buSzPct val="55000"/>
              <a:buFont typeface="Monotype Sorts" pitchFamily="2" charset="2"/>
              <a:buChar char="l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2B2B2"/>
              </a:buClr>
              <a:buSzPct val="55000"/>
              <a:buFont typeface="Monotype Sorts" pitchFamily="2" charset="2"/>
              <a:buChar char="l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2B2B2"/>
              </a:buClr>
              <a:buSzPct val="55000"/>
              <a:buFont typeface="Monotype Sorts" pitchFamily="2" charset="2"/>
              <a:buChar char="l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2B2B2"/>
              </a:buClr>
              <a:buSzPct val="55000"/>
              <a:buFont typeface="Monotype Sorts" pitchFamily="2" charset="2"/>
              <a:buChar char="l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DB7C34F-1325-4C7A-94DD-ABE5A5F0B846}"/>
              </a:ext>
            </a:extLst>
          </p:cNvPr>
          <p:cNvSpPr/>
          <p:nvPr/>
        </p:nvSpPr>
        <p:spPr>
          <a:xfrm>
            <a:off x="782975" y="1161870"/>
            <a:ext cx="7239000" cy="4803999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A855D6A-B9FF-4C57-83D4-7A17B680061B}"/>
              </a:ext>
            </a:extLst>
          </p:cNvPr>
          <p:cNvSpPr/>
          <p:nvPr/>
        </p:nvSpPr>
        <p:spPr>
          <a:xfrm>
            <a:off x="3058830" y="1473805"/>
            <a:ext cx="2125365" cy="2112224"/>
          </a:xfrm>
          <a:prstGeom prst="ellipse">
            <a:avLst/>
          </a:prstGeom>
          <a:solidFill>
            <a:srgbClr val="00B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7575B9D-6508-429B-9262-4759C4EB1A1C}"/>
              </a:ext>
            </a:extLst>
          </p:cNvPr>
          <p:cNvSpPr/>
          <p:nvPr/>
        </p:nvSpPr>
        <p:spPr>
          <a:xfrm>
            <a:off x="4064834" y="2900194"/>
            <a:ext cx="2203683" cy="2278782"/>
          </a:xfrm>
          <a:prstGeom prst="ellipse">
            <a:avLst/>
          </a:prstGeom>
          <a:solidFill>
            <a:srgbClr val="00B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AD526B-9271-476A-A16D-E7B53F7B9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860" y="3000439"/>
            <a:ext cx="2234188" cy="2235765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746D6D55-AE86-4261-9CD7-27DDA8B6410A}"/>
              </a:ext>
            </a:extLst>
          </p:cNvPr>
          <p:cNvSpPr/>
          <p:nvPr/>
        </p:nvSpPr>
        <p:spPr>
          <a:xfrm>
            <a:off x="3101860" y="2779798"/>
            <a:ext cx="2125365" cy="106578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718A4E-F2AF-4E82-9F79-8F71EB80DE85}"/>
              </a:ext>
            </a:extLst>
          </p:cNvPr>
          <p:cNvSpPr txBox="1"/>
          <p:nvPr/>
        </p:nvSpPr>
        <p:spPr>
          <a:xfrm>
            <a:off x="3649832" y="3013977"/>
            <a:ext cx="1295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Decision making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D886C6-22B2-4561-8EB9-0F8ED159B54E}"/>
              </a:ext>
            </a:extLst>
          </p:cNvPr>
          <p:cNvSpPr txBox="1"/>
          <p:nvPr/>
        </p:nvSpPr>
        <p:spPr>
          <a:xfrm>
            <a:off x="3286398" y="1891881"/>
            <a:ext cx="2008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Best available research evidence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1C1125-497A-44BA-892A-2BB83663FF77}"/>
              </a:ext>
            </a:extLst>
          </p:cNvPr>
          <p:cNvSpPr txBox="1"/>
          <p:nvPr/>
        </p:nvSpPr>
        <p:spPr>
          <a:xfrm>
            <a:off x="4633713" y="3690137"/>
            <a:ext cx="1548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Resources, practitioner expertise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D16AD6-8275-43E4-BC42-3A8EC9B156F6}"/>
              </a:ext>
            </a:extLst>
          </p:cNvPr>
          <p:cNvSpPr txBox="1"/>
          <p:nvPr/>
        </p:nvSpPr>
        <p:spPr>
          <a:xfrm>
            <a:off x="2231870" y="3563870"/>
            <a:ext cx="1556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Population characteristic, needs, values,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preferences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5F0618-79E5-4D1E-BB8E-4C2296132F51}"/>
              </a:ext>
            </a:extLst>
          </p:cNvPr>
          <p:cNvSpPr txBox="1"/>
          <p:nvPr/>
        </p:nvSpPr>
        <p:spPr>
          <a:xfrm>
            <a:off x="5313044" y="2042884"/>
            <a:ext cx="1857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Environment and organizational context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6F0F9D-6C7D-432D-B071-B7ECBC579F47}"/>
              </a:ext>
            </a:extLst>
          </p:cNvPr>
          <p:cNvSpPr txBox="1"/>
          <p:nvPr/>
        </p:nvSpPr>
        <p:spPr>
          <a:xfrm>
            <a:off x="8024284" y="5562600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3.14</a:t>
            </a:r>
          </a:p>
        </p:txBody>
      </p:sp>
      <p:sp>
        <p:nvSpPr>
          <p:cNvPr id="1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534078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3200"/>
          </a:p>
          <a:p>
            <a:endParaRPr lang="en-US" sz="320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AB195B3-BE3F-4092-9A95-C43C3215A5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401875"/>
              </p:ext>
            </p:extLst>
          </p:nvPr>
        </p:nvGraphicFramePr>
        <p:xfrm>
          <a:off x="0" y="711194"/>
          <a:ext cx="9144000" cy="5287224"/>
        </p:xfrm>
        <a:graphic>
          <a:graphicData uri="http://schemas.openxmlformats.org/drawingml/2006/table">
            <a:tbl>
              <a:tblPr firstRow="1" firstCol="1" bandRow="1"/>
              <a:tblGrid>
                <a:gridCol w="3151048">
                  <a:extLst>
                    <a:ext uri="{9D8B030D-6E8A-4147-A177-3AD203B41FA5}">
                      <a16:colId xmlns:a16="http://schemas.microsoft.com/office/drawing/2014/main" val="2907022883"/>
                    </a:ext>
                  </a:extLst>
                </a:gridCol>
                <a:gridCol w="2996476">
                  <a:extLst>
                    <a:ext uri="{9D8B030D-6E8A-4147-A177-3AD203B41FA5}">
                      <a16:colId xmlns:a16="http://schemas.microsoft.com/office/drawing/2014/main" val="1592289312"/>
                    </a:ext>
                  </a:extLst>
                </a:gridCol>
                <a:gridCol w="2996476">
                  <a:extLst>
                    <a:ext uri="{9D8B030D-6E8A-4147-A177-3AD203B41FA5}">
                      <a16:colId xmlns:a16="http://schemas.microsoft.com/office/drawing/2014/main" val="2718243750"/>
                    </a:ext>
                  </a:extLst>
                </a:gridCol>
              </a:tblGrid>
              <a:tr h="70879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893168"/>
                  </a:ext>
                </a:extLst>
              </a:tr>
              <a:tr h="72280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Logic 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Based on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747029"/>
                  </a:ext>
                </a:extLst>
              </a:tr>
              <a:tr h="72280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Evidence-based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240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Biological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Genomic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Engineering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Descriptive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Facts 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005401"/>
                  </a:ext>
                </a:extLst>
              </a:tr>
              <a:tr h="16296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Normative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Judgment or expert reasoning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41852"/>
                  </a:ext>
                </a:extLst>
              </a:tr>
              <a:tr h="72280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Intuitive 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ubconscious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Holistic thought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789221"/>
                  </a:ext>
                </a:extLst>
              </a:tr>
              <a:tr h="72280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Affective 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motion 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Values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86436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E28FAB7-DCAE-472F-A51D-F96EDC6521F6}"/>
              </a:ext>
            </a:extLst>
          </p:cNvPr>
          <p:cNvSpPr/>
          <p:nvPr/>
        </p:nvSpPr>
        <p:spPr>
          <a:xfrm>
            <a:off x="914400" y="752036"/>
            <a:ext cx="758489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Decision Science: Decision Types and Logic</a:t>
            </a:r>
          </a:p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A8B59E-6F8C-421B-8D3E-C0866726D283}"/>
              </a:ext>
            </a:extLst>
          </p:cNvPr>
          <p:cNvSpPr txBox="1"/>
          <p:nvPr/>
        </p:nvSpPr>
        <p:spPr>
          <a:xfrm>
            <a:off x="8153400" y="5633062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3.15</a:t>
            </a:r>
          </a:p>
        </p:txBody>
      </p:sp>
      <p:sp>
        <p:nvSpPr>
          <p:cNvPr id="7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456248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56078"/>
            <a:ext cx="8077200" cy="4628444"/>
          </a:xfrm>
          <a:noFill/>
          <a:effectLst>
            <a:softEdge rad="12700"/>
          </a:effectLst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Knowledge capture from existing systems to inform clinical processes?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Are these decisions based on facts or judgment, or both?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Sources of knowledge: 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Medical records</a:t>
            </a:r>
          </a:p>
          <a:p>
            <a:r>
              <a:rPr lang="en-US" sz="2800" dirty="0"/>
              <a:t>Charge and ER nurses </a:t>
            </a:r>
          </a:p>
          <a:p>
            <a:r>
              <a:rPr lang="en-US" sz="2800" dirty="0"/>
              <a:t>Respiratory </a:t>
            </a:r>
            <a:r>
              <a:rPr lang="en-US" sz="2800" dirty="0" smtClean="0"/>
              <a:t>therapist</a:t>
            </a:r>
            <a:endParaRPr lang="en-US" sz="2800" dirty="0"/>
          </a:p>
          <a:p>
            <a:r>
              <a:rPr lang="en-US" sz="2800" dirty="0"/>
              <a:t>Attending doctors and hospitalists </a:t>
            </a:r>
          </a:p>
          <a:p>
            <a:r>
              <a:rPr lang="en-US" sz="2800" dirty="0"/>
              <a:t>Networked medical centers</a:t>
            </a:r>
          </a:p>
          <a:p>
            <a:r>
              <a:rPr lang="en-US" sz="2800" dirty="0"/>
              <a:t>Accreditation agencies</a:t>
            </a:r>
          </a:p>
          <a:p>
            <a:r>
              <a:rPr lang="en-US" sz="2800" dirty="0"/>
              <a:t>Insurance/financing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CAC74B1-C2C8-4C74-9C77-321FDAAE3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47700"/>
          </a:xfrm>
          <a:noFill/>
        </p:spPr>
        <p:txBody>
          <a:bodyPr/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Rapid Response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378AC6-B475-47FE-941D-D822D63AB96F}"/>
              </a:ext>
            </a:extLst>
          </p:cNvPr>
          <p:cNvSpPr txBox="1"/>
          <p:nvPr/>
        </p:nvSpPr>
        <p:spPr>
          <a:xfrm>
            <a:off x="8077200" y="5712024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3.16</a:t>
            </a:r>
          </a:p>
        </p:txBody>
      </p:sp>
      <p:sp>
        <p:nvSpPr>
          <p:cNvPr id="7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5177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ext Box 2"/>
          <p:cNvSpPr txBox="1">
            <a:spLocks noChangeArrowheads="1"/>
          </p:cNvSpPr>
          <p:nvPr/>
        </p:nvSpPr>
        <p:spPr bwMode="auto">
          <a:xfrm>
            <a:off x="0" y="644326"/>
            <a:ext cx="914399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“Mechanistic” Decisions in Clinical Practice</a:t>
            </a:r>
          </a:p>
        </p:txBody>
      </p:sp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4986283" y="2599231"/>
            <a:ext cx="174516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177128" y="1002166"/>
            <a:ext cx="8542479" cy="545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2B2B2"/>
              </a:buClr>
              <a:buSzPct val="55000"/>
              <a:buFont typeface="Monotype Sorts" pitchFamily="2" charset="2"/>
              <a:buChar char="l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2B2B2"/>
              </a:buClr>
              <a:buSzPct val="55000"/>
              <a:buFont typeface="Monotype Sorts" pitchFamily="2" charset="2"/>
              <a:buChar char="l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2B2B2"/>
              </a:buClr>
              <a:buSzPct val="55000"/>
              <a:buFont typeface="Monotype Sorts" pitchFamily="2" charset="2"/>
              <a:buChar char="l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2B2B2"/>
              </a:buClr>
              <a:buSzPct val="55000"/>
              <a:buFont typeface="Monotype Sorts" pitchFamily="2" charset="2"/>
              <a:buChar char="l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DB7C34F-1325-4C7A-94DD-ABE5A5F0B846}"/>
              </a:ext>
            </a:extLst>
          </p:cNvPr>
          <p:cNvSpPr/>
          <p:nvPr/>
        </p:nvSpPr>
        <p:spPr>
          <a:xfrm>
            <a:off x="774071" y="1268993"/>
            <a:ext cx="6901333" cy="443295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A855D6A-B9FF-4C57-83D4-7A17B680061B}"/>
              </a:ext>
            </a:extLst>
          </p:cNvPr>
          <p:cNvSpPr/>
          <p:nvPr/>
        </p:nvSpPr>
        <p:spPr>
          <a:xfrm>
            <a:off x="3159006" y="1570576"/>
            <a:ext cx="2026227" cy="1949082"/>
          </a:xfrm>
          <a:prstGeom prst="ellipse">
            <a:avLst/>
          </a:prstGeom>
          <a:solidFill>
            <a:srgbClr val="00B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7575B9D-6508-429B-9262-4759C4EB1A1C}"/>
              </a:ext>
            </a:extLst>
          </p:cNvPr>
          <p:cNvSpPr/>
          <p:nvPr/>
        </p:nvSpPr>
        <p:spPr>
          <a:xfrm>
            <a:off x="3961824" y="3039293"/>
            <a:ext cx="2100891" cy="2102775"/>
          </a:xfrm>
          <a:prstGeom prst="ellipse">
            <a:avLst/>
          </a:prstGeom>
          <a:solidFill>
            <a:srgbClr val="00B0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AD526B-9271-476A-A16D-E7B53F7B9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7763" y="3074796"/>
            <a:ext cx="2129973" cy="2063081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746D6D55-AE86-4261-9CD7-27DDA8B6410A}"/>
              </a:ext>
            </a:extLst>
          </p:cNvPr>
          <p:cNvSpPr/>
          <p:nvPr/>
        </p:nvSpPr>
        <p:spPr>
          <a:xfrm>
            <a:off x="3004672" y="1513576"/>
            <a:ext cx="2231444" cy="206308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718A4E-F2AF-4E82-9F79-8F71EB80DE85}"/>
              </a:ext>
            </a:extLst>
          </p:cNvPr>
          <p:cNvSpPr txBox="1"/>
          <p:nvPr/>
        </p:nvSpPr>
        <p:spPr>
          <a:xfrm>
            <a:off x="3607164" y="2801704"/>
            <a:ext cx="1235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Precision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medicine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D886C6-22B2-4561-8EB9-0F8ED159B54E}"/>
              </a:ext>
            </a:extLst>
          </p:cNvPr>
          <p:cNvSpPr txBox="1"/>
          <p:nvPr/>
        </p:nvSpPr>
        <p:spPr>
          <a:xfrm>
            <a:off x="3107134" y="1899175"/>
            <a:ext cx="2129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Research evidence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Human genome “tailored to patient”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1C1125-497A-44BA-892A-2BB83663FF77}"/>
              </a:ext>
            </a:extLst>
          </p:cNvPr>
          <p:cNvSpPr txBox="1"/>
          <p:nvPr/>
        </p:nvSpPr>
        <p:spPr>
          <a:xfrm>
            <a:off x="4448367" y="3629016"/>
            <a:ext cx="1475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Resources, practitioner expertise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D16AD6-8275-43E4-BC42-3A8EC9B156F6}"/>
              </a:ext>
            </a:extLst>
          </p:cNvPr>
          <p:cNvSpPr txBox="1"/>
          <p:nvPr/>
        </p:nvSpPr>
        <p:spPr>
          <a:xfrm>
            <a:off x="2496004" y="3429000"/>
            <a:ext cx="14841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Population characteristic, needs, values,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preferences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5F0618-79E5-4D1E-BB8E-4C2296132F51}"/>
              </a:ext>
            </a:extLst>
          </p:cNvPr>
          <p:cNvSpPr txBox="1"/>
          <p:nvPr/>
        </p:nvSpPr>
        <p:spPr>
          <a:xfrm>
            <a:off x="5497441" y="1944951"/>
            <a:ext cx="1770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Environment and organizational context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85E42D-8329-480E-BA96-658361D90597}"/>
              </a:ext>
            </a:extLst>
          </p:cNvPr>
          <p:cNvSpPr txBox="1"/>
          <p:nvPr/>
        </p:nvSpPr>
        <p:spPr>
          <a:xfrm>
            <a:off x="8015316" y="5548057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3.17</a:t>
            </a:r>
          </a:p>
        </p:txBody>
      </p:sp>
      <p:sp>
        <p:nvSpPr>
          <p:cNvPr id="1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925485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28FAB7-DCAE-472F-A51D-F96EDC6521F6}"/>
              </a:ext>
            </a:extLst>
          </p:cNvPr>
          <p:cNvSpPr/>
          <p:nvPr/>
        </p:nvSpPr>
        <p:spPr>
          <a:xfrm>
            <a:off x="0" y="685800"/>
            <a:ext cx="914400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Typically Not Included in EHR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         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6BD1BB-DC87-4D42-8BBC-FAC5E26A6057}"/>
              </a:ext>
            </a:extLst>
          </p:cNvPr>
          <p:cNvSpPr/>
          <p:nvPr/>
        </p:nvSpPr>
        <p:spPr>
          <a:xfrm>
            <a:off x="231913" y="1162871"/>
            <a:ext cx="84582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E0A50B-C148-4818-B559-D0A2508DCFC4}"/>
              </a:ext>
            </a:extLst>
          </p:cNvPr>
          <p:cNvSpPr/>
          <p:nvPr/>
        </p:nvSpPr>
        <p:spPr>
          <a:xfrm>
            <a:off x="1066800" y="1752600"/>
            <a:ext cx="766451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values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preferences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routinely considered in practice </a:t>
            </a:r>
          </a:p>
          <a:p>
            <a:endParaRPr lang="en-US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Schooling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eligion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ulture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lternative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practices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tressors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4E63F8-1788-4765-86CE-47CA271C44AC}"/>
              </a:ext>
            </a:extLst>
          </p:cNvPr>
          <p:cNvSpPr txBox="1"/>
          <p:nvPr/>
        </p:nvSpPr>
        <p:spPr>
          <a:xfrm>
            <a:off x="8001000" y="5557360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3.18</a:t>
            </a:r>
          </a:p>
        </p:txBody>
      </p:sp>
      <p:sp>
        <p:nvSpPr>
          <p:cNvPr id="10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478399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28FAB7-DCAE-472F-A51D-F96EDC6521F6}"/>
              </a:ext>
            </a:extLst>
          </p:cNvPr>
          <p:cNvSpPr/>
          <p:nvPr/>
        </p:nvSpPr>
        <p:spPr>
          <a:xfrm>
            <a:off x="0" y="863025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and Social Information in EHRs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6BD1BB-DC87-4D42-8BBC-FAC5E26A6057}"/>
              </a:ext>
            </a:extLst>
          </p:cNvPr>
          <p:cNvSpPr/>
          <p:nvPr/>
        </p:nvSpPr>
        <p:spPr>
          <a:xfrm>
            <a:off x="228600" y="827971"/>
            <a:ext cx="84582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DD7F897-F9B5-4EF4-8C63-4996E382324A}"/>
              </a:ext>
            </a:extLst>
          </p:cNvPr>
          <p:cNvSpPr/>
          <p:nvPr/>
        </p:nvSpPr>
        <p:spPr>
          <a:xfrm>
            <a:off x="527587" y="2181363"/>
            <a:ext cx="3446463" cy="3562074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46D629-4281-4EA7-816E-0113ACC7A41C}"/>
              </a:ext>
            </a:extLst>
          </p:cNvPr>
          <p:cNvSpPr/>
          <p:nvPr/>
        </p:nvSpPr>
        <p:spPr>
          <a:xfrm>
            <a:off x="762000" y="2474575"/>
            <a:ext cx="3048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Promoted thinking and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contextual information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(e.g., immigration,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 sources,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legacy of family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violence, housing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arrangements)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E2E3657-10FE-4879-B535-BC6E7C703211}"/>
              </a:ext>
            </a:extLst>
          </p:cNvPr>
          <p:cNvSpPr/>
          <p:nvPr/>
        </p:nvSpPr>
        <p:spPr>
          <a:xfrm>
            <a:off x="4621592" y="2130194"/>
            <a:ext cx="3827739" cy="3639225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767618-5ED5-4BC4-BD6A-7D8F5C7E56FB}"/>
              </a:ext>
            </a:extLst>
          </p:cNvPr>
          <p:cNvSpPr txBox="1"/>
          <p:nvPr/>
        </p:nvSpPr>
        <p:spPr>
          <a:xfrm>
            <a:off x="4825195" y="2647312"/>
            <a:ext cx="3541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Highlighted some  challenging life transitions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Supported team-based care 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Organized data clearly for continuity of care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E9C7B3-A2FA-4344-A288-0E10E42DFEE5}"/>
              </a:ext>
            </a:extLst>
          </p:cNvPr>
          <p:cNvSpPr txBox="1"/>
          <p:nvPr/>
        </p:nvSpPr>
        <p:spPr>
          <a:xfrm>
            <a:off x="8127216" y="5667879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3.19</a:t>
            </a:r>
          </a:p>
        </p:txBody>
      </p:sp>
      <p:sp>
        <p:nvSpPr>
          <p:cNvPr id="13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041054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2"/>
          <p:cNvSpPr txBox="1">
            <a:spLocks noChangeArrowheads="1"/>
          </p:cNvSpPr>
          <p:nvPr/>
        </p:nvSpPr>
        <p:spPr bwMode="auto">
          <a:xfrm>
            <a:off x="1326627" y="602159"/>
            <a:ext cx="6359433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Professions in Society </a:t>
            </a:r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1182168" y="1374315"/>
            <a:ext cx="73152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5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Define the core body of knowledge (competencies)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5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1. Select who will study and be trained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5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2. Determine who will enter the profession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5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3. Establish a code of conduct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5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4. Discipline members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5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5. Structure of behavior and relationships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55000"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388578" y="4936665"/>
            <a:ext cx="5144719" cy="100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5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How will the professions change in the information age?</a:t>
            </a:r>
          </a:p>
        </p:txBody>
      </p:sp>
      <p:pic>
        <p:nvPicPr>
          <p:cNvPr id="5122" name="Picture 2" descr="C:\Program Files (x86)\Microsoft Office\MEDIA\CAGCAT10\j018600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45" y="4442654"/>
            <a:ext cx="1597228" cy="1441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D0D2233-D909-4DB8-B362-95FD639DC544}"/>
              </a:ext>
            </a:extLst>
          </p:cNvPr>
          <p:cNvSpPr txBox="1"/>
          <p:nvPr/>
        </p:nvSpPr>
        <p:spPr>
          <a:xfrm>
            <a:off x="8229600" y="5581602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3.2</a:t>
            </a:r>
          </a:p>
        </p:txBody>
      </p:sp>
      <p:sp>
        <p:nvSpPr>
          <p:cNvPr id="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428666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2"/>
          <p:cNvSpPr txBox="1">
            <a:spLocks noChangeArrowheads="1"/>
          </p:cNvSpPr>
          <p:nvPr/>
        </p:nvSpPr>
        <p:spPr bwMode="auto">
          <a:xfrm>
            <a:off x="8551" y="633034"/>
            <a:ext cx="916375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Customer-Perceived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Quality</a:t>
            </a:r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5115478" y="2943983"/>
            <a:ext cx="155747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endParaRPr lang="en-US" sz="3200"/>
          </a:p>
          <a:p>
            <a:endParaRPr lang="en-US" sz="3200"/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641731" y="18669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lvl="1">
              <a:spcBef>
                <a:spcPct val="20000"/>
              </a:spcBef>
              <a:buClr>
                <a:schemeClr val="tx1"/>
              </a:buClr>
              <a:buSzPct val="55000"/>
            </a:pPr>
            <a:endParaRPr lang="en-US" sz="2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14D756-3959-4492-A3F8-271FA11EAFBC}"/>
              </a:ext>
            </a:extLst>
          </p:cNvPr>
          <p:cNvSpPr/>
          <p:nvPr/>
        </p:nvSpPr>
        <p:spPr>
          <a:xfrm>
            <a:off x="1031012" y="1366731"/>
            <a:ext cx="1752600" cy="80782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C86AC8-EC11-42BB-AD80-F28BB7E75214}"/>
              </a:ext>
            </a:extLst>
          </p:cNvPr>
          <p:cNvSpPr txBox="1"/>
          <p:nvPr/>
        </p:nvSpPr>
        <p:spPr>
          <a:xfrm>
            <a:off x="1163809" y="1366732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Prior </a:t>
            </a:r>
            <a:r>
              <a:rPr lang="en-US" sz="2000" dirty="0" smtClean="0"/>
              <a:t>expectations</a:t>
            </a: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244211-FA7C-4CE4-A4C2-37B909250B08}"/>
              </a:ext>
            </a:extLst>
          </p:cNvPr>
          <p:cNvSpPr/>
          <p:nvPr/>
        </p:nvSpPr>
        <p:spPr>
          <a:xfrm>
            <a:off x="3124200" y="3200401"/>
            <a:ext cx="1991279" cy="1428725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CB6A1F-36CA-40A1-8F6D-2BE872A086F0}"/>
              </a:ext>
            </a:extLst>
          </p:cNvPr>
          <p:cNvSpPr/>
          <p:nvPr/>
        </p:nvSpPr>
        <p:spPr>
          <a:xfrm>
            <a:off x="2992610" y="3200400"/>
            <a:ext cx="2122870" cy="14287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Match between expectations and experiences </a:t>
            </a:r>
          </a:p>
          <a:p>
            <a:r>
              <a:rPr lang="en-US" dirty="0">
                <a:solidFill>
                  <a:schemeClr val="tx1"/>
                </a:solidFill>
              </a:rPr>
              <a:t>(=disconfirmation)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85F8DC-8C6D-43E6-9709-D4CB14337A5C}"/>
              </a:ext>
            </a:extLst>
          </p:cNvPr>
          <p:cNvSpPr txBox="1"/>
          <p:nvPr/>
        </p:nvSpPr>
        <p:spPr>
          <a:xfrm>
            <a:off x="5640944" y="1361242"/>
            <a:ext cx="1828800" cy="92333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Experiences  (=perceived performance)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6011C6-E242-4348-A803-A9D0C3A6B35A}"/>
              </a:ext>
            </a:extLst>
          </p:cNvPr>
          <p:cNvSpPr/>
          <p:nvPr/>
        </p:nvSpPr>
        <p:spPr>
          <a:xfrm>
            <a:off x="3287093" y="5187366"/>
            <a:ext cx="1752600" cy="7078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1CD753-B9A6-4DF4-8370-9D971519D9EE}"/>
              </a:ext>
            </a:extLst>
          </p:cNvPr>
          <p:cNvSpPr txBox="1"/>
          <p:nvPr/>
        </p:nvSpPr>
        <p:spPr>
          <a:xfrm>
            <a:off x="3737182" y="5199351"/>
            <a:ext cx="14561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Service quality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1ED6D48-21BC-4048-AD29-4A254A32854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1907312" y="2174552"/>
            <a:ext cx="2111379" cy="9637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F8E4E43-4F17-469B-ADA5-56453E373666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4119839" y="2284572"/>
            <a:ext cx="2435505" cy="8537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row: Down 24">
            <a:extLst>
              <a:ext uri="{FF2B5EF4-FFF2-40B4-BE49-F238E27FC236}">
                <a16:creationId xmlns:a16="http://schemas.microsoft.com/office/drawing/2014/main" id="{01245D8E-FBAB-4DFC-9F8D-28B459B02775}"/>
              </a:ext>
            </a:extLst>
          </p:cNvPr>
          <p:cNvSpPr/>
          <p:nvPr/>
        </p:nvSpPr>
        <p:spPr>
          <a:xfrm>
            <a:off x="3998742" y="4649448"/>
            <a:ext cx="242196" cy="54990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235DA25-17E1-409E-85F9-52CA8D2220FD}"/>
              </a:ext>
            </a:extLst>
          </p:cNvPr>
          <p:cNvSpPr txBox="1"/>
          <p:nvPr/>
        </p:nvSpPr>
        <p:spPr>
          <a:xfrm>
            <a:off x="7898837" y="5617221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3.20</a:t>
            </a:r>
          </a:p>
        </p:txBody>
      </p:sp>
      <p:sp>
        <p:nvSpPr>
          <p:cNvPr id="20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587217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28FAB7-DCAE-472F-A51D-F96EDC6521F6}"/>
              </a:ext>
            </a:extLst>
          </p:cNvPr>
          <p:cNvSpPr/>
          <p:nvPr/>
        </p:nvSpPr>
        <p:spPr>
          <a:xfrm>
            <a:off x="0" y="696022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	  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Defining Palliative Care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6BD1BB-DC87-4D42-8BBC-FAC5E26A6057}"/>
              </a:ext>
            </a:extLst>
          </p:cNvPr>
          <p:cNvSpPr/>
          <p:nvPr/>
        </p:nvSpPr>
        <p:spPr>
          <a:xfrm>
            <a:off x="228600" y="1219200"/>
            <a:ext cx="8686800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Palliative care is specialized medical care for people living with serious illness.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It focuses on providing relief from the symptoms and stress of serious illness.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goal is to improve quality of life for both the patient and the family.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Palliative care is provided by a team of palliative care doctors, nurses, social workers, and others who work together with a patient’s other doctors to provide an extra layer of support.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is appropriate at any age and at any stage in a serious illness and can be provided along with curative treatment.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SOURCE: Center to Advance Palliative Care. https://www.capc.org/about/palliative-care/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		(accessed April 11, 2017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2EEB85-B19B-4C8D-A7D6-B98BC3D3F3A5}"/>
              </a:ext>
            </a:extLst>
          </p:cNvPr>
          <p:cNvSpPr txBox="1"/>
          <p:nvPr/>
        </p:nvSpPr>
        <p:spPr>
          <a:xfrm>
            <a:off x="7943991" y="5638800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3.21</a:t>
            </a:r>
          </a:p>
        </p:txBody>
      </p:sp>
      <p:sp>
        <p:nvSpPr>
          <p:cNvPr id="9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021431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782778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kumimoji="0" lang="en-US" sz="3600" b="0" i="0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kumimoji="0" lang="en-US" sz="3600" b="0" i="0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Role of the Health Professions</a:t>
            </a:r>
          </a:p>
        </p:txBody>
      </p:sp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418921" y="1538347"/>
            <a:ext cx="86106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R="0" lvl="0" defTabSz="914400" eaLnBrk="1" fontAlgn="auto" latinLnBrk="0" hangingPunct="1">
              <a:spcAft>
                <a:spcPts val="1800"/>
              </a:spcAft>
              <a:buClr>
                <a:srgbClr val="B2B2B2"/>
              </a:buClr>
              <a:buSzPct val="55000"/>
              <a:tabLst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How 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as the EHR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changed the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decision-making process 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of medical doctors? Nurses?</a:t>
            </a:r>
            <a:endParaRPr lang="en-US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defTabSz="914400" eaLnBrk="1" fontAlgn="auto" latinLnBrk="0" hangingPunct="1">
              <a:spcAft>
                <a:spcPts val="1800"/>
              </a:spcAft>
              <a:buClr>
                <a:srgbClr val="B2B2B2"/>
              </a:buClr>
              <a:buSzPct val="55000"/>
              <a:tabLst/>
              <a:defRPr/>
            </a:pPr>
            <a:r>
              <a:rPr kumimoji="0" lang="en-US" sz="24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As the clinical process changes, is there a loss of professional autonomy? Individual autonomy? </a:t>
            </a:r>
          </a:p>
          <a:p>
            <a:pPr marR="0" lvl="0" defTabSz="914400" eaLnBrk="1" fontAlgn="auto" latinLnBrk="0" hangingPunct="1">
              <a:spcAft>
                <a:spcPts val="1800"/>
              </a:spcAft>
              <a:buClr>
                <a:srgbClr val="B2B2B2"/>
              </a:buClr>
              <a:buSzPct val="55000"/>
              <a:tabLst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What are examples of decisions that represent each type of decision context in 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exhibit </a:t>
            </a: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3.1? </a:t>
            </a:r>
          </a:p>
          <a:p>
            <a:pPr>
              <a:spcAft>
                <a:spcPts val="1800"/>
              </a:spcAft>
              <a:buClr>
                <a:srgbClr val="B2B2B2"/>
              </a:buClr>
              <a:buSzPct val="55000"/>
              <a:defRPr/>
            </a:pP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What changes in the selection, training, and reward of medical professionals would you suggest given the changing role of the society and information technology?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3B1379-7003-47B8-8D33-1F35EF581822}"/>
              </a:ext>
            </a:extLst>
          </p:cNvPr>
          <p:cNvSpPr txBox="1"/>
          <p:nvPr/>
        </p:nvSpPr>
        <p:spPr>
          <a:xfrm>
            <a:off x="8092619" y="5600878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3.22</a:t>
            </a:r>
          </a:p>
        </p:txBody>
      </p:sp>
      <p:sp>
        <p:nvSpPr>
          <p:cNvPr id="7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0221825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2"/>
          <p:cNvSpPr txBox="1">
            <a:spLocks noChangeArrowheads="1"/>
          </p:cNvSpPr>
          <p:nvPr/>
        </p:nvSpPr>
        <p:spPr bwMode="auto">
          <a:xfrm>
            <a:off x="0" y="720082"/>
            <a:ext cx="91440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Professions and Organizations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3200"/>
          </a:p>
          <a:p>
            <a:endParaRPr lang="en-US" sz="3200"/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914400" y="16764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55000"/>
              <a:buFont typeface="Monotype Sorts" pitchFamily="2" charset="2"/>
              <a:buChar char="l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market for their skills is global rather then organizational. They have a global set of peers.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55000"/>
              <a:buFont typeface="Monotype Sorts" pitchFamily="2" charset="2"/>
              <a:buChar char="l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Inherent conflict between requirements of the profession and allegiance to the corporation.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55000"/>
              <a:buFont typeface="Monotype Sorts" pitchFamily="2" charset="2"/>
              <a:buChar char="l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obey a different set of rules and are affected by a different set of influences.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SzPct val="55000"/>
              <a:buFont typeface="Monotype Sorts" pitchFamily="2" charset="2"/>
              <a:buChar char="l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D8B67C-CD94-4EC1-9B91-1518FF9CB331}"/>
              </a:ext>
            </a:extLst>
          </p:cNvPr>
          <p:cNvSpPr txBox="1"/>
          <p:nvPr/>
        </p:nvSpPr>
        <p:spPr>
          <a:xfrm>
            <a:off x="8077200" y="5594633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3.3</a:t>
            </a:r>
          </a:p>
        </p:txBody>
      </p:sp>
      <p:sp>
        <p:nvSpPr>
          <p:cNvPr id="8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288723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ext Box 2"/>
          <p:cNvSpPr txBox="1">
            <a:spLocks noChangeArrowheads="1"/>
          </p:cNvSpPr>
          <p:nvPr/>
        </p:nvSpPr>
        <p:spPr bwMode="auto">
          <a:xfrm>
            <a:off x="0" y="762000"/>
            <a:ext cx="914400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Hippocratic Oath </a:t>
            </a:r>
          </a:p>
        </p:txBody>
      </p:sp>
      <p:sp>
        <p:nvSpPr>
          <p:cNvPr id="309251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3200"/>
          </a:p>
          <a:p>
            <a:endParaRPr lang="en-US" sz="3200"/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266699" y="1447800"/>
            <a:ext cx="8610600" cy="449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55000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swear by Apollo Physician and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Asclepios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Hygeia and Panacea and all the gods and goddesses, making them my witnesses, that I will fulfill according to my ability and judgment this oath and this covenant: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SzPct val="55000"/>
            </a:pPr>
            <a:endParaRPr lang="en-US" sz="2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  <a:buClr>
                <a:schemeClr val="accent2"/>
              </a:buClr>
              <a:buSzPct val="55000"/>
            </a:pPr>
            <a:r>
              <a:rPr lang="en-US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hold him who has taught me this art as equal to my parents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to live my life in partnership with him, and if he is in need of money to give him a share of mine, and to regard </a:t>
            </a:r>
            <a:r>
              <a:rPr lang="en-US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offspring as equal to my brothers in male lineage and to teach them this </a:t>
            </a:r>
            <a:r>
              <a:rPr lang="en-US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desire to learn it.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913631-3BB6-4679-A780-047897ED4EE2}"/>
              </a:ext>
            </a:extLst>
          </p:cNvPr>
          <p:cNvSpPr txBox="1"/>
          <p:nvPr/>
        </p:nvSpPr>
        <p:spPr>
          <a:xfrm>
            <a:off x="8244840" y="5638800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3.4</a:t>
            </a:r>
          </a:p>
        </p:txBody>
      </p:sp>
      <p:sp>
        <p:nvSpPr>
          <p:cNvPr id="8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115370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ext Box 2"/>
          <p:cNvSpPr txBox="1">
            <a:spLocks noChangeArrowheads="1"/>
          </p:cNvSpPr>
          <p:nvPr/>
        </p:nvSpPr>
        <p:spPr bwMode="auto">
          <a:xfrm>
            <a:off x="0" y="685800"/>
            <a:ext cx="914400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 Hippocratic Oath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(cont.) </a:t>
            </a:r>
          </a:p>
        </p:txBody>
      </p:sp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3200"/>
          </a:p>
          <a:p>
            <a:endParaRPr lang="en-US" sz="3200"/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266700" y="1594556"/>
            <a:ext cx="8610600" cy="3891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55000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</a:t>
            </a: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neither give a deadly drug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anybody who asked for it, </a:t>
            </a: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 will I make a suggestion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this effect. Similarly I will not give to a woman an abortive remedy. </a:t>
            </a: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purity and holiness I will guard my life and my art.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SzPct val="55000"/>
            </a:pPr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  <a:buClr>
                <a:schemeClr val="accent2"/>
              </a:buClr>
              <a:buSzPct val="55000"/>
            </a:pP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not use the knife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even on sufferers from stone, but will withdraw in favor of such men as are engaged in this work.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(Guilds of Barbers-Surgeons)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2E9052-E306-472E-BFE6-ADB0584FC66D}"/>
              </a:ext>
            </a:extLst>
          </p:cNvPr>
          <p:cNvSpPr txBox="1"/>
          <p:nvPr/>
        </p:nvSpPr>
        <p:spPr>
          <a:xfrm>
            <a:off x="8116571" y="5635823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3.5</a:t>
            </a:r>
          </a:p>
        </p:txBody>
      </p:sp>
      <p:sp>
        <p:nvSpPr>
          <p:cNvPr id="8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330708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>
            <a:extLst>
              <a:ext uri="{FF2B5EF4-FFF2-40B4-BE49-F238E27FC236}">
                <a16:creationId xmlns:a16="http://schemas.microsoft.com/office/drawing/2014/main" id="{9985F0F4-36EE-4103-A4AE-4E50B68847F5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217831"/>
            <a:ext cx="7924800" cy="4725769"/>
            <a:chOff x="576" y="960"/>
            <a:chExt cx="5136" cy="3072"/>
          </a:xfrm>
        </p:grpSpPr>
        <p:sp>
          <p:nvSpPr>
            <p:cNvPr id="216067" name="Oval 3">
              <a:extLst>
                <a:ext uri="{FF2B5EF4-FFF2-40B4-BE49-F238E27FC236}">
                  <a16:creationId xmlns:a16="http://schemas.microsoft.com/office/drawing/2014/main" id="{B09DB7DC-BD0F-432E-A106-893382D99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960"/>
              <a:ext cx="4992" cy="3072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76471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471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1269" name="Oval 4">
              <a:extLst>
                <a:ext uri="{FF2B5EF4-FFF2-40B4-BE49-F238E27FC236}">
                  <a16:creationId xmlns:a16="http://schemas.microsoft.com/office/drawing/2014/main" id="{50FDAC98-8F93-4FBD-89A0-F334D5B45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680"/>
              <a:ext cx="2256" cy="1632"/>
            </a:xfrm>
            <a:prstGeom prst="ellipse">
              <a:avLst/>
            </a:prstGeom>
            <a:gradFill rotWithShape="0">
              <a:gsLst>
                <a:gs pos="0">
                  <a:srgbClr val="0087A9"/>
                </a:gs>
                <a:gs pos="50000">
                  <a:srgbClr val="00CCFF"/>
                </a:gs>
                <a:gs pos="100000">
                  <a:srgbClr val="0087A9"/>
                </a:gs>
              </a:gsLst>
              <a:lin ang="540000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1270" name="Oval 5">
              <a:extLst>
                <a:ext uri="{FF2B5EF4-FFF2-40B4-BE49-F238E27FC236}">
                  <a16:creationId xmlns:a16="http://schemas.microsoft.com/office/drawing/2014/main" id="{5FC42864-566E-429C-BA37-B9929B92B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728"/>
              <a:ext cx="2112" cy="1584"/>
            </a:xfrm>
            <a:prstGeom prst="ellipse">
              <a:avLst/>
            </a:prstGeom>
            <a:gradFill rotWithShape="0">
              <a:gsLst>
                <a:gs pos="0">
                  <a:srgbClr val="0087A9"/>
                </a:gs>
                <a:gs pos="50000">
                  <a:srgbClr val="00CCFF"/>
                </a:gs>
                <a:gs pos="100000">
                  <a:srgbClr val="0087A9"/>
                </a:gs>
              </a:gsLst>
              <a:lin ang="540000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1271" name="Oval 6">
              <a:extLst>
                <a:ext uri="{FF2B5EF4-FFF2-40B4-BE49-F238E27FC236}">
                  <a16:creationId xmlns:a16="http://schemas.microsoft.com/office/drawing/2014/main" id="{293AA058-547C-4CDF-A44A-92249D8AE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920"/>
              <a:ext cx="1296" cy="1152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1272" name="Oval 7">
              <a:extLst>
                <a:ext uri="{FF2B5EF4-FFF2-40B4-BE49-F238E27FC236}">
                  <a16:creationId xmlns:a16="http://schemas.microsoft.com/office/drawing/2014/main" id="{1D3DCCD3-832D-4B12-A9B3-659B547F2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920"/>
              <a:ext cx="1296" cy="1152"/>
            </a:xfrm>
            <a:prstGeom prst="ellipse">
              <a:avLst/>
            </a:prstGeom>
            <a:solidFill>
              <a:srgbClr val="FFFF99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1273" name="Text Box 8">
              <a:extLst>
                <a:ext uri="{FF2B5EF4-FFF2-40B4-BE49-F238E27FC236}">
                  <a16:creationId xmlns:a16="http://schemas.microsoft.com/office/drawing/2014/main" id="{E6F3717C-BD5A-47D6-96F6-2B8F78AA8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200"/>
              <a:ext cx="16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+mn-ea"/>
                  <a:cs typeface="+mn-cs"/>
                </a:rPr>
                <a:t>Community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1274" name="Text Box 9">
              <a:extLst>
                <a:ext uri="{FF2B5EF4-FFF2-40B4-BE49-F238E27FC236}">
                  <a16:creationId xmlns:a16="http://schemas.microsoft.com/office/drawing/2014/main" id="{43F6FEAA-95DE-4316-927E-826064073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2304"/>
              <a:ext cx="16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393939"/>
                  </a:solidFill>
                  <a:effectLst/>
                  <a:uLnTx/>
                  <a:uFillTx/>
                  <a:latin typeface="Impact" panose="020B0806030902050204" pitchFamily="34" charset="0"/>
                  <a:ea typeface="+mn-ea"/>
                  <a:cs typeface="+mn-cs"/>
                </a:rPr>
                <a:t>Family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1275" name="Text Box 10">
              <a:extLst>
                <a:ext uri="{FF2B5EF4-FFF2-40B4-BE49-F238E27FC236}">
                  <a16:creationId xmlns:a16="http://schemas.microsoft.com/office/drawing/2014/main" id="{BA69385C-45EB-483A-B34E-6336F57DC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352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393939"/>
                  </a:solidFill>
                  <a:effectLst/>
                  <a:uLnTx/>
                  <a:uFillTx/>
                  <a:latin typeface="Impact" panose="020B0806030902050204" pitchFamily="34" charset="0"/>
                  <a:ea typeface="+mn-ea"/>
                  <a:cs typeface="+mn-cs"/>
                </a:rPr>
                <a:t>Profession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1276" name="Text Box 11">
              <a:extLst>
                <a:ext uri="{FF2B5EF4-FFF2-40B4-BE49-F238E27FC236}">
                  <a16:creationId xmlns:a16="http://schemas.microsoft.com/office/drawing/2014/main" id="{437CC9FC-2354-4522-B98D-0F49E6C7EB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8" y="2335"/>
              <a:ext cx="11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93939"/>
                  </a:solidFill>
                  <a:effectLst/>
                  <a:uLnTx/>
                  <a:uFillTx/>
                  <a:latin typeface="Impact" panose="020B0806030902050204" pitchFamily="34" charset="0"/>
                  <a:ea typeface="+mn-ea"/>
                  <a:cs typeface="+mn-cs"/>
                </a:rPr>
                <a:t>Patient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1277" name="Text Box 12">
              <a:extLst>
                <a:ext uri="{FF2B5EF4-FFF2-40B4-BE49-F238E27FC236}">
                  <a16:creationId xmlns:a16="http://schemas.microsoft.com/office/drawing/2014/main" id="{B5A0E12D-6157-484A-825D-1F96C8CBA6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352"/>
              <a:ext cx="1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393939"/>
                  </a:solidFill>
                  <a:effectLst/>
                  <a:uLnTx/>
                  <a:uFillTx/>
                  <a:latin typeface="Impact" panose="020B0806030902050204" pitchFamily="34" charset="0"/>
                  <a:ea typeface="+mn-ea"/>
                  <a:cs typeface="+mn-cs"/>
                </a:rPr>
                <a:t>Physician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9393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1267" name="Text Box 13">
            <a:extLst>
              <a:ext uri="{FF2B5EF4-FFF2-40B4-BE49-F238E27FC236}">
                <a16:creationId xmlns:a16="http://schemas.microsoft.com/office/drawing/2014/main" id="{7C58419F-FD82-4147-BA5F-99F871088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610" y="571500"/>
            <a:ext cx="7239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Doctor–Patient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Relationship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E11B1A-4930-4AEE-B69D-2026016A7FBC}"/>
              </a:ext>
            </a:extLst>
          </p:cNvPr>
          <p:cNvSpPr txBox="1"/>
          <p:nvPr/>
        </p:nvSpPr>
        <p:spPr>
          <a:xfrm>
            <a:off x="8047931" y="5620259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3.6</a:t>
            </a:r>
          </a:p>
        </p:txBody>
      </p:sp>
      <p:sp>
        <p:nvSpPr>
          <p:cNvPr id="16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0929232"/>
      </p:ext>
    </p:extLst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ext Box 2"/>
          <p:cNvSpPr txBox="1">
            <a:spLocks noChangeArrowheads="1"/>
          </p:cNvSpPr>
          <p:nvPr/>
        </p:nvSpPr>
        <p:spPr bwMode="auto">
          <a:xfrm>
            <a:off x="0" y="859215"/>
            <a:ext cx="914399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Role of the Health Professions</a:t>
            </a:r>
          </a:p>
        </p:txBody>
      </p:sp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266700" y="1549301"/>
            <a:ext cx="8610600" cy="431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2B2B2"/>
              </a:buClr>
              <a:buSzPct val="55000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How does a society value and delegate responsibility to the professions? What might cause values and practices to change?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2B2B2"/>
              </a:buClr>
              <a:buSzPct val="55000"/>
              <a:buFont typeface="Monotype Sorts" pitchFamily="2" charset="2"/>
              <a:buChar char="l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rgbClr val="B2B2B2"/>
              </a:buClr>
              <a:buSzPct val="55000"/>
              <a:defRPr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values, standards and conventions that serve as the foundation for the medical profession universal?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C69649-F6F1-4081-912B-07F5951AEEB8}"/>
              </a:ext>
            </a:extLst>
          </p:cNvPr>
          <p:cNvSpPr txBox="1"/>
          <p:nvPr/>
        </p:nvSpPr>
        <p:spPr>
          <a:xfrm>
            <a:off x="8077200" y="5576556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3.7</a:t>
            </a:r>
          </a:p>
        </p:txBody>
      </p:sp>
      <p:sp>
        <p:nvSpPr>
          <p:cNvPr id="8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686880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685800"/>
            <a:ext cx="9144000" cy="1216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When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Was </a:t>
            </a:r>
            <a:r>
              <a:rPr lang="en-US" sz="4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his </a:t>
            </a:r>
            <a:r>
              <a:rPr lang="en-US" sz="4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bservation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ade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600199"/>
            <a:ext cx="8001000" cy="4131191"/>
          </a:xfrm>
          <a:prstGeom prst="rect">
            <a:avLst/>
          </a:prstGeom>
        </p:spPr>
        <p:txBody>
          <a:bodyPr/>
          <a:lstStyle/>
          <a:p>
            <a:pPr marL="342900"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has become increasingly difficult to keep abreast of and to assimilate the investigative reports which accumulate day after day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. . 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[My colleague]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ill at ease because he felt unable to control even the area of his own discipline; one suffocates, he once told me, through exposure to the massive body of rapidly growing information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388B1-E912-43C0-B34E-8325B53E4398}"/>
              </a:ext>
            </a:extLst>
          </p:cNvPr>
          <p:cNvSpPr txBox="1"/>
          <p:nvPr/>
        </p:nvSpPr>
        <p:spPr>
          <a:xfrm>
            <a:off x="8077200" y="5635823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3.8</a:t>
            </a:r>
          </a:p>
        </p:txBody>
      </p:sp>
      <p:sp>
        <p:nvSpPr>
          <p:cNvPr id="8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860431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4960938" y="3429000"/>
            <a:ext cx="1841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81013" y="2060222"/>
            <a:ext cx="4572000" cy="2057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Bernhard R. K. von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Langenbeck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1818-1887)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German surgeon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6" descr="Langenbe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7475" y="1903511"/>
            <a:ext cx="2981325" cy="3752850"/>
          </a:xfrm>
          <a:prstGeom prst="rect">
            <a:avLst/>
          </a:prstGeom>
          <a:noFill/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765175"/>
            <a:ext cx="8001000" cy="9112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Published in 1872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211A31-2DC7-4E8C-B57F-089BA2B8AA1E}"/>
              </a:ext>
            </a:extLst>
          </p:cNvPr>
          <p:cNvSpPr txBox="1"/>
          <p:nvPr/>
        </p:nvSpPr>
        <p:spPr>
          <a:xfrm>
            <a:off x="8153400" y="5656361"/>
            <a:ext cx="1264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Slide 3.9</a:t>
            </a:r>
          </a:p>
        </p:txBody>
      </p:sp>
      <p:sp>
        <p:nvSpPr>
          <p:cNvPr id="11" name="Shape 155"/>
          <p:cNvSpPr txBox="1"/>
          <p:nvPr/>
        </p:nvSpPr>
        <p:spPr>
          <a:xfrm>
            <a:off x="2941983" y="6256960"/>
            <a:ext cx="32968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2019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Foundation of the American </a:t>
            </a:r>
            <a:r>
              <a:rPr lang="en-US" sz="1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 </a:t>
            </a:r>
            <a:r>
              <a:rPr lang="en-US" sz="1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Healthcare Executives. Not for sale.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595858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PPT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9EF1E5DC21F54A8F04D99362B56D03" ma:contentTypeVersion="13" ma:contentTypeDescription="Create a new document." ma:contentTypeScope="" ma:versionID="4d4655c2c8080f9452f58b6223928f2c">
  <xsd:schema xmlns:xsd="http://www.w3.org/2001/XMLSchema" xmlns:xs="http://www.w3.org/2001/XMLSchema" xmlns:p="http://schemas.microsoft.com/office/2006/metadata/properties" xmlns:ns2="7d324761-fe53-494d-8205-2c443b4e1901" xmlns:ns3="85776e18-afee-41fb-9c4c-60a23c8fa3aa" targetNamespace="http://schemas.microsoft.com/office/2006/metadata/properties" ma:root="true" ma:fieldsID="419b385ae521bbb2ce3f6a8af29ffc04" ns2:_="" ns3:_="">
    <xsd:import namespace="7d324761-fe53-494d-8205-2c443b4e1901"/>
    <xsd:import namespace="85776e18-afee-41fb-9c4c-60a23c8fa3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Description0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324761-fe53-494d-8205-2c443b4e1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Description0" ma:index="15" nillable="true" ma:displayName="Description" ma:format="Dropdown" ma:internalName="Description0">
      <xsd:simpleType>
        <xsd:restriction base="dms:Text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76e18-afee-41fb-9c4c-60a23c8fa3a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7d324761-fe53-494d-8205-2c443b4e1901" xsi:nil="true"/>
  </documentManagement>
</p:properties>
</file>

<file path=customXml/itemProps1.xml><?xml version="1.0" encoding="utf-8"?>
<ds:datastoreItem xmlns:ds="http://schemas.openxmlformats.org/officeDocument/2006/customXml" ds:itemID="{E0F9806F-7136-44F5-9AA0-EA0E3BC253A9}"/>
</file>

<file path=customXml/itemProps2.xml><?xml version="1.0" encoding="utf-8"?>
<ds:datastoreItem xmlns:ds="http://schemas.openxmlformats.org/officeDocument/2006/customXml" ds:itemID="{3DFB4B54-5168-4420-B490-41CBE9368747}"/>
</file>

<file path=customXml/itemProps3.xml><?xml version="1.0" encoding="utf-8"?>
<ds:datastoreItem xmlns:ds="http://schemas.openxmlformats.org/officeDocument/2006/customXml" ds:itemID="{4BB7D54A-8A62-45F2-BDD6-B20A1559AD9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54193</TotalTime>
  <Words>1410</Words>
  <Application>Microsoft Office PowerPoint</Application>
  <PresentationFormat>On-screen Show (4:3)</PresentationFormat>
  <Paragraphs>331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Garamond</vt:lpstr>
      <vt:lpstr>Impact</vt:lpstr>
      <vt:lpstr>Monotype Sorts</vt:lpstr>
      <vt:lpstr>Times New Roman</vt:lpstr>
      <vt:lpstr>1_PPTtemplate</vt:lpstr>
      <vt:lpstr>Evidence-Based Clinical Decision Making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Classic Hospital Functional Structure: Clinical and Administrative </vt:lpstr>
      <vt:lpstr>Patient-Oriented Knowledge System</vt:lpstr>
      <vt:lpstr>PowerPoint Presentation</vt:lpstr>
      <vt:lpstr>PowerPoint Presentation</vt:lpstr>
      <vt:lpstr>Developing a Rapid Response Team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Missouri 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the Processes of Clinical Trials</dc:title>
  <dc:creator>%username%</dc:creator>
  <cp:lastModifiedBy>Michael  G. Noren</cp:lastModifiedBy>
  <cp:revision>1174</cp:revision>
  <dcterms:created xsi:type="dcterms:W3CDTF">2010-10-27T20:06:28Z</dcterms:created>
  <dcterms:modified xsi:type="dcterms:W3CDTF">2018-09-14T16:30:30Z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0x010100109EF1E5DC21F54A8F04D99362B56D03</vt:lpwstr>
  </property>
</Properties>
</file>