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25"/>
  </p:notesMasterIdLst>
  <p:sldIdLst>
    <p:sldId id="431" r:id="rId2"/>
    <p:sldId id="273" r:id="rId3"/>
    <p:sldId id="433" r:id="rId4"/>
    <p:sldId id="434" r:id="rId5"/>
    <p:sldId id="435" r:id="rId6"/>
    <p:sldId id="428" r:id="rId7"/>
    <p:sldId id="427" r:id="rId8"/>
    <p:sldId id="293" r:id="rId9"/>
    <p:sldId id="436" r:id="rId10"/>
    <p:sldId id="437" r:id="rId11"/>
    <p:sldId id="438" r:id="rId12"/>
    <p:sldId id="276" r:id="rId13"/>
    <p:sldId id="279" r:id="rId14"/>
    <p:sldId id="298" r:id="rId15"/>
    <p:sldId id="291" r:id="rId16"/>
    <p:sldId id="296" r:id="rId17"/>
    <p:sldId id="290" r:id="rId18"/>
    <p:sldId id="439" r:id="rId19"/>
    <p:sldId id="287" r:id="rId20"/>
    <p:sldId id="289" r:id="rId21"/>
    <p:sldId id="288" r:id="rId22"/>
    <p:sldId id="284"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D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5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349D19-D522-4DA0-8C80-F8DD1BC93798}" type="datetimeFigureOut">
              <a:rPr lang="en-US" smtClean="0"/>
              <a:t>9/19/2018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C6645-E1D0-4252-BF19-FFA24F9A3297}" type="slidenum">
              <a:rPr lang="en-US" smtClean="0"/>
              <a:t>‹#›</a:t>
            </a:fld>
            <a:endParaRPr lang="en-US"/>
          </a:p>
        </p:txBody>
      </p:sp>
    </p:spTree>
    <p:extLst>
      <p:ext uri="{BB962C8B-B14F-4D97-AF65-F5344CB8AC3E}">
        <p14:creationId xmlns:p14="http://schemas.microsoft.com/office/powerpoint/2010/main" val="393131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2C6645-E1D0-4252-BF19-FFA24F9A32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878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Times New Roman"/>
                <a:ea typeface="Times New Roman"/>
                <a:cs typeface="Times New Roman"/>
                <a:sym typeface="Times New Roman"/>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Times New Roman"/>
                <a:ea typeface="Times New Roman"/>
                <a:cs typeface="Times New Roman"/>
                <a:sym typeface="Times New Roman"/>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Times New Roman"/>
                <a:ea typeface="Times New Roman"/>
                <a:cs typeface="Times New Roman"/>
                <a:sym typeface="Times New Roman"/>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9pPr>
          </a:lstStyle>
          <a:p>
            <a:endParaRPr/>
          </a:p>
        </p:txBody>
      </p:sp>
      <p:sp>
        <p:nvSpPr>
          <p:cNvPr id="19" name="Shape 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20" name="Shape 20"/>
          <p:cNvSpPr txBox="1">
            <a:spLocks noGrp="1"/>
          </p:cNvSpPr>
          <p:nvPr>
            <p:ph type="ftr" idx="11"/>
          </p:nvPr>
        </p:nvSpPr>
        <p:spPr>
          <a:xfrm>
            <a:off x="3019425" y="6356350"/>
            <a:ext cx="321945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1"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21" name="Shape 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76051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F799B-4421-416A-A48F-9DE63B6D12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DD3967-715D-4ECF-9605-570F524363F8}"/>
              </a:ext>
            </a:extLst>
          </p:cNvPr>
          <p:cNvSpPr>
            <a:spLocks noGrp="1"/>
          </p:cNvSpPr>
          <p:nvPr>
            <p:ph type="dt" sz="half" idx="10"/>
          </p:nvPr>
        </p:nvSpPr>
        <p:spPr/>
        <p:txBody>
          <a:bodyPr/>
          <a:lstStyle/>
          <a:p>
            <a:fld id="{0F4E3AA1-1F66-4699-AE8F-E4E2924387B4}" type="datetime1">
              <a:rPr lang="en-US" smtClean="0"/>
              <a:pPr/>
              <a:t>9/19/2018</a:t>
            </a:fld>
            <a:endParaRPr lang="en-US"/>
          </a:p>
        </p:txBody>
      </p:sp>
      <p:sp>
        <p:nvSpPr>
          <p:cNvPr id="4" name="Footer Placeholder 3">
            <a:extLst>
              <a:ext uri="{FF2B5EF4-FFF2-40B4-BE49-F238E27FC236}">
                <a16:creationId xmlns:a16="http://schemas.microsoft.com/office/drawing/2014/main" id="{65170F90-1F92-4BDF-9F56-C3DFB76D79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D16B72-D2DB-4671-93A7-CA05DDD1C928}"/>
              </a:ext>
            </a:extLst>
          </p:cNvPr>
          <p:cNvSpPr>
            <a:spLocks noGrp="1"/>
          </p:cNvSpPr>
          <p:nvPr>
            <p:ph type="sldNum" sz="quarter" idx="12"/>
          </p:nvPr>
        </p:nvSpPr>
        <p:spPr/>
        <p:txBody>
          <a:bodyPr/>
          <a:lstStyle/>
          <a:p>
            <a:fld id="{6E4E8461-5120-4C07-BDBD-CADA9916E1E9}" type="slidenum">
              <a:rPr lang="en-US" smtClean="0"/>
              <a:pPr/>
              <a:t>‹#›</a:t>
            </a:fld>
            <a:endParaRPr lang="en-US"/>
          </a:p>
        </p:txBody>
      </p:sp>
    </p:spTree>
    <p:extLst>
      <p:ext uri="{BB962C8B-B14F-4D97-AF65-F5344CB8AC3E}">
        <p14:creationId xmlns:p14="http://schemas.microsoft.com/office/powerpoint/2010/main" val="331738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F9AA-49F4-4684-B2DF-450C95F82D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A4C902-4745-42A7-8216-800F757066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AA38B-A375-4FAC-8D23-B2EE8495A45A}"/>
              </a:ext>
            </a:extLst>
          </p:cNvPr>
          <p:cNvSpPr>
            <a:spLocks noGrp="1"/>
          </p:cNvSpPr>
          <p:nvPr>
            <p:ph type="dt" sz="half" idx="10"/>
          </p:nvPr>
        </p:nvSpPr>
        <p:spPr/>
        <p:txBody>
          <a:bodyPr/>
          <a:lstStyle/>
          <a:p>
            <a:pPr>
              <a:defRPr/>
            </a:pPr>
            <a:endParaRPr lang="en-US">
              <a:solidFill>
                <a:srgbClr val="FFFFFF"/>
              </a:solidFill>
            </a:endParaRPr>
          </a:p>
        </p:txBody>
      </p:sp>
      <p:sp>
        <p:nvSpPr>
          <p:cNvPr id="5" name="Footer Placeholder 4">
            <a:extLst>
              <a:ext uri="{FF2B5EF4-FFF2-40B4-BE49-F238E27FC236}">
                <a16:creationId xmlns:a16="http://schemas.microsoft.com/office/drawing/2014/main" id="{1E230629-022B-4A41-8F03-FDBB147D9F78}"/>
              </a:ext>
            </a:extLst>
          </p:cNvPr>
          <p:cNvSpPr>
            <a:spLocks noGrp="1"/>
          </p:cNvSpPr>
          <p:nvPr>
            <p:ph type="ftr" sz="quarter" idx="11"/>
          </p:nvPr>
        </p:nvSpPr>
        <p:spPr/>
        <p:txBody>
          <a:bodyPr/>
          <a:lstStyle/>
          <a:p>
            <a:pPr>
              <a:defRPr/>
            </a:pPr>
            <a:endParaRPr lang="en-US">
              <a:solidFill>
                <a:srgbClr val="FFFFFF"/>
              </a:solidFill>
            </a:endParaRPr>
          </a:p>
        </p:txBody>
      </p:sp>
      <p:sp>
        <p:nvSpPr>
          <p:cNvPr id="6" name="Slide Number Placeholder 5">
            <a:extLst>
              <a:ext uri="{FF2B5EF4-FFF2-40B4-BE49-F238E27FC236}">
                <a16:creationId xmlns:a16="http://schemas.microsoft.com/office/drawing/2014/main" id="{DAABDDB7-83D3-467E-ACDB-BB5D8B588E21}"/>
              </a:ext>
            </a:extLst>
          </p:cNvPr>
          <p:cNvSpPr>
            <a:spLocks noGrp="1"/>
          </p:cNvSpPr>
          <p:nvPr>
            <p:ph type="sldNum" sz="quarter" idx="12"/>
          </p:nvPr>
        </p:nvSpPr>
        <p:spPr/>
        <p:txBody>
          <a:bodyPr/>
          <a:lstStyle/>
          <a:p>
            <a:pPr>
              <a:defRPr/>
            </a:pPr>
            <a:fld id="{ED5AC7D8-B181-48AA-B631-2FBA5F1B3BB2}"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8905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6"/>
          <p:cNvSpPr>
            <a:spLocks noGrp="1" noChangeArrowheads="1"/>
          </p:cNvSpPr>
          <p:nvPr>
            <p:ph type="sldNum" sz="quarter" idx="12"/>
          </p:nvPr>
        </p:nvSpPr>
        <p:spPr>
          <a:ln/>
        </p:spPr>
        <p:txBody>
          <a:bodyPr/>
          <a:lstStyle>
            <a:lvl1pPr>
              <a:defRPr/>
            </a:lvl1pPr>
          </a:lstStyle>
          <a:p>
            <a:pPr>
              <a:defRPr/>
            </a:pPr>
            <a:fld id="{FB3170A9-22BC-476E-8DC8-968BDFD69F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57900491"/>
      </p:ext>
    </p:extLst>
  </p:cSld>
  <p:clrMapOvr>
    <a:masterClrMapping/>
  </p:clrMapOvr>
  <p:transition>
    <p:randomBa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p:nvPr/>
        </p:nvSpPr>
        <p:spPr>
          <a:xfrm>
            <a:off x="2847975" y="14287"/>
            <a:ext cx="3552825" cy="31908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a:solidFill>
                  <a:schemeClr val="lt1"/>
                </a:solidFill>
                <a:latin typeface="Times New Roman"/>
                <a:ea typeface="Times New Roman"/>
                <a:cs typeface="Times New Roman"/>
                <a:sym typeface="Times New Roman"/>
              </a:rPr>
              <a:t>Health Administration Press</a:t>
            </a:r>
            <a:endParaRPr/>
          </a:p>
        </p:txBody>
      </p:sp>
      <p:sp>
        <p:nvSpPr>
          <p:cNvPr id="11" name="Shape 11"/>
          <p:cNvSpPr txBox="1">
            <a:spLocks noGrp="1"/>
          </p:cNvSpPr>
          <p:nvPr>
            <p:ph type="title"/>
          </p:nvPr>
        </p:nvSpPr>
        <p:spPr>
          <a:xfrm>
            <a:off x="457200" y="360362"/>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9pPr>
          </a:lstStyle>
          <a:p>
            <a:endParaRPr/>
          </a:p>
        </p:txBody>
      </p:sp>
      <p:sp>
        <p:nvSpPr>
          <p:cNvPr id="13" name="Shape 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Shape 14"/>
          <p:cNvSpPr txBox="1">
            <a:spLocks noGrp="1"/>
          </p:cNvSpPr>
          <p:nvPr>
            <p:ph type="ftr" idx="11"/>
          </p:nvPr>
        </p:nvSpPr>
        <p:spPr>
          <a:xfrm>
            <a:off x="3019425" y="6356350"/>
            <a:ext cx="321945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1"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5" name="Shape 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extLst>
      <p:ext uri="{BB962C8B-B14F-4D97-AF65-F5344CB8AC3E}">
        <p14:creationId xmlns:p14="http://schemas.microsoft.com/office/powerpoint/2010/main" val="216807027"/>
      </p:ext>
    </p:extLst>
  </p:cSld>
  <p:clrMap bg1="lt1" tx1="dk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6096" y="806154"/>
            <a:ext cx="8458200" cy="838200"/>
          </a:xfrm>
        </p:spPr>
        <p:txBody>
          <a:bodyPr>
            <a:normAutofit fontScale="90000"/>
          </a:bodyPr>
          <a:lstStyle/>
          <a:p>
            <a:pPr eaLnBrk="1" hangingPunct="1"/>
            <a:r>
              <a:rPr lang="en-US" sz="3600" dirty="0">
                <a:solidFill>
                  <a:srgbClr val="FFC000"/>
                </a:solidFill>
                <a:latin typeface="Calibri" pitchFamily="34" charset="0"/>
              </a:rPr>
              <a:t>   </a:t>
            </a:r>
            <a:r>
              <a:rPr lang="en-US" sz="3600" dirty="0">
                <a:solidFill>
                  <a:schemeClr val="tx1"/>
                </a:solidFill>
                <a:latin typeface="Times New Roman" panose="02020603050405020304" pitchFamily="18" charset="0"/>
                <a:cs typeface="Times New Roman" panose="02020603050405020304" pitchFamily="18" charset="0"/>
              </a:rPr>
              <a:t>The Crucial Role of People and Information in </a:t>
            </a:r>
            <a:r>
              <a:rPr lang="en-US" sz="3600" dirty="0" smtClean="0">
                <a:solidFill>
                  <a:schemeClr val="tx1"/>
                </a:solidFill>
                <a:latin typeface="Times New Roman" panose="02020603050405020304" pitchFamily="18" charset="0"/>
                <a:cs typeface="Times New Roman" panose="02020603050405020304" pitchFamily="18" charset="0"/>
              </a:rPr>
              <a:t>Healthcare </a:t>
            </a:r>
            <a:r>
              <a:rPr lang="en-US" sz="3600" dirty="0">
                <a:solidFill>
                  <a:schemeClr val="tx1"/>
                </a:solidFill>
                <a:latin typeface="Times New Roman" panose="02020603050405020304" pitchFamily="18" charset="0"/>
                <a:cs typeface="Times New Roman" panose="02020603050405020304" pitchFamily="18" charset="0"/>
              </a:rPr>
              <a:t>Organizations</a:t>
            </a:r>
          </a:p>
        </p:txBody>
      </p:sp>
      <p:sp>
        <p:nvSpPr>
          <p:cNvPr id="4" name="TextBox 3"/>
          <p:cNvSpPr txBox="1"/>
          <p:nvPr/>
        </p:nvSpPr>
        <p:spPr>
          <a:xfrm>
            <a:off x="762001" y="2971800"/>
            <a:ext cx="7391400" cy="1815882"/>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2"/>
                </a:solidFill>
                <a:effectLst/>
                <a:uLnTx/>
                <a:uFillTx/>
                <a:latin typeface="Times New Roman"/>
                <a:ea typeface="+mn-ea"/>
                <a:cs typeface="+mn-cs"/>
              </a:rPr>
              <a:t>Work processes in service industries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2"/>
                </a:solidFill>
                <a:effectLst/>
                <a:uLnTx/>
                <a:uFillTx/>
                <a:latin typeface="Times New Roman"/>
                <a:ea typeface="+mn-ea"/>
                <a:cs typeface="+mn-cs"/>
              </a:rPr>
              <a:t>The HR function and knowledge workers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2"/>
                </a:solidFill>
                <a:effectLst/>
                <a:uLnTx/>
                <a:uFillTx/>
                <a:latin typeface="Times New Roman"/>
                <a:ea typeface="+mn-ea"/>
                <a:cs typeface="+mn-cs"/>
              </a:rPr>
              <a:t>HR and IT as </a:t>
            </a:r>
            <a:r>
              <a:rPr lang="en-US" sz="2800" dirty="0">
                <a:solidFill>
                  <a:schemeClr val="bg2"/>
                </a:solidFill>
                <a:latin typeface="Times New Roman"/>
              </a:rPr>
              <a:t>integrated </a:t>
            </a:r>
            <a:r>
              <a:rPr kumimoji="0" lang="en-US" sz="2800" b="0" i="0" u="none" strike="noStrike" kern="1200" cap="none" spc="0" normalizeH="0" baseline="0" noProof="0" dirty="0">
                <a:ln>
                  <a:noFill/>
                </a:ln>
                <a:solidFill>
                  <a:schemeClr val="bg2"/>
                </a:solidFill>
                <a:effectLst/>
                <a:uLnTx/>
                <a:uFillTx/>
                <a:latin typeface="Times New Roman"/>
                <a:ea typeface="+mn-ea"/>
                <a:cs typeface="+mn-cs"/>
              </a:rPr>
              <a:t>strategic assets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bg2"/>
                </a:solidFill>
                <a:effectLst/>
                <a:uLnTx/>
                <a:uFillTx/>
                <a:latin typeface="Times New Roman"/>
                <a:ea typeface="+mn-ea"/>
                <a:cs typeface="+mn-cs"/>
              </a:rPr>
              <a:t>The HR function and enabling </a:t>
            </a:r>
            <a:r>
              <a:rPr kumimoji="0" lang="en-US" sz="2800" b="0" i="0" u="none" strike="noStrike" kern="1200" cap="none" spc="0" normalizeH="0" baseline="0" noProof="0" dirty="0" smtClean="0">
                <a:ln>
                  <a:noFill/>
                </a:ln>
                <a:solidFill>
                  <a:schemeClr val="bg2"/>
                </a:solidFill>
                <a:effectLst/>
                <a:uLnTx/>
                <a:uFillTx/>
                <a:latin typeface="Times New Roman"/>
                <a:ea typeface="+mn-ea"/>
                <a:cs typeface="+mn-cs"/>
              </a:rPr>
              <a:t>teamwork</a:t>
            </a:r>
            <a:endParaRPr kumimoji="0" lang="en-US" sz="2800" b="0" i="0" u="none" strike="noStrike" kern="1200" cap="none" spc="0" normalizeH="0" baseline="0" noProof="0" dirty="0">
              <a:ln>
                <a:noFill/>
              </a:ln>
              <a:solidFill>
                <a:schemeClr val="bg2"/>
              </a:solidFill>
              <a:effectLst/>
              <a:uLnTx/>
              <a:uFillTx/>
              <a:latin typeface="Times New Roman"/>
              <a:ea typeface="+mn-ea"/>
              <a:cs typeface="+mn-cs"/>
            </a:endParaRPr>
          </a:p>
        </p:txBody>
      </p:sp>
      <p:sp>
        <p:nvSpPr>
          <p:cNvPr id="3" name="TextBox 2">
            <a:extLst>
              <a:ext uri="{FF2B5EF4-FFF2-40B4-BE49-F238E27FC236}">
                <a16:creationId xmlns:a16="http://schemas.microsoft.com/office/drawing/2014/main" id="{D203C735-8A19-47C7-AE3E-320EA7F9FFF7}"/>
              </a:ext>
            </a:extLst>
          </p:cNvPr>
          <p:cNvSpPr txBox="1"/>
          <p:nvPr/>
        </p:nvSpPr>
        <p:spPr>
          <a:xfrm>
            <a:off x="7798201" y="5643507"/>
            <a:ext cx="1307805" cy="307777"/>
          </a:xfrm>
          <a:prstGeom prst="rect">
            <a:avLst/>
          </a:prstGeom>
          <a:noFill/>
        </p:spPr>
        <p:txBody>
          <a:bodyPr wrap="square" rtlCol="0">
            <a:spAutoFit/>
          </a:bodyPr>
          <a:lstStyle/>
          <a:p>
            <a:r>
              <a:rPr lang="en-US" sz="1400" dirty="0"/>
              <a:t>Slide 14.1</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361773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Text Box 9"/>
          <p:cNvSpPr txBox="1">
            <a:spLocks noChangeArrowheads="1"/>
          </p:cNvSpPr>
          <p:nvPr/>
        </p:nvSpPr>
        <p:spPr bwMode="auto">
          <a:xfrm>
            <a:off x="3695699" y="3167331"/>
            <a:ext cx="1752600" cy="70788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effectLst/>
                <a:uLnTx/>
                <a:uFillTx/>
                <a:latin typeface="Times New Roman" pitchFamily="18" charset="0"/>
                <a:ea typeface="+mn-ea"/>
                <a:cs typeface="+mn-cs"/>
              </a:rPr>
              <a:t>Knowledge Workers</a:t>
            </a:r>
            <a:endParaRPr kumimoji="0" lang="en-US" sz="2000" b="0" i="0" u="none" strike="noStrike" kern="1200" cap="none" spc="0" normalizeH="0" baseline="0" noProof="0" dirty="0">
              <a:ln>
                <a:noFill/>
              </a:ln>
              <a:effectLst/>
              <a:uLnTx/>
              <a:uFillTx/>
              <a:latin typeface="Times New Roman" pitchFamily="18" charset="0"/>
              <a:ea typeface="+mn-ea"/>
              <a:cs typeface="+mn-cs"/>
            </a:endParaRPr>
          </a:p>
        </p:txBody>
      </p:sp>
      <p:sp>
        <p:nvSpPr>
          <p:cNvPr id="2" name="TextBox 1"/>
          <p:cNvSpPr txBox="1"/>
          <p:nvPr/>
        </p:nvSpPr>
        <p:spPr>
          <a:xfrm>
            <a:off x="571499" y="1322606"/>
            <a:ext cx="2971800" cy="1661993"/>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         </a:t>
            </a:r>
            <a:r>
              <a:rPr kumimoji="0" lang="en-US" sz="1800" b="0" i="0" u="sng" strike="noStrike" kern="1200" cap="none" spc="0" normalizeH="0" baseline="0" noProof="0" dirty="0">
                <a:ln>
                  <a:noFill/>
                </a:ln>
                <a:effectLst/>
                <a:uLnTx/>
                <a:uFillTx/>
                <a:latin typeface="Times New Roman"/>
                <a:ea typeface="+mn-ea"/>
                <a:cs typeface="+mn-cs"/>
              </a:rPr>
              <a:t>Individual factors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Professional values are emphasized more than organizational policies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Personal growth is more valued than corporate mobility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Professionals value peer inputs</a:t>
            </a:r>
          </a:p>
        </p:txBody>
      </p:sp>
      <p:sp>
        <p:nvSpPr>
          <p:cNvPr id="12" name="TextBox 11"/>
          <p:cNvSpPr txBox="1"/>
          <p:nvPr/>
        </p:nvSpPr>
        <p:spPr>
          <a:xfrm>
            <a:off x="5778795" y="1153787"/>
            <a:ext cx="2837121" cy="187743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        </a:t>
            </a:r>
            <a:r>
              <a:rPr kumimoji="0" lang="en-US" sz="1800" b="0" i="0" u="sng" strike="noStrike" kern="1200" cap="none" spc="0" normalizeH="0" baseline="0" noProof="0" dirty="0">
                <a:ln>
                  <a:noFill/>
                </a:ln>
                <a:effectLst/>
                <a:uLnTx/>
                <a:uFillTx/>
                <a:latin typeface="Times New Roman"/>
                <a:ea typeface="+mn-ea"/>
                <a:cs typeface="+mn-cs"/>
              </a:rPr>
              <a:t>Group factors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Sharing and exchange of information is the </a:t>
            </a:r>
            <a:r>
              <a:rPr kumimoji="0" lang="en-US" sz="1400" b="0" i="0" u="none" strike="noStrike" kern="1200" cap="none" spc="0" normalizeH="0" baseline="0" noProof="0" dirty="0" smtClean="0">
                <a:ln>
                  <a:noFill/>
                </a:ln>
                <a:effectLst/>
                <a:uLnTx/>
                <a:uFillTx/>
                <a:latin typeface="Times New Roman"/>
                <a:ea typeface="+mn-ea"/>
                <a:cs typeface="+mn-cs"/>
              </a:rPr>
              <a:t>work </a:t>
            </a:r>
            <a:r>
              <a:rPr kumimoji="0" lang="en-US" sz="1400" b="0" i="0" u="none" strike="noStrike" kern="1200" cap="none" spc="0" normalizeH="0" baseline="0" noProof="0" dirty="0">
                <a:ln>
                  <a:noFill/>
                </a:ln>
                <a:effectLst/>
                <a:uLnTx/>
                <a:uFillTx/>
                <a:latin typeface="Times New Roman"/>
                <a:ea typeface="+mn-ea"/>
                <a:cs typeface="+mn-cs"/>
              </a:rPr>
              <a:t>process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Team performance combines intellectual contributions of all members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Obsolescence of staff knowledge  puts organization at </a:t>
            </a:r>
            <a:r>
              <a:rPr kumimoji="0" lang="en-US" sz="1400" b="0" i="0" u="none" strike="noStrike" kern="1200" cap="none" spc="0" normalizeH="0" baseline="0" noProof="0" dirty="0" smtClean="0">
                <a:ln>
                  <a:noFill/>
                </a:ln>
                <a:effectLst/>
                <a:uLnTx/>
                <a:uFillTx/>
                <a:latin typeface="Times New Roman"/>
                <a:ea typeface="+mn-ea"/>
                <a:cs typeface="+mn-cs"/>
              </a:rPr>
              <a:t>risk</a:t>
            </a:r>
            <a:endParaRPr kumimoji="0" lang="en-US" sz="1400" b="0" i="0" u="none" strike="noStrike" kern="1200" cap="none" spc="0" normalizeH="0" baseline="0" noProof="0" dirty="0">
              <a:ln>
                <a:noFill/>
              </a:ln>
              <a:effectLst/>
              <a:uLnTx/>
              <a:uFillTx/>
              <a:latin typeface="Times New Roman"/>
              <a:ea typeface="+mn-ea"/>
              <a:cs typeface="+mn-cs"/>
            </a:endParaRPr>
          </a:p>
        </p:txBody>
      </p:sp>
      <p:sp>
        <p:nvSpPr>
          <p:cNvPr id="13" name="TextBox 12"/>
          <p:cNvSpPr txBox="1"/>
          <p:nvPr/>
        </p:nvSpPr>
        <p:spPr>
          <a:xfrm>
            <a:off x="800099" y="4196427"/>
            <a:ext cx="2743200" cy="1661993"/>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     </a:t>
            </a:r>
            <a:r>
              <a:rPr kumimoji="0" lang="en-US" sz="1800" b="0" i="0" u="sng" strike="noStrike" kern="1200" cap="none" spc="0" normalizeH="0" baseline="0" noProof="0" dirty="0">
                <a:ln>
                  <a:noFill/>
                </a:ln>
                <a:effectLst/>
                <a:uLnTx/>
                <a:uFillTx/>
                <a:latin typeface="Times New Roman"/>
                <a:ea typeface="+mn-ea"/>
                <a:cs typeface="+mn-cs"/>
              </a:rPr>
              <a:t>Organizational factors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Intellectual expertise is a core competency of the enterprise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Organizational structure facilitates communication and exchange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4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14" name="TextBox 13"/>
          <p:cNvSpPr txBox="1"/>
          <p:nvPr/>
        </p:nvSpPr>
        <p:spPr>
          <a:xfrm>
            <a:off x="5909042" y="4081175"/>
            <a:ext cx="2837121" cy="187743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       </a:t>
            </a:r>
            <a:r>
              <a:rPr kumimoji="0" lang="en-US" sz="1800" b="0" i="0" u="sng" strike="noStrike" kern="1200" cap="none" spc="0" normalizeH="0" baseline="0" noProof="0" dirty="0">
                <a:ln>
                  <a:noFill/>
                </a:ln>
                <a:effectLst/>
                <a:uLnTx/>
                <a:uFillTx/>
                <a:latin typeface="Times New Roman"/>
                <a:ea typeface="+mn-ea"/>
                <a:cs typeface="+mn-cs"/>
              </a:rPr>
              <a:t>Environmental factors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Marketplace for these professionals is global in nature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Professionals are very mobile in their jobs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400" b="0" i="0" u="none" strike="noStrike" kern="1200" cap="none" spc="0" normalizeH="0" baseline="0" noProof="0" dirty="0">
                <a:ln>
                  <a:noFill/>
                </a:ln>
                <a:effectLst/>
                <a:uLnTx/>
                <a:uFillTx/>
                <a:latin typeface="Times New Roman"/>
                <a:ea typeface="+mn-ea"/>
                <a:cs typeface="+mn-cs"/>
              </a:rPr>
              <a:t>Promotion of the knowledge needed requires the collaboration of many</a:t>
            </a:r>
          </a:p>
        </p:txBody>
      </p:sp>
      <p:cxnSp>
        <p:nvCxnSpPr>
          <p:cNvPr id="4" name="Straight Arrow Connector 3"/>
          <p:cNvCxnSpPr>
            <a:stCxn id="2" idx="2"/>
          </p:cNvCxnSpPr>
          <p:nvPr/>
        </p:nvCxnSpPr>
        <p:spPr bwMode="auto">
          <a:xfrm>
            <a:off x="2057399" y="2984599"/>
            <a:ext cx="1638300" cy="517865"/>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17" name="Straight Arrow Connector 16"/>
          <p:cNvCxnSpPr>
            <a:stCxn id="13" idx="0"/>
          </p:cNvCxnSpPr>
          <p:nvPr/>
        </p:nvCxnSpPr>
        <p:spPr bwMode="auto">
          <a:xfrm flipV="1">
            <a:off x="2171699" y="3623856"/>
            <a:ext cx="1524000" cy="57257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20" name="Straight Arrow Connector 19"/>
          <p:cNvCxnSpPr/>
          <p:nvPr/>
        </p:nvCxnSpPr>
        <p:spPr bwMode="auto">
          <a:xfrm flipH="1">
            <a:off x="5476350" y="3003643"/>
            <a:ext cx="1752601" cy="49882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23" name="Straight Arrow Connector 22"/>
          <p:cNvCxnSpPr>
            <a:cxnSpLocks/>
            <a:stCxn id="14" idx="0"/>
          </p:cNvCxnSpPr>
          <p:nvPr/>
        </p:nvCxnSpPr>
        <p:spPr bwMode="auto">
          <a:xfrm flipH="1" flipV="1">
            <a:off x="5490685" y="3573847"/>
            <a:ext cx="1836918" cy="507328"/>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22" name="TextBox 21"/>
          <p:cNvSpPr txBox="1"/>
          <p:nvPr/>
        </p:nvSpPr>
        <p:spPr>
          <a:xfrm>
            <a:off x="3771903" y="5479422"/>
            <a:ext cx="1828800"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effectLst/>
                <a:uLnTx/>
                <a:uFillTx/>
                <a:latin typeface="Times New Roman"/>
                <a:ea typeface="+mn-ea"/>
                <a:cs typeface="+mn-cs"/>
              </a:rPr>
              <a:t>Adapted from Geisler et </a:t>
            </a:r>
            <a:r>
              <a:rPr kumimoji="0" lang="en-US" sz="1000" b="0" i="0" u="none" strike="noStrike" kern="1200" cap="none" spc="0" normalizeH="0" baseline="0" noProof="0" dirty="0" smtClean="0">
                <a:ln>
                  <a:noFill/>
                </a:ln>
                <a:effectLst/>
                <a:uLnTx/>
                <a:uFillTx/>
                <a:latin typeface="Times New Roman"/>
                <a:ea typeface="+mn-ea"/>
                <a:cs typeface="+mn-cs"/>
              </a:rPr>
              <a:t>al. </a:t>
            </a:r>
            <a:endParaRPr kumimoji="0" lang="en-US" sz="1000" b="0" i="0" u="none" strike="noStrike" kern="1200" cap="none" spc="0" normalizeH="0" baseline="0" noProof="0" dirty="0">
              <a:ln>
                <a:noFill/>
              </a:ln>
              <a:effectLst/>
              <a:uLnTx/>
              <a:uFillTx/>
              <a:latin typeface="Times New Roman"/>
              <a:ea typeface="+mn-ea"/>
              <a:cs typeface="+mn-cs"/>
            </a:endParaRPr>
          </a:p>
        </p:txBody>
      </p:sp>
      <p:sp>
        <p:nvSpPr>
          <p:cNvPr id="24" name="TextBox 23"/>
          <p:cNvSpPr txBox="1"/>
          <p:nvPr/>
        </p:nvSpPr>
        <p:spPr>
          <a:xfrm>
            <a:off x="1595073" y="682547"/>
            <a:ext cx="595385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Times New Roman"/>
                <a:ea typeface="+mn-ea"/>
                <a:cs typeface="+mn-cs"/>
              </a:rPr>
              <a:t>Base of Knowledge in Health Organizations</a:t>
            </a:r>
          </a:p>
        </p:txBody>
      </p:sp>
      <p:sp>
        <p:nvSpPr>
          <p:cNvPr id="15" name="TextBox 14">
            <a:extLst>
              <a:ext uri="{FF2B5EF4-FFF2-40B4-BE49-F238E27FC236}">
                <a16:creationId xmlns:a16="http://schemas.microsoft.com/office/drawing/2014/main" id="{7B6B91A0-2C16-4E6C-9A91-D9E7AF0E46CE}"/>
              </a:ext>
            </a:extLst>
          </p:cNvPr>
          <p:cNvSpPr txBox="1"/>
          <p:nvPr/>
        </p:nvSpPr>
        <p:spPr>
          <a:xfrm>
            <a:off x="4076703" y="5670888"/>
            <a:ext cx="1219200" cy="307777"/>
          </a:xfrm>
          <a:prstGeom prst="rect">
            <a:avLst/>
          </a:prstGeom>
          <a:noFill/>
        </p:spPr>
        <p:txBody>
          <a:bodyPr wrap="square" rtlCol="0">
            <a:spAutoFit/>
          </a:bodyPr>
          <a:lstStyle/>
          <a:p>
            <a:r>
              <a:rPr lang="en-US" sz="1400" dirty="0"/>
              <a:t>Slide 14.10</a:t>
            </a:r>
          </a:p>
        </p:txBody>
      </p:sp>
      <p:sp>
        <p:nvSpPr>
          <p:cNvPr id="16"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409477565"/>
      </p:ext>
    </p:extLst>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447800"/>
            <a:ext cx="8610600" cy="452431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effectLst/>
                <a:uLnTx/>
                <a:uFillTx/>
                <a:latin typeface="Times New Roman"/>
                <a:ea typeface="+mn-ea"/>
                <a:cs typeface="+mn-cs"/>
              </a:rPr>
              <a:t>50</a:t>
            </a:r>
            <a:r>
              <a:rPr kumimoji="0" lang="en-US" sz="1800" b="0" i="0" u="none" strike="noStrike" kern="1200" cap="none" spc="0" normalizeH="0" baseline="0" noProof="0" dirty="0">
                <a:ln>
                  <a:noFill/>
                </a:ln>
                <a:effectLst/>
                <a:uLnTx/>
                <a:uFillTx/>
                <a:latin typeface="Times New Roman"/>
                <a:ea typeface="+mn-ea"/>
                <a:cs typeface="+mn-cs"/>
              </a:rPr>
              <a:t>% of </a:t>
            </a:r>
            <a:r>
              <a:rPr kumimoji="0" lang="en-US" sz="1800" b="0" i="0" u="none" strike="noStrike" kern="1200" cap="none" spc="0" normalizeH="0" baseline="0" noProof="0" dirty="0" smtClean="0">
                <a:ln>
                  <a:noFill/>
                </a:ln>
                <a:effectLst/>
                <a:uLnTx/>
                <a:uFillTx/>
                <a:latin typeface="Times New Roman"/>
                <a:ea typeface="+mn-ea"/>
                <a:cs typeface="+mn-cs"/>
              </a:rPr>
              <a:t>knowledge is </a:t>
            </a:r>
            <a:r>
              <a:rPr kumimoji="0" lang="en-US" sz="1800" b="0" i="0" u="none" strike="noStrike" kern="1200" cap="none" spc="0" normalizeH="0" baseline="0" noProof="0" dirty="0">
                <a:ln>
                  <a:noFill/>
                </a:ln>
                <a:effectLst/>
                <a:uLnTx/>
                <a:uFillTx/>
                <a:latin typeface="Times New Roman"/>
                <a:ea typeface="+mn-ea"/>
                <a:cs typeface="+mn-cs"/>
              </a:rPr>
              <a:t>in the heads of professional/nonprofessional workers, not IT </a:t>
            </a:r>
            <a:r>
              <a:rPr kumimoji="0" lang="en-US" sz="1800" b="0" i="0" u="none" strike="noStrike" kern="1200" cap="none" spc="0" normalizeH="0" baseline="0" noProof="0" dirty="0" smtClean="0">
                <a:ln>
                  <a:noFill/>
                </a:ln>
                <a:effectLst/>
                <a:uLnTx/>
                <a:uFillTx/>
                <a:latin typeface="Times New Roman"/>
                <a:ea typeface="+mn-ea"/>
                <a:cs typeface="+mn-cs"/>
              </a:rPr>
              <a:t>systems.</a:t>
            </a: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Human resources management is generally overlooked as a function of knowledge management.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Times New Roman"/>
                <a:ea typeface="+mn-ea"/>
                <a:cs typeface="+mn-cs"/>
              </a:rPr>
              <a:t>Greater emphasis is on IT and clinical </a:t>
            </a:r>
            <a:r>
              <a:rPr kumimoji="0" lang="en-US" sz="1800" b="0" i="0" u="none" strike="noStrike" kern="1200" cap="none" spc="0" normalizeH="0" baseline="0" noProof="0" dirty="0" smtClean="0">
                <a:ln>
                  <a:noFill/>
                </a:ln>
                <a:effectLst/>
                <a:uLnTx/>
                <a:uFillTx/>
                <a:latin typeface="Times New Roman"/>
                <a:ea typeface="+mn-ea"/>
                <a:cs typeface="+mn-cs"/>
              </a:rPr>
              <a:t>technology.</a:t>
            </a:r>
            <a:endParaRPr kumimoji="0" lang="en-US" sz="1800" b="0"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Times New Roman"/>
                <a:ea typeface="+mn-ea"/>
                <a:cs typeface="+mn-cs"/>
              </a:rPr>
              <a:t>Emphasis is on personal </a:t>
            </a:r>
            <a:r>
              <a:rPr kumimoji="0" lang="en-US" sz="1800" b="0" i="0" u="none" strike="noStrike" kern="1200" cap="none" spc="0" normalizeH="0" baseline="0" noProof="0" dirty="0" smtClean="0">
                <a:ln>
                  <a:noFill/>
                </a:ln>
                <a:effectLst/>
                <a:uLnTx/>
                <a:uFillTx/>
                <a:latin typeface="Times New Roman"/>
                <a:ea typeface="+mn-ea"/>
                <a:cs typeface="+mn-cs"/>
              </a:rPr>
              <a:t>administration.</a:t>
            </a:r>
            <a:endParaRPr kumimoji="0" lang="en-US" sz="1800" b="0"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Knowledge workers need greater autonomy to determine how to work, how to schedule work, and how to assign resources to their work. They need additional skills and status in the organization and a change in culture.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In health organizations, there are high levels of communication between customers and employees, an intimacy of communication, and a richness of information exchanged.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Knowledge management is as dependent on HRM and work design as it is on IT. One without the others is wasted investment. </a:t>
            </a: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24" name="TextBox 23"/>
          <p:cNvSpPr txBox="1"/>
          <p:nvPr/>
        </p:nvSpPr>
        <p:spPr>
          <a:xfrm>
            <a:off x="0" y="653099"/>
            <a:ext cx="9144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Times New Roman"/>
                <a:ea typeface="+mn-ea"/>
                <a:cs typeface="+mn-cs"/>
              </a:rPr>
              <a:t>Human Resources Management 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Times New Roman"/>
                <a:ea typeface="+mn-ea"/>
                <a:cs typeface="+mn-cs"/>
              </a:rPr>
              <a:t>   Health Information Technology </a:t>
            </a:r>
          </a:p>
        </p:txBody>
      </p:sp>
      <p:sp>
        <p:nvSpPr>
          <p:cNvPr id="5" name="TextBox 4">
            <a:extLst>
              <a:ext uri="{FF2B5EF4-FFF2-40B4-BE49-F238E27FC236}">
                <a16:creationId xmlns:a16="http://schemas.microsoft.com/office/drawing/2014/main" id="{B00D4C69-D1F7-4916-8ADA-F533C3C1747E}"/>
              </a:ext>
            </a:extLst>
          </p:cNvPr>
          <p:cNvSpPr txBox="1"/>
          <p:nvPr/>
        </p:nvSpPr>
        <p:spPr>
          <a:xfrm>
            <a:off x="8001000" y="5638800"/>
            <a:ext cx="1219200" cy="307777"/>
          </a:xfrm>
          <a:prstGeom prst="rect">
            <a:avLst/>
          </a:prstGeom>
          <a:noFill/>
        </p:spPr>
        <p:txBody>
          <a:bodyPr wrap="square" rtlCol="0">
            <a:spAutoFit/>
          </a:bodyPr>
          <a:lstStyle/>
          <a:p>
            <a:r>
              <a:rPr lang="en-US" sz="1400" dirty="0"/>
              <a:t>Slide 14.11</a:t>
            </a:r>
          </a:p>
        </p:txBody>
      </p:sp>
      <p:sp>
        <p:nvSpPr>
          <p:cNvPr id="6"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442523397"/>
      </p:ext>
    </p:extLst>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28600" y="797033"/>
            <a:ext cx="868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0" u="none" strike="noStrike" kern="1200" cap="none" spc="0" normalizeH="0" baseline="0" noProof="0" dirty="0">
                <a:ln>
                  <a:noFill/>
                </a:ln>
                <a:effectLst/>
                <a:uLnTx/>
                <a:uFillTx/>
                <a:ea typeface="+mn-ea"/>
                <a:cs typeface="+mn-cs"/>
              </a:rPr>
              <a:t>Knowledge Workers and IT</a:t>
            </a:r>
            <a:endParaRPr kumimoji="0" lang="en-US" sz="3600" b="1" i="1" u="none" strike="noStrike" kern="1200" cap="none" spc="0" normalizeH="0" baseline="0" noProof="0" dirty="0">
              <a:ln>
                <a:noFill/>
              </a:ln>
              <a:effectLst/>
              <a:uLnTx/>
              <a:uFillTx/>
              <a:latin typeface="Garamond" pitchFamily="18" charset="0"/>
              <a:ea typeface="+mn-ea"/>
              <a:cs typeface="+mn-cs"/>
            </a:endParaRPr>
          </a:p>
        </p:txBody>
      </p:sp>
      <p:sp>
        <p:nvSpPr>
          <p:cNvPr id="18" name="Text Box 2"/>
          <p:cNvSpPr txBox="1">
            <a:spLocks noChangeArrowheads="1"/>
          </p:cNvSpPr>
          <p:nvPr/>
        </p:nvSpPr>
        <p:spPr bwMode="auto">
          <a:xfrm>
            <a:off x="152400" y="1467683"/>
            <a:ext cx="8763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defTabSz="914400" rtl="0" eaLnBrk="0" fontAlgn="base" latinLnBrk="0" hangingPunct="0">
              <a:lnSpc>
                <a:spcPct val="100000"/>
              </a:lnSpc>
              <a:spcBef>
                <a:spcPts val="0"/>
              </a:spcBef>
              <a:spcAft>
                <a:spcPct val="0"/>
              </a:spcAft>
              <a:buClrTx/>
              <a:buSzTx/>
              <a:buFontTx/>
              <a:buNone/>
              <a:tabLst/>
              <a:defRPr/>
            </a:pPr>
            <a:r>
              <a:rPr kumimoji="0" lang="en-US" sz="3200" b="0" u="none" strike="noStrike" kern="1200" cap="none" spc="0" normalizeH="0" baseline="0" noProof="0" dirty="0" smtClean="0">
                <a:ln>
                  <a:noFill/>
                </a:ln>
                <a:effectLst/>
                <a:uLnTx/>
                <a:uFillTx/>
                <a:cs typeface="Times New Roman" panose="02020603050405020304" pitchFamily="18" charset="0"/>
              </a:rPr>
              <a:t>The relationship between </a:t>
            </a:r>
            <a:r>
              <a:rPr kumimoji="0" lang="en-US" sz="3200" b="0" u="none" strike="noStrike" kern="1200" cap="none" spc="0" normalizeH="0" baseline="0" noProof="0" dirty="0">
                <a:ln>
                  <a:noFill/>
                </a:ln>
                <a:effectLst/>
                <a:uLnTx/>
                <a:uFillTx/>
                <a:cs typeface="Times New Roman" panose="02020603050405020304" pitchFamily="18" charset="0"/>
              </a:rPr>
              <a:t>HR and </a:t>
            </a:r>
            <a:r>
              <a:rPr kumimoji="0" lang="en-US" sz="3200" b="0" u="none" strike="noStrike" kern="1200" cap="none" spc="0" normalizeH="0" baseline="0" noProof="0" dirty="0" smtClean="0">
                <a:ln>
                  <a:noFill/>
                </a:ln>
                <a:effectLst/>
                <a:uLnTx/>
                <a:uFillTx/>
                <a:cs typeface="Times New Roman" panose="02020603050405020304" pitchFamily="18" charset="0"/>
              </a:rPr>
              <a:t>IT:</a:t>
            </a:r>
            <a:endParaRPr kumimoji="0" lang="en-US" sz="3200" b="0" u="none" strike="noStrike" kern="1200" cap="none" spc="0" normalizeH="0" baseline="0" noProof="0" dirty="0">
              <a:ln>
                <a:noFill/>
              </a:ln>
              <a:effectLst/>
              <a:uLnTx/>
              <a:uFillTx/>
              <a:cs typeface="Times New Roman" panose="02020603050405020304" pitchFamily="18" charset="0"/>
            </a:endParaRPr>
          </a:p>
          <a:p>
            <a:pPr marL="0" marR="0" lvl="0" indent="0" defTabSz="914400" rtl="0" eaLnBrk="0" fontAlgn="base" latinLnBrk="0" hangingPunct="0">
              <a:lnSpc>
                <a:spcPct val="100000"/>
              </a:lnSpc>
              <a:spcBef>
                <a:spcPct val="50000"/>
              </a:spcBef>
              <a:spcAft>
                <a:spcPct val="0"/>
              </a:spcAft>
              <a:buClrTx/>
              <a:buSzTx/>
              <a:buFontTx/>
              <a:buNone/>
              <a:tabLst/>
              <a:defRPr/>
            </a:pPr>
            <a:r>
              <a:rPr kumimoji="0" lang="en-US" sz="2800" b="0" u="none" strike="noStrike" kern="1200" cap="none" spc="0" normalizeH="0" baseline="0" noProof="0" dirty="0">
                <a:ln>
                  <a:noFill/>
                </a:ln>
                <a:effectLst/>
                <a:uLnTx/>
                <a:uFillTx/>
                <a:cs typeface="Times New Roman" panose="02020603050405020304" pitchFamily="18" charset="0"/>
              </a:rPr>
              <a:t>1.  If knowledge systems are based on HIT logic and </a:t>
            </a:r>
            <a:r>
              <a:rPr kumimoji="0" lang="en-US" sz="2800" b="0" u="none" strike="noStrike" kern="1200" cap="none" spc="0" normalizeH="0" baseline="0" noProof="0" dirty="0" smtClean="0">
                <a:ln>
                  <a:noFill/>
                </a:ln>
                <a:effectLst/>
                <a:uLnTx/>
                <a:uFillTx/>
                <a:cs typeface="Times New Roman" panose="02020603050405020304" pitchFamily="18" charset="0"/>
              </a:rPr>
              <a:t>do not incorporate </a:t>
            </a:r>
            <a:r>
              <a:rPr kumimoji="0" lang="en-US" sz="2800" b="0" u="none" strike="noStrike" kern="1200" cap="none" spc="0" normalizeH="0" baseline="0" noProof="0" dirty="0">
                <a:ln>
                  <a:noFill/>
                </a:ln>
                <a:effectLst/>
                <a:uLnTx/>
                <a:uFillTx/>
                <a:cs typeface="Times New Roman" panose="02020603050405020304" pitchFamily="18" charset="0"/>
              </a:rPr>
              <a:t>work redesign, </a:t>
            </a:r>
            <a:r>
              <a:rPr kumimoji="0" lang="en-US" sz="2800" b="0" u="none" strike="noStrike" kern="1200" cap="none" spc="0" normalizeH="0" baseline="0" noProof="0" dirty="0" smtClean="0">
                <a:ln>
                  <a:noFill/>
                </a:ln>
                <a:effectLst/>
                <a:uLnTx/>
                <a:uFillTx/>
                <a:cs typeface="Times New Roman" panose="02020603050405020304" pitchFamily="18" charset="0"/>
              </a:rPr>
              <a:t>HRM, </a:t>
            </a:r>
            <a:r>
              <a:rPr kumimoji="0" lang="en-US" sz="2800" b="0" u="none" strike="noStrike" kern="1200" cap="none" spc="0" normalizeH="0" baseline="0" noProof="0" dirty="0">
                <a:ln>
                  <a:noFill/>
                </a:ln>
                <a:effectLst/>
                <a:uLnTx/>
                <a:uFillTx/>
                <a:cs typeface="Times New Roman" panose="02020603050405020304" pitchFamily="18" charset="0"/>
              </a:rPr>
              <a:t>and corporate </a:t>
            </a:r>
            <a:r>
              <a:rPr kumimoji="0" lang="en-US" sz="2800" b="0" u="none" strike="noStrike" kern="1200" cap="none" spc="0" normalizeH="0" baseline="0" noProof="0" dirty="0" smtClean="0">
                <a:ln>
                  <a:noFill/>
                </a:ln>
                <a:effectLst/>
                <a:uLnTx/>
                <a:uFillTx/>
                <a:cs typeface="Times New Roman" panose="02020603050405020304" pitchFamily="18" charset="0"/>
              </a:rPr>
              <a:t>culture,</a:t>
            </a:r>
            <a:r>
              <a:rPr kumimoji="0" lang="en-US" sz="2800" b="0" u="none" strike="noStrike" kern="1200" cap="none" spc="0" normalizeH="0" noProof="0" dirty="0" smtClean="0">
                <a:ln>
                  <a:noFill/>
                </a:ln>
                <a:effectLst/>
                <a:uLnTx/>
                <a:uFillTx/>
                <a:cs typeface="Times New Roman" panose="02020603050405020304" pitchFamily="18" charset="0"/>
              </a:rPr>
              <a:t> </a:t>
            </a:r>
            <a:r>
              <a:rPr kumimoji="0" lang="en-US" sz="2800" b="0" u="none" strike="noStrike" kern="1200" cap="none" spc="0" normalizeH="0" baseline="0" noProof="0" dirty="0" smtClean="0">
                <a:ln>
                  <a:noFill/>
                </a:ln>
                <a:effectLst/>
                <a:uLnTx/>
                <a:uFillTx/>
                <a:cs typeface="Times New Roman" panose="02020603050405020304" pitchFamily="18" charset="0"/>
              </a:rPr>
              <a:t>they </a:t>
            </a:r>
            <a:r>
              <a:rPr kumimoji="0" lang="en-US" sz="2800" b="0" u="none" strike="noStrike" kern="1200" cap="none" spc="0" normalizeH="0" baseline="0" noProof="0" dirty="0">
                <a:ln>
                  <a:noFill/>
                </a:ln>
                <a:effectLst/>
                <a:uLnTx/>
                <a:uFillTx/>
                <a:cs typeface="Times New Roman" panose="02020603050405020304" pitchFamily="18" charset="0"/>
              </a:rPr>
              <a:t>will fail. </a:t>
            </a:r>
          </a:p>
          <a:p>
            <a:pPr marL="0" marR="0" lvl="0" indent="0" defTabSz="914400" rtl="0" eaLnBrk="0" fontAlgn="base" latinLnBrk="0" hangingPunct="0">
              <a:lnSpc>
                <a:spcPct val="100000"/>
              </a:lnSpc>
              <a:spcBef>
                <a:spcPct val="50000"/>
              </a:spcBef>
              <a:spcAft>
                <a:spcPct val="0"/>
              </a:spcAft>
              <a:buClrTx/>
              <a:buSzTx/>
              <a:buFontTx/>
              <a:buNone/>
              <a:tabLst/>
              <a:defRPr/>
            </a:pPr>
            <a:r>
              <a:rPr kumimoji="0" lang="en-US" sz="2800" b="0" u="none" strike="noStrike" kern="1200" cap="none" spc="0" normalizeH="0" baseline="0" noProof="0" dirty="0">
                <a:ln>
                  <a:noFill/>
                </a:ln>
                <a:effectLst/>
                <a:uLnTx/>
                <a:uFillTx/>
                <a:cs typeface="Times New Roman" panose="02020603050405020304" pitchFamily="18" charset="0"/>
              </a:rPr>
              <a:t>2. </a:t>
            </a:r>
            <a:r>
              <a:rPr lang="en-US" sz="2800" b="0" dirty="0">
                <a:cs typeface="Times New Roman" panose="02020603050405020304" pitchFamily="18" charset="0"/>
              </a:rPr>
              <a:t>K</a:t>
            </a:r>
            <a:r>
              <a:rPr kumimoji="0" lang="en-US" sz="2800" b="0" u="none" strike="noStrike" kern="1200" cap="none" spc="0" normalizeH="0" baseline="0" noProof="0" dirty="0" err="1" smtClean="0">
                <a:ln>
                  <a:noFill/>
                </a:ln>
                <a:effectLst/>
                <a:uLnTx/>
                <a:uFillTx/>
                <a:cs typeface="Times New Roman" panose="02020603050405020304" pitchFamily="18" charset="0"/>
              </a:rPr>
              <a:t>nowledge</a:t>
            </a:r>
            <a:r>
              <a:rPr kumimoji="0" lang="en-US" sz="2800" b="0" u="none" strike="noStrike" kern="1200" cap="none" spc="0" normalizeH="0" baseline="0" noProof="0" dirty="0" smtClean="0">
                <a:ln>
                  <a:noFill/>
                </a:ln>
                <a:effectLst/>
                <a:uLnTx/>
                <a:uFillTx/>
                <a:cs typeface="Times New Roman" panose="02020603050405020304" pitchFamily="18" charset="0"/>
              </a:rPr>
              <a:t> workers</a:t>
            </a:r>
            <a:r>
              <a:rPr kumimoji="0" lang="en-US" sz="2800" b="0" u="none" strike="noStrike" kern="1200" cap="none" spc="0" normalizeH="0" noProof="0" dirty="0" smtClean="0">
                <a:ln>
                  <a:noFill/>
                </a:ln>
                <a:effectLst/>
                <a:uLnTx/>
                <a:uFillTx/>
                <a:cs typeface="Times New Roman" panose="02020603050405020304" pitchFamily="18" charset="0"/>
              </a:rPr>
              <a:t> are</a:t>
            </a:r>
            <a:r>
              <a:rPr kumimoji="0" lang="en-US" sz="2800" b="0" u="none" strike="noStrike" kern="1200" cap="none" spc="0" normalizeH="0" baseline="0" noProof="0" dirty="0" smtClean="0">
                <a:ln>
                  <a:noFill/>
                </a:ln>
                <a:effectLst/>
                <a:uLnTx/>
                <a:uFillTx/>
                <a:cs typeface="Times New Roman" panose="02020603050405020304" pitchFamily="18" charset="0"/>
              </a:rPr>
              <a:t> </a:t>
            </a:r>
            <a:r>
              <a:rPr kumimoji="0" lang="en-US" sz="2800" b="0" u="none" strike="noStrike" kern="1200" cap="none" spc="0" normalizeH="0" baseline="0" noProof="0" dirty="0">
                <a:ln>
                  <a:noFill/>
                </a:ln>
                <a:effectLst/>
                <a:uLnTx/>
                <a:uFillTx/>
                <a:cs typeface="Times New Roman" panose="02020603050405020304" pitchFamily="18" charset="0"/>
              </a:rPr>
              <a:t>evaluated on the basis of what they </a:t>
            </a:r>
            <a:r>
              <a:rPr kumimoji="0" lang="en-US" sz="2800" b="0" u="none" strike="noStrike" kern="1200" cap="none" spc="0" normalizeH="0" baseline="0" noProof="0" dirty="0" smtClean="0">
                <a:ln>
                  <a:noFill/>
                </a:ln>
                <a:effectLst/>
                <a:uLnTx/>
                <a:uFillTx/>
                <a:cs typeface="Times New Roman" panose="02020603050405020304" pitchFamily="18" charset="0"/>
              </a:rPr>
              <a:t>know </a:t>
            </a:r>
            <a:r>
              <a:rPr kumimoji="0" lang="en-US" sz="2800" b="0" u="none" strike="noStrike" kern="1200" cap="none" spc="0" normalizeH="0" baseline="0" noProof="0" dirty="0">
                <a:ln>
                  <a:noFill/>
                </a:ln>
                <a:effectLst/>
                <a:uLnTx/>
                <a:uFillTx/>
                <a:cs typeface="Times New Roman" panose="02020603050405020304" pitchFamily="18" charset="0"/>
              </a:rPr>
              <a:t>and not what they do (procedural).</a:t>
            </a:r>
          </a:p>
          <a:p>
            <a:pPr marL="0" marR="0" lvl="0" indent="0" defTabSz="914400" rtl="0" eaLnBrk="0" fontAlgn="base" latinLnBrk="0" hangingPunct="0">
              <a:lnSpc>
                <a:spcPct val="100000"/>
              </a:lnSpc>
              <a:spcBef>
                <a:spcPct val="50000"/>
              </a:spcBef>
              <a:spcAft>
                <a:spcPct val="0"/>
              </a:spcAft>
              <a:buClrTx/>
              <a:buSzTx/>
              <a:buFontTx/>
              <a:buNone/>
              <a:tabLst/>
              <a:defRPr/>
            </a:pPr>
            <a:r>
              <a:rPr lang="en-US" sz="2800" b="0" dirty="0">
                <a:cs typeface="Times New Roman" panose="02020603050405020304" pitchFamily="18" charset="0"/>
              </a:rPr>
              <a:t>3. </a:t>
            </a:r>
            <a:r>
              <a:rPr kumimoji="0" lang="en-US" sz="2800" b="0" u="none" strike="noStrike" kern="1200" cap="none" spc="0" normalizeH="0" baseline="0" noProof="0" dirty="0">
                <a:ln>
                  <a:noFill/>
                </a:ln>
                <a:effectLst/>
                <a:uLnTx/>
                <a:uFillTx/>
                <a:cs typeface="Times New Roman" panose="02020603050405020304" pitchFamily="18" charset="0"/>
              </a:rPr>
              <a:t>The new leader is evaluated on the basis of </a:t>
            </a:r>
            <a:r>
              <a:rPr kumimoji="0" lang="en-US" sz="2800" b="0" u="sng" strike="noStrike" kern="1200" cap="none" spc="0" normalizeH="0" baseline="0" noProof="0" dirty="0">
                <a:ln>
                  <a:noFill/>
                </a:ln>
                <a:effectLst/>
                <a:uLnTx/>
                <a:uFillTx/>
                <a:cs typeface="Times New Roman" panose="02020603050405020304" pitchFamily="18" charset="0"/>
              </a:rPr>
              <a:t>clinical</a:t>
            </a:r>
            <a:r>
              <a:rPr kumimoji="0" lang="en-US" sz="2800" b="0" strike="noStrike" kern="1200" cap="none" spc="0" normalizeH="0" baseline="0" noProof="0" dirty="0">
                <a:ln>
                  <a:noFill/>
                </a:ln>
                <a:effectLst/>
                <a:uLnTx/>
                <a:uFillTx/>
                <a:cs typeface="Times New Roman" panose="02020603050405020304" pitchFamily="18" charset="0"/>
              </a:rPr>
              <a:t> </a:t>
            </a:r>
            <a:r>
              <a:rPr kumimoji="0" lang="en-US" sz="2800" b="0" u="none" strike="noStrike" kern="1200" cap="none" spc="0" normalizeH="0" baseline="0" noProof="0" dirty="0" smtClean="0">
                <a:ln>
                  <a:noFill/>
                </a:ln>
                <a:effectLst/>
                <a:uLnTx/>
                <a:uFillTx/>
                <a:cs typeface="Times New Roman" panose="02020603050405020304" pitchFamily="18" charset="0"/>
              </a:rPr>
              <a:t>skills combined </a:t>
            </a:r>
            <a:r>
              <a:rPr kumimoji="0" lang="en-US" sz="2800" b="0" u="none" strike="noStrike" kern="1200" cap="none" spc="0" normalizeH="0" baseline="0" noProof="0" dirty="0">
                <a:ln>
                  <a:noFill/>
                </a:ln>
                <a:effectLst/>
                <a:uLnTx/>
                <a:uFillTx/>
                <a:cs typeface="Times New Roman" panose="02020603050405020304" pitchFamily="18" charset="0"/>
              </a:rPr>
              <a:t>with </a:t>
            </a:r>
            <a:r>
              <a:rPr kumimoji="0" lang="en-US" sz="2800" b="0" i="1" strike="noStrike" kern="1200" cap="none" spc="0" normalizeH="0" baseline="0" noProof="0" dirty="0">
                <a:ln>
                  <a:noFill/>
                </a:ln>
                <a:effectLst/>
                <a:uLnTx/>
                <a:uFillTx/>
                <a:cs typeface="Times New Roman" panose="02020603050405020304" pitchFamily="18" charset="0"/>
              </a:rPr>
              <a:t>systems</a:t>
            </a:r>
            <a:r>
              <a:rPr kumimoji="0" lang="en-US" sz="2800" b="0" u="none" strike="noStrike" kern="1200" cap="none" spc="0" normalizeH="0" baseline="0" noProof="0" dirty="0">
                <a:ln>
                  <a:noFill/>
                </a:ln>
                <a:effectLst/>
                <a:uLnTx/>
                <a:uFillTx/>
                <a:cs typeface="Times New Roman" panose="02020603050405020304" pitchFamily="18" charset="0"/>
              </a:rPr>
              <a:t> skills. </a:t>
            </a:r>
            <a:endParaRPr kumimoji="0" lang="en-US" sz="3200" b="0" i="1" u="none" strike="noStrike" kern="1200" cap="none" spc="0" normalizeH="0" baseline="0" noProof="0" dirty="0">
              <a:ln>
                <a:noFill/>
              </a:ln>
              <a:solidFill>
                <a:srgbClr val="FFFFFF"/>
              </a:solidFill>
              <a:effectLst/>
              <a:uLnTx/>
              <a:uFillTx/>
              <a:cs typeface="Times New Roman" panose="02020603050405020304" pitchFamily="18" charset="0"/>
            </a:endParaRPr>
          </a:p>
        </p:txBody>
      </p:sp>
      <p:sp>
        <p:nvSpPr>
          <p:cNvPr id="8" name="TextBox 7">
            <a:extLst>
              <a:ext uri="{FF2B5EF4-FFF2-40B4-BE49-F238E27FC236}">
                <a16:creationId xmlns:a16="http://schemas.microsoft.com/office/drawing/2014/main" id="{E72214F5-5598-4355-A585-13A487A62269}"/>
              </a:ext>
            </a:extLst>
          </p:cNvPr>
          <p:cNvSpPr txBox="1"/>
          <p:nvPr/>
        </p:nvSpPr>
        <p:spPr>
          <a:xfrm>
            <a:off x="7772400" y="5525233"/>
            <a:ext cx="1219200" cy="307777"/>
          </a:xfrm>
          <a:prstGeom prst="rect">
            <a:avLst/>
          </a:prstGeom>
          <a:noFill/>
        </p:spPr>
        <p:txBody>
          <a:bodyPr wrap="square" rtlCol="0">
            <a:spAutoFit/>
          </a:bodyPr>
          <a:lstStyle/>
          <a:p>
            <a:r>
              <a:rPr lang="en-US" sz="1400" dirty="0"/>
              <a:t>Slide 14.12</a:t>
            </a:r>
          </a:p>
        </p:txBody>
      </p:sp>
      <p:sp>
        <p:nvSpPr>
          <p:cNvPr id="7"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889151077"/>
      </p:ext>
    </p:extLst>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7E711E6B-9254-4DBA-8A92-37624B28DDE2}"/>
              </a:ext>
            </a:extLst>
          </p:cNvPr>
          <p:cNvSpPr txBox="1">
            <a:spLocks noChangeArrowheads="1"/>
          </p:cNvSpPr>
          <p:nvPr/>
        </p:nvSpPr>
        <p:spPr bwMode="auto">
          <a:xfrm>
            <a:off x="0" y="886371"/>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effectLst/>
                <a:uLnTx/>
                <a:uFillTx/>
                <a:latin typeface="Times New Roman" panose="02020603050405020304" pitchFamily="18" charset="0"/>
                <a:ea typeface="+mn-ea"/>
                <a:cs typeface="+mn-cs"/>
              </a:rPr>
              <a:t>Coordination of Work by Teams </a:t>
            </a:r>
          </a:p>
        </p:txBody>
      </p:sp>
      <p:grpSp>
        <p:nvGrpSpPr>
          <p:cNvPr id="16389" name="Group 5">
            <a:extLst>
              <a:ext uri="{FF2B5EF4-FFF2-40B4-BE49-F238E27FC236}">
                <a16:creationId xmlns:a16="http://schemas.microsoft.com/office/drawing/2014/main" id="{60F2E578-4EA8-40AD-9653-99A908E18946}"/>
              </a:ext>
            </a:extLst>
          </p:cNvPr>
          <p:cNvGrpSpPr>
            <a:grpSpLocks/>
          </p:cNvGrpSpPr>
          <p:nvPr/>
        </p:nvGrpSpPr>
        <p:grpSpPr bwMode="auto">
          <a:xfrm>
            <a:off x="381000" y="2438400"/>
            <a:ext cx="8763000" cy="1676400"/>
            <a:chOff x="240" y="2688"/>
            <a:chExt cx="5520" cy="1056"/>
          </a:xfrm>
        </p:grpSpPr>
        <p:grpSp>
          <p:nvGrpSpPr>
            <p:cNvPr id="16400" name="Group 6">
              <a:extLst>
                <a:ext uri="{FF2B5EF4-FFF2-40B4-BE49-F238E27FC236}">
                  <a16:creationId xmlns:a16="http://schemas.microsoft.com/office/drawing/2014/main" id="{3D8286E9-A5CE-4218-AF7D-0E556D7EB2EA}"/>
                </a:ext>
              </a:extLst>
            </p:cNvPr>
            <p:cNvGrpSpPr>
              <a:grpSpLocks/>
            </p:cNvGrpSpPr>
            <p:nvPr/>
          </p:nvGrpSpPr>
          <p:grpSpPr bwMode="auto">
            <a:xfrm>
              <a:off x="240" y="2688"/>
              <a:ext cx="4032" cy="1056"/>
              <a:chOff x="240" y="2688"/>
              <a:chExt cx="4032" cy="1056"/>
            </a:xfrm>
          </p:grpSpPr>
          <p:grpSp>
            <p:nvGrpSpPr>
              <p:cNvPr id="16402" name="Group 7">
                <a:extLst>
                  <a:ext uri="{FF2B5EF4-FFF2-40B4-BE49-F238E27FC236}">
                    <a16:creationId xmlns:a16="http://schemas.microsoft.com/office/drawing/2014/main" id="{65BBE890-F051-495F-9112-BF4C96551A46}"/>
                  </a:ext>
                </a:extLst>
              </p:cNvPr>
              <p:cNvGrpSpPr>
                <a:grpSpLocks/>
              </p:cNvGrpSpPr>
              <p:nvPr/>
            </p:nvGrpSpPr>
            <p:grpSpPr bwMode="auto">
              <a:xfrm>
                <a:off x="240" y="2688"/>
                <a:ext cx="1008" cy="1056"/>
                <a:chOff x="1200" y="2400"/>
                <a:chExt cx="1008" cy="1056"/>
              </a:xfrm>
            </p:grpSpPr>
            <p:sp>
              <p:nvSpPr>
                <p:cNvPr id="16421" name="Oval 8">
                  <a:extLst>
                    <a:ext uri="{FF2B5EF4-FFF2-40B4-BE49-F238E27FC236}">
                      <a16:creationId xmlns:a16="http://schemas.microsoft.com/office/drawing/2014/main" id="{D541AFA5-4088-46E8-98D5-F30878E11C1D}"/>
                    </a:ext>
                  </a:extLst>
                </p:cNvPr>
                <p:cNvSpPr>
                  <a:spLocks noChangeArrowheads="1"/>
                </p:cNvSpPr>
                <p:nvPr/>
              </p:nvSpPr>
              <p:spPr bwMode="auto">
                <a:xfrm>
                  <a:off x="1200" y="2400"/>
                  <a:ext cx="1008" cy="1056"/>
                </a:xfrm>
                <a:prstGeom prst="ellipse">
                  <a:avLst/>
                </a:prstGeom>
                <a:solidFill>
                  <a:srgbClr val="3399FF"/>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22" name="Line 9">
                  <a:extLst>
                    <a:ext uri="{FF2B5EF4-FFF2-40B4-BE49-F238E27FC236}">
                      <a16:creationId xmlns:a16="http://schemas.microsoft.com/office/drawing/2014/main" id="{A761E656-3AD1-40C4-8B0F-A2544C1FAAFA}"/>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23" name="Line 10">
                  <a:extLst>
                    <a:ext uri="{FF2B5EF4-FFF2-40B4-BE49-F238E27FC236}">
                      <a16:creationId xmlns:a16="http://schemas.microsoft.com/office/drawing/2014/main" id="{C4C0BEB2-00A6-4F7F-BF60-27A576D050A0}"/>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24" name="Line 11">
                  <a:extLst>
                    <a:ext uri="{FF2B5EF4-FFF2-40B4-BE49-F238E27FC236}">
                      <a16:creationId xmlns:a16="http://schemas.microsoft.com/office/drawing/2014/main" id="{4076ADC9-C743-446E-B7E3-83E93F3CD3DF}"/>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25" name="Line 12">
                  <a:extLst>
                    <a:ext uri="{FF2B5EF4-FFF2-40B4-BE49-F238E27FC236}">
                      <a16:creationId xmlns:a16="http://schemas.microsoft.com/office/drawing/2014/main" id="{0D56D126-9843-46CC-A0E6-6556D2B78C02}"/>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nvGrpSpPr>
              <p:cNvPr id="16403" name="Group 13">
                <a:extLst>
                  <a:ext uri="{FF2B5EF4-FFF2-40B4-BE49-F238E27FC236}">
                    <a16:creationId xmlns:a16="http://schemas.microsoft.com/office/drawing/2014/main" id="{A99B10B6-15B1-4A3A-93B9-9DA1C66DFAA0}"/>
                  </a:ext>
                </a:extLst>
              </p:cNvPr>
              <p:cNvGrpSpPr>
                <a:grpSpLocks/>
              </p:cNvGrpSpPr>
              <p:nvPr/>
            </p:nvGrpSpPr>
            <p:grpSpPr bwMode="auto">
              <a:xfrm>
                <a:off x="1248" y="2688"/>
                <a:ext cx="1008" cy="1056"/>
                <a:chOff x="1200" y="2400"/>
                <a:chExt cx="1008" cy="1056"/>
              </a:xfrm>
            </p:grpSpPr>
            <p:sp>
              <p:nvSpPr>
                <p:cNvPr id="16416" name="Oval 14">
                  <a:extLst>
                    <a:ext uri="{FF2B5EF4-FFF2-40B4-BE49-F238E27FC236}">
                      <a16:creationId xmlns:a16="http://schemas.microsoft.com/office/drawing/2014/main" id="{A87A369A-C0CC-42DD-ABB5-DDF3657A7121}"/>
                    </a:ext>
                  </a:extLst>
                </p:cNvPr>
                <p:cNvSpPr>
                  <a:spLocks noChangeArrowheads="1"/>
                </p:cNvSpPr>
                <p:nvPr/>
              </p:nvSpPr>
              <p:spPr bwMode="auto">
                <a:xfrm>
                  <a:off x="1200" y="2400"/>
                  <a:ext cx="1008" cy="1056"/>
                </a:xfrm>
                <a:prstGeom prst="ellipse">
                  <a:avLst/>
                </a:prstGeom>
                <a:solidFill>
                  <a:srgbClr val="3399FF"/>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7" name="Line 15">
                  <a:extLst>
                    <a:ext uri="{FF2B5EF4-FFF2-40B4-BE49-F238E27FC236}">
                      <a16:creationId xmlns:a16="http://schemas.microsoft.com/office/drawing/2014/main" id="{E149264A-7E72-498E-9D64-7F123C88F971}"/>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8" name="Line 16">
                  <a:extLst>
                    <a:ext uri="{FF2B5EF4-FFF2-40B4-BE49-F238E27FC236}">
                      <a16:creationId xmlns:a16="http://schemas.microsoft.com/office/drawing/2014/main" id="{E262F0F4-1B0A-4E36-972F-D649595ED1C8}"/>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9" name="Line 17">
                  <a:extLst>
                    <a:ext uri="{FF2B5EF4-FFF2-40B4-BE49-F238E27FC236}">
                      <a16:creationId xmlns:a16="http://schemas.microsoft.com/office/drawing/2014/main" id="{F289E9FE-292D-48C8-9270-223EA423AEA9}"/>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20" name="Line 18">
                  <a:extLst>
                    <a:ext uri="{FF2B5EF4-FFF2-40B4-BE49-F238E27FC236}">
                      <a16:creationId xmlns:a16="http://schemas.microsoft.com/office/drawing/2014/main" id="{A736AC5A-8DEF-4E03-956E-F0246403BF95}"/>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nvGrpSpPr>
              <p:cNvPr id="16404" name="Group 19">
                <a:extLst>
                  <a:ext uri="{FF2B5EF4-FFF2-40B4-BE49-F238E27FC236}">
                    <a16:creationId xmlns:a16="http://schemas.microsoft.com/office/drawing/2014/main" id="{5B07F9A4-D7C4-4D4E-9A5A-F00B3B09A8F7}"/>
                  </a:ext>
                </a:extLst>
              </p:cNvPr>
              <p:cNvGrpSpPr>
                <a:grpSpLocks/>
              </p:cNvGrpSpPr>
              <p:nvPr/>
            </p:nvGrpSpPr>
            <p:grpSpPr bwMode="auto">
              <a:xfrm>
                <a:off x="2256" y="2688"/>
                <a:ext cx="1008" cy="1056"/>
                <a:chOff x="1200" y="2400"/>
                <a:chExt cx="1008" cy="1056"/>
              </a:xfrm>
            </p:grpSpPr>
            <p:sp>
              <p:nvSpPr>
                <p:cNvPr id="16411" name="Oval 20">
                  <a:extLst>
                    <a:ext uri="{FF2B5EF4-FFF2-40B4-BE49-F238E27FC236}">
                      <a16:creationId xmlns:a16="http://schemas.microsoft.com/office/drawing/2014/main" id="{E6AC9057-3046-4FED-B2D3-6FCAD1836C28}"/>
                    </a:ext>
                  </a:extLst>
                </p:cNvPr>
                <p:cNvSpPr>
                  <a:spLocks noChangeArrowheads="1"/>
                </p:cNvSpPr>
                <p:nvPr/>
              </p:nvSpPr>
              <p:spPr bwMode="auto">
                <a:xfrm>
                  <a:off x="1200" y="2400"/>
                  <a:ext cx="1008" cy="1056"/>
                </a:xfrm>
                <a:prstGeom prst="ellipse">
                  <a:avLst/>
                </a:prstGeom>
                <a:solidFill>
                  <a:srgbClr val="3399FF"/>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2" name="Line 21">
                  <a:extLst>
                    <a:ext uri="{FF2B5EF4-FFF2-40B4-BE49-F238E27FC236}">
                      <a16:creationId xmlns:a16="http://schemas.microsoft.com/office/drawing/2014/main" id="{9434E91A-2F8B-4020-AF36-2CB4321FE53A}"/>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3" name="Line 22">
                  <a:extLst>
                    <a:ext uri="{FF2B5EF4-FFF2-40B4-BE49-F238E27FC236}">
                      <a16:creationId xmlns:a16="http://schemas.microsoft.com/office/drawing/2014/main" id="{44F1B5E7-3CC6-4B7B-A81A-E87344CCBA31}"/>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4" name="Line 23">
                  <a:extLst>
                    <a:ext uri="{FF2B5EF4-FFF2-40B4-BE49-F238E27FC236}">
                      <a16:creationId xmlns:a16="http://schemas.microsoft.com/office/drawing/2014/main" id="{091413AD-A562-491C-8316-44115BF5DEBE}"/>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5" name="Line 24">
                  <a:extLst>
                    <a:ext uri="{FF2B5EF4-FFF2-40B4-BE49-F238E27FC236}">
                      <a16:creationId xmlns:a16="http://schemas.microsoft.com/office/drawing/2014/main" id="{A77B2038-51C2-45B1-AA41-237E9A07555D}"/>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nvGrpSpPr>
              <p:cNvPr id="16405" name="Group 25">
                <a:extLst>
                  <a:ext uri="{FF2B5EF4-FFF2-40B4-BE49-F238E27FC236}">
                    <a16:creationId xmlns:a16="http://schemas.microsoft.com/office/drawing/2014/main" id="{DF8C0090-417E-42C7-B772-7628620611CE}"/>
                  </a:ext>
                </a:extLst>
              </p:cNvPr>
              <p:cNvGrpSpPr>
                <a:grpSpLocks/>
              </p:cNvGrpSpPr>
              <p:nvPr/>
            </p:nvGrpSpPr>
            <p:grpSpPr bwMode="auto">
              <a:xfrm>
                <a:off x="3264" y="2688"/>
                <a:ext cx="1008" cy="1056"/>
                <a:chOff x="1200" y="2400"/>
                <a:chExt cx="1008" cy="1056"/>
              </a:xfrm>
            </p:grpSpPr>
            <p:sp>
              <p:nvSpPr>
                <p:cNvPr id="16406" name="Oval 26">
                  <a:extLst>
                    <a:ext uri="{FF2B5EF4-FFF2-40B4-BE49-F238E27FC236}">
                      <a16:creationId xmlns:a16="http://schemas.microsoft.com/office/drawing/2014/main" id="{409F5148-5559-49DA-8629-C24D70FD201E}"/>
                    </a:ext>
                  </a:extLst>
                </p:cNvPr>
                <p:cNvSpPr>
                  <a:spLocks noChangeArrowheads="1"/>
                </p:cNvSpPr>
                <p:nvPr/>
              </p:nvSpPr>
              <p:spPr bwMode="auto">
                <a:xfrm>
                  <a:off x="1200" y="2400"/>
                  <a:ext cx="1008" cy="1056"/>
                </a:xfrm>
                <a:prstGeom prst="ellipse">
                  <a:avLst/>
                </a:prstGeom>
                <a:solidFill>
                  <a:srgbClr val="3399FF"/>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07" name="Line 27">
                  <a:extLst>
                    <a:ext uri="{FF2B5EF4-FFF2-40B4-BE49-F238E27FC236}">
                      <a16:creationId xmlns:a16="http://schemas.microsoft.com/office/drawing/2014/main" id="{D5D0046F-EAE2-4675-AC81-5227F647955B}"/>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08" name="Line 28">
                  <a:extLst>
                    <a:ext uri="{FF2B5EF4-FFF2-40B4-BE49-F238E27FC236}">
                      <a16:creationId xmlns:a16="http://schemas.microsoft.com/office/drawing/2014/main" id="{AEFDD231-0F0A-4D76-A6B0-43D20FD270E5}"/>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09" name="Line 29">
                  <a:extLst>
                    <a:ext uri="{FF2B5EF4-FFF2-40B4-BE49-F238E27FC236}">
                      <a16:creationId xmlns:a16="http://schemas.microsoft.com/office/drawing/2014/main" id="{C7C882A8-75D9-45BD-857E-1968C1E0F6BD}"/>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410" name="Line 30">
                  <a:extLst>
                    <a:ext uri="{FF2B5EF4-FFF2-40B4-BE49-F238E27FC236}">
                      <a16:creationId xmlns:a16="http://schemas.microsoft.com/office/drawing/2014/main" id="{B48BA5FF-4B18-4A90-B11A-1CC8755FBB59}"/>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sp>
          <p:nvSpPr>
            <p:cNvPr id="16401" name="Text Box 31">
              <a:extLst>
                <a:ext uri="{FF2B5EF4-FFF2-40B4-BE49-F238E27FC236}">
                  <a16:creationId xmlns:a16="http://schemas.microsoft.com/office/drawing/2014/main" id="{18BAB37B-1BC0-4E8C-810D-3C425FC05E15}"/>
                </a:ext>
              </a:extLst>
            </p:cNvPr>
            <p:cNvSpPr txBox="1">
              <a:spLocks noChangeArrowheads="1"/>
            </p:cNvSpPr>
            <p:nvPr/>
          </p:nvSpPr>
          <p:spPr bwMode="auto">
            <a:xfrm>
              <a:off x="4512" y="2976"/>
              <a:ext cx="12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rPr>
                <a:t>    Team </a:t>
              </a:r>
            </a:p>
          </p:txBody>
        </p:sp>
      </p:grpSp>
      <p:grpSp>
        <p:nvGrpSpPr>
          <p:cNvPr id="8" name="Group 32">
            <a:extLst>
              <a:ext uri="{FF2B5EF4-FFF2-40B4-BE49-F238E27FC236}">
                <a16:creationId xmlns:a16="http://schemas.microsoft.com/office/drawing/2014/main" id="{97DA8C16-0FC5-4FA9-B2D5-8C6981E6FCE5}"/>
              </a:ext>
            </a:extLst>
          </p:cNvPr>
          <p:cNvGrpSpPr>
            <a:grpSpLocks/>
          </p:cNvGrpSpPr>
          <p:nvPr/>
        </p:nvGrpSpPr>
        <p:grpSpPr bwMode="auto">
          <a:xfrm>
            <a:off x="347472" y="2438400"/>
            <a:ext cx="6553200" cy="1676400"/>
            <a:chOff x="192" y="1488"/>
            <a:chExt cx="4128" cy="1056"/>
          </a:xfrm>
        </p:grpSpPr>
        <p:sp>
          <p:nvSpPr>
            <p:cNvPr id="16395" name="Rectangle 33">
              <a:extLst>
                <a:ext uri="{FF2B5EF4-FFF2-40B4-BE49-F238E27FC236}">
                  <a16:creationId xmlns:a16="http://schemas.microsoft.com/office/drawing/2014/main" id="{4E75C3A4-9A56-47CF-A8EE-78E6DE3DFA91}"/>
                </a:ext>
              </a:extLst>
            </p:cNvPr>
            <p:cNvSpPr>
              <a:spLocks noChangeArrowheads="1"/>
            </p:cNvSpPr>
            <p:nvPr/>
          </p:nvSpPr>
          <p:spPr bwMode="auto">
            <a:xfrm>
              <a:off x="192" y="1488"/>
              <a:ext cx="4128" cy="1056"/>
            </a:xfrm>
            <a:prstGeom prst="rect">
              <a:avLst/>
            </a:prstGeom>
            <a:solidFill>
              <a:srgbClr val="3399FF"/>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396" name="Oval 34">
              <a:extLst>
                <a:ext uri="{FF2B5EF4-FFF2-40B4-BE49-F238E27FC236}">
                  <a16:creationId xmlns:a16="http://schemas.microsoft.com/office/drawing/2014/main" id="{8A4F5EB7-7C23-47FA-B876-55F465C97C3A}"/>
                </a:ext>
              </a:extLst>
            </p:cNvPr>
            <p:cNvSpPr>
              <a:spLocks noChangeArrowheads="1"/>
            </p:cNvSpPr>
            <p:nvPr/>
          </p:nvSpPr>
          <p:spPr bwMode="auto">
            <a:xfrm>
              <a:off x="240" y="1488"/>
              <a:ext cx="1008" cy="1056"/>
            </a:xfrm>
            <a:prstGeom prst="ellipse">
              <a:avLst/>
            </a:prstGeom>
            <a:solidFill>
              <a:srgbClr val="3399FF"/>
            </a:solidFill>
            <a:ln w="12700">
              <a:solidFill>
                <a:schemeClr val="tx1"/>
              </a:solidFill>
              <a:prstDash val="sysDot"/>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397" name="Oval 35">
              <a:extLst>
                <a:ext uri="{FF2B5EF4-FFF2-40B4-BE49-F238E27FC236}">
                  <a16:creationId xmlns:a16="http://schemas.microsoft.com/office/drawing/2014/main" id="{65A15DE6-6592-4CBE-9BF1-6698F533C307}"/>
                </a:ext>
              </a:extLst>
            </p:cNvPr>
            <p:cNvSpPr>
              <a:spLocks noChangeArrowheads="1"/>
            </p:cNvSpPr>
            <p:nvPr/>
          </p:nvSpPr>
          <p:spPr bwMode="auto">
            <a:xfrm>
              <a:off x="1248" y="1488"/>
              <a:ext cx="1008" cy="1056"/>
            </a:xfrm>
            <a:prstGeom prst="ellipse">
              <a:avLst/>
            </a:prstGeom>
            <a:solidFill>
              <a:srgbClr val="3399FF"/>
            </a:solidFill>
            <a:ln w="12700">
              <a:solidFill>
                <a:schemeClr val="tx1"/>
              </a:solidFill>
              <a:prstDash val="sysDot"/>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398" name="Oval 36">
              <a:extLst>
                <a:ext uri="{FF2B5EF4-FFF2-40B4-BE49-F238E27FC236}">
                  <a16:creationId xmlns:a16="http://schemas.microsoft.com/office/drawing/2014/main" id="{781D4F33-6C11-48D0-9E1C-EF993FCEE469}"/>
                </a:ext>
              </a:extLst>
            </p:cNvPr>
            <p:cNvSpPr>
              <a:spLocks noChangeArrowheads="1"/>
            </p:cNvSpPr>
            <p:nvPr/>
          </p:nvSpPr>
          <p:spPr bwMode="auto">
            <a:xfrm>
              <a:off x="2256" y="1488"/>
              <a:ext cx="1008" cy="1056"/>
            </a:xfrm>
            <a:prstGeom prst="ellipse">
              <a:avLst/>
            </a:prstGeom>
            <a:solidFill>
              <a:srgbClr val="3399FF"/>
            </a:solidFill>
            <a:ln w="12700">
              <a:solidFill>
                <a:schemeClr val="tx1"/>
              </a:solidFill>
              <a:prstDash val="sysDot"/>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6399" name="Oval 37">
              <a:extLst>
                <a:ext uri="{FF2B5EF4-FFF2-40B4-BE49-F238E27FC236}">
                  <a16:creationId xmlns:a16="http://schemas.microsoft.com/office/drawing/2014/main" id="{9F0C7D1D-9D72-4DF9-9B7A-5E46C3628186}"/>
                </a:ext>
              </a:extLst>
            </p:cNvPr>
            <p:cNvSpPr>
              <a:spLocks noChangeArrowheads="1"/>
            </p:cNvSpPr>
            <p:nvPr/>
          </p:nvSpPr>
          <p:spPr bwMode="auto">
            <a:xfrm>
              <a:off x="3264" y="1488"/>
              <a:ext cx="1008" cy="1056"/>
            </a:xfrm>
            <a:prstGeom prst="ellipse">
              <a:avLst/>
            </a:prstGeom>
            <a:solidFill>
              <a:srgbClr val="3399FF"/>
            </a:solidFill>
            <a:ln w="12700">
              <a:solidFill>
                <a:schemeClr val="tx1"/>
              </a:solidFill>
              <a:prstDash val="sysDot"/>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sp>
        <p:nvSpPr>
          <p:cNvPr id="16391" name="Text Box 38">
            <a:extLst>
              <a:ext uri="{FF2B5EF4-FFF2-40B4-BE49-F238E27FC236}">
                <a16:creationId xmlns:a16="http://schemas.microsoft.com/office/drawing/2014/main" id="{96860813-E58D-48AD-A896-5A88E9833EAD}"/>
              </a:ext>
            </a:extLst>
          </p:cNvPr>
          <p:cNvSpPr txBox="1">
            <a:spLocks noChangeArrowheads="1"/>
          </p:cNvSpPr>
          <p:nvPr/>
        </p:nvSpPr>
        <p:spPr bwMode="auto">
          <a:xfrm>
            <a:off x="914400" y="2514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rPr>
              <a:t>Job</a:t>
            </a:r>
          </a:p>
        </p:txBody>
      </p:sp>
      <p:sp>
        <p:nvSpPr>
          <p:cNvPr id="16392" name="Text Box 39">
            <a:extLst>
              <a:ext uri="{FF2B5EF4-FFF2-40B4-BE49-F238E27FC236}">
                <a16:creationId xmlns:a16="http://schemas.microsoft.com/office/drawing/2014/main" id="{8E84965F-3EC5-4565-9C3B-3C9E6CDF3444}"/>
              </a:ext>
            </a:extLst>
          </p:cNvPr>
          <p:cNvSpPr txBox="1">
            <a:spLocks noChangeArrowheads="1"/>
          </p:cNvSpPr>
          <p:nvPr/>
        </p:nvSpPr>
        <p:spPr bwMode="auto">
          <a:xfrm>
            <a:off x="5638800" y="2514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rPr>
              <a:t>Job</a:t>
            </a:r>
          </a:p>
        </p:txBody>
      </p:sp>
      <p:sp>
        <p:nvSpPr>
          <p:cNvPr id="16393" name="Text Box 40">
            <a:extLst>
              <a:ext uri="{FF2B5EF4-FFF2-40B4-BE49-F238E27FC236}">
                <a16:creationId xmlns:a16="http://schemas.microsoft.com/office/drawing/2014/main" id="{35948E03-2809-497B-876A-48B4EF578CC9}"/>
              </a:ext>
            </a:extLst>
          </p:cNvPr>
          <p:cNvSpPr txBox="1">
            <a:spLocks noChangeArrowheads="1"/>
          </p:cNvSpPr>
          <p:nvPr/>
        </p:nvSpPr>
        <p:spPr bwMode="auto">
          <a:xfrm>
            <a:off x="3962400" y="2514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rPr>
              <a:t>Job</a:t>
            </a:r>
          </a:p>
        </p:txBody>
      </p:sp>
      <p:sp>
        <p:nvSpPr>
          <p:cNvPr id="16394" name="Text Box 41">
            <a:extLst>
              <a:ext uri="{FF2B5EF4-FFF2-40B4-BE49-F238E27FC236}">
                <a16:creationId xmlns:a16="http://schemas.microsoft.com/office/drawing/2014/main" id="{C25BE1AB-537B-4E0D-9DD8-279FC4E548DC}"/>
              </a:ext>
            </a:extLst>
          </p:cNvPr>
          <p:cNvSpPr txBox="1">
            <a:spLocks noChangeArrowheads="1"/>
          </p:cNvSpPr>
          <p:nvPr/>
        </p:nvSpPr>
        <p:spPr bwMode="auto">
          <a:xfrm>
            <a:off x="2438400" y="25146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rPr>
              <a:t>Job</a:t>
            </a:r>
          </a:p>
        </p:txBody>
      </p:sp>
      <p:cxnSp>
        <p:nvCxnSpPr>
          <p:cNvPr id="3" name="Straight Arrow Connector 2">
            <a:extLst>
              <a:ext uri="{FF2B5EF4-FFF2-40B4-BE49-F238E27FC236}">
                <a16:creationId xmlns:a16="http://schemas.microsoft.com/office/drawing/2014/main" id="{86A0D6AE-8919-4DD4-865B-A4AADDEDAE47}"/>
              </a:ext>
            </a:extLst>
          </p:cNvPr>
          <p:cNvCxnSpPr>
            <a:cxnSpLocks/>
          </p:cNvCxnSpPr>
          <p:nvPr/>
        </p:nvCxnSpPr>
        <p:spPr bwMode="auto">
          <a:xfrm>
            <a:off x="455640" y="3276600"/>
            <a:ext cx="66831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4" name="Straight Arrow Connector 43">
            <a:extLst>
              <a:ext uri="{FF2B5EF4-FFF2-40B4-BE49-F238E27FC236}">
                <a16:creationId xmlns:a16="http://schemas.microsoft.com/office/drawing/2014/main" id="{2A7B666E-6C28-4DA3-BA05-23492E6C23F6}"/>
              </a:ext>
            </a:extLst>
          </p:cNvPr>
          <p:cNvCxnSpPr>
            <a:cxnSpLocks/>
          </p:cNvCxnSpPr>
          <p:nvPr/>
        </p:nvCxnSpPr>
        <p:spPr bwMode="auto">
          <a:xfrm>
            <a:off x="1459194" y="3284220"/>
            <a:ext cx="583293"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72628579-5D09-4384-8F52-FB71053BB63C}"/>
              </a:ext>
            </a:extLst>
          </p:cNvPr>
          <p:cNvCxnSpPr>
            <a:stCxn id="16397" idx="2"/>
          </p:cNvCxnSpPr>
          <p:nvPr/>
        </p:nvCxnSpPr>
        <p:spPr bwMode="auto">
          <a:xfrm>
            <a:off x="2023872" y="3276600"/>
            <a:ext cx="62179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a:extLst>
              <a:ext uri="{FF2B5EF4-FFF2-40B4-BE49-F238E27FC236}">
                <a16:creationId xmlns:a16="http://schemas.microsoft.com/office/drawing/2014/main" id="{C07DAA1D-6990-4C57-B013-0BF7A653E79D}"/>
              </a:ext>
            </a:extLst>
          </p:cNvPr>
          <p:cNvCxnSpPr>
            <a:cxnSpLocks/>
          </p:cNvCxnSpPr>
          <p:nvPr/>
        </p:nvCxnSpPr>
        <p:spPr bwMode="auto">
          <a:xfrm>
            <a:off x="2971800" y="3276600"/>
            <a:ext cx="652272"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52" name="Straight Arrow Connector 51">
            <a:extLst>
              <a:ext uri="{FF2B5EF4-FFF2-40B4-BE49-F238E27FC236}">
                <a16:creationId xmlns:a16="http://schemas.microsoft.com/office/drawing/2014/main" id="{25CF0BE3-22CE-461A-913F-5FA5F91BE842}"/>
              </a:ext>
            </a:extLst>
          </p:cNvPr>
          <p:cNvCxnSpPr>
            <a:cxnSpLocks/>
          </p:cNvCxnSpPr>
          <p:nvPr/>
        </p:nvCxnSpPr>
        <p:spPr bwMode="auto">
          <a:xfrm>
            <a:off x="3663696" y="3276600"/>
            <a:ext cx="515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3" name="Straight Arrow Connector 52">
            <a:extLst>
              <a:ext uri="{FF2B5EF4-FFF2-40B4-BE49-F238E27FC236}">
                <a16:creationId xmlns:a16="http://schemas.microsoft.com/office/drawing/2014/main" id="{24FF9E2D-8F9A-45AD-8861-E132BBB425C1}"/>
              </a:ext>
            </a:extLst>
          </p:cNvPr>
          <p:cNvCxnSpPr>
            <a:cxnSpLocks/>
          </p:cNvCxnSpPr>
          <p:nvPr/>
        </p:nvCxnSpPr>
        <p:spPr bwMode="auto">
          <a:xfrm>
            <a:off x="4178808" y="3276600"/>
            <a:ext cx="62179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Arrow Connector 53">
            <a:extLst>
              <a:ext uri="{FF2B5EF4-FFF2-40B4-BE49-F238E27FC236}">
                <a16:creationId xmlns:a16="http://schemas.microsoft.com/office/drawing/2014/main" id="{BADE8F1A-8E22-410C-913C-5E304807AD2A}"/>
              </a:ext>
            </a:extLst>
          </p:cNvPr>
          <p:cNvCxnSpPr>
            <a:cxnSpLocks/>
          </p:cNvCxnSpPr>
          <p:nvPr/>
        </p:nvCxnSpPr>
        <p:spPr bwMode="auto">
          <a:xfrm>
            <a:off x="4610100" y="3276600"/>
            <a:ext cx="63550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9" name="Straight Arrow Connector 58">
            <a:extLst>
              <a:ext uri="{FF2B5EF4-FFF2-40B4-BE49-F238E27FC236}">
                <a16:creationId xmlns:a16="http://schemas.microsoft.com/office/drawing/2014/main" id="{35158049-BB26-4F80-9FB9-9C3A4C9C7D4A}"/>
              </a:ext>
            </a:extLst>
          </p:cNvPr>
          <p:cNvCxnSpPr/>
          <p:nvPr/>
        </p:nvCxnSpPr>
        <p:spPr bwMode="auto">
          <a:xfrm>
            <a:off x="5207508" y="3276600"/>
            <a:ext cx="62179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0" name="Straight Arrow Connector 59">
            <a:extLst>
              <a:ext uri="{FF2B5EF4-FFF2-40B4-BE49-F238E27FC236}">
                <a16:creationId xmlns:a16="http://schemas.microsoft.com/office/drawing/2014/main" id="{12E138E0-B1E5-42BF-A817-0E17D23723BB}"/>
              </a:ext>
            </a:extLst>
          </p:cNvPr>
          <p:cNvCxnSpPr/>
          <p:nvPr/>
        </p:nvCxnSpPr>
        <p:spPr bwMode="auto">
          <a:xfrm>
            <a:off x="5638800" y="3276600"/>
            <a:ext cx="62179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1" name="Straight Arrow Connector 60">
            <a:extLst>
              <a:ext uri="{FF2B5EF4-FFF2-40B4-BE49-F238E27FC236}">
                <a16:creationId xmlns:a16="http://schemas.microsoft.com/office/drawing/2014/main" id="{00D611F9-E0C8-4FCA-8545-F8748BD0F0A6}"/>
              </a:ext>
            </a:extLst>
          </p:cNvPr>
          <p:cNvCxnSpPr/>
          <p:nvPr/>
        </p:nvCxnSpPr>
        <p:spPr bwMode="auto">
          <a:xfrm>
            <a:off x="6210300" y="3276600"/>
            <a:ext cx="62179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TextBox 16">
            <a:extLst>
              <a:ext uri="{FF2B5EF4-FFF2-40B4-BE49-F238E27FC236}">
                <a16:creationId xmlns:a16="http://schemas.microsoft.com/office/drawing/2014/main" id="{AB82517B-07B0-4518-A1AB-03E7C312CB5F}"/>
              </a:ext>
            </a:extLst>
          </p:cNvPr>
          <p:cNvSpPr txBox="1"/>
          <p:nvPr/>
        </p:nvSpPr>
        <p:spPr>
          <a:xfrm>
            <a:off x="789795" y="4550135"/>
            <a:ext cx="718341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Tasks, </a:t>
            </a:r>
            <a:r>
              <a:rPr lang="en-US" sz="2800" dirty="0" smtClean="0">
                <a:latin typeface="Times New Roman" panose="02020603050405020304" pitchFamily="18" charset="0"/>
                <a:cs typeface="Times New Roman" panose="02020603050405020304" pitchFamily="18" charset="0"/>
              </a:rPr>
              <a:t>jobs,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work processes </a:t>
            </a:r>
            <a:r>
              <a:rPr lang="en-US" sz="2800" dirty="0">
                <a:latin typeface="Times New Roman" panose="02020603050405020304" pitchFamily="18" charset="0"/>
                <a:cs typeface="Times New Roman" panose="02020603050405020304" pitchFamily="18" charset="0"/>
              </a:rPr>
              <a:t>in </a:t>
            </a:r>
            <a:r>
              <a:rPr lang="en-US" sz="2800" dirty="0" smtClean="0">
                <a:latin typeface="Times New Roman" panose="02020603050405020304" pitchFamily="18" charset="0"/>
                <a:cs typeface="Times New Roman" panose="02020603050405020304" pitchFamily="18" charset="0"/>
              </a:rPr>
              <a:t>teams </a:t>
            </a:r>
            <a:endParaRPr lang="en-US" sz="2800" dirty="0">
              <a:latin typeface="Times New Roman" panose="02020603050405020304" pitchFamily="18" charset="0"/>
              <a:cs typeface="Times New Roman" panose="02020603050405020304" pitchFamily="18" charset="0"/>
            </a:endParaRPr>
          </a:p>
        </p:txBody>
      </p:sp>
      <p:cxnSp>
        <p:nvCxnSpPr>
          <p:cNvPr id="57" name="Straight Arrow Connector 56">
            <a:extLst>
              <a:ext uri="{FF2B5EF4-FFF2-40B4-BE49-F238E27FC236}">
                <a16:creationId xmlns:a16="http://schemas.microsoft.com/office/drawing/2014/main" id="{3F85A480-F42D-448D-A56B-44F4C29D57B8}"/>
              </a:ext>
            </a:extLst>
          </p:cNvPr>
          <p:cNvCxnSpPr>
            <a:cxnSpLocks/>
          </p:cNvCxnSpPr>
          <p:nvPr/>
        </p:nvCxnSpPr>
        <p:spPr bwMode="auto">
          <a:xfrm>
            <a:off x="1080713" y="3280305"/>
            <a:ext cx="51948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2" name="Straight Arrow Connector 61">
            <a:extLst>
              <a:ext uri="{FF2B5EF4-FFF2-40B4-BE49-F238E27FC236}">
                <a16:creationId xmlns:a16="http://schemas.microsoft.com/office/drawing/2014/main" id="{630B9068-8983-423E-90D8-AECB405DBCE5}"/>
              </a:ext>
            </a:extLst>
          </p:cNvPr>
          <p:cNvCxnSpPr>
            <a:cxnSpLocks/>
          </p:cNvCxnSpPr>
          <p:nvPr/>
        </p:nvCxnSpPr>
        <p:spPr bwMode="auto">
          <a:xfrm>
            <a:off x="2501646" y="3276600"/>
            <a:ext cx="63550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TextBox 62">
            <a:extLst>
              <a:ext uri="{FF2B5EF4-FFF2-40B4-BE49-F238E27FC236}">
                <a16:creationId xmlns:a16="http://schemas.microsoft.com/office/drawing/2014/main" id="{94893E46-5BB7-468B-84AE-DD928BF7539A}"/>
              </a:ext>
            </a:extLst>
          </p:cNvPr>
          <p:cNvSpPr txBox="1"/>
          <p:nvPr/>
        </p:nvSpPr>
        <p:spPr>
          <a:xfrm>
            <a:off x="7924800" y="5596339"/>
            <a:ext cx="1219200" cy="307777"/>
          </a:xfrm>
          <a:prstGeom prst="rect">
            <a:avLst/>
          </a:prstGeom>
          <a:noFill/>
        </p:spPr>
        <p:txBody>
          <a:bodyPr wrap="square" rtlCol="0">
            <a:spAutoFit/>
          </a:bodyPr>
          <a:lstStyle/>
          <a:p>
            <a:r>
              <a:rPr lang="en-US" sz="1400" dirty="0"/>
              <a:t>Slide 14.13</a:t>
            </a:r>
          </a:p>
        </p:txBody>
      </p:sp>
      <p:sp>
        <p:nvSpPr>
          <p:cNvPr id="56"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620964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990600"/>
            <a:ext cx="441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6" name="TextBox 5"/>
          <p:cNvSpPr txBox="1"/>
          <p:nvPr/>
        </p:nvSpPr>
        <p:spPr>
          <a:xfrm>
            <a:off x="990600" y="651797"/>
            <a:ext cx="773654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C000"/>
                </a:solidFill>
                <a:effectLst/>
                <a:uLnTx/>
                <a:uFillTx/>
                <a:latin typeface="Times New Roman"/>
                <a:ea typeface="+mn-ea"/>
                <a:cs typeface="+mn-cs"/>
              </a:rPr>
              <a:t>          </a:t>
            </a:r>
            <a:r>
              <a:rPr kumimoji="0" lang="en-US" sz="3200" b="0" i="0" u="none" strike="noStrike" kern="1200" cap="none" spc="0" normalizeH="0" baseline="0" noProof="0" dirty="0">
                <a:ln>
                  <a:noFill/>
                </a:ln>
                <a:effectLst/>
                <a:uLnTx/>
                <a:uFillTx/>
                <a:latin typeface="Times New Roman"/>
                <a:ea typeface="+mn-ea"/>
                <a:cs typeface="+mn-cs"/>
              </a:rPr>
              <a:t>Barriers to Team Performance </a:t>
            </a:r>
          </a:p>
        </p:txBody>
      </p:sp>
      <p:sp>
        <p:nvSpPr>
          <p:cNvPr id="2" name="TextBox 1"/>
          <p:cNvSpPr txBox="1"/>
          <p:nvPr/>
        </p:nvSpPr>
        <p:spPr>
          <a:xfrm>
            <a:off x="436727" y="1152955"/>
            <a:ext cx="3886200" cy="46474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effectLst/>
                <a:uLnTx/>
                <a:uFillTx/>
                <a:latin typeface="Times New Roman"/>
                <a:ea typeface="+mn-ea"/>
                <a:cs typeface="+mn-cs"/>
              </a:rPr>
              <a:t>Categories</a:t>
            </a:r>
            <a:r>
              <a:rPr kumimoji="0" lang="en-US" sz="2400" b="0" i="0" u="sng" strike="noStrike" kern="1200" cap="none" spc="0" normalizeH="0" baseline="0" noProof="0" dirty="0">
                <a:ln>
                  <a:noFill/>
                </a:ln>
                <a:effectLst/>
                <a:uLnTx/>
                <a:uFillTx/>
                <a:latin typeface="Times New Roman"/>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Organizational and unit culture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Disciplinary and professional differences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Type of knowledge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Weaknesses in the platform </a:t>
            </a:r>
            <a:r>
              <a:rPr kumimoji="0" lang="en-US" sz="2000" b="0" i="0" u="none" strike="noStrike" kern="1200" cap="none" spc="0" normalizeH="0" baseline="0" noProof="0" dirty="0">
                <a:ln>
                  <a:noFill/>
                </a:ln>
                <a:effectLst/>
                <a:uLnTx/>
                <a:uFillTx/>
                <a:latin typeface="Times New Roman"/>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13" name="TextBox 12"/>
          <p:cNvSpPr txBox="1"/>
          <p:nvPr/>
        </p:nvSpPr>
        <p:spPr>
          <a:xfrm>
            <a:off x="3886200" y="1184618"/>
            <a:ext cx="5041527" cy="45550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effectLst/>
                <a:uLnTx/>
                <a:uFillTx/>
                <a:latin typeface="Times New Roman"/>
                <a:ea typeface="+mn-ea"/>
                <a:cs typeface="+mn-cs"/>
              </a:rPr>
              <a:t>Barriers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a:rPr>
              <a:t>L</a:t>
            </a:r>
            <a:r>
              <a:rPr kumimoji="0" lang="en-US" sz="1800" b="0" i="0" u="none" strike="noStrike" kern="1200" cap="none" spc="0" normalizeH="0" baseline="0" noProof="0" dirty="0" err="1" smtClean="0">
                <a:ln>
                  <a:noFill/>
                </a:ln>
                <a:effectLst/>
                <a:uLnTx/>
                <a:uFillTx/>
                <a:latin typeface="Times New Roman"/>
                <a:ea typeface="+mn-ea"/>
                <a:cs typeface="+mn-cs"/>
              </a:rPr>
              <a:t>ack</a:t>
            </a:r>
            <a:r>
              <a:rPr kumimoji="0" lang="en-US" sz="1800" b="0" i="0" u="none" strike="noStrike" kern="1200" cap="none" spc="0" normalizeH="0" baseline="0" noProof="0" dirty="0" smtClean="0">
                <a:ln>
                  <a:noFill/>
                </a:ln>
                <a:effectLst/>
                <a:uLnTx/>
                <a:uFillTx/>
                <a:latin typeface="Times New Roman"/>
                <a:ea typeface="+mn-ea"/>
                <a:cs typeface="+mn-cs"/>
              </a:rPr>
              <a:t> </a:t>
            </a:r>
            <a:r>
              <a:rPr kumimoji="0" lang="en-US" sz="1800" b="0" i="0" u="none" strike="noStrike" kern="1200" cap="none" spc="0" normalizeH="0" baseline="0" noProof="0" dirty="0">
                <a:ln>
                  <a:noFill/>
                </a:ln>
                <a:effectLst/>
                <a:uLnTx/>
                <a:uFillTx/>
                <a:latin typeface="Times New Roman"/>
                <a:ea typeface="+mn-ea"/>
                <a:cs typeface="+mn-cs"/>
              </a:rPr>
              <a:t>of group cohesion, norms, procedure, and organizational practices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Structural inhibitors and process inefficiencies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Lack of common terminology, concepts, and interchange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Silo effect of disciplinary isolation (IT architecture)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Share explicit but not implicit and tacit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Lack of understanding of function and purpose of knowledge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Breakdown in communication patterns and networks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Problems with mission, purpose, and </a:t>
            </a:r>
            <a:r>
              <a:rPr kumimoji="0" lang="en-US" sz="1800" b="0" i="0" u="none" strike="noStrike" kern="1200" cap="none" spc="0" normalizeH="0" baseline="0" noProof="0" dirty="0" smtClean="0">
                <a:ln>
                  <a:noFill/>
                </a:ln>
                <a:effectLst/>
                <a:uLnTx/>
                <a:uFillTx/>
                <a:latin typeface="Times New Roman"/>
                <a:ea typeface="+mn-ea"/>
                <a:cs typeface="+mn-cs"/>
              </a:rPr>
              <a:t>leadership</a:t>
            </a:r>
            <a:endParaRPr kumimoji="0" lang="en-US" sz="1800" b="0" i="0" u="none" strike="noStrike" kern="1200" cap="none" spc="0" normalizeH="0" baseline="0" noProof="0" dirty="0">
              <a:ln>
                <a:noFill/>
              </a:ln>
              <a:effectLst/>
              <a:uLnTx/>
              <a:uFillTx/>
              <a:latin typeface="Times New Roman"/>
              <a:ea typeface="+mn-ea"/>
              <a:cs typeface="+mn-cs"/>
            </a:endParaRPr>
          </a:p>
        </p:txBody>
      </p:sp>
      <p:sp>
        <p:nvSpPr>
          <p:cNvPr id="8" name="TextBox 7">
            <a:extLst>
              <a:ext uri="{FF2B5EF4-FFF2-40B4-BE49-F238E27FC236}">
                <a16:creationId xmlns:a16="http://schemas.microsoft.com/office/drawing/2014/main" id="{F939849B-DE7B-4BD8-A359-B1CD4417B2B2}"/>
              </a:ext>
            </a:extLst>
          </p:cNvPr>
          <p:cNvSpPr txBox="1"/>
          <p:nvPr/>
        </p:nvSpPr>
        <p:spPr>
          <a:xfrm>
            <a:off x="92360" y="5648750"/>
            <a:ext cx="1219200" cy="307777"/>
          </a:xfrm>
          <a:prstGeom prst="rect">
            <a:avLst/>
          </a:prstGeom>
          <a:noFill/>
        </p:spPr>
        <p:txBody>
          <a:bodyPr wrap="square" rtlCol="0">
            <a:spAutoFit/>
          </a:bodyPr>
          <a:lstStyle/>
          <a:p>
            <a:r>
              <a:rPr lang="en-US" sz="1400" dirty="0"/>
              <a:t>Slide 14.14</a:t>
            </a:r>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514578416"/>
      </p:ext>
    </p:extLst>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990600"/>
            <a:ext cx="441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6" name="TextBox 5"/>
          <p:cNvSpPr txBox="1"/>
          <p:nvPr/>
        </p:nvSpPr>
        <p:spPr>
          <a:xfrm>
            <a:off x="0" y="713433"/>
            <a:ext cx="91440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Times New Roman"/>
                <a:ea typeface="+mn-ea"/>
                <a:cs typeface="+mn-cs"/>
              </a:rPr>
              <a:t>Role of Teams in the Creation of Value</a:t>
            </a:r>
          </a:p>
        </p:txBody>
      </p:sp>
      <p:sp>
        <p:nvSpPr>
          <p:cNvPr id="2" name="TextBox 1"/>
          <p:cNvSpPr txBox="1"/>
          <p:nvPr/>
        </p:nvSpPr>
        <p:spPr>
          <a:xfrm>
            <a:off x="776017" y="1586952"/>
            <a:ext cx="7942937"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a:ea typeface="+mn-ea"/>
                <a:cs typeface="+mn-cs"/>
              </a:rPr>
              <a:t>Teams of knowledge workers exist within and between units.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a:rPr>
              <a:t>They provide a s</a:t>
            </a:r>
            <a:r>
              <a:rPr kumimoji="0" lang="en-US" sz="2400" b="0" i="0" u="none" strike="noStrike" kern="1200" cap="none" spc="0" normalizeH="0" baseline="0" noProof="0" dirty="0" smtClean="0">
                <a:ln>
                  <a:noFill/>
                </a:ln>
                <a:effectLst/>
                <a:uLnTx/>
                <a:uFillTx/>
                <a:latin typeface="Times New Roman"/>
                <a:ea typeface="+mn-ea"/>
                <a:cs typeface="+mn-cs"/>
              </a:rPr>
              <a:t>hared </a:t>
            </a:r>
            <a:r>
              <a:rPr kumimoji="0" lang="en-US" sz="2400" b="0" i="0" u="none" strike="noStrike" kern="1200" cap="none" spc="0" normalizeH="0" baseline="0" noProof="0" dirty="0">
                <a:ln>
                  <a:noFill/>
                </a:ln>
                <a:effectLst/>
                <a:uLnTx/>
                <a:uFillTx/>
                <a:latin typeface="Times New Roman"/>
                <a:ea typeface="+mn-ea"/>
                <a:cs typeface="+mn-cs"/>
              </a:rPr>
              <a:t>platform on which these workers can transact, exchange what they know, and collaborate.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To interact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To share information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To engage in combined decision processes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13" name="Text Box 4">
            <a:extLst>
              <a:ext uri="{FF2B5EF4-FFF2-40B4-BE49-F238E27FC236}">
                <a16:creationId xmlns:a16="http://schemas.microsoft.com/office/drawing/2014/main" id="{3CC96E03-A9B4-49D3-940B-F85E253C65A5}"/>
              </a:ext>
            </a:extLst>
          </p:cNvPr>
          <p:cNvSpPr txBox="1">
            <a:spLocks noChangeArrowheads="1"/>
          </p:cNvSpPr>
          <p:nvPr/>
        </p:nvSpPr>
        <p:spPr bwMode="auto">
          <a:xfrm>
            <a:off x="742188" y="4662860"/>
            <a:ext cx="76596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0" fontAlgn="base" latinLnBrk="0" hangingPunct="0">
              <a:lnSpc>
                <a:spcPct val="100000"/>
              </a:lnSpc>
              <a:spcBef>
                <a:spcPct val="50000"/>
              </a:spcBef>
              <a:spcAft>
                <a:spcPct val="0"/>
              </a:spcAft>
              <a:buClrTx/>
              <a:buSzTx/>
              <a:buFontTx/>
              <a:buNone/>
              <a:tabLst/>
              <a:defRPr/>
            </a:pPr>
            <a:r>
              <a:rPr kumimoji="0" lang="en-US" altLang="en-US" sz="2400" b="0" i="0" u="none" strike="noStrike" kern="0" cap="none" spc="0" normalizeH="0" baseline="0" noProof="0" dirty="0">
                <a:ln>
                  <a:noFill/>
                </a:ln>
                <a:effectLst/>
                <a:uLnTx/>
                <a:uFillTx/>
                <a:latin typeface="Times New Roman" panose="02020603050405020304" pitchFamily="18" charset="0"/>
              </a:rPr>
              <a:t>Human resource management (HRM) and health information technologies (HIT) are fundamental rather than support functions in </a:t>
            </a:r>
            <a:r>
              <a:rPr kumimoji="0" lang="en-US" altLang="en-US" sz="2400" b="0" i="0" u="none" strike="noStrike" kern="0" cap="none" spc="0" normalizeH="0" baseline="0" noProof="0" dirty="0" smtClean="0">
                <a:ln>
                  <a:noFill/>
                </a:ln>
                <a:effectLst/>
                <a:uLnTx/>
                <a:uFillTx/>
                <a:latin typeface="Times New Roman" panose="02020603050405020304" pitchFamily="18" charset="0"/>
              </a:rPr>
              <a:t>healthcare</a:t>
            </a:r>
            <a:r>
              <a:rPr kumimoji="0" lang="en-US" altLang="en-US" sz="2400" b="0" i="0" u="none" strike="noStrike" kern="0" cap="none" spc="0" normalizeH="0" baseline="0" noProof="0" dirty="0">
                <a:ln>
                  <a:noFill/>
                </a:ln>
                <a:effectLst/>
                <a:uLnTx/>
                <a:uFillTx/>
                <a:latin typeface="Times New Roman" panose="02020603050405020304" pitchFamily="18" charset="0"/>
              </a:rPr>
              <a:t>.</a:t>
            </a:r>
          </a:p>
        </p:txBody>
      </p:sp>
      <p:sp>
        <p:nvSpPr>
          <p:cNvPr id="14" name="TextBox 13">
            <a:extLst>
              <a:ext uri="{FF2B5EF4-FFF2-40B4-BE49-F238E27FC236}">
                <a16:creationId xmlns:a16="http://schemas.microsoft.com/office/drawing/2014/main" id="{5ED21894-5DD9-4638-BAAD-4DD8FE93892E}"/>
              </a:ext>
            </a:extLst>
          </p:cNvPr>
          <p:cNvSpPr txBox="1"/>
          <p:nvPr/>
        </p:nvSpPr>
        <p:spPr>
          <a:xfrm>
            <a:off x="7868798" y="5627010"/>
            <a:ext cx="1219200" cy="307777"/>
          </a:xfrm>
          <a:prstGeom prst="rect">
            <a:avLst/>
          </a:prstGeom>
          <a:noFill/>
        </p:spPr>
        <p:txBody>
          <a:bodyPr wrap="square" rtlCol="0">
            <a:spAutoFit/>
          </a:bodyPr>
          <a:lstStyle/>
          <a:p>
            <a:r>
              <a:rPr lang="en-US" sz="1400" dirty="0"/>
              <a:t>Slide 14.15</a:t>
            </a:r>
          </a:p>
        </p:txBody>
      </p:sp>
      <p:sp>
        <p:nvSpPr>
          <p:cNvPr id="15"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963377444"/>
      </p:ext>
    </p:extLst>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2197" y="1387525"/>
            <a:ext cx="8763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L</a:t>
            </a:r>
            <a:r>
              <a:rPr kumimoji="0" lang="en-US" sz="2000" b="0" i="0"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atent</a:t>
            </a:r>
            <a:r>
              <a:rPr kumimoji="0" lang="en-US" sz="2000" b="0" i="0"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—present </a:t>
            </a:r>
            <a:r>
              <a:rPr kumimoji="0" lang="en-US" sz="2000" b="0" i="0"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or existing, but in an underdeveloped form and not communicated </a:t>
            </a:r>
          </a:p>
          <a:p>
            <a:pPr marL="0" marR="0" lvl="0" indent="0" algn="l" defTabSz="914400" rtl="0" eaLnBrk="1" fontAlgn="auto" latinLnBrk="0" hangingPunct="1">
              <a:lnSpc>
                <a:spcPct val="100000"/>
              </a:lnSpc>
              <a:spcBef>
                <a:spcPct val="50000"/>
              </a:spcBef>
              <a:spcAft>
                <a:spcPts val="0"/>
              </a:spcAft>
              <a:buClrTx/>
              <a:buSzTx/>
              <a:buFontTx/>
              <a:buNone/>
              <a:tabLst/>
              <a:defRPr/>
            </a:pPr>
            <a:r>
              <a:rPr lang="en-US" sz="2000" dirty="0" smtClean="0">
                <a:latin typeface="Times New Roman" panose="02020603050405020304" pitchFamily="18" charset="0"/>
                <a:cs typeface="Times New Roman" panose="02020603050405020304" pitchFamily="18" charset="0"/>
              </a:rPr>
              <a:t>T</a:t>
            </a:r>
            <a:r>
              <a:rPr kumimoji="0" lang="en-US" sz="2000" b="0" i="0"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acit</a:t>
            </a:r>
            <a:r>
              <a:rPr kumimoji="0" lang="en-US" sz="2000" b="0" i="0"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—knowledge </a:t>
            </a:r>
            <a:r>
              <a:rPr kumimoji="0" lang="en-US" sz="2000" b="0" i="0"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hidden from the consciousness of the knower</a:t>
            </a:r>
            <a:r>
              <a:rPr kumimoji="0" lang="en-US" sz="2000" b="0" i="0"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rPr>
              <a:t>.</a:t>
            </a:r>
          </a:p>
        </p:txBody>
      </p:sp>
      <p:sp>
        <p:nvSpPr>
          <p:cNvPr id="6" name="TextBox 5"/>
          <p:cNvSpPr txBox="1"/>
          <p:nvPr/>
        </p:nvSpPr>
        <p:spPr>
          <a:xfrm>
            <a:off x="0" y="685800"/>
            <a:ext cx="914399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effectLst/>
                <a:uLnTx/>
                <a:uFillTx/>
                <a:latin typeface="Times New Roman"/>
                <a:ea typeface="+mn-ea"/>
                <a:cs typeface="+mn-cs"/>
              </a:rPr>
              <a:t>Latent </a:t>
            </a:r>
            <a:r>
              <a:rPr kumimoji="0" lang="en-US" sz="2800" b="1" i="0" u="none" strike="noStrike" kern="1200" cap="none" spc="0" normalizeH="0" baseline="0" noProof="0" dirty="0">
                <a:ln>
                  <a:noFill/>
                </a:ln>
                <a:effectLst/>
                <a:uLnTx/>
                <a:uFillTx/>
                <a:latin typeface="Times New Roman"/>
                <a:ea typeface="+mn-ea"/>
                <a:cs typeface="+mn-cs"/>
              </a:rPr>
              <a:t>and Tacit Knowledge Generated through HR  </a:t>
            </a:r>
          </a:p>
        </p:txBody>
      </p:sp>
      <p:sp>
        <p:nvSpPr>
          <p:cNvPr id="2" name="TextBox 1"/>
          <p:cNvSpPr txBox="1"/>
          <p:nvPr/>
        </p:nvSpPr>
        <p:spPr>
          <a:xfrm>
            <a:off x="202197" y="2470190"/>
            <a:ext cx="8332203" cy="30162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effectLst/>
                <a:uLnTx/>
                <a:uFillTx/>
                <a:latin typeface="Times New Roman"/>
                <a:ea typeface="+mn-ea"/>
                <a:cs typeface="+mn-cs"/>
              </a:rPr>
              <a:t>Traditional </a:t>
            </a:r>
            <a:r>
              <a:rPr kumimoji="0" lang="en-US" sz="2000" b="1" i="0" u="none" strike="noStrike" kern="1200" cap="none" spc="0" normalizeH="0" baseline="0" noProof="0" dirty="0" smtClean="0">
                <a:ln>
                  <a:noFill/>
                </a:ln>
                <a:effectLst/>
                <a:uLnTx/>
                <a:uFillTx/>
                <a:latin typeface="Times New Roman"/>
                <a:ea typeface="+mn-ea"/>
                <a:cs typeface="+mn-cs"/>
              </a:rPr>
              <a:t>approaches </a:t>
            </a:r>
            <a:r>
              <a:rPr kumimoji="0" lang="en-US" sz="2000" b="1" i="0" u="none" strike="noStrike" kern="1200" cap="none" spc="0" normalizeH="0" baseline="0" noProof="0" dirty="0">
                <a:ln>
                  <a:noFill/>
                </a:ln>
                <a:effectLst/>
                <a:uLnTx/>
                <a:uFillTx/>
                <a:latin typeface="Times New Roman"/>
                <a:ea typeface="+mn-ea"/>
                <a:cs typeface="+mn-cs"/>
              </a:rPr>
              <a:t>to </a:t>
            </a:r>
            <a:r>
              <a:rPr kumimoji="0" lang="en-US" sz="2000" b="1" i="0" u="none" strike="noStrike" kern="1200" cap="none" spc="0" normalizeH="0" baseline="0" noProof="0" dirty="0" smtClean="0">
                <a:ln>
                  <a:noFill/>
                </a:ln>
                <a:effectLst/>
                <a:uLnTx/>
                <a:uFillTx/>
                <a:latin typeface="Times New Roman"/>
                <a:ea typeface="+mn-ea"/>
                <a:cs typeface="+mn-cs"/>
              </a:rPr>
              <a:t>human resources management won’t work.</a:t>
            </a:r>
            <a:endParaRPr kumimoji="0" lang="en-US" sz="2000" b="1"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lvl="0">
              <a:defRPr/>
            </a:pPr>
            <a:r>
              <a:rPr kumimoji="0" lang="en-US" sz="2000" b="0" i="0" u="none" strike="noStrike" kern="1200" cap="none" spc="0" normalizeH="0" baseline="0" noProof="0" dirty="0">
                <a:ln>
                  <a:noFill/>
                </a:ln>
                <a:effectLst/>
                <a:uLnTx/>
                <a:uFillTx/>
                <a:latin typeface="Times New Roman"/>
                <a:ea typeface="+mn-ea"/>
                <a:cs typeface="+mn-cs"/>
              </a:rPr>
              <a:t>Improving human resources management within traditional hierarchical structures </a:t>
            </a:r>
            <a:r>
              <a:rPr kumimoji="0" lang="en-US" sz="2000" b="0" i="0" u="none" strike="noStrike" kern="1200" cap="none" spc="0" normalizeH="0" baseline="0" noProof="0" dirty="0" smtClean="0">
                <a:ln>
                  <a:noFill/>
                </a:ln>
                <a:effectLst/>
                <a:uLnTx/>
                <a:uFillTx/>
                <a:latin typeface="Times New Roman"/>
                <a:ea typeface="+mn-ea"/>
                <a:cs typeface="+mn-cs"/>
              </a:rPr>
              <a:t>(e.g</a:t>
            </a:r>
            <a:r>
              <a:rPr kumimoji="0" lang="en-US" sz="2000" b="0" i="0" u="none" strike="noStrike" kern="1200" cap="none" spc="0" normalizeH="0" baseline="0" noProof="0" dirty="0">
                <a:ln>
                  <a:noFill/>
                </a:ln>
                <a:effectLst/>
                <a:uLnTx/>
                <a:uFillTx/>
                <a:latin typeface="Times New Roman"/>
                <a:ea typeface="+mn-ea"/>
                <a:cs typeface="+mn-cs"/>
              </a:rPr>
              <a:t>., training programs, job descriptions, salary and wage adjustments, increased staffing, individual recognition and </a:t>
            </a:r>
            <a:r>
              <a:rPr kumimoji="0" lang="en-US" sz="2000" b="0" i="0" u="none" strike="noStrike" kern="1200" cap="none" spc="0" normalizeH="0" baseline="0" noProof="0" dirty="0" smtClean="0">
                <a:ln>
                  <a:noFill/>
                </a:ln>
                <a:effectLst/>
                <a:uLnTx/>
                <a:uFillTx/>
                <a:latin typeface="Times New Roman"/>
                <a:ea typeface="+mn-ea"/>
                <a:cs typeface="+mn-cs"/>
              </a:rPr>
              <a:t>reward</a:t>
            </a:r>
            <a:r>
              <a:rPr kumimoji="0" lang="en-US" sz="2000" b="0" i="0" u="none" strike="noStrike" kern="1200" cap="none" spc="0" normalizeH="0" noProof="0" dirty="0" smtClean="0">
                <a:ln>
                  <a:noFill/>
                </a:ln>
                <a:effectLst/>
                <a:uLnTx/>
                <a:uFillTx/>
                <a:latin typeface="Times New Roman"/>
                <a:ea typeface="+mn-ea"/>
                <a:cs typeface="+mn-cs"/>
              </a:rPr>
              <a:t> p</a:t>
            </a:r>
            <a:r>
              <a:rPr kumimoji="0" lang="en-US" sz="2000" b="0" i="0" u="none" strike="noStrike" kern="1200" cap="none" spc="0" normalizeH="0" baseline="0" noProof="0" dirty="0" smtClean="0">
                <a:ln>
                  <a:noFill/>
                </a:ln>
                <a:effectLst/>
                <a:uLnTx/>
                <a:uFillTx/>
                <a:latin typeface="Times New Roman"/>
                <a:ea typeface="+mn-ea"/>
                <a:cs typeface="+mn-cs"/>
              </a:rPr>
              <a:t>rograms</a:t>
            </a:r>
            <a:r>
              <a:rPr kumimoji="0" lang="en-US" sz="2000" b="0" i="0" u="none" strike="noStrike" kern="1200" cap="none" spc="0" normalizeH="0" baseline="0" noProof="0" dirty="0">
                <a:ln>
                  <a:noFill/>
                </a:ln>
                <a:effectLst/>
                <a:uLnTx/>
                <a:uFillTx/>
                <a:latin typeface="Times New Roman"/>
                <a:ea typeface="+mn-ea"/>
                <a:cs typeface="+mn-cs"/>
              </a:rPr>
              <a:t>, 360 evaluations, or </a:t>
            </a:r>
            <a:r>
              <a:rPr lang="en-US" sz="2000" dirty="0">
                <a:latin typeface="Times New Roman"/>
              </a:rPr>
              <a:t>campaigns) won’t </a:t>
            </a:r>
            <a:r>
              <a:rPr lang="en-US" sz="2000" dirty="0" smtClean="0">
                <a:latin typeface="Times New Roman"/>
              </a:rPr>
              <a:t>work, </a:t>
            </a:r>
            <a:r>
              <a:rPr kumimoji="0" lang="en-US" sz="1800" b="0" i="0" u="none" strike="noStrike" kern="1200" cap="none" spc="0" normalizeH="0" baseline="0" noProof="0" dirty="0" smtClean="0">
                <a:ln>
                  <a:noFill/>
                </a:ln>
                <a:effectLst/>
                <a:uLnTx/>
                <a:uFillTx/>
                <a:latin typeface="Times New Roman"/>
                <a:ea typeface="+mn-ea"/>
                <a:cs typeface="+mn-cs"/>
              </a:rPr>
              <a:t>no </a:t>
            </a:r>
            <a:r>
              <a:rPr kumimoji="0" lang="en-US" sz="1800" b="0" i="0" u="none" strike="noStrike" kern="1200" cap="none" spc="0" normalizeH="0" baseline="0" noProof="0" dirty="0">
                <a:ln>
                  <a:noFill/>
                </a:ln>
                <a:effectLst/>
                <a:uLnTx/>
                <a:uFillTx/>
                <a:latin typeface="Times New Roman"/>
                <a:ea typeface="+mn-ea"/>
                <a:cs typeface="+mn-cs"/>
              </a:rPr>
              <a:t>matter how they </a:t>
            </a:r>
            <a:r>
              <a:rPr kumimoji="0" lang="en-US" sz="1800" b="0" i="0" u="none" strike="noStrike" kern="1200" cap="none" spc="0" normalizeH="0" baseline="0" noProof="0" dirty="0" smtClean="0">
                <a:ln>
                  <a:noFill/>
                </a:ln>
                <a:effectLst/>
                <a:uLnTx/>
                <a:uFillTx/>
                <a:latin typeface="Times New Roman"/>
                <a:ea typeface="+mn-ea"/>
                <a:cs typeface="+mn-cs"/>
              </a:rPr>
              <a:t>are </a:t>
            </a:r>
            <a:r>
              <a:rPr kumimoji="0" lang="en-US" sz="1800" b="0" i="0" u="none" strike="noStrike" kern="1200" cap="none" spc="0" normalizeH="0" baseline="0" noProof="0" dirty="0">
                <a:ln>
                  <a:noFill/>
                </a:ln>
                <a:effectLst/>
                <a:uLnTx/>
                <a:uFillTx/>
                <a:latin typeface="Times New Roman"/>
                <a:ea typeface="+mn-ea"/>
                <a:cs typeface="+mn-cs"/>
              </a:rPr>
              <a:t>labeled.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a:ln>
                  <a:noFill/>
                </a:ln>
                <a:effectLst/>
                <a:uLnTx/>
                <a:uFillTx/>
                <a:latin typeface="Times New Roman"/>
                <a:ea typeface="+mn-ea"/>
                <a:cs typeface="+mn-cs"/>
              </a:rPr>
              <a:t>Culture of caring</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a:ln>
                  <a:noFill/>
                </a:ln>
                <a:effectLst/>
                <a:uLnTx/>
                <a:uFillTx/>
                <a:latin typeface="Times New Roman"/>
                <a:ea typeface="+mn-ea"/>
                <a:cs typeface="+mn-cs"/>
              </a:rPr>
              <a:t>Culture of safety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a:ln>
                  <a:noFill/>
                </a:ln>
                <a:effectLst/>
                <a:uLnTx/>
                <a:uFillTx/>
                <a:latin typeface="Times New Roman"/>
                <a:ea typeface="+mn-ea"/>
                <a:cs typeface="+mn-cs"/>
              </a:rPr>
              <a:t>Culture of quality</a:t>
            </a: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8" name="TextBox 7">
            <a:extLst>
              <a:ext uri="{FF2B5EF4-FFF2-40B4-BE49-F238E27FC236}">
                <a16:creationId xmlns:a16="http://schemas.microsoft.com/office/drawing/2014/main" id="{96D1160E-E6F4-4703-A806-330D4162221C}"/>
              </a:ext>
            </a:extLst>
          </p:cNvPr>
          <p:cNvSpPr txBox="1"/>
          <p:nvPr/>
        </p:nvSpPr>
        <p:spPr>
          <a:xfrm>
            <a:off x="7575884" y="5661487"/>
            <a:ext cx="1219200" cy="307777"/>
          </a:xfrm>
          <a:prstGeom prst="rect">
            <a:avLst/>
          </a:prstGeom>
          <a:noFill/>
        </p:spPr>
        <p:txBody>
          <a:bodyPr wrap="square" rtlCol="0">
            <a:spAutoFit/>
          </a:bodyPr>
          <a:lstStyle/>
          <a:p>
            <a:r>
              <a:rPr lang="en-US" sz="1400" dirty="0"/>
              <a:t>Slide 14.16</a:t>
            </a:r>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358269797"/>
      </p:ext>
    </p:extLst>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8191" y="812798"/>
            <a:ext cx="8839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500" dirty="0">
                <a:solidFill>
                  <a:srgbClr val="FFC000"/>
                </a:solidFill>
              </a:rPr>
              <a:t>          </a:t>
            </a:r>
            <a:r>
              <a:rPr lang="en-US" sz="2800" dirty="0"/>
              <a:t>HRM Capabilities in </a:t>
            </a:r>
            <a:r>
              <a:rPr lang="en-US" sz="2800" dirty="0" smtClean="0"/>
              <a:t>Healthcare Organizations</a:t>
            </a:r>
            <a:endParaRPr kumimoji="0" lang="en-US" sz="3600" b="1" i="1" u="none" strike="noStrike" kern="1200" cap="none" spc="0" normalizeH="0" baseline="0" noProof="0" dirty="0">
              <a:ln>
                <a:noFill/>
              </a:ln>
              <a:solidFill>
                <a:srgbClr val="FFC000"/>
              </a:solidFill>
              <a:effectLst/>
              <a:uLnTx/>
              <a:uFillTx/>
              <a:latin typeface="Garamond" pitchFamily="18" charset="0"/>
              <a:ea typeface="+mn-ea"/>
              <a:cs typeface="+mn-cs"/>
            </a:endParaRPr>
          </a:p>
        </p:txBody>
      </p:sp>
      <p:sp>
        <p:nvSpPr>
          <p:cNvPr id="2" name="Rectangle 1">
            <a:extLst>
              <a:ext uri="{FF2B5EF4-FFF2-40B4-BE49-F238E27FC236}">
                <a16:creationId xmlns:a16="http://schemas.microsoft.com/office/drawing/2014/main" id="{1AFCCF98-F2DC-474E-932B-8A45C8F43B61}"/>
              </a:ext>
            </a:extLst>
          </p:cNvPr>
          <p:cNvSpPr/>
          <p:nvPr/>
        </p:nvSpPr>
        <p:spPr>
          <a:xfrm>
            <a:off x="152400" y="1439882"/>
            <a:ext cx="8839200" cy="3970318"/>
          </a:xfrm>
          <a:prstGeom prst="rect">
            <a:avLst/>
          </a:prstGeom>
        </p:spPr>
        <p:txBody>
          <a:bodyPr wrap="square">
            <a:spAutoFit/>
          </a:bodyPr>
          <a:lstStyle/>
          <a:p>
            <a:pPr algn="just">
              <a:lnSpc>
                <a:spcPct val="150000"/>
              </a:lnSpc>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CEO’s </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enlightened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v</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iew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support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of </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HR</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nteracts </a:t>
            </a:r>
            <a:r>
              <a:rPr lang="en-US" sz="2000" dirty="0">
                <a:latin typeface="Times New Roman" panose="02020603050405020304" pitchFamily="18" charset="0"/>
                <a:cs typeface="Times New Roman" panose="02020603050405020304" pitchFamily="18" charset="0"/>
              </a:rPr>
              <a:t>with CEO frequently and understands priorities and strategic </a:t>
            </a:r>
            <a:r>
              <a:rPr lang="en-US" sz="2000" dirty="0" smtClean="0">
                <a:latin typeface="Times New Roman" panose="02020603050405020304" pitchFamily="18" charset="0"/>
                <a:cs typeface="Times New Roman" panose="02020603050405020304" pitchFamily="18" charset="0"/>
              </a:rPr>
              <a:t>initiatives </a:t>
            </a:r>
            <a:endParaRPr lang="en-US" sz="2000" dirty="0">
              <a:latin typeface="Times New Roman" panose="02020603050405020304" pitchFamily="18" charset="0"/>
              <a:cs typeface="Times New Roman" panose="02020603050405020304" pitchFamily="18" charset="0"/>
            </a:endParaRPr>
          </a:p>
          <a:p>
            <a:pPr marL="342900" marR="0" lvl="0" indent="-342900">
              <a:spcAft>
                <a:spcPts val="6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Plays a </a:t>
            </a:r>
            <a:r>
              <a:rPr lang="en-US" sz="2000" dirty="0">
                <a:latin typeface="Times New Roman" panose="02020603050405020304" pitchFamily="18" charset="0"/>
                <a:cs typeface="Times New Roman" panose="02020603050405020304" pitchFamily="18" charset="0"/>
              </a:rPr>
              <a:t>critical role in implementing major strategic initiatives</a:t>
            </a:r>
          </a:p>
          <a:p>
            <a:pPr marL="342900" marR="0" lvl="0" indent="-342900">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a:t>
            </a:r>
            <a:r>
              <a:rPr lang="en-US" sz="2000" dirty="0" smtClean="0">
                <a:latin typeface="Times New Roman" panose="02020603050405020304" pitchFamily="18" charset="0"/>
                <a:cs typeface="Times New Roman" panose="02020603050405020304" pitchFamily="18" charset="0"/>
              </a:rPr>
              <a:t>ealizes </a:t>
            </a:r>
            <a:r>
              <a:rPr lang="en-US" sz="2000" dirty="0">
                <a:latin typeface="Times New Roman" panose="02020603050405020304" pitchFamily="18" charset="0"/>
                <a:cs typeface="Times New Roman" panose="02020603050405020304" pitchFamily="18" charset="0"/>
              </a:rPr>
              <a:t>important role HR plays in health care delivery processes  </a:t>
            </a:r>
          </a:p>
          <a:p>
            <a:pPr marR="0" lvl="0" algn="just">
              <a:lnSpc>
                <a:spcPct val="150000"/>
              </a:lnSpc>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HR </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head’s vision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competence</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a:t>
            </a:r>
            <a:r>
              <a:rPr lang="en-US" sz="2000" dirty="0" smtClean="0">
                <a:latin typeface="Times New Roman" panose="02020603050405020304" pitchFamily="18" charset="0"/>
                <a:cs typeface="Times New Roman" panose="02020603050405020304" pitchFamily="18" charset="0"/>
              </a:rPr>
              <a:t>as </a:t>
            </a:r>
            <a:r>
              <a:rPr lang="en-US" sz="2000" dirty="0">
                <a:latin typeface="Times New Roman" panose="02020603050405020304" pitchFamily="18" charset="0"/>
                <a:cs typeface="Times New Roman" panose="02020603050405020304" pitchFamily="18" charset="0"/>
              </a:rPr>
              <a:t>compelling vision of how to use HR to enhance hospital </a:t>
            </a:r>
            <a:r>
              <a:rPr lang="en-US" sz="2000" dirty="0" smtClean="0">
                <a:latin typeface="Times New Roman" panose="02020603050405020304" pitchFamily="18" charset="0"/>
                <a:cs typeface="Times New Roman" panose="02020603050405020304" pitchFamily="18" charset="0"/>
              </a:rPr>
              <a:t>performance</a:t>
            </a:r>
            <a:endParaRPr lang="en-US" sz="2000" dirty="0">
              <a:latin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pends </a:t>
            </a:r>
            <a:r>
              <a:rPr lang="en-US" sz="2000" dirty="0">
                <a:latin typeface="Times New Roman" panose="02020603050405020304" pitchFamily="18" charset="0"/>
                <a:cs typeface="Times New Roman" panose="02020603050405020304" pitchFamily="18" charset="0"/>
              </a:rPr>
              <a:t>much time and effort building relationships with senior managers </a:t>
            </a:r>
            <a:r>
              <a:rPr lang="en-US" sz="2000" dirty="0" smtClean="0">
                <a:latin typeface="Times New Roman" panose="02020603050405020304" pitchFamily="18" charset="0"/>
                <a:cs typeface="Times New Roman" panose="02020603050405020304" pitchFamily="18" charset="0"/>
              </a:rPr>
              <a:t>of </a:t>
            </a:r>
            <a:r>
              <a:rPr lang="en-US" sz="2000" dirty="0">
                <a:latin typeface="Times New Roman" panose="02020603050405020304" pitchFamily="18" charset="0"/>
                <a:cs typeface="Times New Roman" panose="02020603050405020304" pitchFamily="18" charset="0"/>
              </a:rPr>
              <a:t>departments </a:t>
            </a:r>
          </a:p>
          <a:p>
            <a:pPr marL="342900" marR="0" lvl="0" indent="-342900">
              <a:spcBef>
                <a:spcPts val="0"/>
              </a:spcBef>
              <a:spcAft>
                <a:spcPts val="6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Understands </a:t>
            </a:r>
            <a:r>
              <a:rPr lang="en-US" sz="2000" dirty="0">
                <a:latin typeface="Times New Roman" panose="02020603050405020304" pitchFamily="18" charset="0"/>
                <a:cs typeface="Times New Roman" panose="02020603050405020304" pitchFamily="18" charset="0"/>
              </a:rPr>
              <a:t>the fundamentals of the health </a:t>
            </a:r>
            <a:r>
              <a:rPr lang="en-US" sz="2000" dirty="0" err="1" smtClean="0">
                <a:latin typeface="Times New Roman" panose="02020603050405020304" pitchFamily="18" charset="0"/>
                <a:cs typeface="Times New Roman" panose="02020603050405020304" pitchFamily="18" charset="0"/>
              </a:rPr>
              <a:t>caredelivery</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process </a:t>
            </a:r>
          </a:p>
          <a:p>
            <a:pPr marL="228600" marR="0" algn="just">
              <a:spcBef>
                <a:spcPts val="0"/>
              </a:spcBef>
              <a:spcAft>
                <a:spcPts val="0"/>
              </a:spcAft>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82C6ABB-BB30-48E7-9730-2DB0DBAECF12}"/>
              </a:ext>
            </a:extLst>
          </p:cNvPr>
          <p:cNvSpPr txBox="1"/>
          <p:nvPr/>
        </p:nvSpPr>
        <p:spPr>
          <a:xfrm>
            <a:off x="7772400" y="5664220"/>
            <a:ext cx="1219200" cy="307777"/>
          </a:xfrm>
          <a:prstGeom prst="rect">
            <a:avLst/>
          </a:prstGeom>
          <a:noFill/>
        </p:spPr>
        <p:txBody>
          <a:bodyPr wrap="square" rtlCol="0">
            <a:spAutoFit/>
          </a:bodyPr>
          <a:lstStyle/>
          <a:p>
            <a:r>
              <a:rPr lang="en-US" sz="1400" dirty="0"/>
              <a:t>Slide 14.17</a:t>
            </a:r>
          </a:p>
        </p:txBody>
      </p:sp>
      <p:sp>
        <p:nvSpPr>
          <p:cNvPr id="7"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48300081"/>
      </p:ext>
    </p:extLst>
  </p:cSld>
  <p:clrMapOvr>
    <a:masterClrMapping/>
  </p:clrMapOvr>
  <p:transition spd="med">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838200"/>
            <a:ext cx="88392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500" dirty="0">
                <a:solidFill>
                  <a:srgbClr val="FFC000"/>
                </a:solidFill>
              </a:rPr>
              <a:t>      </a:t>
            </a:r>
            <a:r>
              <a:rPr lang="en-US" sz="3000" dirty="0">
                <a:ea typeface="Times New Roman" panose="02020603050405020304" pitchFamily="18" charset="0"/>
                <a:cs typeface="Times New Roman" panose="02020603050405020304" pitchFamily="18" charset="0"/>
              </a:rPr>
              <a:t>Professionalism of HR Staff and HR Department</a:t>
            </a:r>
            <a:endParaRPr kumimoji="0" lang="en-US" sz="3000" b="1" i="1" u="none" strike="noStrike" kern="1200" cap="none" spc="0" normalizeH="0" baseline="0" noProof="0" dirty="0">
              <a:ln>
                <a:noFill/>
              </a:ln>
              <a:solidFill>
                <a:srgbClr val="FFC000"/>
              </a:solidFill>
              <a:effectLst/>
              <a:uLnTx/>
              <a:uFillTx/>
              <a:latin typeface="Garamond" pitchFamily="18" charset="0"/>
              <a:ea typeface="+mn-ea"/>
              <a:cs typeface="+mn-cs"/>
            </a:endParaRPr>
          </a:p>
        </p:txBody>
      </p:sp>
      <p:sp>
        <p:nvSpPr>
          <p:cNvPr id="2" name="Rectangle 1">
            <a:extLst>
              <a:ext uri="{FF2B5EF4-FFF2-40B4-BE49-F238E27FC236}">
                <a16:creationId xmlns:a16="http://schemas.microsoft.com/office/drawing/2014/main" id="{1AFCCF98-F2DC-474E-932B-8A45C8F43B61}"/>
              </a:ext>
            </a:extLst>
          </p:cNvPr>
          <p:cNvSpPr/>
          <p:nvPr/>
        </p:nvSpPr>
        <p:spPr>
          <a:xfrm>
            <a:off x="481263" y="1524000"/>
            <a:ext cx="8382000" cy="3016210"/>
          </a:xfrm>
          <a:prstGeom prst="rect">
            <a:avLst/>
          </a:prstGeom>
        </p:spPr>
        <p:txBody>
          <a:bodyPr wrap="square">
            <a:spAutoFit/>
          </a:bodyPr>
          <a:lstStyle/>
          <a:p>
            <a:pPr marL="228600" marR="0">
              <a:spcBef>
                <a:spcPts val="0"/>
              </a:spcBef>
              <a:spcAft>
                <a:spcPts val="0"/>
              </a:spcAft>
            </a:pPr>
            <a:r>
              <a:rPr lang="en-US" sz="1000"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342900" indent="-342900">
              <a:lnSpc>
                <a:spcPct val="150000"/>
              </a:lnSpc>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Employees </a:t>
            </a:r>
            <a:r>
              <a:rPr lang="en-US" sz="2400" dirty="0">
                <a:latin typeface="Times New Roman" panose="02020603050405020304" pitchFamily="18" charset="0"/>
                <a:cs typeface="Times New Roman" panose="02020603050405020304" pitchFamily="18" charset="0"/>
              </a:rPr>
              <a:t>have solid understanding of psychological and social behaviors of hospital staff.  </a:t>
            </a:r>
          </a:p>
          <a:p>
            <a:pPr marL="342900" indent="-342900">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ery </a:t>
            </a:r>
            <a:r>
              <a:rPr lang="en-US" sz="2400" dirty="0">
                <a:latin typeface="Times New Roman" panose="02020603050405020304" pitchFamily="18" charset="0"/>
                <a:cs typeface="Times New Roman" panose="02020603050405020304" pitchFamily="18" charset="0"/>
              </a:rPr>
              <a:t>knowledgeable in change </a:t>
            </a:r>
            <a:r>
              <a:rPr lang="en-US" sz="2400" dirty="0" smtClean="0">
                <a:latin typeface="Times New Roman" panose="02020603050405020304" pitchFamily="18" charset="0"/>
                <a:cs typeface="Times New Roman" panose="02020603050405020304" pitchFamily="18" charset="0"/>
              </a:rPr>
              <a:t>management.</a:t>
            </a:r>
            <a:endParaRPr lang="en-US" sz="2400" dirty="0">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mployees </a:t>
            </a:r>
            <a:r>
              <a:rPr lang="en-US" sz="2400" dirty="0">
                <a:latin typeface="Times New Roman" panose="02020603050405020304" pitchFamily="18" charset="0"/>
                <a:cs typeface="Times New Roman" panose="02020603050405020304" pitchFamily="18" charset="0"/>
              </a:rPr>
              <a:t>understand overall strategy, culture, and operations of the hospital very well.  </a:t>
            </a:r>
          </a:p>
        </p:txBody>
      </p:sp>
      <p:sp>
        <p:nvSpPr>
          <p:cNvPr id="6" name="TextBox 5">
            <a:extLst>
              <a:ext uri="{FF2B5EF4-FFF2-40B4-BE49-F238E27FC236}">
                <a16:creationId xmlns:a16="http://schemas.microsoft.com/office/drawing/2014/main" id="{64B07FF8-E632-4409-8EC7-83C94FF2CBA3}"/>
              </a:ext>
            </a:extLst>
          </p:cNvPr>
          <p:cNvSpPr txBox="1"/>
          <p:nvPr/>
        </p:nvSpPr>
        <p:spPr>
          <a:xfrm>
            <a:off x="7892716" y="5562600"/>
            <a:ext cx="1219200" cy="307777"/>
          </a:xfrm>
          <a:prstGeom prst="rect">
            <a:avLst/>
          </a:prstGeom>
          <a:noFill/>
        </p:spPr>
        <p:txBody>
          <a:bodyPr wrap="square" rtlCol="0">
            <a:spAutoFit/>
          </a:bodyPr>
          <a:lstStyle/>
          <a:p>
            <a:r>
              <a:rPr lang="en-US" sz="1400" dirty="0"/>
              <a:t>Slide 14.18</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982771140"/>
      </p:ext>
    </p:extLst>
  </p:cSld>
  <p:clrMapOvr>
    <a:masterClrMapping/>
  </p:clrMapOvr>
  <p:transition spd="med">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0" y="615065"/>
            <a:ext cx="9144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Times New Roman"/>
                <a:ea typeface="+mn-ea"/>
                <a:cs typeface="+mn-cs"/>
              </a:rPr>
              <a:t>Relationship Between HR Capabilities </a:t>
            </a:r>
            <a:r>
              <a:rPr kumimoji="0" lang="en-US" sz="2800" b="1" i="0" u="none" strike="noStrike" kern="1200" cap="none" spc="0" normalizeH="0" baseline="0" noProof="0" dirty="0" smtClean="0">
                <a:ln>
                  <a:noFill/>
                </a:ln>
                <a:effectLst/>
                <a:uLnTx/>
                <a:uFillTx/>
                <a:latin typeface="Times New Roman"/>
                <a:ea typeface="+mn-ea"/>
                <a:cs typeface="+mn-cs"/>
              </a:rPr>
              <a:t/>
            </a:r>
            <a:br>
              <a:rPr kumimoji="0" lang="en-US" sz="2800" b="1" i="0" u="none" strike="noStrike" kern="1200" cap="none" spc="0" normalizeH="0" baseline="0" noProof="0" dirty="0" smtClean="0">
                <a:ln>
                  <a:noFill/>
                </a:ln>
                <a:effectLst/>
                <a:uLnTx/>
                <a:uFillTx/>
                <a:latin typeface="Times New Roman"/>
                <a:ea typeface="+mn-ea"/>
                <a:cs typeface="+mn-cs"/>
              </a:rPr>
            </a:br>
            <a:r>
              <a:rPr kumimoji="0" lang="en-US" sz="2800" b="1" i="0" u="none" strike="noStrike" kern="1200" cap="none" spc="0" normalizeH="0" baseline="0" noProof="0" dirty="0" smtClean="0">
                <a:ln>
                  <a:noFill/>
                </a:ln>
                <a:effectLst/>
                <a:uLnTx/>
                <a:uFillTx/>
                <a:latin typeface="Times New Roman"/>
                <a:ea typeface="+mn-ea"/>
                <a:cs typeface="+mn-cs"/>
              </a:rPr>
              <a:t>and </a:t>
            </a:r>
            <a:r>
              <a:rPr kumimoji="0" lang="en-US" sz="2800" b="1" i="0" u="none" strike="noStrike" kern="1200" cap="none" spc="0" normalizeH="0" baseline="0" noProof="0" dirty="0">
                <a:ln>
                  <a:noFill/>
                </a:ln>
                <a:effectLst/>
                <a:uLnTx/>
                <a:uFillTx/>
                <a:latin typeface="Times New Roman"/>
                <a:ea typeface="+mn-ea"/>
                <a:cs typeface="+mn-cs"/>
              </a:rPr>
              <a:t>Quality of Patient Care</a:t>
            </a:r>
          </a:p>
        </p:txBody>
      </p:sp>
      <p:sp>
        <p:nvSpPr>
          <p:cNvPr id="2" name="Oval 1">
            <a:extLst>
              <a:ext uri="{FF2B5EF4-FFF2-40B4-BE49-F238E27FC236}">
                <a16:creationId xmlns:a16="http://schemas.microsoft.com/office/drawing/2014/main" id="{68492DEB-E0B6-4F9F-8FDC-8B1BF12B4249}"/>
              </a:ext>
            </a:extLst>
          </p:cNvPr>
          <p:cNvSpPr/>
          <p:nvPr/>
        </p:nvSpPr>
        <p:spPr bwMode="auto">
          <a:xfrm>
            <a:off x="5043534" y="2081850"/>
            <a:ext cx="1890666" cy="90553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pic>
        <p:nvPicPr>
          <p:cNvPr id="3" name="Picture 2">
            <a:extLst>
              <a:ext uri="{FF2B5EF4-FFF2-40B4-BE49-F238E27FC236}">
                <a16:creationId xmlns:a16="http://schemas.microsoft.com/office/drawing/2014/main" id="{462A5A63-5419-4413-AB9B-AB1C2101B533}"/>
              </a:ext>
            </a:extLst>
          </p:cNvPr>
          <p:cNvPicPr>
            <a:picLocks noChangeAspect="1"/>
          </p:cNvPicPr>
          <p:nvPr/>
        </p:nvPicPr>
        <p:blipFill>
          <a:blip r:embed="rId2"/>
          <a:stretch>
            <a:fillRect/>
          </a:stretch>
        </p:blipFill>
        <p:spPr>
          <a:xfrm>
            <a:off x="7141463" y="3657601"/>
            <a:ext cx="1761897" cy="914479"/>
          </a:xfrm>
          <a:prstGeom prst="rect">
            <a:avLst/>
          </a:prstGeom>
        </p:spPr>
      </p:pic>
      <p:pic>
        <p:nvPicPr>
          <p:cNvPr id="4" name="Picture 3">
            <a:extLst>
              <a:ext uri="{FF2B5EF4-FFF2-40B4-BE49-F238E27FC236}">
                <a16:creationId xmlns:a16="http://schemas.microsoft.com/office/drawing/2014/main" id="{BA972592-B1DA-43FA-A335-DAF8BDF5660C}"/>
              </a:ext>
            </a:extLst>
          </p:cNvPr>
          <p:cNvPicPr>
            <a:picLocks noChangeAspect="1"/>
          </p:cNvPicPr>
          <p:nvPr/>
        </p:nvPicPr>
        <p:blipFill>
          <a:blip r:embed="rId2"/>
          <a:stretch>
            <a:fillRect/>
          </a:stretch>
        </p:blipFill>
        <p:spPr>
          <a:xfrm>
            <a:off x="2636364" y="3657600"/>
            <a:ext cx="1761897" cy="914479"/>
          </a:xfrm>
          <a:prstGeom prst="rect">
            <a:avLst/>
          </a:prstGeom>
        </p:spPr>
      </p:pic>
      <p:sp>
        <p:nvSpPr>
          <p:cNvPr id="5" name="Rectangle 4">
            <a:extLst>
              <a:ext uri="{FF2B5EF4-FFF2-40B4-BE49-F238E27FC236}">
                <a16:creationId xmlns:a16="http://schemas.microsoft.com/office/drawing/2014/main" id="{E5FBAD6A-5390-4FB0-AC80-3B8439FF6884}"/>
              </a:ext>
            </a:extLst>
          </p:cNvPr>
          <p:cNvSpPr/>
          <p:nvPr/>
        </p:nvSpPr>
        <p:spPr bwMode="auto">
          <a:xfrm>
            <a:off x="197963" y="2887445"/>
            <a:ext cx="1457097" cy="414668"/>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4CF17E40-EB4F-465B-8416-1EAAC28325A5}"/>
              </a:ext>
            </a:extLst>
          </p:cNvPr>
          <p:cNvSpPr/>
          <p:nvPr/>
        </p:nvSpPr>
        <p:spPr bwMode="auto">
          <a:xfrm>
            <a:off x="197964" y="3950647"/>
            <a:ext cx="1457097" cy="414668"/>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16694EAE-E27B-4695-A1C6-287B99FA12E6}"/>
              </a:ext>
            </a:extLst>
          </p:cNvPr>
          <p:cNvSpPr txBox="1"/>
          <p:nvPr/>
        </p:nvSpPr>
        <p:spPr>
          <a:xfrm>
            <a:off x="187917" y="2908926"/>
            <a:ext cx="1457097" cy="307777"/>
          </a:xfrm>
          <a:prstGeom prst="rect">
            <a:avLst/>
          </a:prstGeom>
          <a:noFill/>
        </p:spPr>
        <p:txBody>
          <a:bodyPr wrap="square" rtlCol="0">
            <a:spAutoFit/>
          </a:bodyPr>
          <a:lstStyle/>
          <a:p>
            <a:r>
              <a:rPr lang="en-US" sz="1400" dirty="0"/>
              <a:t>CEO </a:t>
            </a:r>
            <a:r>
              <a:rPr lang="en-US" sz="1400" dirty="0" smtClean="0"/>
              <a:t>support</a:t>
            </a:r>
            <a:endParaRPr lang="en-US" sz="1400" dirty="0"/>
          </a:p>
        </p:txBody>
      </p:sp>
      <p:sp>
        <p:nvSpPr>
          <p:cNvPr id="13" name="TextBox 12">
            <a:extLst>
              <a:ext uri="{FF2B5EF4-FFF2-40B4-BE49-F238E27FC236}">
                <a16:creationId xmlns:a16="http://schemas.microsoft.com/office/drawing/2014/main" id="{6860602D-D445-446E-806E-132B5F76C98A}"/>
              </a:ext>
            </a:extLst>
          </p:cNvPr>
          <p:cNvSpPr txBox="1"/>
          <p:nvPr/>
        </p:nvSpPr>
        <p:spPr>
          <a:xfrm>
            <a:off x="367958" y="3973315"/>
            <a:ext cx="1178169" cy="369332"/>
          </a:xfrm>
          <a:prstGeom prst="rect">
            <a:avLst/>
          </a:prstGeom>
          <a:noFill/>
        </p:spPr>
        <p:txBody>
          <a:bodyPr wrap="square" rtlCol="0">
            <a:spAutoFit/>
          </a:bodyPr>
          <a:lstStyle/>
          <a:p>
            <a:r>
              <a:rPr lang="en-US" dirty="0"/>
              <a:t>HR </a:t>
            </a:r>
            <a:r>
              <a:rPr lang="en-US" dirty="0" smtClean="0"/>
              <a:t>head</a:t>
            </a:r>
            <a:endParaRPr lang="en-US" dirty="0"/>
          </a:p>
        </p:txBody>
      </p:sp>
      <p:sp>
        <p:nvSpPr>
          <p:cNvPr id="18" name="Rectangle 17">
            <a:extLst>
              <a:ext uri="{FF2B5EF4-FFF2-40B4-BE49-F238E27FC236}">
                <a16:creationId xmlns:a16="http://schemas.microsoft.com/office/drawing/2014/main" id="{8F3AD249-C77A-42C0-8386-667E57D9F38E}"/>
              </a:ext>
            </a:extLst>
          </p:cNvPr>
          <p:cNvSpPr/>
          <p:nvPr/>
        </p:nvSpPr>
        <p:spPr bwMode="auto">
          <a:xfrm>
            <a:off x="197963" y="4870670"/>
            <a:ext cx="1457097" cy="414668"/>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64DEA370-92D4-4FEE-8359-A5E22CC09BD1}"/>
              </a:ext>
            </a:extLst>
          </p:cNvPr>
          <p:cNvSpPr txBox="1"/>
          <p:nvPr/>
        </p:nvSpPr>
        <p:spPr>
          <a:xfrm>
            <a:off x="355560" y="4882957"/>
            <a:ext cx="1295397" cy="369332"/>
          </a:xfrm>
          <a:prstGeom prst="rect">
            <a:avLst/>
          </a:prstGeom>
          <a:noFill/>
        </p:spPr>
        <p:txBody>
          <a:bodyPr wrap="square" rtlCol="0">
            <a:spAutoFit/>
          </a:bodyPr>
          <a:lstStyle/>
          <a:p>
            <a:r>
              <a:rPr lang="en-US" dirty="0"/>
              <a:t>HR </a:t>
            </a:r>
            <a:r>
              <a:rPr lang="en-US" dirty="0" smtClean="0"/>
              <a:t>dept.</a:t>
            </a:r>
            <a:endParaRPr lang="en-US" dirty="0"/>
          </a:p>
        </p:txBody>
      </p:sp>
      <p:cxnSp>
        <p:nvCxnSpPr>
          <p:cNvPr id="19" name="Straight Arrow Connector 18">
            <a:extLst>
              <a:ext uri="{FF2B5EF4-FFF2-40B4-BE49-F238E27FC236}">
                <a16:creationId xmlns:a16="http://schemas.microsoft.com/office/drawing/2014/main" id="{BA22E3A7-8A9F-455E-8747-492B6A2DB1C0}"/>
              </a:ext>
            </a:extLst>
          </p:cNvPr>
          <p:cNvCxnSpPr>
            <a:stCxn id="4" idx="1"/>
            <a:endCxn id="12" idx="3"/>
          </p:cNvCxnSpPr>
          <p:nvPr/>
        </p:nvCxnSpPr>
        <p:spPr bwMode="auto">
          <a:xfrm flipH="1" flipV="1">
            <a:off x="1645014" y="3062815"/>
            <a:ext cx="991350" cy="10520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a:extLst>
              <a:ext uri="{FF2B5EF4-FFF2-40B4-BE49-F238E27FC236}">
                <a16:creationId xmlns:a16="http://schemas.microsoft.com/office/drawing/2014/main" id="{D4D4CF18-0BD7-415B-9647-D38A9D8F8C1D}"/>
              </a:ext>
            </a:extLst>
          </p:cNvPr>
          <p:cNvCxnSpPr>
            <a:cxnSpLocks/>
          </p:cNvCxnSpPr>
          <p:nvPr/>
        </p:nvCxnSpPr>
        <p:spPr bwMode="auto">
          <a:xfrm flipH="1" flipV="1">
            <a:off x="1723044" y="4114839"/>
            <a:ext cx="843569"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Straight Arrow Connector 22">
            <a:extLst>
              <a:ext uri="{FF2B5EF4-FFF2-40B4-BE49-F238E27FC236}">
                <a16:creationId xmlns:a16="http://schemas.microsoft.com/office/drawing/2014/main" id="{A0494637-1F74-4D7B-B047-2D7A960A29C7}"/>
              </a:ext>
            </a:extLst>
          </p:cNvPr>
          <p:cNvCxnSpPr>
            <a:stCxn id="4" idx="1"/>
            <a:endCxn id="16" idx="3"/>
          </p:cNvCxnSpPr>
          <p:nvPr/>
        </p:nvCxnSpPr>
        <p:spPr bwMode="auto">
          <a:xfrm flipH="1">
            <a:off x="1650957" y="4114840"/>
            <a:ext cx="985407" cy="95278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9F79B911-A488-4E06-95C9-14B5EA3B1649}"/>
              </a:ext>
            </a:extLst>
          </p:cNvPr>
          <p:cNvCxnSpPr>
            <a:cxnSpLocks/>
            <a:stCxn id="4" idx="3"/>
            <a:endCxn id="2" idx="4"/>
          </p:cNvCxnSpPr>
          <p:nvPr/>
        </p:nvCxnSpPr>
        <p:spPr bwMode="auto">
          <a:xfrm flipV="1">
            <a:off x="4398261" y="2987386"/>
            <a:ext cx="1590606" cy="11274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a:extLst>
              <a:ext uri="{FF2B5EF4-FFF2-40B4-BE49-F238E27FC236}">
                <a16:creationId xmlns:a16="http://schemas.microsoft.com/office/drawing/2014/main" id="{8A0E9AC2-FDC2-4091-B042-F8BC70F24950}"/>
              </a:ext>
            </a:extLst>
          </p:cNvPr>
          <p:cNvCxnSpPr>
            <a:cxnSpLocks/>
            <a:stCxn id="2" idx="4"/>
          </p:cNvCxnSpPr>
          <p:nvPr/>
        </p:nvCxnSpPr>
        <p:spPr bwMode="auto">
          <a:xfrm>
            <a:off x="5988867" y="2987386"/>
            <a:ext cx="1137356" cy="108539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TextBox 30">
            <a:extLst>
              <a:ext uri="{FF2B5EF4-FFF2-40B4-BE49-F238E27FC236}">
                <a16:creationId xmlns:a16="http://schemas.microsoft.com/office/drawing/2014/main" id="{A9E903B2-F0F4-4D89-92CD-5DD93D14A84F}"/>
              </a:ext>
            </a:extLst>
          </p:cNvPr>
          <p:cNvSpPr txBox="1"/>
          <p:nvPr/>
        </p:nvSpPr>
        <p:spPr>
          <a:xfrm>
            <a:off x="5123878" y="2250428"/>
            <a:ext cx="1986058" cy="646331"/>
          </a:xfrm>
          <a:prstGeom prst="rect">
            <a:avLst/>
          </a:prstGeom>
          <a:noFill/>
        </p:spPr>
        <p:txBody>
          <a:bodyPr wrap="square" rtlCol="0">
            <a:spAutoFit/>
          </a:bodyPr>
          <a:lstStyle/>
          <a:p>
            <a:r>
              <a:rPr lang="en-US" dirty="0">
                <a:solidFill>
                  <a:schemeClr val="bg1"/>
                </a:solidFill>
              </a:rPr>
              <a:t>Productive work behaviors </a:t>
            </a:r>
          </a:p>
        </p:txBody>
      </p:sp>
      <p:cxnSp>
        <p:nvCxnSpPr>
          <p:cNvPr id="68" name="Straight Arrow Connector 67">
            <a:extLst>
              <a:ext uri="{FF2B5EF4-FFF2-40B4-BE49-F238E27FC236}">
                <a16:creationId xmlns:a16="http://schemas.microsoft.com/office/drawing/2014/main" id="{BEBA9709-EDA7-41C3-8141-78B07B16447A}"/>
              </a:ext>
            </a:extLst>
          </p:cNvPr>
          <p:cNvCxnSpPr>
            <a:stCxn id="4" idx="3"/>
            <a:endCxn id="3" idx="1"/>
          </p:cNvCxnSpPr>
          <p:nvPr/>
        </p:nvCxnSpPr>
        <p:spPr bwMode="auto">
          <a:xfrm>
            <a:off x="4398261" y="4114840"/>
            <a:ext cx="274320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TextBox 70">
            <a:extLst>
              <a:ext uri="{FF2B5EF4-FFF2-40B4-BE49-F238E27FC236}">
                <a16:creationId xmlns:a16="http://schemas.microsoft.com/office/drawing/2014/main" id="{D6D49C39-A0E7-4221-BBF5-5B15E4AA26DB}"/>
              </a:ext>
            </a:extLst>
          </p:cNvPr>
          <p:cNvSpPr txBox="1"/>
          <p:nvPr/>
        </p:nvSpPr>
        <p:spPr>
          <a:xfrm>
            <a:off x="2975235" y="3718984"/>
            <a:ext cx="1380899" cy="646331"/>
          </a:xfrm>
          <a:prstGeom prst="rect">
            <a:avLst/>
          </a:prstGeom>
          <a:noFill/>
        </p:spPr>
        <p:txBody>
          <a:bodyPr wrap="square" rtlCol="0">
            <a:spAutoFit/>
          </a:bodyPr>
          <a:lstStyle/>
          <a:p>
            <a:r>
              <a:rPr lang="en-US" dirty="0">
                <a:solidFill>
                  <a:schemeClr val="bg1"/>
                </a:solidFill>
              </a:rPr>
              <a:t>      HR </a:t>
            </a:r>
            <a:r>
              <a:rPr lang="en-US" dirty="0" smtClean="0">
                <a:solidFill>
                  <a:schemeClr val="bg1"/>
                </a:solidFill>
              </a:rPr>
              <a:t>capabilities</a:t>
            </a:r>
            <a:endParaRPr lang="en-US" dirty="0">
              <a:solidFill>
                <a:schemeClr val="bg1"/>
              </a:solidFill>
            </a:endParaRPr>
          </a:p>
        </p:txBody>
      </p:sp>
      <p:sp>
        <p:nvSpPr>
          <p:cNvPr id="72" name="TextBox 71">
            <a:extLst>
              <a:ext uri="{FF2B5EF4-FFF2-40B4-BE49-F238E27FC236}">
                <a16:creationId xmlns:a16="http://schemas.microsoft.com/office/drawing/2014/main" id="{DC3FDF39-7500-4EE4-9451-D3FBC273BFD3}"/>
              </a:ext>
            </a:extLst>
          </p:cNvPr>
          <p:cNvSpPr txBox="1"/>
          <p:nvPr/>
        </p:nvSpPr>
        <p:spPr>
          <a:xfrm>
            <a:off x="7401639" y="3791673"/>
            <a:ext cx="1567370" cy="646331"/>
          </a:xfrm>
          <a:prstGeom prst="rect">
            <a:avLst/>
          </a:prstGeom>
          <a:noFill/>
        </p:spPr>
        <p:txBody>
          <a:bodyPr wrap="square" rtlCol="0">
            <a:spAutoFit/>
          </a:bodyPr>
          <a:lstStyle/>
          <a:p>
            <a:r>
              <a:rPr lang="en-US" dirty="0">
                <a:solidFill>
                  <a:schemeClr val="bg1"/>
                </a:solidFill>
              </a:rPr>
              <a:t>Quality of patient care</a:t>
            </a:r>
          </a:p>
        </p:txBody>
      </p:sp>
      <p:sp>
        <p:nvSpPr>
          <p:cNvPr id="73" name="TextBox 72">
            <a:extLst>
              <a:ext uri="{FF2B5EF4-FFF2-40B4-BE49-F238E27FC236}">
                <a16:creationId xmlns:a16="http://schemas.microsoft.com/office/drawing/2014/main" id="{B588ED5B-03A6-4AEF-8659-BCB9CFE84868}"/>
              </a:ext>
            </a:extLst>
          </p:cNvPr>
          <p:cNvSpPr txBox="1"/>
          <p:nvPr/>
        </p:nvSpPr>
        <p:spPr>
          <a:xfrm>
            <a:off x="1765764" y="3745508"/>
            <a:ext cx="710572" cy="369332"/>
          </a:xfrm>
          <a:prstGeom prst="rect">
            <a:avLst/>
          </a:prstGeom>
          <a:noFill/>
        </p:spPr>
        <p:txBody>
          <a:bodyPr wrap="square" rtlCol="0">
            <a:spAutoFit/>
          </a:bodyPr>
          <a:lstStyle/>
          <a:p>
            <a:r>
              <a:rPr lang="en-US" dirty="0"/>
              <a:t>.81**</a:t>
            </a:r>
          </a:p>
        </p:txBody>
      </p:sp>
      <p:sp>
        <p:nvSpPr>
          <p:cNvPr id="74" name="TextBox 73">
            <a:extLst>
              <a:ext uri="{FF2B5EF4-FFF2-40B4-BE49-F238E27FC236}">
                <a16:creationId xmlns:a16="http://schemas.microsoft.com/office/drawing/2014/main" id="{4877A7C4-E105-4BC8-9685-886F6F2C7E47}"/>
              </a:ext>
            </a:extLst>
          </p:cNvPr>
          <p:cNvSpPr txBox="1"/>
          <p:nvPr/>
        </p:nvSpPr>
        <p:spPr>
          <a:xfrm>
            <a:off x="1960950" y="4621356"/>
            <a:ext cx="1143000" cy="369332"/>
          </a:xfrm>
          <a:prstGeom prst="rect">
            <a:avLst/>
          </a:prstGeom>
          <a:noFill/>
        </p:spPr>
        <p:txBody>
          <a:bodyPr wrap="square" rtlCol="0">
            <a:spAutoFit/>
          </a:bodyPr>
          <a:lstStyle/>
          <a:p>
            <a:r>
              <a:rPr lang="en-US" dirty="0"/>
              <a:t>.86 **</a:t>
            </a:r>
          </a:p>
        </p:txBody>
      </p:sp>
      <p:sp>
        <p:nvSpPr>
          <p:cNvPr id="75" name="TextBox 74">
            <a:extLst>
              <a:ext uri="{FF2B5EF4-FFF2-40B4-BE49-F238E27FC236}">
                <a16:creationId xmlns:a16="http://schemas.microsoft.com/office/drawing/2014/main" id="{8E03FFEE-61E1-43D6-97BF-1A40E4FCFF42}"/>
              </a:ext>
            </a:extLst>
          </p:cNvPr>
          <p:cNvSpPr txBox="1"/>
          <p:nvPr/>
        </p:nvSpPr>
        <p:spPr>
          <a:xfrm>
            <a:off x="1975103" y="3054326"/>
            <a:ext cx="952500" cy="369332"/>
          </a:xfrm>
          <a:prstGeom prst="rect">
            <a:avLst/>
          </a:prstGeom>
          <a:noFill/>
        </p:spPr>
        <p:txBody>
          <a:bodyPr wrap="square" rtlCol="0">
            <a:spAutoFit/>
          </a:bodyPr>
          <a:lstStyle/>
          <a:p>
            <a:r>
              <a:rPr lang="en-US" dirty="0"/>
              <a:t>.58*</a:t>
            </a:r>
          </a:p>
        </p:txBody>
      </p:sp>
      <p:sp>
        <p:nvSpPr>
          <p:cNvPr id="76" name="TextBox 75">
            <a:extLst>
              <a:ext uri="{FF2B5EF4-FFF2-40B4-BE49-F238E27FC236}">
                <a16:creationId xmlns:a16="http://schemas.microsoft.com/office/drawing/2014/main" id="{C3BA0D8A-B977-4866-909A-F7184200EBD2}"/>
              </a:ext>
            </a:extLst>
          </p:cNvPr>
          <p:cNvSpPr txBox="1"/>
          <p:nvPr/>
        </p:nvSpPr>
        <p:spPr>
          <a:xfrm>
            <a:off x="4689500" y="3170866"/>
            <a:ext cx="711066" cy="369332"/>
          </a:xfrm>
          <a:prstGeom prst="rect">
            <a:avLst/>
          </a:prstGeom>
          <a:noFill/>
        </p:spPr>
        <p:txBody>
          <a:bodyPr wrap="square" rtlCol="0">
            <a:spAutoFit/>
          </a:bodyPr>
          <a:lstStyle/>
          <a:p>
            <a:r>
              <a:rPr lang="en-US" dirty="0"/>
              <a:t>.42**</a:t>
            </a:r>
          </a:p>
        </p:txBody>
      </p:sp>
      <p:sp>
        <p:nvSpPr>
          <p:cNvPr id="78" name="TextBox 77">
            <a:extLst>
              <a:ext uri="{FF2B5EF4-FFF2-40B4-BE49-F238E27FC236}">
                <a16:creationId xmlns:a16="http://schemas.microsoft.com/office/drawing/2014/main" id="{71517993-85DE-492C-A516-FD5F9995CCD8}"/>
              </a:ext>
            </a:extLst>
          </p:cNvPr>
          <p:cNvSpPr txBox="1"/>
          <p:nvPr/>
        </p:nvSpPr>
        <p:spPr>
          <a:xfrm>
            <a:off x="5400566" y="4114314"/>
            <a:ext cx="662880" cy="369331"/>
          </a:xfrm>
          <a:prstGeom prst="rect">
            <a:avLst/>
          </a:prstGeom>
          <a:noFill/>
        </p:spPr>
        <p:txBody>
          <a:bodyPr wrap="square" rtlCol="0">
            <a:spAutoFit/>
          </a:bodyPr>
          <a:lstStyle/>
          <a:p>
            <a:r>
              <a:rPr lang="en-US" dirty="0"/>
              <a:t>.16*</a:t>
            </a:r>
          </a:p>
        </p:txBody>
      </p:sp>
      <p:sp>
        <p:nvSpPr>
          <p:cNvPr id="79" name="TextBox 78">
            <a:extLst>
              <a:ext uri="{FF2B5EF4-FFF2-40B4-BE49-F238E27FC236}">
                <a16:creationId xmlns:a16="http://schemas.microsoft.com/office/drawing/2014/main" id="{0E89B51C-F108-413E-BFF5-797C41433205}"/>
              </a:ext>
            </a:extLst>
          </p:cNvPr>
          <p:cNvSpPr txBox="1"/>
          <p:nvPr/>
        </p:nvSpPr>
        <p:spPr>
          <a:xfrm>
            <a:off x="6674635" y="3170866"/>
            <a:ext cx="706229" cy="369332"/>
          </a:xfrm>
          <a:prstGeom prst="rect">
            <a:avLst/>
          </a:prstGeom>
          <a:noFill/>
        </p:spPr>
        <p:txBody>
          <a:bodyPr wrap="square" rtlCol="0">
            <a:spAutoFit/>
          </a:bodyPr>
          <a:lstStyle/>
          <a:p>
            <a:r>
              <a:rPr lang="en-US" dirty="0"/>
              <a:t>.46**</a:t>
            </a:r>
          </a:p>
        </p:txBody>
      </p:sp>
      <p:sp>
        <p:nvSpPr>
          <p:cNvPr id="82" name="Rectangle 81">
            <a:extLst>
              <a:ext uri="{FF2B5EF4-FFF2-40B4-BE49-F238E27FC236}">
                <a16:creationId xmlns:a16="http://schemas.microsoft.com/office/drawing/2014/main" id="{C1E90428-9568-473E-89F4-ABCB2514EB84}"/>
              </a:ext>
            </a:extLst>
          </p:cNvPr>
          <p:cNvSpPr/>
          <p:nvPr/>
        </p:nvSpPr>
        <p:spPr>
          <a:xfrm>
            <a:off x="261228" y="5466174"/>
            <a:ext cx="3256085" cy="388696"/>
          </a:xfrm>
          <a:prstGeom prst="rect">
            <a:avLst/>
          </a:prstGeom>
        </p:spPr>
        <p:txBody>
          <a:bodyPr wrap="square">
            <a:spAutoFit/>
          </a:bodyPr>
          <a:lstStyle/>
          <a:p>
            <a:pPr>
              <a:lnSpc>
                <a:spcPct val="107000"/>
              </a:lnSpc>
              <a:spcAft>
                <a:spcPts val="800"/>
              </a:spcAft>
            </a:pPr>
            <a:r>
              <a:rPr lang="en-IN" i="1" dirty="0">
                <a:latin typeface="Calibri" panose="020F0502020204030204" pitchFamily="34" charset="0"/>
                <a:ea typeface="Calibri" panose="020F0502020204030204" pitchFamily="34" charset="0"/>
                <a:cs typeface="Times New Roman" panose="02020603050405020304" pitchFamily="18" charset="0"/>
              </a:rPr>
              <a:t>N </a:t>
            </a:r>
            <a:r>
              <a:rPr lang="en-IN" dirty="0">
                <a:latin typeface="Calibri" panose="020F0502020204030204" pitchFamily="34" charset="0"/>
                <a:ea typeface="Calibri" panose="020F0502020204030204" pitchFamily="34" charset="0"/>
                <a:cs typeface="Times New Roman" panose="02020603050405020304" pitchFamily="18" charset="0"/>
              </a:rPr>
              <a:t>= 279; **</a:t>
            </a:r>
            <a:r>
              <a:rPr lang="en-IN" i="1" dirty="0">
                <a:latin typeface="Calibri" panose="020F0502020204030204" pitchFamily="34" charset="0"/>
                <a:ea typeface="Calibri" panose="020F0502020204030204" pitchFamily="34" charset="0"/>
                <a:cs typeface="Times New Roman" panose="02020603050405020304" pitchFamily="18" charset="0"/>
              </a:rPr>
              <a:t>p </a:t>
            </a:r>
            <a:r>
              <a:rPr lang="en-IN" dirty="0">
                <a:latin typeface="Calibri" panose="020F0502020204030204" pitchFamily="34" charset="0"/>
                <a:ea typeface="Calibri" panose="020F0502020204030204" pitchFamily="34" charset="0"/>
                <a:cs typeface="Times New Roman" panose="02020603050405020304" pitchFamily="18" charset="0"/>
              </a:rPr>
              <a:t>&lt; .01; * </a:t>
            </a:r>
            <a:r>
              <a:rPr lang="en-IN" i="1" dirty="0">
                <a:latin typeface="Calibri" panose="020F0502020204030204" pitchFamily="34" charset="0"/>
                <a:ea typeface="Calibri" panose="020F0502020204030204" pitchFamily="34" charset="0"/>
                <a:cs typeface="Times New Roman" panose="02020603050405020304" pitchFamily="18" charset="0"/>
              </a:rPr>
              <a:t>p </a:t>
            </a:r>
            <a:r>
              <a:rPr lang="en-IN" dirty="0">
                <a:latin typeface="Calibri" panose="020F0502020204030204" pitchFamily="34" charset="0"/>
                <a:ea typeface="Calibri" panose="020F0502020204030204" pitchFamily="34" charset="0"/>
                <a:cs typeface="Times New Roman" panose="02020603050405020304" pitchFamily="18" charset="0"/>
              </a:rPr>
              <a:t>&lt; .05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Box 31">
            <a:extLst>
              <a:ext uri="{FF2B5EF4-FFF2-40B4-BE49-F238E27FC236}">
                <a16:creationId xmlns:a16="http://schemas.microsoft.com/office/drawing/2014/main" id="{9CE6DE96-0A8C-4F11-B342-49AC280837F7}"/>
              </a:ext>
            </a:extLst>
          </p:cNvPr>
          <p:cNvSpPr txBox="1"/>
          <p:nvPr/>
        </p:nvSpPr>
        <p:spPr>
          <a:xfrm>
            <a:off x="7911194" y="5660522"/>
            <a:ext cx="1219200" cy="307777"/>
          </a:xfrm>
          <a:prstGeom prst="rect">
            <a:avLst/>
          </a:prstGeom>
          <a:noFill/>
        </p:spPr>
        <p:txBody>
          <a:bodyPr wrap="square" rtlCol="0">
            <a:spAutoFit/>
          </a:bodyPr>
          <a:lstStyle/>
          <a:p>
            <a:r>
              <a:rPr lang="en-US" sz="1400" dirty="0"/>
              <a:t>Slide 14.19</a:t>
            </a:r>
          </a:p>
        </p:txBody>
      </p:sp>
      <p:sp>
        <p:nvSpPr>
          <p:cNvPr id="33"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886391184"/>
      </p:ext>
    </p:extLst>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4747323" y="3932237"/>
            <a:ext cx="0" cy="525463"/>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1" name="Line 3"/>
          <p:cNvSpPr>
            <a:spLocks noChangeShapeType="1"/>
          </p:cNvSpPr>
          <p:nvPr/>
        </p:nvSpPr>
        <p:spPr bwMode="auto">
          <a:xfrm>
            <a:off x="4083748" y="2909887"/>
            <a:ext cx="0" cy="2827338"/>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2" name="Line 4"/>
          <p:cNvSpPr>
            <a:spLocks noChangeShapeType="1"/>
          </p:cNvSpPr>
          <p:nvPr/>
        </p:nvSpPr>
        <p:spPr bwMode="auto">
          <a:xfrm>
            <a:off x="7360348" y="2909887"/>
            <a:ext cx="0" cy="1503363"/>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3" name="Line 5"/>
          <p:cNvSpPr>
            <a:spLocks noChangeShapeType="1"/>
          </p:cNvSpPr>
          <p:nvPr/>
        </p:nvSpPr>
        <p:spPr bwMode="auto">
          <a:xfrm>
            <a:off x="6460236" y="2392362"/>
            <a:ext cx="0" cy="519113"/>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4" name="Line 6"/>
          <p:cNvSpPr>
            <a:spLocks noChangeShapeType="1"/>
          </p:cNvSpPr>
          <p:nvPr/>
        </p:nvSpPr>
        <p:spPr bwMode="auto">
          <a:xfrm flipH="1">
            <a:off x="5228336" y="1779587"/>
            <a:ext cx="382587" cy="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5" name="Line 7"/>
          <p:cNvSpPr>
            <a:spLocks noChangeShapeType="1"/>
          </p:cNvSpPr>
          <p:nvPr/>
        </p:nvSpPr>
        <p:spPr bwMode="auto">
          <a:xfrm flipH="1">
            <a:off x="5228336" y="2406650"/>
            <a:ext cx="382587" cy="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6" name="Line 8"/>
          <p:cNvSpPr>
            <a:spLocks noChangeShapeType="1"/>
          </p:cNvSpPr>
          <p:nvPr/>
        </p:nvSpPr>
        <p:spPr bwMode="auto">
          <a:xfrm>
            <a:off x="624586" y="2187575"/>
            <a:ext cx="0" cy="210185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7" name="Line 9"/>
          <p:cNvSpPr>
            <a:spLocks noChangeShapeType="1"/>
          </p:cNvSpPr>
          <p:nvPr/>
        </p:nvSpPr>
        <p:spPr bwMode="auto">
          <a:xfrm>
            <a:off x="1162748" y="2114550"/>
            <a:ext cx="4071938" cy="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299" name="Text Box 11" descr="Papyrus"/>
          <p:cNvSpPr txBox="1">
            <a:spLocks noChangeArrowheads="1"/>
          </p:cNvSpPr>
          <p:nvPr/>
        </p:nvSpPr>
        <p:spPr bwMode="auto">
          <a:xfrm>
            <a:off x="5531548" y="1624012"/>
            <a:ext cx="1828800"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Board of Trustees</a:t>
            </a:r>
          </a:p>
        </p:txBody>
      </p:sp>
      <p:sp>
        <p:nvSpPr>
          <p:cNvPr id="12300" name="Text Box 12" descr="Papyrus"/>
          <p:cNvSpPr txBox="1">
            <a:spLocks noChangeArrowheads="1"/>
          </p:cNvSpPr>
          <p:nvPr/>
        </p:nvSpPr>
        <p:spPr bwMode="auto">
          <a:xfrm>
            <a:off x="5531548" y="2238375"/>
            <a:ext cx="1836738"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Administrator</a:t>
            </a:r>
          </a:p>
        </p:txBody>
      </p:sp>
      <p:sp>
        <p:nvSpPr>
          <p:cNvPr id="12301" name="Text Box 13" descr="Papyrus"/>
          <p:cNvSpPr txBox="1">
            <a:spLocks noChangeArrowheads="1"/>
          </p:cNvSpPr>
          <p:nvPr/>
        </p:nvSpPr>
        <p:spPr bwMode="auto">
          <a:xfrm>
            <a:off x="6064948" y="3119437"/>
            <a:ext cx="2590800" cy="536575"/>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 Administrator </a:t>
            </a:r>
            <a:r>
              <a:rPr kumimoji="0" lang="en-US" sz="1400" b="0" i="0" u="none" strike="noStrike" kern="1200" cap="none" spc="0" normalizeH="0" baseline="0" noProof="0" dirty="0" smtClean="0">
                <a:ln>
                  <a:noFill/>
                </a:ln>
                <a:solidFill>
                  <a:srgbClr val="003366"/>
                </a:solidFill>
                <a:effectLst/>
                <a:uLnTx/>
                <a:uFillTx/>
                <a:latin typeface="Arial" charset="0"/>
                <a:ea typeface="+mn-ea"/>
                <a:cs typeface="+mn-cs"/>
              </a:rPr>
              <a:t/>
            </a:r>
            <a:br>
              <a:rPr kumimoji="0" lang="en-US" sz="1400" b="0" i="0" u="none" strike="noStrike" kern="1200" cap="none" spc="0" normalizeH="0" baseline="0" noProof="0" dirty="0" smtClean="0">
                <a:ln>
                  <a:noFill/>
                </a:ln>
                <a:solidFill>
                  <a:srgbClr val="003366"/>
                </a:solidFill>
                <a:effectLst/>
                <a:uLnTx/>
                <a:uFillTx/>
                <a:latin typeface="Arial" charset="0"/>
                <a:ea typeface="+mn-ea"/>
                <a:cs typeface="+mn-cs"/>
              </a:rPr>
            </a:br>
            <a:r>
              <a:rPr kumimoji="0" lang="en-US" sz="1400" b="0" i="0" u="none" strike="noStrike" kern="1200" cap="none" spc="0" normalizeH="0" baseline="0" noProof="0" dirty="0" smtClean="0">
                <a:ln>
                  <a:noFill/>
                </a:ln>
                <a:solidFill>
                  <a:srgbClr val="003366"/>
                </a:solidFill>
                <a:effectLst/>
                <a:uLnTx/>
                <a:uFillTx/>
                <a:latin typeface="Arial" charset="0"/>
                <a:ea typeface="+mn-ea"/>
                <a:cs typeface="+mn-cs"/>
              </a:rPr>
              <a:t>Clinical </a:t>
            </a:r>
            <a:r>
              <a:rPr kumimoji="0" lang="en-US" sz="1400" b="0" i="0" u="none" strike="noStrike" kern="1200" cap="none" spc="0" normalizeH="0" baseline="0" noProof="0" dirty="0">
                <a:ln>
                  <a:noFill/>
                </a:ln>
                <a:solidFill>
                  <a:srgbClr val="003366"/>
                </a:solidFill>
                <a:effectLst/>
                <a:uLnTx/>
                <a:uFillTx/>
                <a:latin typeface="Arial" charset="0"/>
                <a:ea typeface="+mn-ea"/>
                <a:cs typeface="+mn-cs"/>
              </a:rPr>
              <a:t>Services       </a:t>
            </a:r>
          </a:p>
        </p:txBody>
      </p:sp>
      <p:sp>
        <p:nvSpPr>
          <p:cNvPr id="12302" name="Text Box 14" descr="Papyrus"/>
          <p:cNvSpPr txBox="1">
            <a:spLocks noChangeArrowheads="1"/>
          </p:cNvSpPr>
          <p:nvPr/>
        </p:nvSpPr>
        <p:spPr bwMode="auto">
          <a:xfrm>
            <a:off x="2940748" y="3119437"/>
            <a:ext cx="2286000" cy="536575"/>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Administrator         Hospital Services </a:t>
            </a:r>
          </a:p>
        </p:txBody>
      </p:sp>
      <p:sp>
        <p:nvSpPr>
          <p:cNvPr id="12303" name="Text Box 15" descr="Papyrus"/>
          <p:cNvSpPr txBox="1">
            <a:spLocks noChangeArrowheads="1"/>
          </p:cNvSpPr>
          <p:nvPr/>
        </p:nvSpPr>
        <p:spPr bwMode="auto">
          <a:xfrm>
            <a:off x="2635948" y="1852612"/>
            <a:ext cx="1828800" cy="536575"/>
          </a:xfrm>
          <a:prstGeom prst="rect">
            <a:avLst/>
          </a:prstGeom>
          <a:blipFill dpi="0" rotWithShape="0">
            <a:blip r:embed="rId2" cstate="print">
              <a:duotone>
                <a:schemeClr val="accent1">
                  <a:shade val="45000"/>
                  <a:satMod val="135000"/>
                </a:schemeClr>
                <a:prstClr val="white"/>
              </a:duotone>
            </a:blip>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Joint Conference Committee</a:t>
            </a:r>
          </a:p>
        </p:txBody>
      </p:sp>
      <p:sp>
        <p:nvSpPr>
          <p:cNvPr id="12304" name="Text Box 16" descr="Papyrus"/>
          <p:cNvSpPr txBox="1">
            <a:spLocks noChangeArrowheads="1"/>
          </p:cNvSpPr>
          <p:nvPr/>
        </p:nvSpPr>
        <p:spPr bwMode="auto">
          <a:xfrm>
            <a:off x="21336" y="1857375"/>
            <a:ext cx="1208087" cy="307777"/>
          </a:xfrm>
          <a:prstGeom prst="rect">
            <a:avLst/>
          </a:prstGeom>
          <a:blipFill dpi="0" rotWithShape="0">
            <a:blip r:embed="rId2" cstate="print">
              <a:duotone>
                <a:schemeClr val="accent1">
                  <a:shade val="45000"/>
                  <a:satMod val="135000"/>
                </a:schemeClr>
                <a:prstClr val="white"/>
              </a:duotone>
            </a:blip>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Medical </a:t>
            </a:r>
            <a:r>
              <a:rPr kumimoji="0" lang="en-US" sz="1400" b="0" i="0" u="none" strike="noStrike" kern="1200" cap="none" spc="0" normalizeH="0" baseline="0" noProof="0" dirty="0" smtClean="0">
                <a:ln>
                  <a:noFill/>
                </a:ln>
                <a:solidFill>
                  <a:srgbClr val="003366"/>
                </a:solidFill>
                <a:effectLst/>
                <a:uLnTx/>
                <a:uFillTx/>
                <a:latin typeface="Arial" charset="0"/>
                <a:ea typeface="+mn-ea"/>
                <a:cs typeface="+mn-cs"/>
              </a:rPr>
              <a:t>staff</a:t>
            </a:r>
            <a:endParaRPr kumimoji="0" lang="en-US" sz="1400" b="0" i="0" u="none" strike="noStrike" kern="1200" cap="none" spc="0" normalizeH="0" baseline="0" noProof="0" dirty="0">
              <a:ln>
                <a:noFill/>
              </a:ln>
              <a:solidFill>
                <a:srgbClr val="003366"/>
              </a:solidFill>
              <a:effectLst/>
              <a:uLnTx/>
              <a:uFillTx/>
              <a:latin typeface="Arial" charset="0"/>
              <a:ea typeface="+mn-ea"/>
              <a:cs typeface="+mn-cs"/>
            </a:endParaRPr>
          </a:p>
        </p:txBody>
      </p:sp>
      <p:sp>
        <p:nvSpPr>
          <p:cNvPr id="12305" name="Text Box 17" descr="Papyrus"/>
          <p:cNvSpPr txBox="1">
            <a:spLocks noChangeArrowheads="1"/>
          </p:cNvSpPr>
          <p:nvPr/>
        </p:nvSpPr>
        <p:spPr bwMode="auto">
          <a:xfrm>
            <a:off x="21336" y="2838450"/>
            <a:ext cx="1208087" cy="536575"/>
          </a:xfrm>
          <a:prstGeom prst="rect">
            <a:avLst/>
          </a:prstGeom>
          <a:blipFill dpi="0" rotWithShape="0">
            <a:blip r:embed="rId2" cstate="print">
              <a:duotone>
                <a:schemeClr val="accent1">
                  <a:shade val="45000"/>
                  <a:satMod val="135000"/>
                </a:schemeClr>
                <a:prstClr val="white"/>
              </a:duotone>
            </a:blip>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Medical </a:t>
            </a:r>
            <a:r>
              <a:rPr kumimoji="0" lang="en-US" sz="1400" b="0" i="0" u="none" strike="noStrike" kern="1200" cap="none" spc="0" normalizeH="0" baseline="0" noProof="0" dirty="0" smtClean="0">
                <a:ln>
                  <a:noFill/>
                </a:ln>
                <a:solidFill>
                  <a:srgbClr val="003366"/>
                </a:solidFill>
                <a:effectLst/>
                <a:uLnTx/>
                <a:uFillTx/>
                <a:latin typeface="Arial" charset="0"/>
                <a:ea typeface="+mn-ea"/>
                <a:cs typeface="+mn-cs"/>
              </a:rPr>
              <a:t>director</a:t>
            </a:r>
            <a:endParaRPr kumimoji="0" lang="en-US" sz="1400" b="0" i="0" u="none" strike="noStrike" kern="1200" cap="none" spc="0" normalizeH="0" baseline="0" noProof="0" dirty="0">
              <a:ln>
                <a:noFill/>
              </a:ln>
              <a:solidFill>
                <a:srgbClr val="003366"/>
              </a:solidFill>
              <a:effectLst/>
              <a:uLnTx/>
              <a:uFillTx/>
              <a:latin typeface="Arial" charset="0"/>
              <a:ea typeface="+mn-ea"/>
              <a:cs typeface="+mn-cs"/>
            </a:endParaRPr>
          </a:p>
        </p:txBody>
      </p:sp>
      <p:sp>
        <p:nvSpPr>
          <p:cNvPr id="12306" name="Text Box 18" descr="Papyrus"/>
          <p:cNvSpPr txBox="1">
            <a:spLocks noChangeArrowheads="1"/>
          </p:cNvSpPr>
          <p:nvPr/>
        </p:nvSpPr>
        <p:spPr bwMode="auto">
          <a:xfrm>
            <a:off x="21336" y="3819525"/>
            <a:ext cx="1208087" cy="1600200"/>
          </a:xfrm>
          <a:prstGeom prst="rect">
            <a:avLst/>
          </a:prstGeom>
          <a:blipFill dpi="0" rotWithShape="0">
            <a:blip r:embed="rId2" cstate="print">
              <a:duotone>
                <a:schemeClr val="accent1">
                  <a:shade val="45000"/>
                  <a:satMod val="135000"/>
                </a:schemeClr>
                <a:prstClr val="white"/>
              </a:duotone>
            </a:blip>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Medicine Surgery Obstetrics Radiology Pediatrics Pathology Anesthesia</a:t>
            </a:r>
          </a:p>
        </p:txBody>
      </p:sp>
      <p:sp>
        <p:nvSpPr>
          <p:cNvPr id="12307" name="Line 19"/>
          <p:cNvSpPr>
            <a:spLocks noChangeShapeType="1"/>
          </p:cNvSpPr>
          <p:nvPr/>
        </p:nvSpPr>
        <p:spPr bwMode="auto">
          <a:xfrm flipV="1">
            <a:off x="6241161" y="3929062"/>
            <a:ext cx="0" cy="457200"/>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08" name="Line 20"/>
          <p:cNvSpPr>
            <a:spLocks noChangeShapeType="1"/>
          </p:cNvSpPr>
          <p:nvPr/>
        </p:nvSpPr>
        <p:spPr bwMode="auto">
          <a:xfrm flipV="1">
            <a:off x="8474773" y="3929062"/>
            <a:ext cx="0" cy="381000"/>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09" name="Line 21"/>
          <p:cNvSpPr>
            <a:spLocks noChangeShapeType="1"/>
          </p:cNvSpPr>
          <p:nvPr/>
        </p:nvSpPr>
        <p:spPr bwMode="auto">
          <a:xfrm>
            <a:off x="6239573" y="3929062"/>
            <a:ext cx="2230438" cy="0"/>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0" name="Line 22"/>
          <p:cNvSpPr>
            <a:spLocks noChangeShapeType="1"/>
          </p:cNvSpPr>
          <p:nvPr/>
        </p:nvSpPr>
        <p:spPr bwMode="auto">
          <a:xfrm>
            <a:off x="6798373" y="3929062"/>
            <a:ext cx="0" cy="1427163"/>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1" name="Line 23"/>
          <p:cNvSpPr>
            <a:spLocks noChangeShapeType="1"/>
          </p:cNvSpPr>
          <p:nvPr/>
        </p:nvSpPr>
        <p:spPr bwMode="auto">
          <a:xfrm>
            <a:off x="7915973" y="3929062"/>
            <a:ext cx="0" cy="1249363"/>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2" name="Line 24"/>
          <p:cNvSpPr>
            <a:spLocks noChangeShapeType="1"/>
          </p:cNvSpPr>
          <p:nvPr/>
        </p:nvSpPr>
        <p:spPr bwMode="auto">
          <a:xfrm flipV="1">
            <a:off x="4464748" y="4243387"/>
            <a:ext cx="1588" cy="381000"/>
          </a:xfrm>
          <a:prstGeom prst="line">
            <a:avLst/>
          </a:prstGeom>
          <a:noFill/>
          <a:ln w="12700">
            <a:solidFill>
              <a:schemeClr val="bg1"/>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3" name="Line 25"/>
          <p:cNvSpPr>
            <a:spLocks noChangeShapeType="1"/>
          </p:cNvSpPr>
          <p:nvPr/>
        </p:nvSpPr>
        <p:spPr bwMode="auto">
          <a:xfrm>
            <a:off x="2710561" y="3938587"/>
            <a:ext cx="0" cy="1225550"/>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4" name="Line 26"/>
          <p:cNvSpPr>
            <a:spLocks noChangeShapeType="1"/>
          </p:cNvSpPr>
          <p:nvPr/>
        </p:nvSpPr>
        <p:spPr bwMode="auto">
          <a:xfrm>
            <a:off x="5410898" y="3938587"/>
            <a:ext cx="0" cy="1228725"/>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5" name="Line 27"/>
          <p:cNvSpPr>
            <a:spLocks noChangeShapeType="1"/>
          </p:cNvSpPr>
          <p:nvPr/>
        </p:nvSpPr>
        <p:spPr bwMode="auto">
          <a:xfrm>
            <a:off x="2708973" y="3932237"/>
            <a:ext cx="2709863" cy="0"/>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6" name="Line 28"/>
          <p:cNvSpPr>
            <a:spLocks noChangeShapeType="1"/>
          </p:cNvSpPr>
          <p:nvPr/>
        </p:nvSpPr>
        <p:spPr bwMode="auto">
          <a:xfrm>
            <a:off x="5231511" y="1776412"/>
            <a:ext cx="0" cy="633413"/>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7" name="Line 29"/>
          <p:cNvSpPr>
            <a:spLocks noChangeShapeType="1"/>
          </p:cNvSpPr>
          <p:nvPr/>
        </p:nvSpPr>
        <p:spPr bwMode="auto">
          <a:xfrm>
            <a:off x="2689923" y="2911475"/>
            <a:ext cx="4681538" cy="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8" name="Line 30"/>
          <p:cNvSpPr>
            <a:spLocks noChangeShapeType="1"/>
          </p:cNvSpPr>
          <p:nvPr/>
        </p:nvSpPr>
        <p:spPr bwMode="auto">
          <a:xfrm>
            <a:off x="2697861" y="2909887"/>
            <a:ext cx="0" cy="89535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19" name="Line 31"/>
          <p:cNvSpPr>
            <a:spLocks noChangeShapeType="1"/>
          </p:cNvSpPr>
          <p:nvPr/>
        </p:nvSpPr>
        <p:spPr bwMode="auto">
          <a:xfrm flipH="1">
            <a:off x="2310511" y="3281362"/>
            <a:ext cx="382587" cy="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20" name="Line 32"/>
          <p:cNvSpPr>
            <a:spLocks noChangeShapeType="1"/>
          </p:cNvSpPr>
          <p:nvPr/>
        </p:nvSpPr>
        <p:spPr bwMode="auto">
          <a:xfrm flipH="1">
            <a:off x="2310511" y="3795712"/>
            <a:ext cx="382587" cy="0"/>
          </a:xfrm>
          <a:prstGeom prst="line">
            <a:avLst/>
          </a:prstGeom>
          <a:noFill/>
          <a:ln w="19050">
            <a:solidFill>
              <a:srgbClr val="FFCC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21" name="Text Box 33" descr="Papyrus"/>
          <p:cNvSpPr txBox="1">
            <a:spLocks noChangeArrowheads="1"/>
          </p:cNvSpPr>
          <p:nvPr/>
        </p:nvSpPr>
        <p:spPr bwMode="auto">
          <a:xfrm>
            <a:off x="1513586" y="3633787"/>
            <a:ext cx="1011237"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Personnel</a:t>
            </a:r>
            <a:endParaRPr kumimoji="0" lang="en-US" sz="1400" b="0"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12322" name="Text Box 34" descr="Papyrus"/>
          <p:cNvSpPr txBox="1">
            <a:spLocks noChangeArrowheads="1"/>
          </p:cNvSpPr>
          <p:nvPr/>
        </p:nvSpPr>
        <p:spPr bwMode="auto">
          <a:xfrm>
            <a:off x="1518348" y="3119437"/>
            <a:ext cx="1001713"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Finance</a:t>
            </a:r>
          </a:p>
        </p:txBody>
      </p:sp>
      <p:sp>
        <p:nvSpPr>
          <p:cNvPr id="12323" name="Text Box 35" descr="Papyrus"/>
          <p:cNvSpPr txBox="1">
            <a:spLocks noChangeArrowheads="1"/>
          </p:cNvSpPr>
          <p:nvPr/>
        </p:nvSpPr>
        <p:spPr bwMode="auto">
          <a:xfrm>
            <a:off x="6293548" y="4976812"/>
            <a:ext cx="1006475" cy="536575"/>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Medical </a:t>
            </a:r>
            <a:r>
              <a:rPr kumimoji="0" lang="en-US" sz="1400" b="0" i="0" u="none" strike="noStrike" kern="1200" cap="none" spc="0" normalizeH="0" baseline="0" noProof="0" dirty="0" smtClean="0">
                <a:ln>
                  <a:noFill/>
                </a:ln>
                <a:solidFill>
                  <a:srgbClr val="003366"/>
                </a:solidFill>
                <a:effectLst/>
                <a:uLnTx/>
                <a:uFillTx/>
                <a:latin typeface="Arial" charset="0"/>
                <a:ea typeface="+mn-ea"/>
                <a:cs typeface="+mn-cs"/>
              </a:rPr>
              <a:t>records</a:t>
            </a:r>
            <a:endParaRPr kumimoji="0" lang="en-US" sz="1400" b="0" i="0" u="none" strike="noStrike" kern="1200" cap="none" spc="0" normalizeH="0" baseline="0" noProof="0" dirty="0">
              <a:ln>
                <a:noFill/>
              </a:ln>
              <a:solidFill>
                <a:srgbClr val="003366"/>
              </a:solidFill>
              <a:effectLst/>
              <a:uLnTx/>
              <a:uFillTx/>
              <a:latin typeface="Arial" charset="0"/>
              <a:ea typeface="+mn-ea"/>
              <a:cs typeface="+mn-cs"/>
            </a:endParaRPr>
          </a:p>
        </p:txBody>
      </p:sp>
      <p:sp>
        <p:nvSpPr>
          <p:cNvPr id="12324" name="Text Box 36" descr="Papyrus"/>
          <p:cNvSpPr txBox="1">
            <a:spLocks noChangeArrowheads="1"/>
          </p:cNvSpPr>
          <p:nvPr/>
        </p:nvSpPr>
        <p:spPr bwMode="auto">
          <a:xfrm>
            <a:off x="7420673" y="4991100"/>
            <a:ext cx="1006475"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Radiology</a:t>
            </a:r>
          </a:p>
        </p:txBody>
      </p:sp>
      <p:sp>
        <p:nvSpPr>
          <p:cNvPr id="12325" name="Text Box 37" descr="Papyrus"/>
          <p:cNvSpPr txBox="1">
            <a:spLocks noChangeArrowheads="1"/>
          </p:cNvSpPr>
          <p:nvPr/>
        </p:nvSpPr>
        <p:spPr bwMode="auto">
          <a:xfrm>
            <a:off x="5736336" y="4267200"/>
            <a:ext cx="1008062"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Nursing</a:t>
            </a:r>
          </a:p>
        </p:txBody>
      </p:sp>
      <p:sp>
        <p:nvSpPr>
          <p:cNvPr id="12326" name="Text Box 38" descr="Papyrus"/>
          <p:cNvSpPr txBox="1">
            <a:spLocks noChangeArrowheads="1"/>
          </p:cNvSpPr>
          <p:nvPr/>
        </p:nvSpPr>
        <p:spPr bwMode="auto">
          <a:xfrm>
            <a:off x="6857111" y="4267200"/>
            <a:ext cx="1008062"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Labs</a:t>
            </a:r>
          </a:p>
        </p:txBody>
      </p:sp>
      <p:sp>
        <p:nvSpPr>
          <p:cNvPr id="12327" name="Text Box 39" descr="Papyrus"/>
          <p:cNvSpPr txBox="1">
            <a:spLocks noChangeArrowheads="1"/>
          </p:cNvSpPr>
          <p:nvPr/>
        </p:nvSpPr>
        <p:spPr bwMode="auto">
          <a:xfrm>
            <a:off x="7977886" y="4267200"/>
            <a:ext cx="1008062"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Pharmacy</a:t>
            </a:r>
          </a:p>
        </p:txBody>
      </p:sp>
      <p:sp>
        <p:nvSpPr>
          <p:cNvPr id="12328" name="Text Box 40" descr="Papyrus"/>
          <p:cNvSpPr txBox="1">
            <a:spLocks noChangeArrowheads="1"/>
          </p:cNvSpPr>
          <p:nvPr/>
        </p:nvSpPr>
        <p:spPr bwMode="auto">
          <a:xfrm>
            <a:off x="4731448" y="4991100"/>
            <a:ext cx="1347788"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Admissions</a:t>
            </a:r>
          </a:p>
        </p:txBody>
      </p:sp>
      <p:sp>
        <p:nvSpPr>
          <p:cNvPr id="12329" name="Text Box 41" descr="Papyrus"/>
          <p:cNvSpPr txBox="1">
            <a:spLocks noChangeArrowheads="1"/>
          </p:cNvSpPr>
          <p:nvPr/>
        </p:nvSpPr>
        <p:spPr bwMode="auto">
          <a:xfrm>
            <a:off x="4169473" y="4267200"/>
            <a:ext cx="1162050" cy="536575"/>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Food </a:t>
            </a:r>
            <a:r>
              <a:rPr kumimoji="0" lang="en-US" sz="1400" b="0" i="0" u="none" strike="noStrike" kern="1200" cap="none" spc="0" normalizeH="0" baseline="0" noProof="0" dirty="0" smtClean="0">
                <a:ln>
                  <a:noFill/>
                </a:ln>
                <a:solidFill>
                  <a:srgbClr val="003366"/>
                </a:solidFill>
                <a:effectLst/>
                <a:uLnTx/>
                <a:uFillTx/>
                <a:latin typeface="Arial" charset="0"/>
                <a:ea typeface="+mn-ea"/>
                <a:cs typeface="+mn-cs"/>
              </a:rPr>
              <a:t>services</a:t>
            </a:r>
            <a:endParaRPr kumimoji="0" lang="en-US" sz="1400" b="0" i="0" u="none" strike="noStrike" kern="1200" cap="none" spc="0" normalizeH="0" baseline="0" noProof="0" dirty="0">
              <a:ln>
                <a:noFill/>
              </a:ln>
              <a:solidFill>
                <a:srgbClr val="003366"/>
              </a:solidFill>
              <a:effectLst/>
              <a:uLnTx/>
              <a:uFillTx/>
              <a:latin typeface="Arial" charset="0"/>
              <a:ea typeface="+mn-ea"/>
              <a:cs typeface="+mn-cs"/>
            </a:endParaRPr>
          </a:p>
        </p:txBody>
      </p:sp>
      <p:sp>
        <p:nvSpPr>
          <p:cNvPr id="12330" name="Text Box 42" descr="Papyrus"/>
          <p:cNvSpPr txBox="1">
            <a:spLocks noChangeArrowheads="1"/>
          </p:cNvSpPr>
          <p:nvPr/>
        </p:nvSpPr>
        <p:spPr bwMode="auto">
          <a:xfrm>
            <a:off x="2040636" y="4991100"/>
            <a:ext cx="1347787"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Maintenance</a:t>
            </a:r>
          </a:p>
        </p:txBody>
      </p:sp>
      <p:sp>
        <p:nvSpPr>
          <p:cNvPr id="12331" name="Text Box 43" descr="Papyrus"/>
          <p:cNvSpPr txBox="1">
            <a:spLocks noChangeArrowheads="1"/>
          </p:cNvSpPr>
          <p:nvPr/>
        </p:nvSpPr>
        <p:spPr bwMode="auto">
          <a:xfrm>
            <a:off x="3383661" y="5591175"/>
            <a:ext cx="1416050"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Housekeeping</a:t>
            </a:r>
          </a:p>
        </p:txBody>
      </p:sp>
      <p:sp>
        <p:nvSpPr>
          <p:cNvPr id="12332" name="Line 44"/>
          <p:cNvSpPr>
            <a:spLocks noChangeShapeType="1"/>
          </p:cNvSpPr>
          <p:nvPr/>
        </p:nvSpPr>
        <p:spPr bwMode="auto">
          <a:xfrm>
            <a:off x="3385248" y="3932237"/>
            <a:ext cx="0" cy="525463"/>
          </a:xfrm>
          <a:prstGeom prst="line">
            <a:avLst/>
          </a:prstGeom>
          <a:noFill/>
          <a:ln w="19050">
            <a:solidFill>
              <a:srgbClr val="FFCC00"/>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12333" name="Text Box 45" descr="Papyrus"/>
          <p:cNvSpPr txBox="1">
            <a:spLocks noChangeArrowheads="1"/>
          </p:cNvSpPr>
          <p:nvPr/>
        </p:nvSpPr>
        <p:spPr bwMode="auto">
          <a:xfrm>
            <a:off x="2785173" y="4267200"/>
            <a:ext cx="1208088" cy="307777"/>
          </a:xfrm>
          <a:prstGeom prst="rect">
            <a:avLst/>
          </a:prstGeom>
          <a:blipFill dpi="0" rotWithShape="0">
            <a:blip r:embed="rId2" cstate="print"/>
            <a:srcRect/>
            <a:tile tx="0" ty="0" sx="100000" sy="100000" flip="none" algn="tl"/>
          </a:blipFill>
          <a:ln w="19050">
            <a:solidFill>
              <a:srgbClr val="FFCC00"/>
            </a:solidFill>
            <a:miter lim="800000"/>
            <a:headEnd type="none" w="sm" len="sm"/>
            <a:tailEnd type="none" w="sm" len="sm"/>
          </a:ln>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3366"/>
                </a:solidFill>
                <a:effectLst/>
                <a:uLnTx/>
                <a:uFillTx/>
                <a:latin typeface="Arial" charset="0"/>
                <a:ea typeface="+mn-ea"/>
                <a:cs typeface="+mn-cs"/>
              </a:rPr>
              <a:t>Purchasing</a:t>
            </a:r>
          </a:p>
        </p:txBody>
      </p:sp>
      <p:sp>
        <p:nvSpPr>
          <p:cNvPr id="2" name="TextBox 1"/>
          <p:cNvSpPr txBox="1"/>
          <p:nvPr/>
        </p:nvSpPr>
        <p:spPr>
          <a:xfrm>
            <a:off x="1" y="656411"/>
            <a:ext cx="8985948"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rPr>
              <a:t>From an Organizational Perspective </a:t>
            </a:r>
            <a:r>
              <a:rPr kumimoji="0" lang="en-US" sz="320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
            </a:r>
            <a:br>
              <a:rPr kumimoji="0" lang="en-US" sz="320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br>
            <a:r>
              <a:rPr lang="en-US" sz="3200" kern="0" dirty="0" smtClean="0">
                <a:latin typeface="Times New Roman" panose="02020603050405020304" pitchFamily="18" charset="0"/>
                <a:cs typeface="Times New Roman" panose="02020603050405020304" pitchFamily="18" charset="0"/>
              </a:rPr>
              <a:t>to </a:t>
            </a:r>
            <a:r>
              <a:rPr kumimoji="0" lang="en-US" sz="320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a </a:t>
            </a:r>
            <a:r>
              <a:rPr kumimoji="0" lang="en-US" sz="3200" i="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rPr>
              <a:t>Systems Perspective</a:t>
            </a:r>
            <a:endParaRPr kumimoji="0" lang="en-US" sz="320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
        <p:nvSpPr>
          <p:cNvPr id="47" name="TextBox 46">
            <a:extLst>
              <a:ext uri="{FF2B5EF4-FFF2-40B4-BE49-F238E27FC236}">
                <a16:creationId xmlns:a16="http://schemas.microsoft.com/office/drawing/2014/main" id="{361705AC-7643-4927-BCE8-724C10CA96D7}"/>
              </a:ext>
            </a:extLst>
          </p:cNvPr>
          <p:cNvSpPr txBox="1"/>
          <p:nvPr/>
        </p:nvSpPr>
        <p:spPr>
          <a:xfrm>
            <a:off x="7798201" y="5643507"/>
            <a:ext cx="1307805" cy="307777"/>
          </a:xfrm>
          <a:prstGeom prst="rect">
            <a:avLst/>
          </a:prstGeom>
          <a:noFill/>
        </p:spPr>
        <p:txBody>
          <a:bodyPr wrap="square" rtlCol="0">
            <a:spAutoFit/>
          </a:bodyPr>
          <a:lstStyle/>
          <a:p>
            <a:r>
              <a:rPr lang="en-US" sz="1400" dirty="0"/>
              <a:t>Slide 14.2</a:t>
            </a:r>
          </a:p>
        </p:txBody>
      </p:sp>
      <p:sp>
        <p:nvSpPr>
          <p:cNvPr id="4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393937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3343" y="947410"/>
            <a:ext cx="8762114" cy="495520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Times New Roman"/>
              <a:ea typeface="+mn-ea"/>
              <a:cs typeface="+mn-cs"/>
            </a:endParaRPr>
          </a:p>
          <a:p>
            <a:pPr lvl="0">
              <a:defRPr/>
            </a:pPr>
            <a:r>
              <a:rPr kumimoji="0" lang="en-US" sz="2400" b="0" i="0" u="none" strike="noStrike" kern="1200" cap="none" spc="0" normalizeH="0" baseline="0" noProof="0" dirty="0">
                <a:ln>
                  <a:noFill/>
                </a:ln>
                <a:effectLst/>
                <a:uLnTx/>
                <a:uFillTx/>
                <a:latin typeface="Times New Roman"/>
                <a:ea typeface="+mn-ea"/>
                <a:cs typeface="+mn-cs"/>
              </a:rPr>
              <a:t>CIO’s </a:t>
            </a:r>
            <a:r>
              <a:rPr kumimoji="0" lang="en-US" sz="2400" b="0" i="0" u="none" strike="noStrike" kern="1200" cap="none" spc="0" normalizeH="0" baseline="0" noProof="0" dirty="0" smtClean="0">
                <a:ln>
                  <a:noFill/>
                </a:ln>
                <a:effectLst/>
                <a:uLnTx/>
                <a:uFillTx/>
                <a:latin typeface="Times New Roman"/>
                <a:ea typeface="+mn-ea"/>
                <a:cs typeface="+mn-cs"/>
              </a:rPr>
              <a:t>vision </a:t>
            </a:r>
            <a:r>
              <a:rPr kumimoji="0" lang="en-US" sz="2400" b="0" i="0" u="none" strike="noStrike" kern="1200" cap="none" spc="0" normalizeH="0" baseline="0" noProof="0" dirty="0">
                <a:ln>
                  <a:noFill/>
                </a:ln>
                <a:effectLst/>
                <a:uLnTx/>
                <a:uFillTx/>
                <a:latin typeface="Times New Roman"/>
                <a:ea typeface="+mn-ea"/>
                <a:cs typeface="+mn-cs"/>
              </a:rPr>
              <a:t>and </a:t>
            </a:r>
            <a:r>
              <a:rPr lang="en-US" sz="2400" noProof="0" dirty="0">
                <a:latin typeface="Times New Roman"/>
              </a:rPr>
              <a:t>c</a:t>
            </a:r>
            <a:r>
              <a:rPr lang="en-US" sz="2400" dirty="0" err="1" smtClean="0">
                <a:latin typeface="Times New Roman"/>
              </a:rPr>
              <a:t>ompetence</a:t>
            </a: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Understands </a:t>
            </a:r>
            <a:r>
              <a:rPr kumimoji="0" lang="en-US" sz="2000" b="0" i="0" u="none" strike="noStrike" kern="1200" cap="none" spc="0" normalizeH="0" baseline="0" noProof="0" dirty="0">
                <a:ln>
                  <a:noFill/>
                </a:ln>
                <a:effectLst/>
                <a:uLnTx/>
                <a:uFillTx/>
                <a:latin typeface="Times New Roman"/>
                <a:ea typeface="+mn-ea"/>
                <a:cs typeface="+mn-cs"/>
              </a:rPr>
              <a:t>the priorities and </a:t>
            </a:r>
            <a:r>
              <a:rPr kumimoji="0" lang="en-US" sz="2000" b="0" i="0" u="none" strike="noStrike" kern="1200" cap="none" spc="0" normalizeH="0" baseline="0" noProof="0" dirty="0" smtClean="0">
                <a:ln>
                  <a:noFill/>
                </a:ln>
                <a:effectLst/>
                <a:uLnTx/>
                <a:uFillTx/>
                <a:latin typeface="Times New Roman"/>
                <a:ea typeface="+mn-ea"/>
                <a:cs typeface="+mn-cs"/>
              </a:rPr>
              <a:t>strategic </a:t>
            </a:r>
            <a:r>
              <a:rPr kumimoji="0" lang="en-US" sz="2000" b="0" i="0" u="none" strike="noStrike" kern="1200" cap="none" spc="0" normalizeH="0" baseline="0" noProof="0" dirty="0">
                <a:ln>
                  <a:noFill/>
                </a:ln>
                <a:effectLst/>
                <a:uLnTx/>
                <a:uFillTx/>
                <a:latin typeface="Times New Roman"/>
                <a:ea typeface="+mn-ea"/>
                <a:cs typeface="+mn-cs"/>
              </a:rPr>
              <a:t>initiatives of the CEO very </a:t>
            </a:r>
            <a:r>
              <a:rPr kumimoji="0" lang="en-US" sz="2000" b="0" i="0" u="none" strike="noStrike" kern="1200" cap="none" spc="0" normalizeH="0" baseline="0" noProof="0" dirty="0" smtClean="0">
                <a:ln>
                  <a:noFill/>
                </a:ln>
                <a:effectLst/>
                <a:uLnTx/>
                <a:uFillTx/>
                <a:latin typeface="Times New Roman"/>
                <a:ea typeface="+mn-ea"/>
                <a:cs typeface="+mn-cs"/>
              </a:rPr>
              <a:t>well </a:t>
            </a:r>
            <a:endParaRPr kumimoji="0" lang="en-US" sz="20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Has </a:t>
            </a:r>
            <a:r>
              <a:rPr kumimoji="0" lang="en-US" sz="2000" b="0" i="0" u="none" strike="noStrike" kern="1200" cap="none" spc="0" normalizeH="0" baseline="0" noProof="0" dirty="0">
                <a:ln>
                  <a:noFill/>
                </a:ln>
                <a:effectLst/>
                <a:uLnTx/>
                <a:uFillTx/>
                <a:latin typeface="Times New Roman"/>
                <a:ea typeface="+mn-ea"/>
                <a:cs typeface="+mn-cs"/>
              </a:rPr>
              <a:t>compelling vision of how to use IT to enhance hospital </a:t>
            </a:r>
            <a:r>
              <a:rPr kumimoji="0" lang="en-US" sz="2000" b="0" i="0" u="none" strike="noStrike" kern="1200" cap="none" spc="0" normalizeH="0" baseline="0" noProof="0" dirty="0" smtClean="0">
                <a:ln>
                  <a:noFill/>
                </a:ln>
                <a:effectLst/>
                <a:uLnTx/>
                <a:uFillTx/>
                <a:latin typeface="Times New Roman"/>
                <a:ea typeface="+mn-ea"/>
                <a:cs typeface="+mn-cs"/>
              </a:rPr>
              <a:t>performance </a:t>
            </a:r>
            <a:endParaRPr kumimoji="0" lang="en-US" sz="20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Understands </a:t>
            </a:r>
            <a:r>
              <a:rPr kumimoji="0" lang="en-US" sz="2000" b="0" i="0" u="none" strike="noStrike" kern="1200" cap="none" spc="0" normalizeH="0" baseline="0" noProof="0" dirty="0">
                <a:ln>
                  <a:noFill/>
                </a:ln>
                <a:effectLst/>
                <a:uLnTx/>
                <a:uFillTx/>
                <a:latin typeface="Times New Roman"/>
                <a:ea typeface="+mn-ea"/>
                <a:cs typeface="+mn-cs"/>
              </a:rPr>
              <a:t>the fundamentals of the </a:t>
            </a:r>
            <a:r>
              <a:rPr kumimoji="0" lang="en-US" sz="2000" b="0" i="0" u="none" strike="noStrike" kern="1200" cap="none" spc="0" normalizeH="0" baseline="0" noProof="0" dirty="0" smtClean="0">
                <a:ln>
                  <a:noFill/>
                </a:ln>
                <a:effectLst/>
                <a:uLnTx/>
                <a:uFillTx/>
                <a:latin typeface="Times New Roman"/>
                <a:ea typeface="+mn-ea"/>
                <a:cs typeface="+mn-cs"/>
              </a:rPr>
              <a:t>healthcare </a:t>
            </a:r>
            <a:r>
              <a:rPr kumimoji="0" lang="en-US" sz="2000" b="0" i="0" u="none" strike="noStrike" kern="1200" cap="none" spc="0" normalizeH="0" baseline="0" noProof="0" dirty="0">
                <a:ln>
                  <a:noFill/>
                </a:ln>
                <a:effectLst/>
                <a:uLnTx/>
                <a:uFillTx/>
                <a:latin typeface="Times New Roman"/>
                <a:ea typeface="+mn-ea"/>
                <a:cs typeface="+mn-cs"/>
              </a:rPr>
              <a:t>delivery process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Possesses </a:t>
            </a:r>
            <a:r>
              <a:rPr kumimoji="0" lang="en-US" sz="2000" b="0" i="0" u="none" strike="noStrike" kern="1200" cap="none" spc="0" normalizeH="0" baseline="0" noProof="0" dirty="0">
                <a:ln>
                  <a:noFill/>
                </a:ln>
                <a:effectLst/>
                <a:uLnTx/>
                <a:uFillTx/>
                <a:latin typeface="Times New Roman"/>
                <a:ea typeface="+mn-ea"/>
                <a:cs typeface="+mn-cs"/>
              </a:rPr>
              <a:t>a thorough knowledge of the </a:t>
            </a:r>
            <a:r>
              <a:rPr kumimoji="0" lang="en-US" sz="2000" b="0" i="0" u="none" strike="noStrike" kern="1200" cap="none" spc="0" normalizeH="0" baseline="0" noProof="0" dirty="0" smtClean="0">
                <a:ln>
                  <a:noFill/>
                </a:ln>
                <a:effectLst/>
                <a:uLnTx/>
                <a:uFillTx/>
                <a:latin typeface="Times New Roman"/>
                <a:ea typeface="+mn-ea"/>
                <a:cs typeface="+mn-cs"/>
              </a:rPr>
              <a:t>healthcare industry</a:t>
            </a:r>
            <a:endParaRPr kumimoji="0" lang="en-US" sz="20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a:ea typeface="+mn-ea"/>
                <a:cs typeface="+mn-cs"/>
              </a:rPr>
              <a:t>IT </a:t>
            </a:r>
            <a:r>
              <a:rPr kumimoji="0" lang="en-US" sz="2400" b="0" i="0" u="none" strike="noStrike" kern="1200" cap="none" spc="0" normalizeH="0" baseline="0" noProof="0" dirty="0" smtClean="0">
                <a:ln>
                  <a:noFill/>
                </a:ln>
                <a:effectLst/>
                <a:uLnTx/>
                <a:uFillTx/>
                <a:latin typeface="Times New Roman"/>
                <a:ea typeface="+mn-ea"/>
                <a:cs typeface="+mn-cs"/>
              </a:rPr>
              <a:t>infrastructure</a:t>
            </a: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Greatly </a:t>
            </a:r>
            <a:r>
              <a:rPr kumimoji="0" lang="en-US" sz="2000" b="0" i="0" u="none" strike="noStrike" kern="1200" cap="none" spc="0" normalizeH="0" baseline="0" noProof="0" dirty="0">
                <a:ln>
                  <a:noFill/>
                </a:ln>
                <a:effectLst/>
                <a:uLnTx/>
                <a:uFillTx/>
                <a:latin typeface="Times New Roman"/>
                <a:ea typeface="+mn-ea"/>
                <a:cs typeface="+mn-cs"/>
              </a:rPr>
              <a:t>helps organization in identifying and developing business processes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Enables </a:t>
            </a:r>
            <a:r>
              <a:rPr kumimoji="0" lang="en-US" sz="2000" b="0" i="0" u="none" strike="noStrike" kern="1200" cap="none" spc="0" normalizeH="0" baseline="0" noProof="0" dirty="0">
                <a:ln>
                  <a:noFill/>
                </a:ln>
                <a:effectLst/>
                <a:uLnTx/>
                <a:uFillTx/>
                <a:latin typeface="Times New Roman"/>
                <a:ea typeface="+mn-ea"/>
                <a:cs typeface="+mn-cs"/>
              </a:rPr>
              <a:t>sharing information across services, locations, and specialties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Creates </a:t>
            </a:r>
            <a:r>
              <a:rPr kumimoji="0" lang="en-US" sz="2000" b="0" i="0" u="none" strike="noStrike" kern="1200" cap="none" spc="0" normalizeH="0" baseline="0" noProof="0" dirty="0">
                <a:ln>
                  <a:noFill/>
                </a:ln>
                <a:effectLst/>
                <a:uLnTx/>
                <a:uFillTx/>
                <a:latin typeface="Times New Roman"/>
                <a:ea typeface="+mn-ea"/>
                <a:cs typeface="+mn-cs"/>
              </a:rPr>
              <a:t>synergies across specialties, services, and locations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a:ea typeface="+mn-ea"/>
                <a:cs typeface="+mn-cs"/>
              </a:rPr>
              <a:t>Professionalism of IT Staff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Great </a:t>
            </a:r>
            <a:r>
              <a:rPr kumimoji="0" lang="en-US" sz="2000" b="0" i="0" u="none" strike="noStrike" kern="1200" cap="none" spc="0" normalizeH="0" baseline="0" noProof="0" dirty="0">
                <a:ln>
                  <a:noFill/>
                </a:ln>
                <a:effectLst/>
                <a:uLnTx/>
                <a:uFillTx/>
                <a:latin typeface="Times New Roman"/>
                <a:ea typeface="+mn-ea"/>
                <a:cs typeface="+mn-cs"/>
              </a:rPr>
              <a:t>interpersonal and social </a:t>
            </a:r>
            <a:r>
              <a:rPr kumimoji="0" lang="en-US" sz="2000" b="0" i="0" u="none" strike="noStrike" kern="1200" cap="none" spc="0" normalizeH="0" baseline="0" noProof="0" dirty="0" smtClean="0">
                <a:ln>
                  <a:noFill/>
                </a:ln>
                <a:effectLst/>
                <a:uLnTx/>
                <a:uFillTx/>
                <a:latin typeface="Times New Roman"/>
                <a:ea typeface="+mn-ea"/>
                <a:cs typeface="+mn-cs"/>
              </a:rPr>
              <a:t>skills </a:t>
            </a:r>
            <a:endParaRPr kumimoji="0" lang="en-US" sz="20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Times New Roman"/>
              </a:rPr>
              <a:t>C</a:t>
            </a:r>
            <a:r>
              <a:rPr kumimoji="0" lang="en-US" sz="2000" b="0" i="0" u="none" strike="noStrike" kern="1200" cap="none" spc="0" normalizeH="0" baseline="0" noProof="0" dirty="0" err="1" smtClean="0">
                <a:ln>
                  <a:noFill/>
                </a:ln>
                <a:effectLst/>
                <a:uLnTx/>
                <a:uFillTx/>
                <a:latin typeface="Times New Roman"/>
                <a:ea typeface="+mn-ea"/>
                <a:cs typeface="+mn-cs"/>
              </a:rPr>
              <a:t>ommunicate</a:t>
            </a:r>
            <a:r>
              <a:rPr kumimoji="0" lang="en-US" sz="2000" b="0" i="0" u="none" strike="noStrike" kern="1200" cap="none" spc="0" normalizeH="0" baseline="0" noProof="0" dirty="0" smtClean="0">
                <a:ln>
                  <a:noFill/>
                </a:ln>
                <a:effectLst/>
                <a:uLnTx/>
                <a:uFillTx/>
                <a:latin typeface="Times New Roman"/>
                <a:ea typeface="+mn-ea"/>
                <a:cs typeface="+mn-cs"/>
              </a:rPr>
              <a:t>/work </a:t>
            </a:r>
            <a:r>
              <a:rPr kumimoji="0" lang="en-US" sz="2000" b="0" i="0" u="none" strike="noStrike" kern="1200" cap="none" spc="0" normalizeH="0" baseline="0" noProof="0" dirty="0">
                <a:ln>
                  <a:noFill/>
                </a:ln>
                <a:effectLst/>
                <a:uLnTx/>
                <a:uFillTx/>
                <a:latin typeface="Times New Roman"/>
                <a:ea typeface="+mn-ea"/>
                <a:cs typeface="+mn-cs"/>
              </a:rPr>
              <a:t>effectively with employees/managers in other departments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Understand </a:t>
            </a:r>
            <a:r>
              <a:rPr kumimoji="0" lang="en-US" sz="2000" b="0" i="0" u="none" strike="noStrike" kern="1200" cap="none" spc="0" normalizeH="0" baseline="0" noProof="0" dirty="0">
                <a:ln>
                  <a:noFill/>
                </a:ln>
                <a:effectLst/>
                <a:uLnTx/>
                <a:uFillTx/>
                <a:latin typeface="Times New Roman"/>
                <a:ea typeface="+mn-ea"/>
                <a:cs typeface="+mn-cs"/>
              </a:rPr>
              <a:t>how to facilitate organizational change using </a:t>
            </a:r>
            <a:r>
              <a:rPr kumimoji="0" lang="en-US" sz="2000" b="0" i="0" u="none" strike="noStrike" kern="1200" cap="none" spc="0" normalizeH="0" baseline="0" noProof="0" dirty="0" smtClean="0">
                <a:ln>
                  <a:noFill/>
                </a:ln>
                <a:effectLst/>
                <a:uLnTx/>
                <a:uFillTx/>
                <a:latin typeface="Times New Roman"/>
                <a:ea typeface="+mn-ea"/>
                <a:cs typeface="+mn-cs"/>
              </a:rPr>
              <a:t>IT</a:t>
            </a:r>
            <a:endParaRPr kumimoji="0" lang="en-US" sz="20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effectLst/>
                <a:uLnTx/>
                <a:uFillTx/>
                <a:latin typeface="Times New Roman"/>
                <a:ea typeface="+mn-ea"/>
                <a:cs typeface="+mn-cs"/>
              </a:rPr>
              <a:t>Conceive </a:t>
            </a:r>
            <a:r>
              <a:rPr kumimoji="0" lang="en-US" sz="2000" b="0" i="0" u="none" strike="noStrike" kern="1200" cap="none" spc="0" normalizeH="0" baseline="0" noProof="0" dirty="0">
                <a:ln>
                  <a:noFill/>
                </a:ln>
                <a:effectLst/>
                <a:uLnTx/>
                <a:uFillTx/>
                <a:latin typeface="Times New Roman"/>
                <a:ea typeface="+mn-ea"/>
                <a:cs typeface="+mn-cs"/>
              </a:rPr>
              <a:t>and develop cost-effective applications that support business needs </a:t>
            </a: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24" name="TextBox 23"/>
          <p:cNvSpPr txBox="1"/>
          <p:nvPr/>
        </p:nvSpPr>
        <p:spPr>
          <a:xfrm>
            <a:off x="0" y="685800"/>
            <a:ext cx="9144000" cy="461665"/>
          </a:xfrm>
          <a:prstGeom prst="rect">
            <a:avLst/>
          </a:prstGeom>
          <a:noFill/>
        </p:spPr>
        <p:txBody>
          <a:bodyPr wrap="square" rtlCol="0">
            <a:spAutoFit/>
          </a:bodyPr>
          <a:lstStyle/>
          <a:p>
            <a:pPr lvl="0" algn="ctr">
              <a:defRPr/>
            </a:pPr>
            <a:r>
              <a:rPr lang="en-US" sz="2400" b="1" dirty="0" smtClean="0">
                <a:latin typeface="Times New Roman" panose="02020603050405020304" pitchFamily="18" charset="0"/>
                <a:cs typeface="Times New Roman" panose="02020603050405020304" pitchFamily="18" charset="0"/>
              </a:rPr>
              <a:t>Dimensions </a:t>
            </a:r>
            <a:r>
              <a:rPr lang="en-US" sz="2400" b="1" dirty="0">
                <a:latin typeface="Times New Roman" panose="02020603050405020304" pitchFamily="18" charset="0"/>
                <a:cs typeface="Times New Roman" panose="02020603050405020304" pitchFamily="18" charset="0"/>
              </a:rPr>
              <a:t>of HIT Capabilities in </a:t>
            </a:r>
            <a:r>
              <a:rPr lang="en-US" sz="2400" b="1" dirty="0" smtClean="0">
                <a:latin typeface="Times New Roman" panose="02020603050405020304" pitchFamily="18" charset="0"/>
                <a:cs typeface="Times New Roman" panose="02020603050405020304" pitchFamily="18" charset="0"/>
              </a:rPr>
              <a:t>Healthcare </a:t>
            </a:r>
            <a:r>
              <a:rPr lang="en-US" sz="2400" b="1" dirty="0">
                <a:latin typeface="Times New Roman" panose="02020603050405020304" pitchFamily="18" charset="0"/>
                <a:cs typeface="Times New Roman" panose="02020603050405020304" pitchFamily="18" charset="0"/>
              </a:rPr>
              <a:t>Organizations</a:t>
            </a:r>
            <a:endParaRPr kumimoji="0" lang="en-US" sz="24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E0C10CC-7D0B-49E2-BF81-C11C1D1E94DB}"/>
              </a:ext>
            </a:extLst>
          </p:cNvPr>
          <p:cNvSpPr txBox="1"/>
          <p:nvPr/>
        </p:nvSpPr>
        <p:spPr>
          <a:xfrm>
            <a:off x="7886257" y="1286759"/>
            <a:ext cx="1828800" cy="338554"/>
          </a:xfrm>
          <a:prstGeom prst="rect">
            <a:avLst/>
          </a:prstGeom>
          <a:noFill/>
        </p:spPr>
        <p:txBody>
          <a:bodyPr wrap="square" rtlCol="0">
            <a:spAutoFit/>
          </a:bodyPr>
          <a:lstStyle/>
          <a:p>
            <a:r>
              <a:rPr lang="en-US" sz="1600" dirty="0"/>
              <a:t>Slide 14.20</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077464712"/>
      </p:ext>
    </p:extLst>
  </p:cSld>
  <p:clrMapOvr>
    <a:masterClrMapping/>
  </p:clrMapOvr>
  <p:transition spd="med">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66216" y="629857"/>
            <a:ext cx="8877783"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Times New Roman"/>
                <a:ea typeface="+mn-ea"/>
                <a:cs typeface="+mn-cs"/>
              </a:rPr>
              <a:t>Relationship Between HIT Capabilities and Quality of Patient Care</a:t>
            </a:r>
          </a:p>
        </p:txBody>
      </p:sp>
      <p:sp>
        <p:nvSpPr>
          <p:cNvPr id="2" name="Oval 1">
            <a:extLst>
              <a:ext uri="{FF2B5EF4-FFF2-40B4-BE49-F238E27FC236}">
                <a16:creationId xmlns:a16="http://schemas.microsoft.com/office/drawing/2014/main" id="{68492DEB-E0B6-4F9F-8FDC-8B1BF12B4249}"/>
              </a:ext>
            </a:extLst>
          </p:cNvPr>
          <p:cNvSpPr/>
          <p:nvPr/>
        </p:nvSpPr>
        <p:spPr bwMode="auto">
          <a:xfrm>
            <a:off x="4743709" y="3107209"/>
            <a:ext cx="1752600" cy="90553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pic>
        <p:nvPicPr>
          <p:cNvPr id="3" name="Picture 2">
            <a:extLst>
              <a:ext uri="{FF2B5EF4-FFF2-40B4-BE49-F238E27FC236}">
                <a16:creationId xmlns:a16="http://schemas.microsoft.com/office/drawing/2014/main" id="{462A5A63-5419-4413-AB9B-AB1C2101B533}"/>
              </a:ext>
            </a:extLst>
          </p:cNvPr>
          <p:cNvPicPr>
            <a:picLocks noChangeAspect="1"/>
          </p:cNvPicPr>
          <p:nvPr/>
        </p:nvPicPr>
        <p:blipFill>
          <a:blip r:embed="rId2"/>
          <a:stretch>
            <a:fillRect/>
          </a:stretch>
        </p:blipFill>
        <p:spPr>
          <a:xfrm>
            <a:off x="7317333" y="3028107"/>
            <a:ext cx="1761897" cy="914479"/>
          </a:xfrm>
          <a:prstGeom prst="rect">
            <a:avLst/>
          </a:prstGeom>
        </p:spPr>
      </p:pic>
      <p:pic>
        <p:nvPicPr>
          <p:cNvPr id="4" name="Picture 3">
            <a:extLst>
              <a:ext uri="{FF2B5EF4-FFF2-40B4-BE49-F238E27FC236}">
                <a16:creationId xmlns:a16="http://schemas.microsoft.com/office/drawing/2014/main" id="{BA972592-B1DA-43FA-A335-DAF8BDF5660C}"/>
              </a:ext>
            </a:extLst>
          </p:cNvPr>
          <p:cNvPicPr>
            <a:picLocks noChangeAspect="1"/>
          </p:cNvPicPr>
          <p:nvPr/>
        </p:nvPicPr>
        <p:blipFill>
          <a:blip r:embed="rId2"/>
          <a:stretch>
            <a:fillRect/>
          </a:stretch>
        </p:blipFill>
        <p:spPr>
          <a:xfrm>
            <a:off x="2548007" y="1039835"/>
            <a:ext cx="1761897" cy="914480"/>
          </a:xfrm>
          <a:prstGeom prst="rect">
            <a:avLst/>
          </a:prstGeom>
        </p:spPr>
      </p:pic>
      <p:sp>
        <p:nvSpPr>
          <p:cNvPr id="13" name="TextBox 12">
            <a:extLst>
              <a:ext uri="{FF2B5EF4-FFF2-40B4-BE49-F238E27FC236}">
                <a16:creationId xmlns:a16="http://schemas.microsoft.com/office/drawing/2014/main" id="{6860602D-D445-446E-806E-132B5F76C98A}"/>
              </a:ext>
            </a:extLst>
          </p:cNvPr>
          <p:cNvSpPr txBox="1"/>
          <p:nvPr/>
        </p:nvSpPr>
        <p:spPr>
          <a:xfrm>
            <a:off x="501493" y="3025520"/>
            <a:ext cx="117816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HR Head</a:t>
            </a:r>
          </a:p>
        </p:txBody>
      </p:sp>
      <p:sp>
        <p:nvSpPr>
          <p:cNvPr id="16" name="TextBox 15">
            <a:extLst>
              <a:ext uri="{FF2B5EF4-FFF2-40B4-BE49-F238E27FC236}">
                <a16:creationId xmlns:a16="http://schemas.microsoft.com/office/drawing/2014/main" id="{64DEA370-92D4-4FEE-8359-A5E22CC09BD1}"/>
              </a:ext>
            </a:extLst>
          </p:cNvPr>
          <p:cNvSpPr txBox="1"/>
          <p:nvPr/>
        </p:nvSpPr>
        <p:spPr>
          <a:xfrm>
            <a:off x="467254" y="4139873"/>
            <a:ext cx="129539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HR Dept</a:t>
            </a:r>
          </a:p>
        </p:txBody>
      </p:sp>
      <p:cxnSp>
        <p:nvCxnSpPr>
          <p:cNvPr id="19" name="Straight Arrow Connector 18">
            <a:extLst>
              <a:ext uri="{FF2B5EF4-FFF2-40B4-BE49-F238E27FC236}">
                <a16:creationId xmlns:a16="http://schemas.microsoft.com/office/drawing/2014/main" id="{BA22E3A7-8A9F-455E-8747-492B6A2DB1C0}"/>
              </a:ext>
            </a:extLst>
          </p:cNvPr>
          <p:cNvCxnSpPr>
            <a:cxnSpLocks/>
            <a:endCxn id="4" idx="2"/>
          </p:cNvCxnSpPr>
          <p:nvPr/>
        </p:nvCxnSpPr>
        <p:spPr bwMode="auto">
          <a:xfrm flipV="1">
            <a:off x="1219200" y="1954315"/>
            <a:ext cx="2209756" cy="1129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Straight Arrow Connector 22">
            <a:extLst>
              <a:ext uri="{FF2B5EF4-FFF2-40B4-BE49-F238E27FC236}">
                <a16:creationId xmlns:a16="http://schemas.microsoft.com/office/drawing/2014/main" id="{A0494637-1F74-4D7B-B047-2D7A960A29C7}"/>
              </a:ext>
            </a:extLst>
          </p:cNvPr>
          <p:cNvCxnSpPr>
            <a:cxnSpLocks/>
            <a:endCxn id="38" idx="0"/>
          </p:cNvCxnSpPr>
          <p:nvPr/>
        </p:nvCxnSpPr>
        <p:spPr bwMode="auto">
          <a:xfrm>
            <a:off x="1124573" y="3935009"/>
            <a:ext cx="2415493" cy="114839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9F79B911-A488-4E06-95C9-14B5EA3B1649}"/>
              </a:ext>
            </a:extLst>
          </p:cNvPr>
          <p:cNvCxnSpPr>
            <a:cxnSpLocks/>
          </p:cNvCxnSpPr>
          <p:nvPr/>
        </p:nvCxnSpPr>
        <p:spPr bwMode="auto">
          <a:xfrm flipV="1">
            <a:off x="6532050" y="3548306"/>
            <a:ext cx="75702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a:extLst>
              <a:ext uri="{FF2B5EF4-FFF2-40B4-BE49-F238E27FC236}">
                <a16:creationId xmlns:a16="http://schemas.microsoft.com/office/drawing/2014/main" id="{8A0E9AC2-FDC2-4091-B042-F8BC70F24950}"/>
              </a:ext>
            </a:extLst>
          </p:cNvPr>
          <p:cNvCxnSpPr>
            <a:cxnSpLocks/>
            <a:stCxn id="4" idx="2"/>
            <a:endCxn id="2" idx="0"/>
          </p:cNvCxnSpPr>
          <p:nvPr/>
        </p:nvCxnSpPr>
        <p:spPr bwMode="auto">
          <a:xfrm>
            <a:off x="3428956" y="1954315"/>
            <a:ext cx="2191053" cy="115289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8" name="Straight Arrow Connector 67">
            <a:extLst>
              <a:ext uri="{FF2B5EF4-FFF2-40B4-BE49-F238E27FC236}">
                <a16:creationId xmlns:a16="http://schemas.microsoft.com/office/drawing/2014/main" id="{BEBA9709-EDA7-41C3-8141-78B07B16447A}"/>
              </a:ext>
            </a:extLst>
          </p:cNvPr>
          <p:cNvCxnSpPr>
            <a:cxnSpLocks/>
            <a:endCxn id="2" idx="4"/>
          </p:cNvCxnSpPr>
          <p:nvPr/>
        </p:nvCxnSpPr>
        <p:spPr bwMode="auto">
          <a:xfrm flipV="1">
            <a:off x="3549686" y="4012745"/>
            <a:ext cx="2070323" cy="105608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TextBox 70">
            <a:extLst>
              <a:ext uri="{FF2B5EF4-FFF2-40B4-BE49-F238E27FC236}">
                <a16:creationId xmlns:a16="http://schemas.microsoft.com/office/drawing/2014/main" id="{D6D49C39-A0E7-4221-BBF5-5B15E4AA26DB}"/>
              </a:ext>
            </a:extLst>
          </p:cNvPr>
          <p:cNvSpPr txBox="1"/>
          <p:nvPr/>
        </p:nvSpPr>
        <p:spPr>
          <a:xfrm>
            <a:off x="4195651" y="4452512"/>
            <a:ext cx="138089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HR Capabilities</a:t>
            </a:r>
          </a:p>
        </p:txBody>
      </p:sp>
      <p:sp>
        <p:nvSpPr>
          <p:cNvPr id="72" name="TextBox 71">
            <a:extLst>
              <a:ext uri="{FF2B5EF4-FFF2-40B4-BE49-F238E27FC236}">
                <a16:creationId xmlns:a16="http://schemas.microsoft.com/office/drawing/2014/main" id="{DC3FDF39-7500-4EE4-9451-D3FBC273BFD3}"/>
              </a:ext>
            </a:extLst>
          </p:cNvPr>
          <p:cNvSpPr txBox="1"/>
          <p:nvPr/>
        </p:nvSpPr>
        <p:spPr>
          <a:xfrm>
            <a:off x="7576630" y="3122867"/>
            <a:ext cx="156737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Quality of patient care</a:t>
            </a:r>
          </a:p>
        </p:txBody>
      </p:sp>
      <p:sp>
        <p:nvSpPr>
          <p:cNvPr id="73" name="TextBox 72">
            <a:extLst>
              <a:ext uri="{FF2B5EF4-FFF2-40B4-BE49-F238E27FC236}">
                <a16:creationId xmlns:a16="http://schemas.microsoft.com/office/drawing/2014/main" id="{B588ED5B-03A6-4AEF-8659-BCB9CFE84868}"/>
              </a:ext>
            </a:extLst>
          </p:cNvPr>
          <p:cNvSpPr txBox="1"/>
          <p:nvPr/>
        </p:nvSpPr>
        <p:spPr>
          <a:xfrm>
            <a:off x="1518903" y="2185044"/>
            <a:ext cx="71057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a:t>
            </a:r>
            <a:r>
              <a:rPr kumimoji="0" lang="en-US" sz="1800" b="0" i="0" u="none" strike="noStrike" kern="1200" cap="none" spc="0" normalizeH="0" baseline="0" noProof="0" dirty="0">
                <a:ln>
                  <a:noFill/>
                </a:ln>
                <a:effectLst/>
                <a:uLnTx/>
                <a:uFillTx/>
                <a:latin typeface="Times New Roman"/>
                <a:ea typeface="+mn-ea"/>
                <a:cs typeface="+mn-cs"/>
              </a:rPr>
              <a:t>95**</a:t>
            </a:r>
          </a:p>
        </p:txBody>
      </p:sp>
      <p:sp>
        <p:nvSpPr>
          <p:cNvPr id="74" name="TextBox 73">
            <a:extLst>
              <a:ext uri="{FF2B5EF4-FFF2-40B4-BE49-F238E27FC236}">
                <a16:creationId xmlns:a16="http://schemas.microsoft.com/office/drawing/2014/main" id="{4877A7C4-E105-4BC8-9685-886F6F2C7E47}"/>
              </a:ext>
            </a:extLst>
          </p:cNvPr>
          <p:cNvSpPr txBox="1"/>
          <p:nvPr/>
        </p:nvSpPr>
        <p:spPr>
          <a:xfrm>
            <a:off x="1460462" y="4458170"/>
            <a:ext cx="1143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a:t>
            </a:r>
            <a:r>
              <a:rPr kumimoji="0" lang="en-US" sz="1800" b="0" i="0" u="none" strike="noStrike" kern="1200" cap="none" spc="0" normalizeH="0" baseline="0" noProof="0" dirty="0">
                <a:ln>
                  <a:noFill/>
                </a:ln>
                <a:effectLst/>
                <a:uLnTx/>
                <a:uFillTx/>
                <a:latin typeface="Times New Roman"/>
                <a:ea typeface="+mn-ea"/>
                <a:cs typeface="+mn-cs"/>
              </a:rPr>
              <a:t>89 **</a:t>
            </a:r>
          </a:p>
        </p:txBody>
      </p:sp>
      <p:sp>
        <p:nvSpPr>
          <p:cNvPr id="75" name="TextBox 74">
            <a:extLst>
              <a:ext uri="{FF2B5EF4-FFF2-40B4-BE49-F238E27FC236}">
                <a16:creationId xmlns:a16="http://schemas.microsoft.com/office/drawing/2014/main" id="{8E03FFEE-61E1-43D6-97BF-1A40E4FCFF42}"/>
              </a:ext>
            </a:extLst>
          </p:cNvPr>
          <p:cNvSpPr txBox="1"/>
          <p:nvPr/>
        </p:nvSpPr>
        <p:spPr>
          <a:xfrm>
            <a:off x="7884065" y="4088715"/>
            <a:ext cx="952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a:t>
            </a:r>
            <a:r>
              <a:rPr kumimoji="0" lang="en-US" sz="1800" b="0" i="0" u="none" strike="noStrike" kern="1200" cap="none" spc="0" normalizeH="0" baseline="0" noProof="0" dirty="0">
                <a:ln>
                  <a:noFill/>
                </a:ln>
                <a:effectLst/>
                <a:uLnTx/>
                <a:uFillTx/>
                <a:latin typeface="Times New Roman"/>
                <a:ea typeface="+mn-ea"/>
                <a:cs typeface="+mn-cs"/>
              </a:rPr>
              <a:t>9</a:t>
            </a:r>
            <a:r>
              <a:rPr kumimoji="0" lang="pt-BR" sz="1800" b="0" i="0" u="none" strike="noStrike" kern="1200" cap="none" spc="0" normalizeH="0" baseline="0" noProof="0" dirty="0">
                <a:ln>
                  <a:noFill/>
                </a:ln>
                <a:effectLst/>
                <a:uLnTx/>
                <a:uFillTx/>
                <a:latin typeface="Times New Roman"/>
                <a:ea typeface="+mn-ea"/>
                <a:cs typeface="+mn-cs"/>
              </a:rPr>
              <a:t>†</a:t>
            </a:r>
            <a:endParaRPr kumimoji="0" lang="en-US" sz="1800" b="0" i="0" u="none" strike="noStrike" kern="1200" cap="none" spc="0" normalizeH="0" baseline="0" noProof="0" dirty="0">
              <a:ln>
                <a:noFill/>
              </a:ln>
              <a:effectLst/>
              <a:uLnTx/>
              <a:uFillTx/>
              <a:latin typeface="Times New Roman"/>
              <a:ea typeface="+mn-ea"/>
              <a:cs typeface="+mn-cs"/>
            </a:endParaRPr>
          </a:p>
        </p:txBody>
      </p:sp>
      <p:sp>
        <p:nvSpPr>
          <p:cNvPr id="76" name="TextBox 75">
            <a:extLst>
              <a:ext uri="{FF2B5EF4-FFF2-40B4-BE49-F238E27FC236}">
                <a16:creationId xmlns:a16="http://schemas.microsoft.com/office/drawing/2014/main" id="{C3BA0D8A-B977-4866-909A-F7184200EBD2}"/>
              </a:ext>
            </a:extLst>
          </p:cNvPr>
          <p:cNvSpPr txBox="1"/>
          <p:nvPr/>
        </p:nvSpPr>
        <p:spPr>
          <a:xfrm>
            <a:off x="4410876" y="2129620"/>
            <a:ext cx="71106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a:t>
            </a:r>
            <a:r>
              <a:rPr kumimoji="0" lang="en-US" sz="1800" b="0" i="0" u="none" strike="noStrike" kern="1200" cap="none" spc="0" normalizeH="0" baseline="0" noProof="0" dirty="0">
                <a:ln>
                  <a:noFill/>
                </a:ln>
                <a:effectLst/>
                <a:uLnTx/>
                <a:uFillTx/>
                <a:latin typeface="Times New Roman"/>
                <a:ea typeface="+mn-ea"/>
                <a:cs typeface="+mn-cs"/>
              </a:rPr>
              <a:t>43**</a:t>
            </a:r>
          </a:p>
        </p:txBody>
      </p:sp>
      <p:sp>
        <p:nvSpPr>
          <p:cNvPr id="78" name="TextBox 77">
            <a:extLst>
              <a:ext uri="{FF2B5EF4-FFF2-40B4-BE49-F238E27FC236}">
                <a16:creationId xmlns:a16="http://schemas.microsoft.com/office/drawing/2014/main" id="{71517993-85DE-492C-A516-FD5F9995CCD8}"/>
              </a:ext>
            </a:extLst>
          </p:cNvPr>
          <p:cNvSpPr txBox="1"/>
          <p:nvPr/>
        </p:nvSpPr>
        <p:spPr>
          <a:xfrm>
            <a:off x="4745160" y="4446612"/>
            <a:ext cx="662880" cy="369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.06*</a:t>
            </a:r>
          </a:p>
        </p:txBody>
      </p:sp>
      <p:sp>
        <p:nvSpPr>
          <p:cNvPr id="79" name="TextBox 78">
            <a:extLst>
              <a:ext uri="{FF2B5EF4-FFF2-40B4-BE49-F238E27FC236}">
                <a16:creationId xmlns:a16="http://schemas.microsoft.com/office/drawing/2014/main" id="{0E89B51C-F108-413E-BFF5-797C41433205}"/>
              </a:ext>
            </a:extLst>
          </p:cNvPr>
          <p:cNvSpPr txBox="1"/>
          <p:nvPr/>
        </p:nvSpPr>
        <p:spPr>
          <a:xfrm>
            <a:off x="6557446" y="3150778"/>
            <a:ext cx="70622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a:t>
            </a:r>
            <a:r>
              <a:rPr kumimoji="0" lang="en-US" sz="1800" b="0" i="0" u="none" strike="noStrike" kern="1200" cap="none" spc="0" normalizeH="0" baseline="0" noProof="0" dirty="0">
                <a:ln>
                  <a:noFill/>
                </a:ln>
                <a:effectLst/>
                <a:uLnTx/>
                <a:uFillTx/>
                <a:latin typeface="Times New Roman"/>
                <a:ea typeface="+mn-ea"/>
                <a:cs typeface="+mn-cs"/>
              </a:rPr>
              <a:t>19**</a:t>
            </a:r>
          </a:p>
        </p:txBody>
      </p:sp>
      <p:sp>
        <p:nvSpPr>
          <p:cNvPr id="80" name="TextBox 79">
            <a:extLst>
              <a:ext uri="{FF2B5EF4-FFF2-40B4-BE49-F238E27FC236}">
                <a16:creationId xmlns:a16="http://schemas.microsoft.com/office/drawing/2014/main" id="{18E19E6A-6193-4878-A1B1-0CDC89582918}"/>
              </a:ext>
            </a:extLst>
          </p:cNvPr>
          <p:cNvSpPr txBox="1"/>
          <p:nvPr/>
        </p:nvSpPr>
        <p:spPr>
          <a:xfrm>
            <a:off x="4527960" y="5507129"/>
            <a:ext cx="371328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800" b="0" i="0" u="none" strike="noStrike" kern="1200" cap="none" spc="0" normalizeH="0" baseline="0" noProof="0" dirty="0">
                <a:ln>
                  <a:noFill/>
                </a:ln>
                <a:effectLst/>
                <a:uLnTx/>
                <a:uFillTx/>
                <a:latin typeface="Times New Roman"/>
                <a:ea typeface="+mn-ea"/>
                <a:cs typeface="+mn-cs"/>
              </a:rPr>
              <a:t>N=291; **p &lt; .01; *p &lt; .05; †p &lt; .10</a:t>
            </a:r>
            <a:endParaRPr kumimoji="0" lang="en-US" sz="1800" b="0" i="0" u="none" strike="noStrike" kern="1200" cap="none" spc="0" normalizeH="0" baseline="0" noProof="0" dirty="0">
              <a:ln>
                <a:noFill/>
              </a:ln>
              <a:effectLst/>
              <a:uLnTx/>
              <a:uFillTx/>
              <a:latin typeface="Times New Roman"/>
              <a:ea typeface="+mn-ea"/>
              <a:cs typeface="+mn-cs"/>
            </a:endParaRPr>
          </a:p>
        </p:txBody>
      </p:sp>
      <p:pic>
        <p:nvPicPr>
          <p:cNvPr id="44" name="Picture 43">
            <a:extLst>
              <a:ext uri="{FF2B5EF4-FFF2-40B4-BE49-F238E27FC236}">
                <a16:creationId xmlns:a16="http://schemas.microsoft.com/office/drawing/2014/main" id="{7B69B42C-7CB6-4B34-8A15-85C1CB4776B2}"/>
              </a:ext>
            </a:extLst>
          </p:cNvPr>
          <p:cNvPicPr>
            <a:picLocks noChangeAspect="1"/>
          </p:cNvPicPr>
          <p:nvPr/>
        </p:nvPicPr>
        <p:blipFill>
          <a:blip r:embed="rId2"/>
          <a:stretch>
            <a:fillRect/>
          </a:stretch>
        </p:blipFill>
        <p:spPr>
          <a:xfrm>
            <a:off x="174737" y="3331474"/>
            <a:ext cx="1761897" cy="914480"/>
          </a:xfrm>
          <a:prstGeom prst="rect">
            <a:avLst/>
          </a:prstGeom>
        </p:spPr>
      </p:pic>
      <p:pic>
        <p:nvPicPr>
          <p:cNvPr id="38" name="Picture 37">
            <a:extLst>
              <a:ext uri="{FF2B5EF4-FFF2-40B4-BE49-F238E27FC236}">
                <a16:creationId xmlns:a16="http://schemas.microsoft.com/office/drawing/2014/main" id="{569F5C19-13C0-4527-9E7A-452E2ED732A6}"/>
              </a:ext>
            </a:extLst>
          </p:cNvPr>
          <p:cNvPicPr>
            <a:picLocks noChangeAspect="1"/>
          </p:cNvPicPr>
          <p:nvPr/>
        </p:nvPicPr>
        <p:blipFill>
          <a:blip r:embed="rId3"/>
          <a:stretch>
            <a:fillRect/>
          </a:stretch>
        </p:blipFill>
        <p:spPr>
          <a:xfrm>
            <a:off x="2659117" y="5083402"/>
            <a:ext cx="1761897" cy="914479"/>
          </a:xfrm>
          <a:prstGeom prst="rect">
            <a:avLst/>
          </a:prstGeom>
        </p:spPr>
      </p:pic>
      <p:pic>
        <p:nvPicPr>
          <p:cNvPr id="39" name="Picture 38">
            <a:extLst>
              <a:ext uri="{FF2B5EF4-FFF2-40B4-BE49-F238E27FC236}">
                <a16:creationId xmlns:a16="http://schemas.microsoft.com/office/drawing/2014/main" id="{BF5B2382-B479-4172-80A8-87056E4527FA}"/>
              </a:ext>
            </a:extLst>
          </p:cNvPr>
          <p:cNvPicPr>
            <a:picLocks noChangeAspect="1"/>
          </p:cNvPicPr>
          <p:nvPr/>
        </p:nvPicPr>
        <p:blipFill>
          <a:blip r:embed="rId3"/>
          <a:stretch>
            <a:fillRect/>
          </a:stretch>
        </p:blipFill>
        <p:spPr>
          <a:xfrm>
            <a:off x="6524291" y="4591408"/>
            <a:ext cx="1761897" cy="914479"/>
          </a:xfrm>
          <a:prstGeom prst="rect">
            <a:avLst/>
          </a:prstGeom>
        </p:spPr>
      </p:pic>
      <p:sp>
        <p:nvSpPr>
          <p:cNvPr id="62" name="TextBox 61">
            <a:extLst>
              <a:ext uri="{FF2B5EF4-FFF2-40B4-BE49-F238E27FC236}">
                <a16:creationId xmlns:a16="http://schemas.microsoft.com/office/drawing/2014/main" id="{8F326090-0900-45A7-825D-0667C5F4AE1D}"/>
              </a:ext>
            </a:extLst>
          </p:cNvPr>
          <p:cNvSpPr txBox="1"/>
          <p:nvPr/>
        </p:nvSpPr>
        <p:spPr>
          <a:xfrm>
            <a:off x="2620549" y="1106987"/>
            <a:ext cx="165403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      IT staff </a:t>
            </a:r>
            <a:r>
              <a:rPr kumimoji="0" lang="en-US" sz="1800" b="0" i="0" u="none" strike="noStrike" kern="1200" cap="none" spc="0" normalizeH="0" baseline="0" noProof="0" dirty="0" smtClean="0">
                <a:ln>
                  <a:noFill/>
                </a:ln>
                <a:solidFill>
                  <a:srgbClr val="FFFFFF"/>
                </a:solidFill>
                <a:effectLst/>
                <a:uLnTx/>
                <a:uFillTx/>
                <a:latin typeface="Times New Roman"/>
                <a:ea typeface="+mn-ea"/>
                <a:cs typeface="+mn-cs"/>
              </a:rPr>
              <a:t>professionalism</a:t>
            </a: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63" name="TextBox 62">
            <a:extLst>
              <a:ext uri="{FF2B5EF4-FFF2-40B4-BE49-F238E27FC236}">
                <a16:creationId xmlns:a16="http://schemas.microsoft.com/office/drawing/2014/main" id="{6388AAE2-6579-401C-9C08-8A346AF5FDD2}"/>
              </a:ext>
            </a:extLst>
          </p:cNvPr>
          <p:cNvSpPr txBox="1"/>
          <p:nvPr/>
        </p:nvSpPr>
        <p:spPr>
          <a:xfrm>
            <a:off x="2850146" y="5233865"/>
            <a:ext cx="157542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        IT </a:t>
            </a:r>
            <a:r>
              <a:rPr kumimoji="0" lang="en-US" sz="1800" b="0" i="0" u="none" strike="noStrike" kern="1200" cap="none" spc="0" normalizeH="0" baseline="0" noProof="0" dirty="0" smtClean="0">
                <a:ln>
                  <a:noFill/>
                </a:ln>
                <a:solidFill>
                  <a:srgbClr val="FFFFFF"/>
                </a:solidFill>
                <a:effectLst/>
                <a:uLnTx/>
                <a:uFillTx/>
                <a:latin typeface="Times New Roman"/>
                <a:ea typeface="+mn-ea"/>
                <a:cs typeface="+mn-cs"/>
              </a:rPr>
              <a:t>infrastructure</a:t>
            </a: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66" name="TextBox 65">
            <a:extLst>
              <a:ext uri="{FF2B5EF4-FFF2-40B4-BE49-F238E27FC236}">
                <a16:creationId xmlns:a16="http://schemas.microsoft.com/office/drawing/2014/main" id="{602F1CC6-2B42-4143-BFC3-0A3980E7423E}"/>
              </a:ext>
            </a:extLst>
          </p:cNvPr>
          <p:cNvSpPr txBox="1"/>
          <p:nvPr/>
        </p:nvSpPr>
        <p:spPr>
          <a:xfrm>
            <a:off x="393549" y="3442384"/>
            <a:ext cx="17526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Times New Roman"/>
                <a:ea typeface="+mn-ea"/>
                <a:cs typeface="+mn-cs"/>
              </a:rPr>
              <a:t>Competence,</a:t>
            </a:r>
            <a:endParaRPr kumimoji="0" lang="en-US" sz="1800" b="0" i="0" u="none" strike="noStrike" kern="1200" cap="none" spc="0" normalizeH="0" baseline="0" noProof="0" dirty="0">
              <a:ln>
                <a:noFill/>
              </a:ln>
              <a:solidFill>
                <a:schemeClr val="bg1"/>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Times New Roman"/>
                <a:ea typeface="+mn-ea"/>
                <a:cs typeface="+mn-cs"/>
              </a:rPr>
              <a:t>Vison, </a:t>
            </a:r>
            <a:r>
              <a:rPr kumimoji="0" lang="en-US" sz="1800" b="0" i="0" u="none" strike="noStrike" kern="1200" cap="none" spc="0" normalizeH="0" baseline="0" noProof="0" dirty="0">
                <a:ln>
                  <a:noFill/>
                </a:ln>
                <a:solidFill>
                  <a:schemeClr val="bg1"/>
                </a:solidFill>
                <a:effectLst/>
                <a:uLnTx/>
                <a:uFillTx/>
                <a:latin typeface="Times New Roman"/>
                <a:ea typeface="+mn-ea"/>
                <a:cs typeface="+mn-cs"/>
              </a:rPr>
              <a:t>CEO</a:t>
            </a:r>
          </a:p>
        </p:txBody>
      </p:sp>
      <p:sp>
        <p:nvSpPr>
          <p:cNvPr id="77" name="TextBox 76">
            <a:extLst>
              <a:ext uri="{FF2B5EF4-FFF2-40B4-BE49-F238E27FC236}">
                <a16:creationId xmlns:a16="http://schemas.microsoft.com/office/drawing/2014/main" id="{E299E489-3066-44F0-AF6D-148AAA4BB950}"/>
              </a:ext>
            </a:extLst>
          </p:cNvPr>
          <p:cNvSpPr txBox="1"/>
          <p:nvPr/>
        </p:nvSpPr>
        <p:spPr>
          <a:xfrm>
            <a:off x="5098019" y="3083515"/>
            <a:ext cx="159323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Proactive </a:t>
            </a:r>
            <a:r>
              <a:rPr kumimoji="0" lang="en-US" sz="1800" b="0" i="0" u="none" strike="noStrike" kern="1200" cap="none" spc="0" normalizeH="0" baseline="0" noProof="0" dirty="0" smtClean="0">
                <a:ln>
                  <a:noFill/>
                </a:ln>
                <a:solidFill>
                  <a:srgbClr val="FFFFFF"/>
                </a:solidFill>
                <a:effectLst/>
                <a:uLnTx/>
                <a:uFillTx/>
                <a:latin typeface="Times New Roman"/>
                <a:ea typeface="+mn-ea"/>
                <a:cs typeface="+mn-cs"/>
              </a:rPr>
              <a:t>employee </a:t>
            </a:r>
            <a:r>
              <a:rPr lang="en-US" dirty="0">
                <a:solidFill>
                  <a:srgbClr val="FFFFFF"/>
                </a:solidFill>
                <a:latin typeface="Times New Roman"/>
              </a:rPr>
              <a:t>b</a:t>
            </a:r>
            <a:r>
              <a:rPr kumimoji="0" lang="en-US" sz="1800" b="0" i="0" u="none" strike="noStrike" kern="1200" cap="none" spc="0" normalizeH="0" baseline="0" noProof="0" dirty="0" err="1" smtClean="0">
                <a:ln>
                  <a:noFill/>
                </a:ln>
                <a:solidFill>
                  <a:srgbClr val="FFFFFF"/>
                </a:solidFill>
                <a:effectLst/>
                <a:uLnTx/>
                <a:uFillTx/>
                <a:latin typeface="Times New Roman"/>
                <a:ea typeface="+mn-ea"/>
                <a:cs typeface="+mn-cs"/>
              </a:rPr>
              <a:t>ehavior</a:t>
            </a: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cxnSp>
        <p:nvCxnSpPr>
          <p:cNvPr id="84" name="Straight Arrow Connector 83">
            <a:extLst>
              <a:ext uri="{FF2B5EF4-FFF2-40B4-BE49-F238E27FC236}">
                <a16:creationId xmlns:a16="http://schemas.microsoft.com/office/drawing/2014/main" id="{93EAE580-4C06-4B28-A0AC-C1531DEC9C96}"/>
              </a:ext>
            </a:extLst>
          </p:cNvPr>
          <p:cNvCxnSpPr>
            <a:stCxn id="3" idx="2"/>
            <a:endCxn id="39" idx="0"/>
          </p:cNvCxnSpPr>
          <p:nvPr/>
        </p:nvCxnSpPr>
        <p:spPr bwMode="auto">
          <a:xfrm flipH="1">
            <a:off x="7405240" y="3942586"/>
            <a:ext cx="793042" cy="6488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TextBox 84">
            <a:extLst>
              <a:ext uri="{FF2B5EF4-FFF2-40B4-BE49-F238E27FC236}">
                <a16:creationId xmlns:a16="http://schemas.microsoft.com/office/drawing/2014/main" id="{B9F02CDA-0E75-4E1F-B73D-956D5D657178}"/>
              </a:ext>
            </a:extLst>
          </p:cNvPr>
          <p:cNvSpPr txBox="1"/>
          <p:nvPr/>
        </p:nvSpPr>
        <p:spPr>
          <a:xfrm>
            <a:off x="6811565" y="4725101"/>
            <a:ext cx="138122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Outsourcing HIT </a:t>
            </a:r>
            <a:r>
              <a:rPr kumimoji="0" lang="en-US" sz="1800" b="0" i="0" u="none" strike="noStrike" kern="1200" cap="none" spc="0" normalizeH="0" baseline="0" noProof="0" dirty="0" smtClean="0">
                <a:ln>
                  <a:noFill/>
                </a:ln>
                <a:solidFill>
                  <a:srgbClr val="FFFFFF"/>
                </a:solidFill>
                <a:effectLst/>
                <a:uLnTx/>
                <a:uFillTx/>
                <a:latin typeface="Times New Roman"/>
                <a:ea typeface="+mn-ea"/>
                <a:cs typeface="+mn-cs"/>
              </a:rPr>
              <a:t>system</a:t>
            </a: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33" name="TextBox 32">
            <a:extLst>
              <a:ext uri="{FF2B5EF4-FFF2-40B4-BE49-F238E27FC236}">
                <a16:creationId xmlns:a16="http://schemas.microsoft.com/office/drawing/2014/main" id="{152F60EC-0F24-4E96-8B00-37FDBCB0E068}"/>
              </a:ext>
            </a:extLst>
          </p:cNvPr>
          <p:cNvSpPr txBox="1"/>
          <p:nvPr/>
        </p:nvSpPr>
        <p:spPr>
          <a:xfrm>
            <a:off x="8077200" y="5690104"/>
            <a:ext cx="1219200" cy="307777"/>
          </a:xfrm>
          <a:prstGeom prst="rect">
            <a:avLst/>
          </a:prstGeom>
          <a:noFill/>
        </p:spPr>
        <p:txBody>
          <a:bodyPr wrap="square" rtlCol="0">
            <a:spAutoFit/>
          </a:bodyPr>
          <a:lstStyle/>
          <a:p>
            <a:r>
              <a:rPr lang="en-US" sz="1400" dirty="0"/>
              <a:t>Slide 14.21</a:t>
            </a:r>
          </a:p>
        </p:txBody>
      </p:sp>
      <p:sp>
        <p:nvSpPr>
          <p:cNvPr id="34"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4288735609"/>
      </p:ext>
    </p:extLst>
  </p:cSld>
  <p:clrMapOvr>
    <a:masterClrMapping/>
  </p:clrMapOvr>
  <p:transition spd="med">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Text Box 9"/>
          <p:cNvSpPr txBox="1">
            <a:spLocks noChangeArrowheads="1"/>
          </p:cNvSpPr>
          <p:nvPr/>
        </p:nvSpPr>
        <p:spPr bwMode="auto">
          <a:xfrm>
            <a:off x="1427766" y="1207683"/>
            <a:ext cx="2752022" cy="40011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effectLst/>
                <a:uLnTx/>
                <a:uFillTx/>
                <a:latin typeface="Times New Roman" pitchFamily="18" charset="0"/>
                <a:ea typeface="+mn-ea"/>
                <a:cs typeface="+mn-cs"/>
              </a:rPr>
              <a:t>Skills and capabilities</a:t>
            </a:r>
            <a:endParaRPr kumimoji="0" lang="en-US" sz="2000" b="0" i="0" u="none" strike="noStrike" kern="1200" cap="none" spc="0" normalizeH="0" baseline="0" noProof="0" dirty="0">
              <a:ln>
                <a:noFill/>
              </a:ln>
              <a:effectLst/>
              <a:uLnTx/>
              <a:uFillTx/>
              <a:latin typeface="Times New Roman" pitchFamily="18" charset="0"/>
              <a:ea typeface="+mn-ea"/>
              <a:cs typeface="+mn-cs"/>
            </a:endParaRPr>
          </a:p>
        </p:txBody>
      </p:sp>
      <p:sp>
        <p:nvSpPr>
          <p:cNvPr id="22" name="TextBox 21"/>
          <p:cNvSpPr txBox="1"/>
          <p:nvPr/>
        </p:nvSpPr>
        <p:spPr>
          <a:xfrm>
            <a:off x="7891402" y="6358706"/>
            <a:ext cx="1143000"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Times New Roman"/>
                <a:ea typeface="+mn-ea"/>
                <a:cs typeface="+mn-cs"/>
              </a:rPr>
              <a:t>Adapted from Geisler et al </a:t>
            </a:r>
          </a:p>
        </p:txBody>
      </p:sp>
      <p:sp>
        <p:nvSpPr>
          <p:cNvPr id="24" name="TextBox 23"/>
          <p:cNvSpPr txBox="1"/>
          <p:nvPr/>
        </p:nvSpPr>
        <p:spPr>
          <a:xfrm>
            <a:off x="228600" y="683136"/>
            <a:ext cx="9296400"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effectLst/>
                <a:uLnTx/>
                <a:uFillTx/>
                <a:latin typeface="Times New Roman"/>
                <a:ea typeface="+mn-ea"/>
                <a:cs typeface="+mn-cs"/>
              </a:rPr>
              <a:t>Qualities of HR and IT Leaders in Knowledge Organizations</a:t>
            </a:r>
          </a:p>
        </p:txBody>
      </p:sp>
      <p:sp>
        <p:nvSpPr>
          <p:cNvPr id="15" name="Oval 14"/>
          <p:cNvSpPr/>
          <p:nvPr/>
        </p:nvSpPr>
        <p:spPr bwMode="auto">
          <a:xfrm>
            <a:off x="4704366" y="1750637"/>
            <a:ext cx="4250788" cy="3487919"/>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16" name="Oval 15"/>
          <p:cNvSpPr/>
          <p:nvPr/>
        </p:nvSpPr>
        <p:spPr bwMode="auto">
          <a:xfrm>
            <a:off x="453578" y="1756499"/>
            <a:ext cx="4250788" cy="3482057"/>
          </a:xfrm>
          <a:prstGeom prst="ellipse">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18" name="Text Box 9"/>
          <p:cNvSpPr txBox="1">
            <a:spLocks noChangeArrowheads="1"/>
          </p:cNvSpPr>
          <p:nvPr/>
        </p:nvSpPr>
        <p:spPr bwMode="auto">
          <a:xfrm>
            <a:off x="5332740" y="1229861"/>
            <a:ext cx="3110128" cy="40011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effectLst/>
                <a:uLnTx/>
                <a:uFillTx/>
                <a:latin typeface="Times New Roman" pitchFamily="18" charset="0"/>
                <a:ea typeface="+mn-ea"/>
                <a:cs typeface="+mn-cs"/>
              </a:rPr>
              <a:t>Barriers and facilitators</a:t>
            </a:r>
            <a:endParaRPr kumimoji="0" lang="en-US" sz="2000" b="0" i="0" u="none" strike="noStrike" kern="1200" cap="none" spc="0" normalizeH="0" baseline="0" noProof="0" dirty="0">
              <a:ln>
                <a:noFill/>
              </a:ln>
              <a:effectLst/>
              <a:uLnTx/>
              <a:uFillTx/>
              <a:latin typeface="Times New Roman" pitchFamily="18" charset="0"/>
              <a:ea typeface="+mn-ea"/>
              <a:cs typeface="+mn-cs"/>
            </a:endParaRPr>
          </a:p>
        </p:txBody>
      </p:sp>
      <p:sp>
        <p:nvSpPr>
          <p:cNvPr id="5" name="TextBox 4"/>
          <p:cNvSpPr txBox="1"/>
          <p:nvPr/>
        </p:nvSpPr>
        <p:spPr>
          <a:xfrm>
            <a:off x="852206" y="2340434"/>
            <a:ext cx="3732560" cy="230832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Creating a culture of innovation and disruptive change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Integrating knowledge workers within work processes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Establishing a positive, supportive climate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Rewarding workers for value  added and not tasks performed </a:t>
            </a:r>
          </a:p>
        </p:txBody>
      </p:sp>
      <p:sp>
        <p:nvSpPr>
          <p:cNvPr id="21" name="TextBox 20"/>
          <p:cNvSpPr txBox="1"/>
          <p:nvPr/>
        </p:nvSpPr>
        <p:spPr>
          <a:xfrm>
            <a:off x="5268258" y="2153192"/>
            <a:ext cx="3529782" cy="286232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Inability of organization to continuously change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Failure to accommodate dominate work processes that transcend the organization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Power in horizontal and not vertical leadership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High mobility work </a:t>
            </a:r>
            <a:r>
              <a:rPr kumimoji="0" lang="en-US" sz="1800" b="0" i="0" u="none" strike="noStrike" kern="1200" cap="none" spc="0" normalizeH="0" baseline="0" noProof="0" dirty="0" smtClean="0">
                <a:ln>
                  <a:noFill/>
                </a:ln>
                <a:solidFill>
                  <a:srgbClr val="393939"/>
                </a:solidFill>
                <a:effectLst/>
                <a:uLnTx/>
                <a:uFillTx/>
                <a:latin typeface="Times New Roman"/>
                <a:ea typeface="+mn-ea"/>
                <a:cs typeface="+mn-cs"/>
              </a:rPr>
              <a:t>force</a:t>
            </a:r>
            <a:endParaRPr kumimoji="0" lang="en-US" sz="1800" b="0" i="0" u="none" strike="noStrike" kern="1200" cap="none" spc="0" normalizeH="0" baseline="0" noProof="0" dirty="0">
              <a:ln>
                <a:noFill/>
              </a:ln>
              <a:solidFill>
                <a:srgbClr val="393939"/>
              </a:solidFill>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93939"/>
                </a:solidFill>
                <a:effectLst/>
                <a:uLnTx/>
                <a:uFillTx/>
                <a:latin typeface="Times New Roman"/>
                <a:ea typeface="+mn-ea"/>
                <a:cs typeface="+mn-cs"/>
              </a:rPr>
              <a:t>Powerful professional domains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393939"/>
              </a:solidFill>
              <a:effectLst/>
              <a:uLnTx/>
              <a:uFillTx/>
              <a:latin typeface="Times New Roman"/>
              <a:ea typeface="+mn-ea"/>
              <a:cs typeface="+mn-cs"/>
            </a:endParaRPr>
          </a:p>
        </p:txBody>
      </p:sp>
      <p:sp>
        <p:nvSpPr>
          <p:cNvPr id="26" name="Text Box 9"/>
          <p:cNvSpPr txBox="1">
            <a:spLocks noChangeArrowheads="1"/>
          </p:cNvSpPr>
          <p:nvPr/>
        </p:nvSpPr>
        <p:spPr bwMode="auto">
          <a:xfrm>
            <a:off x="1187042" y="5398521"/>
            <a:ext cx="6704360" cy="40011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effectLst/>
                <a:uLnTx/>
                <a:uFillTx/>
                <a:latin typeface="Times New Roman" pitchFamily="18" charset="0"/>
                <a:ea typeface="+mn-ea"/>
                <a:cs typeface="+mn-cs"/>
              </a:rPr>
              <a:t>Is there consistency of support by organizational leaders?</a:t>
            </a:r>
            <a:endParaRPr kumimoji="0" lang="en-US" sz="2000" b="0" i="0" u="none" strike="noStrike" kern="1200" cap="none" spc="0" normalizeH="0" baseline="0" noProof="0" dirty="0">
              <a:ln>
                <a:noFill/>
              </a:ln>
              <a:effectLst/>
              <a:uLnTx/>
              <a:uFillTx/>
              <a:latin typeface="Times New Roman" pitchFamily="18" charset="0"/>
              <a:ea typeface="+mn-ea"/>
              <a:cs typeface="+mn-cs"/>
            </a:endParaRPr>
          </a:p>
        </p:txBody>
      </p:sp>
      <p:sp>
        <p:nvSpPr>
          <p:cNvPr id="13" name="TextBox 12">
            <a:extLst>
              <a:ext uri="{FF2B5EF4-FFF2-40B4-BE49-F238E27FC236}">
                <a16:creationId xmlns:a16="http://schemas.microsoft.com/office/drawing/2014/main" id="{F38DF23B-FD15-4AA1-A7EC-24E645C064EE}"/>
              </a:ext>
            </a:extLst>
          </p:cNvPr>
          <p:cNvSpPr txBox="1"/>
          <p:nvPr/>
        </p:nvSpPr>
        <p:spPr>
          <a:xfrm>
            <a:off x="8077200" y="5637342"/>
            <a:ext cx="1219200" cy="307777"/>
          </a:xfrm>
          <a:prstGeom prst="rect">
            <a:avLst/>
          </a:prstGeom>
          <a:noFill/>
        </p:spPr>
        <p:txBody>
          <a:bodyPr wrap="square" rtlCol="0">
            <a:spAutoFit/>
          </a:bodyPr>
          <a:lstStyle/>
          <a:p>
            <a:r>
              <a:rPr lang="en-US" sz="1400" dirty="0"/>
              <a:t>Slide 14.22</a:t>
            </a:r>
          </a:p>
        </p:txBody>
      </p:sp>
      <p:sp>
        <p:nvSpPr>
          <p:cNvPr id="14"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116467547"/>
      </p:ext>
    </p:extLst>
  </p:cSld>
  <p:clrMapOvr>
    <a:masterClrMapping/>
  </p:clrMapOvr>
  <p:transition spd="med">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8086" y="1107330"/>
            <a:ext cx="8456427" cy="480131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 </a:t>
            </a:r>
            <a:endParaRPr kumimoji="0" lang="en-US" sz="2400" b="0" i="0" u="none" strike="noStrike" kern="1200" cap="none" spc="0" normalizeH="0" baseline="0" noProof="0" dirty="0">
              <a:ln>
                <a:noFill/>
              </a:ln>
              <a:solidFill>
                <a:srgbClr val="FFFFFF"/>
              </a:solidFill>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Why did the University Hospital hire the initial CIO and what are the implications?</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effectLst/>
                <a:uLnTx/>
                <a:uFillTx/>
                <a:latin typeface="Times New Roman"/>
                <a:ea typeface="+mn-ea"/>
                <a:cs typeface="+mn-cs"/>
              </a:rPr>
              <a:t>Note that her expertise was in </a:t>
            </a:r>
            <a:r>
              <a:rPr kumimoji="0" lang="en-US" sz="2400" b="0" i="0" u="none" strike="noStrike" kern="1200" cap="none" spc="0" normalizeH="0" baseline="0" noProof="0" dirty="0" smtClean="0">
                <a:ln>
                  <a:noFill/>
                </a:ln>
                <a:effectLst/>
                <a:uLnTx/>
                <a:uFillTx/>
                <a:latin typeface="Times New Roman"/>
                <a:ea typeface="+mn-ea"/>
                <a:cs typeface="+mn-cs"/>
              </a:rPr>
              <a:t>bioinformatics. </a:t>
            </a:r>
            <a:endParaRPr kumimoji="0" lang="en-US" sz="2400" b="0"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Why did they outsource the IT department?</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effectLst/>
                <a:uLnTx/>
                <a:uFillTx/>
                <a:latin typeface="Times New Roman"/>
                <a:ea typeface="+mn-ea"/>
                <a:cs typeface="+mn-cs"/>
              </a:rPr>
              <a:t>Strong level of dissatisfaction arose and  feeling that we needed the experts to install and run the IT </a:t>
            </a:r>
            <a:r>
              <a:rPr kumimoji="0" lang="en-US" sz="2400" b="0" i="0" u="none" strike="noStrike" kern="1200" cap="none" spc="0" normalizeH="0" baseline="0" noProof="0" dirty="0" smtClean="0">
                <a:ln>
                  <a:noFill/>
                </a:ln>
                <a:effectLst/>
                <a:uLnTx/>
                <a:uFillTx/>
                <a:latin typeface="Times New Roman"/>
                <a:ea typeface="+mn-ea"/>
                <a:cs typeface="+mn-cs"/>
              </a:rPr>
              <a:t>system </a:t>
            </a:r>
            <a:endParaRPr kumimoji="0" lang="en-US" sz="2400" b="0" i="0" u="none" strike="noStrike" kern="1200" cap="none" spc="0" normalizeH="0" baseline="0" noProof="0" dirty="0">
              <a:ln>
                <a:noFill/>
              </a:ln>
              <a:effectLst/>
              <a:uLnTx/>
              <a:uFillTx/>
              <a:latin typeface="Times New Roman"/>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effectLst/>
                <a:uLnTx/>
                <a:uFillTx/>
                <a:latin typeface="Times New Roman"/>
                <a:ea typeface="+mn-ea"/>
                <a:cs typeface="+mn-cs"/>
              </a:rPr>
              <a:t>There were also some political deals and friendships involved.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Why was a nurse hired as CIO?  </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effectLst/>
                <a:uLnTx/>
                <a:uFillTx/>
                <a:latin typeface="Times New Roman"/>
                <a:ea typeface="+mn-ea"/>
                <a:cs typeface="+mn-cs"/>
              </a:rPr>
              <a:t>Mandate was to align the clinical function with IT by gaining acceptance and use of the EMR and the decision support system designed by the vendor. </a:t>
            </a:r>
          </a:p>
        </p:txBody>
      </p:sp>
      <p:sp>
        <p:nvSpPr>
          <p:cNvPr id="24" name="TextBox 23"/>
          <p:cNvSpPr txBox="1"/>
          <p:nvPr/>
        </p:nvSpPr>
        <p:spPr>
          <a:xfrm>
            <a:off x="2019300" y="687746"/>
            <a:ext cx="51054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Times New Roman"/>
                <a:ea typeface="+mn-ea"/>
                <a:cs typeface="+mn-cs"/>
              </a:rPr>
              <a:t>Case Study: </a:t>
            </a:r>
            <a:r>
              <a:rPr kumimoji="0" lang="en-US" sz="2800" b="1" i="0" u="none" strike="noStrike" kern="1200" cap="none" spc="0" normalizeH="0" baseline="0" noProof="0" dirty="0" smtClean="0">
                <a:ln>
                  <a:noFill/>
                </a:ln>
                <a:effectLst/>
                <a:uLnTx/>
                <a:uFillTx/>
                <a:latin typeface="Times New Roman"/>
                <a:ea typeface="+mn-ea"/>
                <a:cs typeface="+mn-cs"/>
              </a:rPr>
              <a:t>HRM </a:t>
            </a:r>
            <a:r>
              <a:rPr kumimoji="0" lang="en-US" sz="2800" b="1" i="0" u="none" strike="noStrike" kern="1200" cap="none" spc="0" normalizeH="0" baseline="0" noProof="0" dirty="0">
                <a:ln>
                  <a:noFill/>
                </a:ln>
                <a:effectLst/>
                <a:uLnTx/>
                <a:uFillTx/>
                <a:latin typeface="Times New Roman"/>
                <a:ea typeface="+mn-ea"/>
                <a:cs typeface="+mn-cs"/>
              </a:rPr>
              <a:t>and HIT </a:t>
            </a:r>
          </a:p>
        </p:txBody>
      </p:sp>
      <p:sp>
        <p:nvSpPr>
          <p:cNvPr id="5" name="TextBox 4">
            <a:extLst>
              <a:ext uri="{FF2B5EF4-FFF2-40B4-BE49-F238E27FC236}">
                <a16:creationId xmlns:a16="http://schemas.microsoft.com/office/drawing/2014/main" id="{DB14FD2C-5BB5-4031-9FA4-E9FB6B77BD38}"/>
              </a:ext>
            </a:extLst>
          </p:cNvPr>
          <p:cNvSpPr txBox="1"/>
          <p:nvPr/>
        </p:nvSpPr>
        <p:spPr>
          <a:xfrm>
            <a:off x="7772400" y="5660046"/>
            <a:ext cx="1219200" cy="307777"/>
          </a:xfrm>
          <a:prstGeom prst="rect">
            <a:avLst/>
          </a:prstGeom>
          <a:noFill/>
        </p:spPr>
        <p:txBody>
          <a:bodyPr wrap="square" rtlCol="0">
            <a:spAutoFit/>
          </a:bodyPr>
          <a:lstStyle/>
          <a:p>
            <a:r>
              <a:rPr lang="en-US" sz="1400" dirty="0"/>
              <a:t>Slide 14.23</a:t>
            </a:r>
          </a:p>
        </p:txBody>
      </p:sp>
      <p:sp>
        <p:nvSpPr>
          <p:cNvPr id="6"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119551234"/>
      </p:ext>
    </p:extLst>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22198"/>
            <a:ext cx="8456427" cy="4154984"/>
          </a:xfrm>
          <a:prstGeom prst="rect">
            <a:avLst/>
          </a:prstGeom>
          <a:noFill/>
          <a:ln>
            <a:noFill/>
          </a:ln>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Division of </a:t>
            </a:r>
            <a:r>
              <a:rPr kumimoji="0" lang="en-US" sz="2400" b="0" i="0" u="none" strike="noStrike" kern="1200" cap="none" spc="0" normalizeH="0" baseline="0" noProof="0" dirty="0" smtClean="0">
                <a:ln>
                  <a:noFill/>
                </a:ln>
                <a:effectLst/>
                <a:uLnTx/>
                <a:uFillTx/>
                <a:latin typeface="Times New Roman"/>
                <a:ea typeface="+mn-ea"/>
                <a:cs typeface="+mn-cs"/>
              </a:rPr>
              <a:t>labor </a:t>
            </a:r>
            <a:r>
              <a:rPr kumimoji="0" lang="en-US" sz="2400" b="0" i="0" u="none" strike="noStrike" kern="1200" cap="none" spc="0" normalizeH="0" baseline="0" noProof="0" dirty="0">
                <a:ln>
                  <a:noFill/>
                </a:ln>
                <a:effectLst/>
                <a:uLnTx/>
                <a:uFillTx/>
                <a:latin typeface="Times New Roman"/>
                <a:ea typeface="+mn-ea"/>
                <a:cs typeface="+mn-cs"/>
              </a:rPr>
              <a:t>based </a:t>
            </a:r>
            <a:r>
              <a:rPr kumimoji="0" lang="en-US" sz="2400" b="0" i="0" u="none" strike="noStrike" kern="1200" cap="none" spc="0" normalizeH="0" baseline="0" noProof="0" dirty="0" smtClean="0">
                <a:ln>
                  <a:noFill/>
                </a:ln>
                <a:effectLst/>
                <a:uLnTx/>
                <a:uFillTx/>
                <a:latin typeface="Times New Roman"/>
                <a:ea typeface="+mn-ea"/>
                <a:cs typeface="+mn-cs"/>
              </a:rPr>
              <a:t>on function</a:t>
            </a: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Hierarchical </a:t>
            </a:r>
            <a:r>
              <a:rPr kumimoji="0" lang="en-US" sz="2400" b="0" i="0" u="none" strike="noStrike" kern="1200" cap="none" spc="0" normalizeH="0" baseline="0" noProof="0" dirty="0" smtClean="0">
                <a:ln>
                  <a:noFill/>
                </a:ln>
                <a:effectLst/>
                <a:uLnTx/>
                <a:uFillTx/>
                <a:latin typeface="Times New Roman"/>
                <a:ea typeface="+mn-ea"/>
                <a:cs typeface="+mn-cs"/>
              </a:rPr>
              <a:t>control  </a:t>
            </a: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Unity of </a:t>
            </a:r>
            <a:r>
              <a:rPr kumimoji="0" lang="en-US" sz="2400" b="0" i="0" u="none" strike="noStrike" kern="1200" cap="none" spc="0" normalizeH="0" baseline="0" noProof="0" dirty="0" smtClean="0">
                <a:ln>
                  <a:noFill/>
                </a:ln>
                <a:effectLst/>
                <a:uLnTx/>
                <a:uFillTx/>
                <a:latin typeface="Times New Roman"/>
                <a:ea typeface="+mn-ea"/>
                <a:cs typeface="+mn-cs"/>
              </a:rPr>
              <a:t>command</a:t>
            </a: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Relative </a:t>
            </a:r>
            <a:r>
              <a:rPr kumimoji="0" lang="en-US" sz="2400" b="0" i="0" u="none" strike="noStrike" kern="1200" cap="none" spc="0" normalizeH="0" baseline="0" noProof="0" dirty="0" smtClean="0">
                <a:ln>
                  <a:noFill/>
                </a:ln>
                <a:effectLst/>
                <a:uLnTx/>
                <a:uFillTx/>
                <a:latin typeface="Times New Roman"/>
                <a:ea typeface="+mn-ea"/>
                <a:cs typeface="+mn-cs"/>
              </a:rPr>
              <a:t>autonomy </a:t>
            </a:r>
            <a:r>
              <a:rPr kumimoji="0" lang="en-US" sz="2400" b="0" i="0" u="none" strike="noStrike" kern="1200" cap="none" spc="0" normalizeH="0" baseline="0" noProof="0" dirty="0">
                <a:ln>
                  <a:noFill/>
                </a:ln>
                <a:effectLst/>
                <a:uLnTx/>
                <a:uFillTx/>
                <a:latin typeface="Times New Roman"/>
                <a:ea typeface="+mn-ea"/>
                <a:cs typeface="+mn-cs"/>
              </a:rPr>
              <a:t>of </a:t>
            </a:r>
            <a:r>
              <a:rPr kumimoji="0" lang="en-US" sz="2400" b="0" i="0" u="none" strike="noStrike" kern="1200" cap="none" spc="0" normalizeH="0" baseline="0" noProof="0" dirty="0" smtClean="0">
                <a:ln>
                  <a:noFill/>
                </a:ln>
                <a:effectLst/>
                <a:uLnTx/>
                <a:uFillTx/>
                <a:latin typeface="Times New Roman"/>
                <a:ea typeface="+mn-ea"/>
                <a:cs typeface="+mn-cs"/>
              </a:rPr>
              <a:t>professional function</a:t>
            </a: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a:ea typeface="+mn-ea"/>
                <a:cs typeface="+mn-cs"/>
              </a:rPr>
              <a:t>Personnel </a:t>
            </a:r>
            <a:r>
              <a:rPr kumimoji="0" lang="en-US" sz="2400" b="0" i="0" u="none" strike="noStrike" kern="1200" cap="none" spc="0" normalizeH="0" baseline="0" noProof="0" dirty="0" smtClean="0">
                <a:ln>
                  <a:noFill/>
                </a:ln>
                <a:effectLst/>
                <a:uLnTx/>
                <a:uFillTx/>
                <a:latin typeface="Times New Roman"/>
                <a:ea typeface="+mn-ea"/>
                <a:cs typeface="+mn-cs"/>
              </a:rPr>
              <a:t>department </a:t>
            </a:r>
            <a:r>
              <a:rPr kumimoji="0" lang="en-US" sz="2400" b="0" i="0" u="none" strike="noStrike" kern="1200" cap="none" spc="0" normalizeH="0" baseline="0" noProof="0" dirty="0">
                <a:ln>
                  <a:noFill/>
                </a:ln>
                <a:effectLst/>
                <a:uLnTx/>
                <a:uFillTx/>
                <a:latin typeface="Times New Roman"/>
                <a:ea typeface="+mn-ea"/>
                <a:cs typeface="+mn-cs"/>
              </a:rPr>
              <a:t>focused on individual job descriptions, performance evaluation, rewards, and advancement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24" name="TextBox 23"/>
          <p:cNvSpPr txBox="1"/>
          <p:nvPr/>
        </p:nvSpPr>
        <p:spPr>
          <a:xfrm>
            <a:off x="456313" y="728202"/>
            <a:ext cx="822871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Times New Roman"/>
                <a:ea typeface="+mn-ea"/>
                <a:cs typeface="+mn-cs"/>
              </a:rPr>
              <a:t>Human Resources Management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Times New Roman"/>
                <a:ea typeface="+mn-ea"/>
                <a:cs typeface="+mn-cs"/>
              </a:rPr>
              <a:t>in Functional Organizations</a:t>
            </a:r>
          </a:p>
        </p:txBody>
      </p:sp>
      <p:sp>
        <p:nvSpPr>
          <p:cNvPr id="6" name="TextBox 5">
            <a:extLst>
              <a:ext uri="{FF2B5EF4-FFF2-40B4-BE49-F238E27FC236}">
                <a16:creationId xmlns:a16="http://schemas.microsoft.com/office/drawing/2014/main" id="{622C4D4B-4AB0-45D2-A068-638CE162362B}"/>
              </a:ext>
            </a:extLst>
          </p:cNvPr>
          <p:cNvSpPr txBox="1"/>
          <p:nvPr/>
        </p:nvSpPr>
        <p:spPr>
          <a:xfrm>
            <a:off x="8031124" y="5560640"/>
            <a:ext cx="1307805" cy="307777"/>
          </a:xfrm>
          <a:prstGeom prst="rect">
            <a:avLst/>
          </a:prstGeom>
          <a:noFill/>
        </p:spPr>
        <p:txBody>
          <a:bodyPr wrap="square" rtlCol="0">
            <a:spAutoFit/>
          </a:bodyPr>
          <a:lstStyle/>
          <a:p>
            <a:r>
              <a:rPr lang="en-US" sz="1400" dirty="0"/>
              <a:t>Slide 14.3</a:t>
            </a:r>
          </a:p>
        </p:txBody>
      </p:sp>
      <p:sp>
        <p:nvSpPr>
          <p:cNvPr id="7"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179562685"/>
      </p:ext>
    </p:extLst>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a:extLst>
              <a:ext uri="{FF2B5EF4-FFF2-40B4-BE49-F238E27FC236}">
                <a16:creationId xmlns:a16="http://schemas.microsoft.com/office/drawing/2014/main" id="{656E8EC7-43F0-4B7B-BEEC-0D8AEDC644EE}"/>
              </a:ext>
            </a:extLst>
          </p:cNvPr>
          <p:cNvGrpSpPr>
            <a:grpSpLocks/>
          </p:cNvGrpSpPr>
          <p:nvPr/>
        </p:nvGrpSpPr>
        <p:grpSpPr bwMode="auto">
          <a:xfrm>
            <a:off x="317492" y="1947007"/>
            <a:ext cx="2819400" cy="1676400"/>
            <a:chOff x="192" y="1248"/>
            <a:chExt cx="1680" cy="1056"/>
          </a:xfrm>
        </p:grpSpPr>
        <p:grpSp>
          <p:nvGrpSpPr>
            <p:cNvPr id="9251" name="Group 3">
              <a:extLst>
                <a:ext uri="{FF2B5EF4-FFF2-40B4-BE49-F238E27FC236}">
                  <a16:creationId xmlns:a16="http://schemas.microsoft.com/office/drawing/2014/main" id="{E1667BC4-7343-49FF-A2CC-32464CCDA482}"/>
                </a:ext>
              </a:extLst>
            </p:cNvPr>
            <p:cNvGrpSpPr>
              <a:grpSpLocks/>
            </p:cNvGrpSpPr>
            <p:nvPr/>
          </p:nvGrpSpPr>
          <p:grpSpPr bwMode="auto">
            <a:xfrm>
              <a:off x="192" y="1248"/>
              <a:ext cx="987" cy="1056"/>
              <a:chOff x="1200" y="2400"/>
              <a:chExt cx="1008" cy="1056"/>
            </a:xfrm>
          </p:grpSpPr>
          <p:sp>
            <p:nvSpPr>
              <p:cNvPr id="9253" name="Oval 4">
                <a:extLst>
                  <a:ext uri="{FF2B5EF4-FFF2-40B4-BE49-F238E27FC236}">
                    <a16:creationId xmlns:a16="http://schemas.microsoft.com/office/drawing/2014/main" id="{3EFC942E-7DB7-40EA-88A0-27A5C7111780}"/>
                  </a:ext>
                </a:extLst>
              </p:cNvPr>
              <p:cNvSpPr>
                <a:spLocks noChangeArrowheads="1"/>
              </p:cNvSpPr>
              <p:nvPr/>
            </p:nvSpPr>
            <p:spPr bwMode="auto">
              <a:xfrm>
                <a:off x="1200" y="2400"/>
                <a:ext cx="1008" cy="1056"/>
              </a:xfrm>
              <a:prstGeom prst="ellipse">
                <a:avLst/>
              </a:prstGeom>
              <a:solidFill>
                <a:srgbClr val="3399FF"/>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54" name="Line 5">
                <a:extLst>
                  <a:ext uri="{FF2B5EF4-FFF2-40B4-BE49-F238E27FC236}">
                    <a16:creationId xmlns:a16="http://schemas.microsoft.com/office/drawing/2014/main" id="{3DDE7C7A-DA11-4F68-B8E6-03B3402E9CC8}"/>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55" name="Line 6">
                <a:extLst>
                  <a:ext uri="{FF2B5EF4-FFF2-40B4-BE49-F238E27FC236}">
                    <a16:creationId xmlns:a16="http://schemas.microsoft.com/office/drawing/2014/main" id="{2732BD2A-2609-4770-B964-2BF026B8A02B}"/>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56" name="Line 7">
                <a:extLst>
                  <a:ext uri="{FF2B5EF4-FFF2-40B4-BE49-F238E27FC236}">
                    <a16:creationId xmlns:a16="http://schemas.microsoft.com/office/drawing/2014/main" id="{EF539B6B-9514-431C-B492-FE5A16FDDA4E}"/>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57" name="Line 8">
                <a:extLst>
                  <a:ext uri="{FF2B5EF4-FFF2-40B4-BE49-F238E27FC236}">
                    <a16:creationId xmlns:a16="http://schemas.microsoft.com/office/drawing/2014/main" id="{F88D1856-8A85-4746-B025-11417B2A228D}"/>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sp>
          <p:nvSpPr>
            <p:cNvPr id="9252" name="Text Box 9">
              <a:extLst>
                <a:ext uri="{FF2B5EF4-FFF2-40B4-BE49-F238E27FC236}">
                  <a16:creationId xmlns:a16="http://schemas.microsoft.com/office/drawing/2014/main" id="{F584504E-5CFB-4DF0-B836-22F3836022E6}"/>
                </a:ext>
              </a:extLst>
            </p:cNvPr>
            <p:cNvSpPr txBox="1">
              <a:spLocks noChangeArrowheads="1"/>
            </p:cNvSpPr>
            <p:nvPr/>
          </p:nvSpPr>
          <p:spPr bwMode="auto">
            <a:xfrm>
              <a:off x="1331" y="1680"/>
              <a:ext cx="5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rPr>
                <a:t>Job</a:t>
              </a:r>
            </a:p>
          </p:txBody>
        </p:sp>
      </p:grpSp>
      <p:grpSp>
        <p:nvGrpSpPr>
          <p:cNvPr id="4" name="Group 10">
            <a:extLst>
              <a:ext uri="{FF2B5EF4-FFF2-40B4-BE49-F238E27FC236}">
                <a16:creationId xmlns:a16="http://schemas.microsoft.com/office/drawing/2014/main" id="{BAD4DAA2-781C-4DDA-A1B3-3B622E1E8487}"/>
              </a:ext>
            </a:extLst>
          </p:cNvPr>
          <p:cNvGrpSpPr>
            <a:grpSpLocks/>
          </p:cNvGrpSpPr>
          <p:nvPr/>
        </p:nvGrpSpPr>
        <p:grpSpPr bwMode="auto">
          <a:xfrm>
            <a:off x="280916" y="3962400"/>
            <a:ext cx="8682824" cy="1676400"/>
            <a:chOff x="240" y="2688"/>
            <a:chExt cx="5376" cy="1056"/>
          </a:xfrm>
        </p:grpSpPr>
        <p:grpSp>
          <p:nvGrpSpPr>
            <p:cNvPr id="9225" name="Group 11">
              <a:extLst>
                <a:ext uri="{FF2B5EF4-FFF2-40B4-BE49-F238E27FC236}">
                  <a16:creationId xmlns:a16="http://schemas.microsoft.com/office/drawing/2014/main" id="{4BFAA5C1-DAF4-49EA-8035-99374AB9B3A1}"/>
                </a:ext>
              </a:extLst>
            </p:cNvPr>
            <p:cNvGrpSpPr>
              <a:grpSpLocks/>
            </p:cNvGrpSpPr>
            <p:nvPr/>
          </p:nvGrpSpPr>
          <p:grpSpPr bwMode="auto">
            <a:xfrm>
              <a:off x="240" y="2688"/>
              <a:ext cx="4032" cy="1056"/>
              <a:chOff x="240" y="2688"/>
              <a:chExt cx="4032" cy="1056"/>
            </a:xfrm>
          </p:grpSpPr>
          <p:grpSp>
            <p:nvGrpSpPr>
              <p:cNvPr id="9227" name="Group 12">
                <a:extLst>
                  <a:ext uri="{FF2B5EF4-FFF2-40B4-BE49-F238E27FC236}">
                    <a16:creationId xmlns:a16="http://schemas.microsoft.com/office/drawing/2014/main" id="{164CA6CB-B44B-41EF-A831-E2ADCAE5BC7C}"/>
                  </a:ext>
                </a:extLst>
              </p:cNvPr>
              <p:cNvGrpSpPr>
                <a:grpSpLocks/>
              </p:cNvGrpSpPr>
              <p:nvPr/>
            </p:nvGrpSpPr>
            <p:grpSpPr bwMode="auto">
              <a:xfrm>
                <a:off x="240" y="2688"/>
                <a:ext cx="1008" cy="1056"/>
                <a:chOff x="1200" y="2400"/>
                <a:chExt cx="1008" cy="1056"/>
              </a:xfrm>
            </p:grpSpPr>
            <p:sp>
              <p:nvSpPr>
                <p:cNvPr id="9246" name="Oval 13">
                  <a:extLst>
                    <a:ext uri="{FF2B5EF4-FFF2-40B4-BE49-F238E27FC236}">
                      <a16:creationId xmlns:a16="http://schemas.microsoft.com/office/drawing/2014/main" id="{375108EA-16C0-45C9-87A2-96A462851BD5}"/>
                    </a:ext>
                  </a:extLst>
                </p:cNvPr>
                <p:cNvSpPr>
                  <a:spLocks noChangeArrowheads="1"/>
                </p:cNvSpPr>
                <p:nvPr/>
              </p:nvSpPr>
              <p:spPr bwMode="auto">
                <a:xfrm>
                  <a:off x="1200" y="2400"/>
                  <a:ext cx="1008" cy="1056"/>
                </a:xfrm>
                <a:prstGeom prst="ellipse">
                  <a:avLst/>
                </a:prstGeom>
                <a:solidFill>
                  <a:srgbClr val="3399FF"/>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7" name="Line 14">
                  <a:extLst>
                    <a:ext uri="{FF2B5EF4-FFF2-40B4-BE49-F238E27FC236}">
                      <a16:creationId xmlns:a16="http://schemas.microsoft.com/office/drawing/2014/main" id="{C41BA2D4-ED5E-46F9-A181-A4D22241DEE1}"/>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8" name="Line 15">
                  <a:extLst>
                    <a:ext uri="{FF2B5EF4-FFF2-40B4-BE49-F238E27FC236}">
                      <a16:creationId xmlns:a16="http://schemas.microsoft.com/office/drawing/2014/main" id="{155C4005-1D60-4D62-9383-D8C84B59CAD4}"/>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9" name="Line 16">
                  <a:extLst>
                    <a:ext uri="{FF2B5EF4-FFF2-40B4-BE49-F238E27FC236}">
                      <a16:creationId xmlns:a16="http://schemas.microsoft.com/office/drawing/2014/main" id="{1945AA3D-A3E8-4725-8C93-CF6105E0336B}"/>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50" name="Line 17">
                  <a:extLst>
                    <a:ext uri="{FF2B5EF4-FFF2-40B4-BE49-F238E27FC236}">
                      <a16:creationId xmlns:a16="http://schemas.microsoft.com/office/drawing/2014/main" id="{B820235A-1A9A-449D-8E20-0C9FE26B790A}"/>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nvGrpSpPr>
              <p:cNvPr id="9228" name="Group 18">
                <a:extLst>
                  <a:ext uri="{FF2B5EF4-FFF2-40B4-BE49-F238E27FC236}">
                    <a16:creationId xmlns:a16="http://schemas.microsoft.com/office/drawing/2014/main" id="{664EAF66-0E23-40D8-B809-D0A37A2F3A09}"/>
                  </a:ext>
                </a:extLst>
              </p:cNvPr>
              <p:cNvGrpSpPr>
                <a:grpSpLocks/>
              </p:cNvGrpSpPr>
              <p:nvPr/>
            </p:nvGrpSpPr>
            <p:grpSpPr bwMode="auto">
              <a:xfrm>
                <a:off x="1248" y="2688"/>
                <a:ext cx="1008" cy="1056"/>
                <a:chOff x="1200" y="2400"/>
                <a:chExt cx="1008" cy="1056"/>
              </a:xfrm>
            </p:grpSpPr>
            <p:sp>
              <p:nvSpPr>
                <p:cNvPr id="9241" name="Oval 19">
                  <a:extLst>
                    <a:ext uri="{FF2B5EF4-FFF2-40B4-BE49-F238E27FC236}">
                      <a16:creationId xmlns:a16="http://schemas.microsoft.com/office/drawing/2014/main" id="{7613E147-7431-4B8D-AFFC-37F31A8F9A4A}"/>
                    </a:ext>
                  </a:extLst>
                </p:cNvPr>
                <p:cNvSpPr>
                  <a:spLocks noChangeArrowheads="1"/>
                </p:cNvSpPr>
                <p:nvPr/>
              </p:nvSpPr>
              <p:spPr bwMode="auto">
                <a:xfrm>
                  <a:off x="1200" y="2400"/>
                  <a:ext cx="1008" cy="1056"/>
                </a:xfrm>
                <a:prstGeom prst="ellipse">
                  <a:avLst/>
                </a:prstGeom>
                <a:solidFill>
                  <a:srgbClr val="FFFF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2" name="Line 20">
                  <a:extLst>
                    <a:ext uri="{FF2B5EF4-FFF2-40B4-BE49-F238E27FC236}">
                      <a16:creationId xmlns:a16="http://schemas.microsoft.com/office/drawing/2014/main" id="{06024E0A-C9DD-4811-8A1D-BF1A759ADD37}"/>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3" name="Line 21">
                  <a:extLst>
                    <a:ext uri="{FF2B5EF4-FFF2-40B4-BE49-F238E27FC236}">
                      <a16:creationId xmlns:a16="http://schemas.microsoft.com/office/drawing/2014/main" id="{7C45543E-9EC9-4859-8ADC-BE6F787DC065}"/>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4" name="Line 22">
                  <a:extLst>
                    <a:ext uri="{FF2B5EF4-FFF2-40B4-BE49-F238E27FC236}">
                      <a16:creationId xmlns:a16="http://schemas.microsoft.com/office/drawing/2014/main" id="{26B24169-7F96-46FC-96D6-995CB167A0E6}"/>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5" name="Line 23">
                  <a:extLst>
                    <a:ext uri="{FF2B5EF4-FFF2-40B4-BE49-F238E27FC236}">
                      <a16:creationId xmlns:a16="http://schemas.microsoft.com/office/drawing/2014/main" id="{CECF674B-8FDD-4A87-A468-7504BEF91613}"/>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nvGrpSpPr>
              <p:cNvPr id="9229" name="Group 24">
                <a:extLst>
                  <a:ext uri="{FF2B5EF4-FFF2-40B4-BE49-F238E27FC236}">
                    <a16:creationId xmlns:a16="http://schemas.microsoft.com/office/drawing/2014/main" id="{5A465E07-0795-4E3E-A30B-4ACBE9A06150}"/>
                  </a:ext>
                </a:extLst>
              </p:cNvPr>
              <p:cNvGrpSpPr>
                <a:grpSpLocks/>
              </p:cNvGrpSpPr>
              <p:nvPr/>
            </p:nvGrpSpPr>
            <p:grpSpPr bwMode="auto">
              <a:xfrm>
                <a:off x="2256" y="2688"/>
                <a:ext cx="1008" cy="1056"/>
                <a:chOff x="1200" y="2400"/>
                <a:chExt cx="1008" cy="1056"/>
              </a:xfrm>
            </p:grpSpPr>
            <p:sp>
              <p:nvSpPr>
                <p:cNvPr id="9236" name="Oval 25">
                  <a:extLst>
                    <a:ext uri="{FF2B5EF4-FFF2-40B4-BE49-F238E27FC236}">
                      <a16:creationId xmlns:a16="http://schemas.microsoft.com/office/drawing/2014/main" id="{F126AD26-1DF8-4A47-9064-D872A9FD4AB1}"/>
                    </a:ext>
                  </a:extLst>
                </p:cNvPr>
                <p:cNvSpPr>
                  <a:spLocks noChangeArrowheads="1"/>
                </p:cNvSpPr>
                <p:nvPr/>
              </p:nvSpPr>
              <p:spPr bwMode="auto">
                <a:xfrm>
                  <a:off x="1200" y="2400"/>
                  <a:ext cx="1008" cy="1056"/>
                </a:xfrm>
                <a:prstGeom prst="ellipse">
                  <a:avLst/>
                </a:prstGeom>
                <a:solidFill>
                  <a:srgbClr val="00B05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37" name="Line 26">
                  <a:extLst>
                    <a:ext uri="{FF2B5EF4-FFF2-40B4-BE49-F238E27FC236}">
                      <a16:creationId xmlns:a16="http://schemas.microsoft.com/office/drawing/2014/main" id="{24F1F45B-FDBC-44B7-BED4-CF0B58C03669}"/>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38" name="Line 27">
                  <a:extLst>
                    <a:ext uri="{FF2B5EF4-FFF2-40B4-BE49-F238E27FC236}">
                      <a16:creationId xmlns:a16="http://schemas.microsoft.com/office/drawing/2014/main" id="{A91CA5F6-74D3-4DCC-AAF4-9D30426645BD}"/>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39" name="Line 28">
                  <a:extLst>
                    <a:ext uri="{FF2B5EF4-FFF2-40B4-BE49-F238E27FC236}">
                      <a16:creationId xmlns:a16="http://schemas.microsoft.com/office/drawing/2014/main" id="{4C2BE38F-814A-4ED2-99B3-288F5AA50D19}"/>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40" name="Line 29">
                  <a:extLst>
                    <a:ext uri="{FF2B5EF4-FFF2-40B4-BE49-F238E27FC236}">
                      <a16:creationId xmlns:a16="http://schemas.microsoft.com/office/drawing/2014/main" id="{A85E6620-41F7-4C08-AF8E-959E0116DEEA}"/>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nvGrpSpPr>
              <p:cNvPr id="9230" name="Group 30">
                <a:extLst>
                  <a:ext uri="{FF2B5EF4-FFF2-40B4-BE49-F238E27FC236}">
                    <a16:creationId xmlns:a16="http://schemas.microsoft.com/office/drawing/2014/main" id="{08A100FE-77F8-4BF5-9BC2-0D1179A3EB01}"/>
                  </a:ext>
                </a:extLst>
              </p:cNvPr>
              <p:cNvGrpSpPr>
                <a:grpSpLocks/>
              </p:cNvGrpSpPr>
              <p:nvPr/>
            </p:nvGrpSpPr>
            <p:grpSpPr bwMode="auto">
              <a:xfrm>
                <a:off x="3264" y="2688"/>
                <a:ext cx="1008" cy="1056"/>
                <a:chOff x="1200" y="2400"/>
                <a:chExt cx="1008" cy="1056"/>
              </a:xfrm>
            </p:grpSpPr>
            <p:sp>
              <p:nvSpPr>
                <p:cNvPr id="9231" name="Oval 31">
                  <a:extLst>
                    <a:ext uri="{FF2B5EF4-FFF2-40B4-BE49-F238E27FC236}">
                      <a16:creationId xmlns:a16="http://schemas.microsoft.com/office/drawing/2014/main" id="{4DB443CD-CAA0-4B29-9F89-0A510B26908A}"/>
                    </a:ext>
                  </a:extLst>
                </p:cNvPr>
                <p:cNvSpPr>
                  <a:spLocks noChangeArrowheads="1"/>
                </p:cNvSpPr>
                <p:nvPr/>
              </p:nvSpPr>
              <p:spPr bwMode="auto">
                <a:xfrm>
                  <a:off x="1200" y="2400"/>
                  <a:ext cx="1008" cy="1056"/>
                </a:xfrm>
                <a:prstGeom prst="ellipse">
                  <a:avLst/>
                </a:prstGeom>
                <a:solidFill>
                  <a:srgbClr val="FF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32" name="Line 32">
                  <a:extLst>
                    <a:ext uri="{FF2B5EF4-FFF2-40B4-BE49-F238E27FC236}">
                      <a16:creationId xmlns:a16="http://schemas.microsoft.com/office/drawing/2014/main" id="{53636C36-721E-4AFD-9179-A9F93DFB02AD}"/>
                    </a:ext>
                  </a:extLst>
                </p:cNvPr>
                <p:cNvSpPr>
                  <a:spLocks noChangeShapeType="1"/>
                </p:cNvSpPr>
                <p:nvPr/>
              </p:nvSpPr>
              <p:spPr bwMode="auto">
                <a:xfrm>
                  <a:off x="1200" y="292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33" name="Line 33">
                  <a:extLst>
                    <a:ext uri="{FF2B5EF4-FFF2-40B4-BE49-F238E27FC236}">
                      <a16:creationId xmlns:a16="http://schemas.microsoft.com/office/drawing/2014/main" id="{84E22CBB-6F42-4826-B0B4-4EF173BC4DAF}"/>
                    </a:ext>
                  </a:extLst>
                </p:cNvPr>
                <p:cNvSpPr>
                  <a:spLocks noChangeShapeType="1"/>
                </p:cNvSpPr>
                <p:nvPr/>
              </p:nvSpPr>
              <p:spPr bwMode="auto">
                <a:xfrm>
                  <a:off x="148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34" name="Line 34">
                  <a:extLst>
                    <a:ext uri="{FF2B5EF4-FFF2-40B4-BE49-F238E27FC236}">
                      <a16:creationId xmlns:a16="http://schemas.microsoft.com/office/drawing/2014/main" id="{C997F690-E9B3-40BD-B3F5-74625F80A9F4}"/>
                    </a:ext>
                  </a:extLst>
                </p:cNvPr>
                <p:cNvSpPr>
                  <a:spLocks noChangeShapeType="1"/>
                </p:cNvSpPr>
                <p:nvPr/>
              </p:nvSpPr>
              <p:spPr bwMode="auto">
                <a:xfrm>
                  <a:off x="172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9235" name="Line 35">
                  <a:extLst>
                    <a:ext uri="{FF2B5EF4-FFF2-40B4-BE49-F238E27FC236}">
                      <a16:creationId xmlns:a16="http://schemas.microsoft.com/office/drawing/2014/main" id="{AA62F01E-FA9F-4564-B262-242D1D635535}"/>
                    </a:ext>
                  </a:extLst>
                </p:cNvPr>
                <p:cNvSpPr>
                  <a:spLocks noChangeShapeType="1"/>
                </p:cNvSpPr>
                <p:nvPr/>
              </p:nvSpPr>
              <p:spPr bwMode="auto">
                <a:xfrm>
                  <a:off x="1968" y="2928"/>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grpSp>
        <p:sp>
          <p:nvSpPr>
            <p:cNvPr id="9226" name="Text Box 36">
              <a:extLst>
                <a:ext uri="{FF2B5EF4-FFF2-40B4-BE49-F238E27FC236}">
                  <a16:creationId xmlns:a16="http://schemas.microsoft.com/office/drawing/2014/main" id="{AA69FB08-120D-4B76-BBE0-0CE32038E433}"/>
                </a:ext>
              </a:extLst>
            </p:cNvPr>
            <p:cNvSpPr txBox="1">
              <a:spLocks noChangeArrowheads="1"/>
            </p:cNvSpPr>
            <p:nvPr/>
          </p:nvSpPr>
          <p:spPr bwMode="auto">
            <a:xfrm>
              <a:off x="4368" y="2751"/>
              <a:ext cx="1248"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mn-cs"/>
                </a:rPr>
                <a:t>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rPr>
                <a:t>Work </a:t>
              </a:r>
              <a:r>
                <a:rPr kumimoji="0" lang="en-US" altLang="en-US" sz="2400" b="0" i="0" u="none" strike="noStrike" kern="1200" cap="none" spc="0" normalizeH="0" baseline="0" noProof="0" dirty="0" smtClean="0">
                  <a:ln>
                    <a:noFill/>
                  </a:ln>
                  <a:effectLst/>
                  <a:uLnTx/>
                  <a:uFillTx/>
                  <a:latin typeface="Times New Roman" panose="02020603050405020304" pitchFamily="18" charset="0"/>
                  <a:ea typeface="+mn-ea"/>
                  <a:cs typeface="+mn-cs"/>
                </a:rPr>
                <a:t>process</a:t>
              </a:r>
              <a:endParaRPr kumimoji="0" lang="en-US" altLang="en-US" sz="2400" b="0" i="0" u="none" strike="noStrike" kern="1200" cap="none" spc="0" normalizeH="0" baseline="0" noProof="0" dirty="0">
                <a:ln>
                  <a:noFill/>
                </a:ln>
                <a:effectLst/>
                <a:uLnTx/>
                <a:uFillTx/>
                <a:latin typeface="Times New Roman" panose="02020603050405020304" pitchFamily="18" charset="0"/>
                <a:ea typeface="+mn-ea"/>
                <a:cs typeface="+mn-cs"/>
              </a:endParaRPr>
            </a:p>
          </p:txBody>
        </p:sp>
      </p:grpSp>
      <p:sp>
        <p:nvSpPr>
          <p:cNvPr id="9220" name="Text Box 37">
            <a:extLst>
              <a:ext uri="{FF2B5EF4-FFF2-40B4-BE49-F238E27FC236}">
                <a16:creationId xmlns:a16="http://schemas.microsoft.com/office/drawing/2014/main" id="{4B9C1C3F-E8E6-4F39-82EC-2B3D57332238}"/>
              </a:ext>
            </a:extLst>
          </p:cNvPr>
          <p:cNvSpPr txBox="1">
            <a:spLocks noChangeArrowheads="1"/>
          </p:cNvSpPr>
          <p:nvPr/>
        </p:nvSpPr>
        <p:spPr bwMode="auto">
          <a:xfrm>
            <a:off x="0" y="620650"/>
            <a:ext cx="9123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600" b="1" i="0" u="none" strike="noStrike" kern="1200" cap="none" spc="0" normalizeH="0" baseline="0" noProof="0" dirty="0">
                <a:ln>
                  <a:noFill/>
                </a:ln>
                <a:effectLst/>
                <a:uLnTx/>
                <a:uFillTx/>
                <a:latin typeface="Times New Roman" panose="02020603050405020304" pitchFamily="18" charset="0"/>
                <a:ea typeface="+mn-ea"/>
                <a:cs typeface="+mn-cs"/>
              </a:rPr>
              <a:t>Task, </a:t>
            </a:r>
            <a:r>
              <a:rPr kumimoji="0" lang="en-US" altLang="en-US" sz="3600" b="1" i="0" u="none" strike="noStrike" kern="1200" cap="none" spc="0" normalizeH="0" baseline="0" noProof="0" dirty="0" smtClean="0">
                <a:ln>
                  <a:noFill/>
                </a:ln>
                <a:effectLst/>
                <a:uLnTx/>
                <a:uFillTx/>
                <a:latin typeface="Times New Roman" panose="02020603050405020304" pitchFamily="18" charset="0"/>
                <a:ea typeface="+mn-ea"/>
                <a:cs typeface="+mn-cs"/>
              </a:rPr>
              <a:t>Job, </a:t>
            </a:r>
            <a:r>
              <a:rPr kumimoji="0" lang="en-US" altLang="en-US" sz="3600" b="1" i="0" u="none" strike="noStrike" kern="1200" cap="none" spc="0" normalizeH="0" baseline="0" noProof="0" dirty="0">
                <a:ln>
                  <a:noFill/>
                </a:ln>
                <a:effectLst/>
                <a:uLnTx/>
                <a:uFillTx/>
                <a:latin typeface="Times New Roman" panose="02020603050405020304" pitchFamily="18" charset="0"/>
                <a:ea typeface="+mn-ea"/>
                <a:cs typeface="+mn-cs"/>
              </a:rPr>
              <a:t>and Coordination of Work</a:t>
            </a:r>
            <a:endParaRPr kumimoji="0" lang="en-US" altLang="en-US" sz="3200" b="1" i="0" u="none" strike="noStrike" kern="1200" cap="none" spc="0" normalizeH="0" baseline="0" noProof="0" dirty="0">
              <a:ln>
                <a:noFill/>
              </a:ln>
              <a:effectLst/>
              <a:uLnTx/>
              <a:uFillTx/>
              <a:latin typeface="Times New Roman" panose="02020603050405020304" pitchFamily="18" charset="0"/>
              <a:ea typeface="+mn-ea"/>
              <a:cs typeface="+mn-cs"/>
            </a:endParaRPr>
          </a:p>
        </p:txBody>
      </p:sp>
      <p:grpSp>
        <p:nvGrpSpPr>
          <p:cNvPr id="9221" name="Group 38">
            <a:extLst>
              <a:ext uri="{FF2B5EF4-FFF2-40B4-BE49-F238E27FC236}">
                <a16:creationId xmlns:a16="http://schemas.microsoft.com/office/drawing/2014/main" id="{4B678A89-6259-4535-AE1B-A37297FAFA68}"/>
              </a:ext>
            </a:extLst>
          </p:cNvPr>
          <p:cNvGrpSpPr>
            <a:grpSpLocks/>
          </p:cNvGrpSpPr>
          <p:nvPr/>
        </p:nvGrpSpPr>
        <p:grpSpPr bwMode="auto">
          <a:xfrm>
            <a:off x="990600" y="1471636"/>
            <a:ext cx="3810000" cy="457200"/>
            <a:chOff x="624" y="672"/>
            <a:chExt cx="2400" cy="288"/>
          </a:xfrm>
        </p:grpSpPr>
        <p:sp>
          <p:nvSpPr>
            <p:cNvPr id="9223" name="Text Box 39">
              <a:extLst>
                <a:ext uri="{FF2B5EF4-FFF2-40B4-BE49-F238E27FC236}">
                  <a16:creationId xmlns:a16="http://schemas.microsoft.com/office/drawing/2014/main" id="{BF06BEAE-499D-4EA5-BBE3-E33084F00E84}"/>
                </a:ext>
              </a:extLst>
            </p:cNvPr>
            <p:cNvSpPr txBox="1">
              <a:spLocks noChangeArrowheads="1"/>
            </p:cNvSpPr>
            <p:nvPr/>
          </p:nvSpPr>
          <p:spPr bwMode="auto">
            <a:xfrm>
              <a:off x="1296" y="672"/>
              <a:ext cx="17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effectLst/>
                  <a:uLnTx/>
                  <a:uFillTx/>
                  <a:latin typeface="Times New Roman" panose="02020603050405020304" pitchFamily="18" charset="0"/>
                  <a:ea typeface="+mn-ea"/>
                  <a:cs typeface="+mn-cs"/>
                </a:rPr>
                <a:t>Task</a:t>
              </a:r>
            </a:p>
          </p:txBody>
        </p:sp>
        <p:sp>
          <p:nvSpPr>
            <p:cNvPr id="9224" name="Line 40">
              <a:extLst>
                <a:ext uri="{FF2B5EF4-FFF2-40B4-BE49-F238E27FC236}">
                  <a16:creationId xmlns:a16="http://schemas.microsoft.com/office/drawing/2014/main" id="{D7E5FE86-9EA6-4E7C-9530-9A1E874091F9}"/>
                </a:ext>
              </a:extLst>
            </p:cNvPr>
            <p:cNvSpPr>
              <a:spLocks noChangeShapeType="1"/>
            </p:cNvSpPr>
            <p:nvPr/>
          </p:nvSpPr>
          <p:spPr bwMode="auto">
            <a:xfrm>
              <a:off x="624" y="816"/>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effectLst/>
                <a:uLnTx/>
                <a:uFillTx/>
                <a:latin typeface="Times New Roman" panose="02020603050405020304" pitchFamily="18" charset="0"/>
                <a:ea typeface="+mn-ea"/>
                <a:cs typeface="+mn-cs"/>
              </a:endParaRPr>
            </a:p>
          </p:txBody>
        </p:sp>
      </p:grpSp>
      <p:sp>
        <p:nvSpPr>
          <p:cNvPr id="5" name="TextBox 4">
            <a:extLst>
              <a:ext uri="{FF2B5EF4-FFF2-40B4-BE49-F238E27FC236}">
                <a16:creationId xmlns:a16="http://schemas.microsoft.com/office/drawing/2014/main" id="{A5109FD2-C4BE-4252-9CC5-29731F866C5D}"/>
              </a:ext>
            </a:extLst>
          </p:cNvPr>
          <p:cNvSpPr txBox="1"/>
          <p:nvPr/>
        </p:nvSpPr>
        <p:spPr>
          <a:xfrm>
            <a:off x="7904109" y="5634789"/>
            <a:ext cx="1219200" cy="307777"/>
          </a:xfrm>
          <a:prstGeom prst="rect">
            <a:avLst/>
          </a:prstGeom>
          <a:noFill/>
        </p:spPr>
        <p:txBody>
          <a:bodyPr wrap="square" rtlCol="0">
            <a:spAutoFit/>
          </a:bodyPr>
          <a:lstStyle/>
          <a:p>
            <a:r>
              <a:rPr lang="en-US" sz="1400" dirty="0"/>
              <a:t>Slide 14.4</a:t>
            </a:r>
          </a:p>
        </p:txBody>
      </p:sp>
      <p:sp>
        <p:nvSpPr>
          <p:cNvPr id="43"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937425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14400" y="152400"/>
            <a:ext cx="7924800" cy="584775"/>
          </a:xfrm>
          <a:prstGeom prst="rect">
            <a:avLst/>
          </a:prstGeom>
          <a:noFill/>
          <a:ln w="12700">
            <a:noFill/>
            <a:miter lim="800000"/>
            <a:headEnd type="none" w="sm" len="sm"/>
            <a:tailEnd type="none" w="sm" len="sm"/>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Times New Roman"/>
                <a:ea typeface="+mn-ea"/>
                <a:cs typeface="Times New Roman" pitchFamily="18" charset="0"/>
              </a:rPr>
              <a:t>          </a:t>
            </a:r>
          </a:p>
        </p:txBody>
      </p:sp>
      <p:sp>
        <p:nvSpPr>
          <p:cNvPr id="13319" name="Oval 8"/>
          <p:cNvSpPr>
            <a:spLocks noChangeArrowheads="1"/>
          </p:cNvSpPr>
          <p:nvPr/>
        </p:nvSpPr>
        <p:spPr bwMode="auto">
          <a:xfrm>
            <a:off x="4572000" y="1828800"/>
            <a:ext cx="990600" cy="9144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21" name="Oval 11"/>
          <p:cNvSpPr>
            <a:spLocks noChangeArrowheads="1"/>
          </p:cNvSpPr>
          <p:nvPr/>
        </p:nvSpPr>
        <p:spPr bwMode="auto">
          <a:xfrm>
            <a:off x="4653534" y="3733800"/>
            <a:ext cx="990600" cy="9144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22" name="Oval 12"/>
          <p:cNvSpPr>
            <a:spLocks noChangeArrowheads="1"/>
          </p:cNvSpPr>
          <p:nvPr/>
        </p:nvSpPr>
        <p:spPr bwMode="auto">
          <a:xfrm>
            <a:off x="3124200" y="2362200"/>
            <a:ext cx="1828800" cy="17526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23" name="Text Box 13"/>
          <p:cNvSpPr txBox="1">
            <a:spLocks noChangeArrowheads="1"/>
          </p:cNvSpPr>
          <p:nvPr/>
        </p:nvSpPr>
        <p:spPr bwMode="auto">
          <a:xfrm>
            <a:off x="2622995" y="1970415"/>
            <a:ext cx="1143000" cy="307975"/>
          </a:xfrm>
          <a:prstGeom prst="rect">
            <a:avLst/>
          </a:prstGeom>
          <a:noFill/>
          <a:ln w="12700">
            <a:noFill/>
            <a:miter lim="800000"/>
            <a:headEnd type="none" w="sm" len="sm"/>
            <a:tailEnd type="none" w="sm" len="sm"/>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Nutritionist</a:t>
            </a:r>
          </a:p>
        </p:txBody>
      </p:sp>
      <p:sp>
        <p:nvSpPr>
          <p:cNvPr id="13324" name="Text Box 14"/>
          <p:cNvSpPr txBox="1">
            <a:spLocks noChangeArrowheads="1"/>
          </p:cNvSpPr>
          <p:nvPr/>
        </p:nvSpPr>
        <p:spPr bwMode="auto">
          <a:xfrm>
            <a:off x="4724400" y="2057400"/>
            <a:ext cx="1219200" cy="630238"/>
          </a:xfrm>
          <a:prstGeom prst="rect">
            <a:avLst/>
          </a:prstGeom>
          <a:noFill/>
          <a:ln w="12700">
            <a:noFill/>
            <a:miter lim="800000"/>
            <a:headEnd type="none" w="sm" len="sm"/>
            <a:tailEnd type="none" w="sm" len="sm"/>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Primary </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MD</a:t>
            </a:r>
          </a:p>
        </p:txBody>
      </p:sp>
      <p:sp>
        <p:nvSpPr>
          <p:cNvPr id="13325" name="Oval 16"/>
          <p:cNvSpPr>
            <a:spLocks noChangeArrowheads="1"/>
          </p:cNvSpPr>
          <p:nvPr/>
        </p:nvSpPr>
        <p:spPr bwMode="auto">
          <a:xfrm>
            <a:off x="4953000" y="2687638"/>
            <a:ext cx="1143000" cy="9906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26" name="Text Box 17"/>
          <p:cNvSpPr txBox="1">
            <a:spLocks noChangeArrowheads="1"/>
          </p:cNvSpPr>
          <p:nvPr/>
        </p:nvSpPr>
        <p:spPr bwMode="auto">
          <a:xfrm>
            <a:off x="5105400" y="2916238"/>
            <a:ext cx="1066800" cy="581025"/>
          </a:xfrm>
          <a:prstGeom prst="rect">
            <a:avLst/>
          </a:prstGeom>
          <a:noFill/>
          <a:ln w="12700">
            <a:noFill/>
            <a:miter lim="800000"/>
            <a:headEnd type="none" w="sm" len="sm"/>
            <a:tailEnd type="none" w="sm" len="sm"/>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effectLst/>
                <a:uLnTx/>
                <a:uFillTx/>
                <a:latin typeface="Times New Roman"/>
                <a:ea typeface="+mn-ea"/>
                <a:cs typeface="+mn-cs"/>
              </a:rPr>
              <a:t>MD specialist</a:t>
            </a:r>
          </a:p>
        </p:txBody>
      </p:sp>
      <p:sp>
        <p:nvSpPr>
          <p:cNvPr id="13327" name="Rectangle 18"/>
          <p:cNvSpPr>
            <a:spLocks noChangeArrowheads="1"/>
          </p:cNvSpPr>
          <p:nvPr/>
        </p:nvSpPr>
        <p:spPr bwMode="auto">
          <a:xfrm>
            <a:off x="4805934" y="3962400"/>
            <a:ext cx="609600" cy="304800"/>
          </a:xfrm>
          <a:prstGeom prst="rect">
            <a:avLst/>
          </a:prstGeom>
          <a:noFill/>
          <a:ln w="12700">
            <a:noFill/>
            <a:miter lim="800000"/>
            <a:headEnd type="none" w="sm" len="sm"/>
            <a:tailEnd type="none" w="sm" len="sm"/>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Nurse</a:t>
            </a:r>
          </a:p>
        </p:txBody>
      </p:sp>
      <p:sp>
        <p:nvSpPr>
          <p:cNvPr id="13328" name="Oval 19"/>
          <p:cNvSpPr>
            <a:spLocks noChangeArrowheads="1"/>
          </p:cNvSpPr>
          <p:nvPr/>
        </p:nvSpPr>
        <p:spPr bwMode="auto">
          <a:xfrm>
            <a:off x="2667000" y="1752600"/>
            <a:ext cx="990600" cy="8382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29" name="Oval 20"/>
          <p:cNvSpPr>
            <a:spLocks noChangeArrowheads="1"/>
          </p:cNvSpPr>
          <p:nvPr/>
        </p:nvSpPr>
        <p:spPr bwMode="auto">
          <a:xfrm>
            <a:off x="3657600" y="1524000"/>
            <a:ext cx="914400" cy="8382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30" name="Oval 21"/>
          <p:cNvSpPr>
            <a:spLocks noChangeArrowheads="1"/>
          </p:cNvSpPr>
          <p:nvPr/>
        </p:nvSpPr>
        <p:spPr bwMode="auto">
          <a:xfrm>
            <a:off x="3691128" y="4111391"/>
            <a:ext cx="990600" cy="9144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31" name="Oval 22"/>
          <p:cNvSpPr>
            <a:spLocks noChangeArrowheads="1"/>
          </p:cNvSpPr>
          <p:nvPr/>
        </p:nvSpPr>
        <p:spPr bwMode="auto">
          <a:xfrm>
            <a:off x="2739009" y="3962207"/>
            <a:ext cx="914400" cy="8382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32" name="Text Box 23"/>
          <p:cNvSpPr txBox="1">
            <a:spLocks noChangeArrowheads="1"/>
          </p:cNvSpPr>
          <p:nvPr/>
        </p:nvSpPr>
        <p:spPr bwMode="auto">
          <a:xfrm>
            <a:off x="3505200" y="3124200"/>
            <a:ext cx="1219200" cy="366713"/>
          </a:xfrm>
          <a:prstGeom prst="rect">
            <a:avLst/>
          </a:prstGeom>
          <a:noFill/>
          <a:ln w="12700">
            <a:noFill/>
            <a:miter lim="800000"/>
            <a:headEnd type="none" w="sm" len="sm"/>
            <a:tailEnd type="none" w="sm" len="sm"/>
          </a:ln>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Patient</a:t>
            </a:r>
          </a:p>
        </p:txBody>
      </p:sp>
      <p:sp>
        <p:nvSpPr>
          <p:cNvPr id="13333" name="Text Box 24"/>
          <p:cNvSpPr txBox="1">
            <a:spLocks noChangeArrowheads="1"/>
          </p:cNvSpPr>
          <p:nvPr/>
        </p:nvSpPr>
        <p:spPr bwMode="auto">
          <a:xfrm>
            <a:off x="3758184" y="4277187"/>
            <a:ext cx="1143000" cy="523220"/>
          </a:xfrm>
          <a:prstGeom prst="rect">
            <a:avLst/>
          </a:prstGeom>
          <a:noFill/>
          <a:ln w="12700">
            <a:noFill/>
            <a:miter lim="800000"/>
            <a:headEnd type="none" w="sm" len="sm"/>
            <a:tailEnd type="none" w="sm" len="sm"/>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Physical therapist</a:t>
            </a:r>
          </a:p>
        </p:txBody>
      </p:sp>
      <p:sp>
        <p:nvSpPr>
          <p:cNvPr id="13334" name="Text Box 25"/>
          <p:cNvSpPr txBox="1">
            <a:spLocks noChangeArrowheads="1"/>
          </p:cNvSpPr>
          <p:nvPr/>
        </p:nvSpPr>
        <p:spPr bwMode="auto">
          <a:xfrm>
            <a:off x="2847594" y="4111391"/>
            <a:ext cx="1143000" cy="523220"/>
          </a:xfrm>
          <a:prstGeom prst="rect">
            <a:avLst/>
          </a:prstGeom>
          <a:noFill/>
          <a:ln w="12700">
            <a:noFill/>
            <a:miter lim="800000"/>
            <a:headEnd type="none" w="sm" len="sm"/>
            <a:tailEnd type="none" w="sm" len="sm"/>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Social worker</a:t>
            </a:r>
          </a:p>
        </p:txBody>
      </p:sp>
      <p:sp>
        <p:nvSpPr>
          <p:cNvPr id="13335" name="Text Box 26"/>
          <p:cNvSpPr txBox="1">
            <a:spLocks noChangeArrowheads="1"/>
          </p:cNvSpPr>
          <p:nvPr/>
        </p:nvSpPr>
        <p:spPr bwMode="auto">
          <a:xfrm>
            <a:off x="3886200" y="1828800"/>
            <a:ext cx="1143000" cy="307975"/>
          </a:xfrm>
          <a:prstGeom prst="rect">
            <a:avLst/>
          </a:prstGeom>
          <a:noFill/>
          <a:ln w="12700">
            <a:noFill/>
            <a:miter lim="800000"/>
            <a:headEnd type="none" w="sm" len="sm"/>
            <a:tailEnd type="none" w="sm" len="sm"/>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OT</a:t>
            </a:r>
          </a:p>
        </p:txBody>
      </p:sp>
      <p:grpSp>
        <p:nvGrpSpPr>
          <p:cNvPr id="2" name="Group 32"/>
          <p:cNvGrpSpPr>
            <a:grpSpLocks/>
          </p:cNvGrpSpPr>
          <p:nvPr/>
        </p:nvGrpSpPr>
        <p:grpSpPr bwMode="auto">
          <a:xfrm>
            <a:off x="2095500" y="2906756"/>
            <a:ext cx="990600" cy="914400"/>
            <a:chOff x="3276600" y="3505200"/>
            <a:chExt cx="990600" cy="914400"/>
          </a:xfrm>
        </p:grpSpPr>
        <p:sp>
          <p:nvSpPr>
            <p:cNvPr id="13345" name="Oval 21"/>
            <p:cNvSpPr>
              <a:spLocks noChangeArrowheads="1"/>
            </p:cNvSpPr>
            <p:nvPr/>
          </p:nvSpPr>
          <p:spPr bwMode="auto">
            <a:xfrm>
              <a:off x="3276600" y="3505200"/>
              <a:ext cx="990600" cy="9144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46" name="Rectangle 18"/>
            <p:cNvSpPr>
              <a:spLocks noChangeArrowheads="1"/>
            </p:cNvSpPr>
            <p:nvPr/>
          </p:nvSpPr>
          <p:spPr bwMode="auto">
            <a:xfrm>
              <a:off x="3429000" y="3886200"/>
              <a:ext cx="692818" cy="307777"/>
            </a:xfrm>
            <a:prstGeom prst="rect">
              <a:avLst/>
            </a:prstGeom>
            <a:noFill/>
            <a:ln w="12700">
              <a:noFill/>
              <a:miter lim="800000"/>
              <a:headEnd type="none" w="sm" len="sm"/>
              <a:tailEnd type="none" w="sm" len="sm"/>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Family</a:t>
              </a:r>
            </a:p>
          </p:txBody>
        </p:sp>
      </p:grpSp>
      <p:grpSp>
        <p:nvGrpSpPr>
          <p:cNvPr id="3" name="Group 30"/>
          <p:cNvGrpSpPr>
            <a:grpSpLocks/>
          </p:cNvGrpSpPr>
          <p:nvPr/>
        </p:nvGrpSpPr>
        <p:grpSpPr bwMode="auto">
          <a:xfrm>
            <a:off x="1732026" y="3822500"/>
            <a:ext cx="990600" cy="914400"/>
            <a:chOff x="2743200" y="2667000"/>
            <a:chExt cx="990600" cy="914400"/>
          </a:xfrm>
        </p:grpSpPr>
        <p:sp>
          <p:nvSpPr>
            <p:cNvPr id="13343" name="Oval 21"/>
            <p:cNvSpPr>
              <a:spLocks noChangeArrowheads="1"/>
            </p:cNvSpPr>
            <p:nvPr/>
          </p:nvSpPr>
          <p:spPr bwMode="auto">
            <a:xfrm>
              <a:off x="2743200" y="2667000"/>
              <a:ext cx="990600" cy="9144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44" name="Rectangle 18"/>
            <p:cNvSpPr>
              <a:spLocks noChangeArrowheads="1"/>
            </p:cNvSpPr>
            <p:nvPr/>
          </p:nvSpPr>
          <p:spPr bwMode="auto">
            <a:xfrm>
              <a:off x="2856173" y="2853614"/>
              <a:ext cx="764953" cy="523220"/>
            </a:xfrm>
            <a:prstGeom prst="rect">
              <a:avLst/>
            </a:prstGeom>
            <a:noFill/>
            <a:ln w="12700">
              <a:noFill/>
              <a:miter lim="800000"/>
              <a:headEnd type="none" w="sm" len="sm"/>
              <a:tailEnd type="none" w="sm" len="sm"/>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Social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a:rPr>
                <a:t>s</a:t>
              </a:r>
              <a:r>
                <a:rPr kumimoji="0" lang="en-US" sz="1400" b="0" i="0" u="none" strike="noStrike" kern="1200" cap="none" spc="0" normalizeH="0" baseline="0" noProof="0" dirty="0" err="1" smtClean="0">
                  <a:ln>
                    <a:noFill/>
                  </a:ln>
                  <a:effectLst/>
                  <a:uLnTx/>
                  <a:uFillTx/>
                  <a:latin typeface="Times New Roman"/>
                  <a:ea typeface="+mn-ea"/>
                  <a:cs typeface="+mn-cs"/>
                </a:rPr>
                <a:t>ervices</a:t>
              </a:r>
              <a:endParaRPr kumimoji="0" lang="en-US" sz="1400" b="0" i="0" u="none" strike="noStrike" kern="1200" cap="none" spc="0" normalizeH="0" baseline="0" noProof="0" dirty="0">
                <a:ln>
                  <a:noFill/>
                </a:ln>
                <a:effectLst/>
                <a:uLnTx/>
                <a:uFillTx/>
                <a:latin typeface="Times New Roman"/>
                <a:ea typeface="+mn-ea"/>
                <a:cs typeface="+mn-cs"/>
              </a:endParaRPr>
            </a:p>
          </p:txBody>
        </p:sp>
      </p:grpSp>
      <p:grpSp>
        <p:nvGrpSpPr>
          <p:cNvPr id="4" name="Group 31"/>
          <p:cNvGrpSpPr>
            <a:grpSpLocks/>
          </p:cNvGrpSpPr>
          <p:nvPr/>
        </p:nvGrpSpPr>
        <p:grpSpPr bwMode="auto">
          <a:xfrm>
            <a:off x="1638300" y="1971299"/>
            <a:ext cx="990600" cy="914400"/>
            <a:chOff x="2819400" y="4343400"/>
            <a:chExt cx="990600" cy="914400"/>
          </a:xfrm>
        </p:grpSpPr>
        <p:sp>
          <p:nvSpPr>
            <p:cNvPr id="13341" name="Oval 21"/>
            <p:cNvSpPr>
              <a:spLocks noChangeArrowheads="1"/>
            </p:cNvSpPr>
            <p:nvPr/>
          </p:nvSpPr>
          <p:spPr bwMode="auto">
            <a:xfrm>
              <a:off x="2819400" y="4343400"/>
              <a:ext cx="990600" cy="914400"/>
            </a:xfrm>
            <a:prstGeom prst="ellipse">
              <a:avLst/>
            </a:prstGeom>
            <a:noFill/>
            <a:ln w="76200">
              <a:solidFill>
                <a:schemeClr val="bg2"/>
              </a:solidFill>
              <a:round/>
              <a:headEnd type="none" w="sm" len="sm"/>
              <a:tailEnd type="none" w="sm" len="sm"/>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Times New Roman"/>
                <a:ea typeface="+mn-ea"/>
                <a:cs typeface="+mn-cs"/>
              </a:endParaRPr>
            </a:p>
          </p:txBody>
        </p:sp>
        <p:sp>
          <p:nvSpPr>
            <p:cNvPr id="13342" name="Rectangle 18"/>
            <p:cNvSpPr>
              <a:spLocks noChangeArrowheads="1"/>
            </p:cNvSpPr>
            <p:nvPr/>
          </p:nvSpPr>
          <p:spPr bwMode="auto">
            <a:xfrm>
              <a:off x="2901662" y="4655845"/>
              <a:ext cx="763351" cy="307777"/>
            </a:xfrm>
            <a:prstGeom prst="rect">
              <a:avLst/>
            </a:prstGeom>
            <a:noFill/>
            <a:ln w="12700">
              <a:noFill/>
              <a:miter lim="800000"/>
              <a:headEnd type="none" w="sm" len="sm"/>
              <a:tailEnd type="none" w="sm" len="sm"/>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Times New Roman"/>
                  <a:ea typeface="+mn-ea"/>
                  <a:cs typeface="+mn-cs"/>
                </a:rPr>
                <a:t>Schools</a:t>
              </a:r>
            </a:p>
          </p:txBody>
        </p:sp>
      </p:grpSp>
      <p:sp>
        <p:nvSpPr>
          <p:cNvPr id="36" name="Text Box 23"/>
          <p:cNvSpPr txBox="1">
            <a:spLocks noChangeArrowheads="1"/>
          </p:cNvSpPr>
          <p:nvPr/>
        </p:nvSpPr>
        <p:spPr bwMode="auto">
          <a:xfrm>
            <a:off x="1371600" y="762000"/>
            <a:ext cx="2133600" cy="369332"/>
          </a:xfrm>
          <a:prstGeom prst="rect">
            <a:avLst/>
          </a:prstGeom>
          <a:noFill/>
          <a:ln w="12700">
            <a:noFill/>
            <a:miter lim="800000"/>
            <a:headEnd type="none" w="sm" len="sm"/>
            <a:tailEnd type="none" w="sm" len="sm"/>
          </a:ln>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800" b="0" i="0" u="none" strike="noStrike" kern="1200" cap="none" spc="0" normalizeH="0" baseline="0" noProof="0" dirty="0">
                <a:ln>
                  <a:noFill/>
                </a:ln>
                <a:solidFill>
                  <a:srgbClr val="FFCC00"/>
                </a:solidFill>
                <a:effectLst/>
                <a:uLnTx/>
                <a:uFillTx/>
                <a:latin typeface="Times New Roman"/>
                <a:ea typeface="+mn-ea"/>
                <a:cs typeface="+mn-cs"/>
              </a:rPr>
              <a:t> </a:t>
            </a:r>
          </a:p>
        </p:txBody>
      </p:sp>
      <p:sp>
        <p:nvSpPr>
          <p:cNvPr id="33" name="Text Box 2">
            <a:extLst>
              <a:ext uri="{FF2B5EF4-FFF2-40B4-BE49-F238E27FC236}">
                <a16:creationId xmlns:a16="http://schemas.microsoft.com/office/drawing/2014/main" id="{0484448B-1ABA-4704-91AB-8317E618831A}"/>
              </a:ext>
            </a:extLst>
          </p:cNvPr>
          <p:cNvSpPr txBox="1">
            <a:spLocks noChangeArrowheads="1"/>
          </p:cNvSpPr>
          <p:nvPr/>
        </p:nvSpPr>
        <p:spPr bwMode="auto">
          <a:xfrm>
            <a:off x="0" y="641912"/>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0" fontAlgn="base" latinLnBrk="0" hangingPunct="0">
              <a:lnSpc>
                <a:spcPct val="100000"/>
              </a:lnSpc>
              <a:spcBef>
                <a:spcPct val="50000"/>
              </a:spcBef>
              <a:spcAft>
                <a:spcPct val="0"/>
              </a:spcAft>
              <a:buClrTx/>
              <a:buSzTx/>
              <a:buFontTx/>
              <a:buNone/>
              <a:tabLst/>
              <a:defRPr/>
            </a:pPr>
            <a:r>
              <a:rPr kumimoji="0" lang="en-US" altLang="en-US" sz="3200" b="1" i="0" u="none" strike="noStrike" kern="0" cap="none" spc="0" normalizeH="0" baseline="0" noProof="0" dirty="0">
                <a:ln>
                  <a:noFill/>
                </a:ln>
                <a:effectLst/>
                <a:uLnTx/>
                <a:uFillTx/>
                <a:latin typeface="Times New Roman" panose="02020603050405020304" pitchFamily="18" charset="0"/>
              </a:rPr>
              <a:t>Service Firms Contrasted with Industrial Firms</a:t>
            </a:r>
            <a:endParaRPr kumimoji="0" lang="en-US" altLang="en-US" sz="2800" b="1" i="0" u="none" strike="noStrike" kern="0" cap="none" spc="0" normalizeH="0" baseline="0" noProof="0" dirty="0">
              <a:ln>
                <a:noFill/>
              </a:ln>
              <a:effectLst/>
              <a:uLnTx/>
              <a:uFillTx/>
              <a:latin typeface="Times New Roman" panose="02020603050405020304" pitchFamily="18" charset="0"/>
            </a:endParaRPr>
          </a:p>
        </p:txBody>
      </p:sp>
      <p:sp>
        <p:nvSpPr>
          <p:cNvPr id="34" name="TextBox 33">
            <a:extLst>
              <a:ext uri="{FF2B5EF4-FFF2-40B4-BE49-F238E27FC236}">
                <a16:creationId xmlns:a16="http://schemas.microsoft.com/office/drawing/2014/main" id="{E322C231-BF50-49C0-8D8B-825EACB7CF88}"/>
              </a:ext>
            </a:extLst>
          </p:cNvPr>
          <p:cNvSpPr txBox="1"/>
          <p:nvPr/>
        </p:nvSpPr>
        <p:spPr>
          <a:xfrm>
            <a:off x="819304" y="5070708"/>
            <a:ext cx="7853172"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rPr>
              <a:t>Unlike manufacturing processes, customers of service firms typically interact with the production </a:t>
            </a:r>
            <a:r>
              <a:rPr kumimoji="0" lang="en-US" sz="24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process.</a:t>
            </a:r>
            <a:r>
              <a:rPr kumimoji="0" lang="en-US" sz="2400" b="0" i="0" u="none" strike="noStrike" kern="0" cap="none" spc="0" normalizeH="0" baseline="0" noProof="0" dirty="0" smtClean="0">
                <a:ln>
                  <a:noFill/>
                </a:ln>
                <a:solidFill>
                  <a:srgbClr val="FFFFFF"/>
                </a:solidFill>
                <a:effectLst/>
                <a:uLnTx/>
                <a:uFillTx/>
                <a:latin typeface="Times New Roman" panose="02020603050405020304" pitchFamily="18" charset="0"/>
                <a:cs typeface="Times New Roman" panose="02020603050405020304" pitchFamily="18" charset="0"/>
              </a:rPr>
              <a:t>. </a:t>
            </a:r>
            <a:endParaRPr kumimoji="0" lang="en-US" sz="2400" b="0" i="0" u="none" strike="noStrike" kern="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CCBF2E50-3561-463A-ACA5-01EDA055D3D8}"/>
              </a:ext>
            </a:extLst>
          </p:cNvPr>
          <p:cNvSpPr txBox="1"/>
          <p:nvPr/>
        </p:nvSpPr>
        <p:spPr>
          <a:xfrm>
            <a:off x="8062876" y="5593928"/>
            <a:ext cx="1219200" cy="307777"/>
          </a:xfrm>
          <a:prstGeom prst="rect">
            <a:avLst/>
          </a:prstGeom>
          <a:noFill/>
        </p:spPr>
        <p:txBody>
          <a:bodyPr wrap="square" rtlCol="0">
            <a:spAutoFit/>
          </a:bodyPr>
          <a:lstStyle/>
          <a:p>
            <a:r>
              <a:rPr lang="en-US" sz="1400" dirty="0"/>
              <a:t>Slide 14.5</a:t>
            </a:r>
          </a:p>
        </p:txBody>
      </p:sp>
      <p:sp>
        <p:nvSpPr>
          <p:cNvPr id="37"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343818653"/>
      </p:ext>
    </p:extLst>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 y="764254"/>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Times New Roman" pitchFamily="18" charset="0"/>
                <a:ea typeface="+mn-ea"/>
                <a:cs typeface="+mn-cs"/>
              </a:rPr>
              <a:t>Human Element </a:t>
            </a:r>
            <a:r>
              <a:rPr kumimoji="0" lang="en-US" sz="3200" b="1" i="0" u="none" strike="noStrike" kern="1200" cap="none" spc="0" normalizeH="0" baseline="0" noProof="0" dirty="0" smtClean="0">
                <a:ln>
                  <a:noFill/>
                </a:ln>
                <a:effectLst/>
                <a:uLnTx/>
                <a:uFillTx/>
                <a:latin typeface="Times New Roman" pitchFamily="18" charset="0"/>
                <a:ea typeface="+mn-ea"/>
                <a:cs typeface="+mn-cs"/>
              </a:rPr>
              <a:t>Is </a:t>
            </a:r>
            <a:r>
              <a:rPr kumimoji="0" lang="en-US" sz="3200" b="1" i="0" u="none" strike="noStrike" kern="1200" cap="none" spc="0" normalizeH="0" baseline="0" noProof="0" dirty="0">
                <a:ln>
                  <a:noFill/>
                </a:ln>
                <a:effectLst/>
                <a:uLnTx/>
                <a:uFillTx/>
                <a:latin typeface="Times New Roman" pitchFamily="18" charset="0"/>
                <a:ea typeface="+mn-ea"/>
                <a:cs typeface="+mn-cs"/>
              </a:rPr>
              <a:t>Part of the Service </a:t>
            </a:r>
            <a:r>
              <a:rPr kumimoji="0" lang="en-US" sz="3200" b="1" i="0" u="none" strike="noStrike" kern="1200" cap="none" spc="0" normalizeH="0" baseline="0" noProof="0" dirty="0" smtClean="0">
                <a:ln>
                  <a:noFill/>
                </a:ln>
                <a:effectLst/>
                <a:uLnTx/>
                <a:uFillTx/>
                <a:latin typeface="Times New Roman" pitchFamily="18" charset="0"/>
                <a:ea typeface="+mn-ea"/>
                <a:cs typeface="+mn-cs"/>
              </a:rPr>
              <a:t>Product</a:t>
            </a:r>
            <a:endParaRPr kumimoji="0" lang="en-US" sz="3200" b="1" i="0" u="none" strike="noStrike" kern="1200" cap="none" spc="0" normalizeH="0" baseline="0" noProof="0" dirty="0">
              <a:ln>
                <a:noFill/>
              </a:ln>
              <a:effectLst/>
              <a:uLnTx/>
              <a:uFillTx/>
              <a:latin typeface="Times New Roman" pitchFamily="18" charset="0"/>
              <a:ea typeface="+mn-ea"/>
              <a:cs typeface="+mn-cs"/>
            </a:endParaRPr>
          </a:p>
        </p:txBody>
      </p:sp>
      <p:sp>
        <p:nvSpPr>
          <p:cNvPr id="2" name="Rectangle 1">
            <a:extLst>
              <a:ext uri="{FF2B5EF4-FFF2-40B4-BE49-F238E27FC236}">
                <a16:creationId xmlns:a16="http://schemas.microsoft.com/office/drawing/2014/main" id="{1AFCCF98-F2DC-474E-932B-8A45C8F43B61}"/>
              </a:ext>
            </a:extLst>
          </p:cNvPr>
          <p:cNvSpPr/>
          <p:nvPr/>
        </p:nvSpPr>
        <p:spPr>
          <a:xfrm>
            <a:off x="533400" y="2001911"/>
            <a:ext cx="8907193" cy="1289071"/>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Times New Roman" panose="02020603050405020304" pitchFamily="18" charset="0"/>
              </a:rPr>
              <a:t>  </a:t>
            </a:r>
          </a:p>
        </p:txBody>
      </p:sp>
      <p:sp>
        <p:nvSpPr>
          <p:cNvPr id="5" name="Rectangle 4">
            <a:extLst>
              <a:ext uri="{FF2B5EF4-FFF2-40B4-BE49-F238E27FC236}">
                <a16:creationId xmlns:a16="http://schemas.microsoft.com/office/drawing/2014/main" id="{31716B98-8E68-4573-A9FD-303DC11B4DA2}"/>
              </a:ext>
            </a:extLst>
          </p:cNvPr>
          <p:cNvSpPr/>
          <p:nvPr/>
        </p:nvSpPr>
        <p:spPr>
          <a:xfrm>
            <a:off x="304800" y="2099790"/>
            <a:ext cx="8458201" cy="3293209"/>
          </a:xfrm>
          <a:prstGeom prst="rect">
            <a:avLst/>
          </a:prstGeom>
        </p:spPr>
        <p:txBody>
          <a:bodyPr wrap="square">
            <a:spAutoFit/>
          </a:bodyPr>
          <a:lstStyle/>
          <a:p>
            <a:pPr marL="0" marR="0" lvl="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The human element takes on a central role in effective </a:t>
            </a:r>
            <a:r>
              <a:rPr kumimoji="0" lang="en-US" sz="2800" b="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mn-cs"/>
              </a:rPr>
              <a:t>service </a:t>
            </a:r>
            <a:r>
              <a:rPr kumimoji="0" lang="en-US" sz="28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operations in that it not only produces </a:t>
            </a:r>
            <a:r>
              <a:rPr kumimoji="0" lang="en-US" sz="2800" b="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mn-cs"/>
              </a:rPr>
              <a:t>the</a:t>
            </a:r>
            <a:r>
              <a:rPr kumimoji="0" lang="en-US" sz="2800" b="0" i="0" u="none" strike="noStrike" kern="1200" cap="none" spc="0" normalizeH="0" noProof="0" dirty="0" smtClean="0">
                <a:ln>
                  <a:noFill/>
                </a:ln>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mn-cs"/>
              </a:rPr>
              <a:t>service product</a:t>
            </a:r>
            <a:r>
              <a:rPr kumimoji="0" lang="en-US" sz="28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but the interactions of frontline employees with </a:t>
            </a:r>
            <a:r>
              <a:rPr kumimoji="0" lang="en-US" sz="2800" b="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mn-cs"/>
              </a:rPr>
              <a:t>customers </a:t>
            </a:r>
            <a:r>
              <a:rPr kumimoji="0" lang="en-US" sz="28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also form key attributes of the service </a:t>
            </a:r>
            <a:r>
              <a:rPr kumimoji="0" lang="en-US" sz="2800" b="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mn-cs"/>
              </a:rPr>
              <a:t>product.</a:t>
            </a:r>
            <a:endParaRPr kumimoji="0" lang="en-US" sz="28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endParaRPr>
          </a:p>
          <a:p>
            <a:pPr marL="0" marR="0" lvl="0" algn="l" defTabSz="914400" rtl="0" eaLnBrk="1" fontAlgn="auto" latinLnBrk="0" hangingPunct="1">
              <a:lnSpc>
                <a:spcPct val="100000"/>
              </a:lnSpc>
              <a:spcBef>
                <a:spcPts val="0"/>
              </a:spcBef>
              <a:spcAft>
                <a:spcPts val="0"/>
              </a:spcAft>
              <a:buClrTx/>
              <a:buSzTx/>
              <a:buFontTx/>
              <a:buNone/>
              <a:tabLst/>
              <a:defRPr/>
            </a:pPr>
            <a:endParaRPr lang="en-US" sz="2400" dirty="0">
              <a:latin typeface="Times New Roman" panose="02020603050405020304" pitchFamily="18" charset="0"/>
              <a:ea typeface="Times New Roman" panose="02020603050405020304" pitchFamily="18" charset="0"/>
            </a:endParaRPr>
          </a:p>
          <a:p>
            <a:pPr marL="0" marR="0" lvl="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mn-cs"/>
              </a:rPr>
              <a:t>* We </a:t>
            </a:r>
            <a:r>
              <a:rPr kumimoji="0" lang="en-US" sz="2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must be careful when applying HR models developed </a:t>
            </a:r>
            <a:r>
              <a:rPr kumimoji="0" lang="en-US" sz="2400" b="0" i="0" u="none" strike="noStrike" kern="1200" cap="none" spc="0" normalizeH="0" baseline="0" noProof="0" dirty="0" smtClean="0">
                <a:ln>
                  <a:noFill/>
                </a:ln>
                <a:effectLst/>
                <a:uLnTx/>
                <a:uFillTx/>
                <a:latin typeface="Times New Roman" panose="02020603050405020304" pitchFamily="18" charset="0"/>
                <a:ea typeface="Times New Roman" panose="02020603050405020304" pitchFamily="18" charset="0"/>
                <a:cs typeface="+mn-cs"/>
              </a:rPr>
              <a:t>in </a:t>
            </a:r>
            <a:r>
              <a:rPr kumimoji="0" lang="en-US" sz="2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product-oriented industries.  </a:t>
            </a:r>
          </a:p>
          <a:p>
            <a:pPr marL="0" marR="0" lvl="0" indent="2286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a:t>
            </a:r>
          </a:p>
        </p:txBody>
      </p:sp>
      <p:sp>
        <p:nvSpPr>
          <p:cNvPr id="7" name="TextBox 6">
            <a:extLst>
              <a:ext uri="{FF2B5EF4-FFF2-40B4-BE49-F238E27FC236}">
                <a16:creationId xmlns:a16="http://schemas.microsoft.com/office/drawing/2014/main" id="{87155BA3-6218-4029-8E78-1F9EAF062D9A}"/>
              </a:ext>
            </a:extLst>
          </p:cNvPr>
          <p:cNvSpPr txBox="1"/>
          <p:nvPr/>
        </p:nvSpPr>
        <p:spPr>
          <a:xfrm>
            <a:off x="7904109" y="5634789"/>
            <a:ext cx="1219200" cy="307777"/>
          </a:xfrm>
          <a:prstGeom prst="rect">
            <a:avLst/>
          </a:prstGeom>
          <a:noFill/>
        </p:spPr>
        <p:txBody>
          <a:bodyPr wrap="square" rtlCol="0">
            <a:spAutoFit/>
          </a:bodyPr>
          <a:lstStyle/>
          <a:p>
            <a:r>
              <a:rPr lang="en-US" sz="1400" dirty="0"/>
              <a:t>Slide 14.6</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714676555"/>
      </p:ext>
    </p:extLst>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 y="779381"/>
            <a:ext cx="91233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Times New Roman" pitchFamily="18" charset="0"/>
                <a:ea typeface="+mn-ea"/>
                <a:cs typeface="+mn-cs"/>
              </a:rPr>
              <a:t>How Do Health Workers Function</a:t>
            </a:r>
            <a:r>
              <a:rPr kumimoji="0" lang="en-US" sz="3600" b="1" i="0" u="none" strike="noStrike" kern="1200" cap="none" spc="0" normalizeH="0" baseline="0" noProof="0" dirty="0" smtClean="0">
                <a:ln>
                  <a:noFill/>
                </a:ln>
                <a:effectLst/>
                <a:uLnTx/>
                <a:uFillTx/>
                <a:latin typeface="Times New Roman" pitchFamily="18" charset="0"/>
                <a:ea typeface="+mn-ea"/>
                <a:cs typeface="+mn-cs"/>
              </a:rPr>
              <a:t>?</a:t>
            </a:r>
            <a:r>
              <a:rPr kumimoji="0" lang="en-US" sz="2400" b="1" i="0" u="none" strike="noStrike" kern="1200" cap="none" spc="0" normalizeH="0" baseline="0" noProof="0" dirty="0">
                <a:ln>
                  <a:noFill/>
                </a:ln>
                <a:solidFill>
                  <a:srgbClr val="FFFFFF"/>
                </a:solidFill>
                <a:effectLst/>
                <a:uLnTx/>
                <a:uFillTx/>
                <a:latin typeface="Times New Roman" pitchFamily="18" charset="0"/>
                <a:ea typeface="+mn-ea"/>
                <a:cs typeface="+mn-cs"/>
              </a:rPr>
              <a:t> </a:t>
            </a:r>
          </a:p>
        </p:txBody>
      </p:sp>
      <p:sp>
        <p:nvSpPr>
          <p:cNvPr id="2" name="Rectangle 1">
            <a:extLst>
              <a:ext uri="{FF2B5EF4-FFF2-40B4-BE49-F238E27FC236}">
                <a16:creationId xmlns:a16="http://schemas.microsoft.com/office/drawing/2014/main" id="{1AFCCF98-F2DC-474E-932B-8A45C8F43B61}"/>
              </a:ext>
            </a:extLst>
          </p:cNvPr>
          <p:cNvSpPr/>
          <p:nvPr/>
        </p:nvSpPr>
        <p:spPr>
          <a:xfrm>
            <a:off x="304800" y="1733489"/>
            <a:ext cx="8534400" cy="387798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imes New Roman"/>
                <a:ea typeface="+mn-ea"/>
                <a:cs typeface="+mn-cs"/>
              </a:rPr>
              <a:t>To meet the challenge of variability, health organizations need employees who are empowered and proficient at diagnosing problems, thinking creatively, and developing novel </a:t>
            </a:r>
            <a:r>
              <a:rPr kumimoji="0" lang="en-US" sz="2800" b="0" i="0" u="none" strike="noStrike" kern="1200" cap="none" spc="0" normalizeH="0" baseline="0" noProof="0" dirty="0" smtClean="0">
                <a:ln>
                  <a:noFill/>
                </a:ln>
                <a:effectLst/>
                <a:uLnTx/>
                <a:uFillTx/>
                <a:latin typeface="Times New Roman"/>
                <a:ea typeface="+mn-ea"/>
                <a:cs typeface="+mn-cs"/>
              </a:rPr>
              <a:t>solutions. </a:t>
            </a:r>
            <a:endParaRPr kumimoji="0" lang="en-US" sz="2400" b="0" i="0" u="none" strike="noStrike" kern="1200" cap="none" spc="0" normalizeH="0" baseline="0" noProof="0" dirty="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1" u="none" strike="noStrike" kern="1200" cap="none" spc="0" normalizeH="0" baseline="0" noProof="0" dirty="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Health workers in both clinical and support roles function as knowledge workers. </a:t>
            </a:r>
            <a:endParaRPr kumimoji="0" lang="en-US" sz="1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Times New Roman" panose="02020603050405020304" pitchFamily="18" charset="0"/>
              </a:rPr>
              <a:t>  </a:t>
            </a:r>
          </a:p>
        </p:txBody>
      </p:sp>
      <p:sp>
        <p:nvSpPr>
          <p:cNvPr id="8" name="TextBox 7">
            <a:extLst>
              <a:ext uri="{FF2B5EF4-FFF2-40B4-BE49-F238E27FC236}">
                <a16:creationId xmlns:a16="http://schemas.microsoft.com/office/drawing/2014/main" id="{3B9872D8-8019-484E-9A5B-4BA0030F8B79}"/>
              </a:ext>
            </a:extLst>
          </p:cNvPr>
          <p:cNvSpPr txBox="1"/>
          <p:nvPr/>
        </p:nvSpPr>
        <p:spPr>
          <a:xfrm>
            <a:off x="7904109" y="5634789"/>
            <a:ext cx="1219200" cy="307777"/>
          </a:xfrm>
          <a:prstGeom prst="rect">
            <a:avLst/>
          </a:prstGeom>
          <a:noFill/>
        </p:spPr>
        <p:txBody>
          <a:bodyPr wrap="square" rtlCol="0">
            <a:spAutoFit/>
          </a:bodyPr>
          <a:lstStyle/>
          <a:p>
            <a:r>
              <a:rPr lang="en-US" sz="1400" dirty="0"/>
              <a:t>Slide 14.7</a:t>
            </a:r>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664677085"/>
      </p:ext>
    </p:extLst>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4692163"/>
            <a:ext cx="5943600" cy="132343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                          </a:t>
            </a:r>
            <a:r>
              <a:rPr kumimoji="0" lang="en-US" sz="1800" b="1" i="0" u="none" strike="noStrike" kern="1200" cap="none" spc="0" normalizeH="0" baseline="0" noProof="0" dirty="0">
                <a:ln>
                  <a:noFill/>
                </a:ln>
                <a:effectLst/>
                <a:uLnTx/>
                <a:uFillTx/>
                <a:latin typeface="Times New Roman"/>
                <a:ea typeface="+mn-ea"/>
                <a:cs typeface="+mn-cs"/>
              </a:rPr>
              <a:t>Beneficiaries of </a:t>
            </a:r>
            <a:r>
              <a:rPr kumimoji="0" lang="en-US" sz="1800" b="1" i="0" u="none" strike="noStrike" kern="1200" cap="none" spc="0" normalizeH="0" baseline="0" noProof="0" dirty="0" smtClean="0">
                <a:ln>
                  <a:noFill/>
                </a:ln>
                <a:effectLst/>
                <a:uLnTx/>
                <a:uFillTx/>
                <a:latin typeface="Times New Roman"/>
                <a:ea typeface="+mn-ea"/>
                <a:cs typeface="+mn-cs"/>
              </a:rPr>
              <a:t>Knowledge </a:t>
            </a:r>
            <a:endParaRPr kumimoji="0" lang="en-US" sz="1800" b="1"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400" b="0"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a:ln>
                  <a:noFill/>
                </a:ln>
                <a:effectLst/>
                <a:uLnTx/>
                <a:uFillTx/>
                <a:latin typeface="Times New Roman"/>
                <a:ea typeface="+mn-ea"/>
                <a:cs typeface="+mn-cs"/>
              </a:rPr>
              <a:t>Patients, families, teams, professionals, and units benefit from knowledge and create economic and other value based on such </a:t>
            </a:r>
            <a:r>
              <a:rPr kumimoji="0" lang="en-US" sz="1600" b="0" i="0" u="none" strike="noStrike" kern="1200" cap="none" spc="0" normalizeH="0" baseline="0" noProof="0" dirty="0" smtClean="0">
                <a:ln>
                  <a:noFill/>
                </a:ln>
                <a:effectLst/>
                <a:uLnTx/>
                <a:uFillTx/>
                <a:latin typeface="Times New Roman"/>
                <a:ea typeface="+mn-ea"/>
                <a:cs typeface="+mn-cs"/>
              </a:rPr>
              <a:t>contributions.</a:t>
            </a:r>
            <a:endParaRPr kumimoji="0" lang="en-US" sz="1600" b="0" i="0" u="none" strike="noStrike" kern="1200" cap="none" spc="0" normalizeH="0" baseline="0" noProof="0" dirty="0">
              <a:ln>
                <a:noFill/>
              </a:ln>
              <a:effectLst/>
              <a:uLnTx/>
              <a:uFillTx/>
              <a:latin typeface="Times New Roman"/>
              <a:ea typeface="+mn-ea"/>
              <a:cs typeface="+mn-cs"/>
            </a:endParaRPr>
          </a:p>
        </p:txBody>
      </p:sp>
      <p:sp>
        <p:nvSpPr>
          <p:cNvPr id="13" name="TextBox 12"/>
          <p:cNvSpPr txBox="1"/>
          <p:nvPr/>
        </p:nvSpPr>
        <p:spPr>
          <a:xfrm>
            <a:off x="1689715" y="3037056"/>
            <a:ext cx="5943600" cy="135421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                    </a:t>
            </a:r>
            <a:r>
              <a:rPr kumimoji="0" lang="en-US" sz="1800" b="1" i="0" u="none" strike="noStrike" kern="1200" cap="none" spc="0" normalizeH="0" baseline="0" noProof="0" dirty="0">
                <a:ln>
                  <a:noFill/>
                </a:ln>
                <a:effectLst/>
                <a:uLnTx/>
                <a:uFillTx/>
                <a:latin typeface="Times New Roman"/>
                <a:ea typeface="+mn-ea"/>
                <a:cs typeface="+mn-cs"/>
              </a:rPr>
              <a:t>Users and </a:t>
            </a:r>
            <a:r>
              <a:rPr kumimoji="0" lang="en-US" sz="1800" b="1" i="0" u="none" strike="noStrike" kern="1200" cap="none" spc="0" normalizeH="0" baseline="0" noProof="0" dirty="0" smtClean="0">
                <a:ln>
                  <a:noFill/>
                </a:ln>
                <a:effectLst/>
                <a:uLnTx/>
                <a:uFillTx/>
                <a:latin typeface="Times New Roman"/>
                <a:ea typeface="+mn-ea"/>
                <a:cs typeface="+mn-cs"/>
              </a:rPr>
              <a:t>Transformers </a:t>
            </a:r>
            <a:r>
              <a:rPr kumimoji="0" lang="en-US" sz="1800" b="1" i="0" u="none" strike="noStrike" kern="1200" cap="none" spc="0" normalizeH="0" baseline="0" noProof="0" dirty="0">
                <a:ln>
                  <a:noFill/>
                </a:ln>
                <a:effectLst/>
                <a:uLnTx/>
                <a:uFillTx/>
                <a:latin typeface="Times New Roman"/>
                <a:ea typeface="+mn-ea"/>
                <a:cs typeface="+mn-cs"/>
              </a:rPr>
              <a:t>of </a:t>
            </a:r>
            <a:r>
              <a:rPr kumimoji="0" lang="en-US" sz="1800" b="1" i="0" u="none" strike="noStrike" kern="1200" cap="none" spc="0" normalizeH="0" baseline="0" noProof="0" dirty="0" smtClean="0">
                <a:ln>
                  <a:noFill/>
                </a:ln>
                <a:effectLst/>
                <a:uLnTx/>
                <a:uFillTx/>
                <a:latin typeface="Times New Roman"/>
                <a:ea typeface="+mn-ea"/>
                <a:cs typeface="+mn-cs"/>
              </a:rPr>
              <a:t>Knowledge</a:t>
            </a:r>
            <a:endParaRPr kumimoji="0" lang="en-US" sz="1800" b="1"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a:ln>
                  <a:noFill/>
                </a:ln>
                <a:effectLst/>
                <a:uLnTx/>
                <a:uFillTx/>
                <a:latin typeface="Times New Roman"/>
                <a:ea typeface="+mn-ea"/>
                <a:cs typeface="+mn-cs"/>
              </a:rPr>
              <a:t>Patients, professionals, teams and units who share, transfer, transmit and exchange knowledge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a:ln>
                  <a:noFill/>
                </a:ln>
                <a:effectLst/>
                <a:uLnTx/>
                <a:uFillTx/>
                <a:latin typeface="Times New Roman"/>
                <a:ea typeface="+mn-ea"/>
                <a:cs typeface="+mn-cs"/>
              </a:rPr>
              <a:t>Patients, professionals, teams, and units who adopt, adapt, use and implement knowledge</a:t>
            </a:r>
            <a:endParaRPr kumimoji="0" lang="en-US" sz="1400" b="0" i="0" u="none" strike="noStrike" kern="1200" cap="none" spc="0" normalizeH="0" baseline="0" noProof="0" dirty="0">
              <a:ln>
                <a:noFill/>
              </a:ln>
              <a:effectLst/>
              <a:uLnTx/>
              <a:uFillTx/>
              <a:latin typeface="Times New Roman"/>
              <a:ea typeface="+mn-ea"/>
              <a:cs typeface="+mn-cs"/>
            </a:endParaRPr>
          </a:p>
        </p:txBody>
      </p:sp>
      <p:sp>
        <p:nvSpPr>
          <p:cNvPr id="14" name="TextBox 13"/>
          <p:cNvSpPr txBox="1"/>
          <p:nvPr/>
        </p:nvSpPr>
        <p:spPr>
          <a:xfrm>
            <a:off x="1697736" y="1148718"/>
            <a:ext cx="5943600" cy="160043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imes New Roman"/>
                <a:ea typeface="+mn-ea"/>
                <a:cs typeface="+mn-cs"/>
              </a:rPr>
              <a:t>             </a:t>
            </a:r>
            <a:r>
              <a:rPr kumimoji="0" lang="en-US" sz="1800" b="0" i="0" u="none" strike="noStrike" kern="1200" cap="none" spc="0" normalizeH="0" baseline="0" noProof="0" dirty="0">
                <a:ln>
                  <a:noFill/>
                </a:ln>
                <a:effectLst/>
                <a:uLnTx/>
                <a:uFillTx/>
                <a:latin typeface="Times New Roman"/>
                <a:ea typeface="+mn-ea"/>
                <a:cs typeface="+mn-cs"/>
              </a:rPr>
              <a:t>             </a:t>
            </a:r>
            <a:r>
              <a:rPr kumimoji="0" lang="en-US" sz="1800" b="1" i="0" u="none" strike="noStrike" kern="1200" cap="none" spc="0" normalizeH="0" baseline="0" noProof="0" dirty="0">
                <a:ln>
                  <a:noFill/>
                </a:ln>
                <a:effectLst/>
                <a:uLnTx/>
                <a:uFillTx/>
                <a:latin typeface="Times New Roman"/>
                <a:ea typeface="+mn-ea"/>
                <a:cs typeface="+mn-cs"/>
              </a:rPr>
              <a:t>Generators of Knowledge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a:ln>
                  <a:noFill/>
                </a:ln>
                <a:effectLst/>
                <a:uLnTx/>
                <a:uFillTx/>
                <a:latin typeface="Times New Roman"/>
                <a:ea typeface="+mn-ea"/>
                <a:cs typeface="+mn-cs"/>
              </a:rPr>
              <a:t>Professionals, teams, patients, and units who procure, generate, and assemble knowledge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a:ln>
                  <a:noFill/>
                </a:ln>
                <a:effectLst/>
                <a:uLnTx/>
                <a:uFillTx/>
                <a:latin typeface="Times New Roman"/>
                <a:ea typeface="+mn-ea"/>
                <a:cs typeface="+mn-cs"/>
              </a:rPr>
              <a:t>Knowledge created for functions, processes, products, and services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a:ln>
                  <a:noFill/>
                </a:ln>
                <a:effectLst/>
                <a:uLnTx/>
                <a:uFillTx/>
                <a:latin typeface="Times New Roman"/>
                <a:ea typeface="+mn-ea"/>
                <a:cs typeface="+mn-cs"/>
              </a:rPr>
              <a:t>Knowledge created to forge relationships, contacts, and collaborations </a:t>
            </a:r>
          </a:p>
        </p:txBody>
      </p:sp>
      <p:cxnSp>
        <p:nvCxnSpPr>
          <p:cNvPr id="23" name="Straight Arrow Connector 22"/>
          <p:cNvCxnSpPr>
            <a:cxnSpLocks/>
          </p:cNvCxnSpPr>
          <p:nvPr/>
        </p:nvCxnSpPr>
        <p:spPr bwMode="auto">
          <a:xfrm>
            <a:off x="4353039" y="4419638"/>
            <a:ext cx="0" cy="272525"/>
          </a:xfrm>
          <a:prstGeom prst="straightConnector1">
            <a:avLst/>
          </a:prstGeom>
          <a:solidFill>
            <a:schemeClr val="accent1"/>
          </a:solidFill>
          <a:ln w="57150" cap="flat" cmpd="sng" algn="ctr">
            <a:solidFill>
              <a:schemeClr val="tx1"/>
            </a:solidFill>
            <a:prstDash val="solid"/>
            <a:round/>
            <a:headEnd type="none" w="sm" len="sm"/>
            <a:tailEnd type="arrow"/>
          </a:ln>
          <a:effectLst/>
        </p:spPr>
      </p:cxnSp>
      <p:sp>
        <p:nvSpPr>
          <p:cNvPr id="24" name="TextBox 23"/>
          <p:cNvSpPr txBox="1"/>
          <p:nvPr/>
        </p:nvSpPr>
        <p:spPr>
          <a:xfrm>
            <a:off x="361950" y="658688"/>
            <a:ext cx="857249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Times New Roman"/>
                <a:ea typeface="+mn-ea"/>
                <a:cs typeface="+mn-cs"/>
              </a:rPr>
              <a:t>Model of the Relation of Intellectual Assets to Creation of Value</a:t>
            </a:r>
          </a:p>
        </p:txBody>
      </p:sp>
      <p:cxnSp>
        <p:nvCxnSpPr>
          <p:cNvPr id="18" name="Straight Arrow Connector 17"/>
          <p:cNvCxnSpPr>
            <a:cxnSpLocks/>
          </p:cNvCxnSpPr>
          <p:nvPr/>
        </p:nvCxnSpPr>
        <p:spPr bwMode="auto">
          <a:xfrm>
            <a:off x="4353039" y="2777521"/>
            <a:ext cx="0" cy="259535"/>
          </a:xfrm>
          <a:prstGeom prst="straightConnector1">
            <a:avLst/>
          </a:prstGeom>
          <a:solidFill>
            <a:schemeClr val="accent1"/>
          </a:solidFill>
          <a:ln w="57150" cap="flat" cmpd="sng" algn="ctr">
            <a:solidFill>
              <a:schemeClr val="tx1"/>
            </a:solidFill>
            <a:prstDash val="solid"/>
            <a:round/>
            <a:headEnd type="none" w="sm" len="sm"/>
            <a:tailEnd type="arrow"/>
          </a:ln>
          <a:effectLst/>
        </p:spPr>
      </p:cxnSp>
      <p:sp>
        <p:nvSpPr>
          <p:cNvPr id="9" name="TextBox 8">
            <a:extLst>
              <a:ext uri="{FF2B5EF4-FFF2-40B4-BE49-F238E27FC236}">
                <a16:creationId xmlns:a16="http://schemas.microsoft.com/office/drawing/2014/main" id="{DD822961-9FAC-4EBE-8CF7-6290091CEF73}"/>
              </a:ext>
            </a:extLst>
          </p:cNvPr>
          <p:cNvSpPr txBox="1"/>
          <p:nvPr/>
        </p:nvSpPr>
        <p:spPr>
          <a:xfrm>
            <a:off x="8077200" y="5609541"/>
            <a:ext cx="1219200" cy="307777"/>
          </a:xfrm>
          <a:prstGeom prst="rect">
            <a:avLst/>
          </a:prstGeom>
          <a:noFill/>
        </p:spPr>
        <p:txBody>
          <a:bodyPr wrap="square" rtlCol="0">
            <a:spAutoFit/>
          </a:bodyPr>
          <a:lstStyle/>
          <a:p>
            <a:r>
              <a:rPr lang="en-US" sz="1400" dirty="0"/>
              <a:t>Slide 14.8</a:t>
            </a: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591769733"/>
      </p:ext>
    </p:extLst>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990600"/>
            <a:ext cx="4419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6" name="TextBox 5"/>
          <p:cNvSpPr txBox="1"/>
          <p:nvPr/>
        </p:nvSpPr>
        <p:spPr>
          <a:xfrm>
            <a:off x="0" y="710625"/>
            <a:ext cx="91440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effectLst/>
                <a:uLnTx/>
                <a:uFillTx/>
                <a:latin typeface="Times New Roman"/>
                <a:ea typeface="+mn-ea"/>
                <a:cs typeface="+mn-cs"/>
              </a:rPr>
              <a:t>Characteristics of Knowledge Workers</a:t>
            </a:r>
          </a:p>
        </p:txBody>
      </p:sp>
      <p:sp>
        <p:nvSpPr>
          <p:cNvPr id="2" name="TextBox 1"/>
          <p:cNvSpPr txBox="1"/>
          <p:nvPr/>
        </p:nvSpPr>
        <p:spPr>
          <a:xfrm>
            <a:off x="381001" y="1305848"/>
            <a:ext cx="8458199" cy="36471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effectLst/>
                <a:uLnTx/>
                <a:uFillTx/>
                <a:latin typeface="Times New Roman"/>
                <a:ea typeface="+mn-ea"/>
                <a:cs typeface="+mn-cs"/>
              </a:rPr>
              <a:t>Changes in organization structure, work process and </a:t>
            </a:r>
            <a:r>
              <a:rPr kumimoji="0" lang="en-US" sz="2100" b="1" i="0" u="none" strike="noStrike" kern="1200" cap="none" spc="0" normalizeH="0" baseline="0" noProof="0" dirty="0" smtClean="0">
                <a:ln>
                  <a:noFill/>
                </a:ln>
                <a:effectLst/>
                <a:uLnTx/>
                <a:uFillTx/>
                <a:latin typeface="Times New Roman"/>
                <a:ea typeface="+mn-ea"/>
                <a:cs typeface="+mn-cs"/>
              </a:rPr>
              <a:t>culture</a:t>
            </a:r>
            <a:endParaRPr kumimoji="0" lang="en-US" sz="2100" b="0" i="0" u="none" strike="noStrike" kern="1200" cap="none" spc="0" normalizeH="0" baseline="0" noProof="0" dirty="0">
              <a:ln>
                <a:noFill/>
              </a:ln>
              <a:effectLst/>
              <a:uLnTx/>
              <a:uFillTx/>
              <a:latin typeface="Times New Roman"/>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High levels of (richness </a:t>
            </a:r>
            <a:r>
              <a:rPr kumimoji="0" lang="en-US" sz="2100" b="0" i="0" u="none" strike="noStrike" kern="1200" cap="none" spc="0" normalizeH="0" baseline="0" noProof="0" dirty="0" smtClean="0">
                <a:ln>
                  <a:noFill/>
                </a:ln>
                <a:effectLst/>
                <a:uLnTx/>
                <a:uFillTx/>
                <a:latin typeface="Times New Roman"/>
                <a:ea typeface="+mn-ea"/>
                <a:cs typeface="+mn-cs"/>
              </a:rPr>
              <a:t>of) </a:t>
            </a:r>
            <a:r>
              <a:rPr kumimoji="0" lang="en-US" sz="2100" b="0" i="0" u="none" strike="noStrike" kern="1200" cap="none" spc="0" normalizeH="0" baseline="0" noProof="0" dirty="0">
                <a:ln>
                  <a:noFill/>
                </a:ln>
                <a:effectLst/>
                <a:uLnTx/>
                <a:uFillTx/>
                <a:latin typeface="Times New Roman"/>
                <a:ea typeface="+mn-ea"/>
                <a:cs typeface="+mn-cs"/>
              </a:rPr>
              <a:t>information sharing</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Worker autonomy </a:t>
            </a:r>
            <a:r>
              <a:rPr kumimoji="0" lang="en-US" sz="2100" b="0" i="0" u="none" strike="noStrike" kern="1200" cap="none" spc="0" normalizeH="0" baseline="0" noProof="0" dirty="0" smtClean="0">
                <a:ln>
                  <a:noFill/>
                </a:ln>
                <a:effectLst/>
                <a:uLnTx/>
                <a:uFillTx/>
                <a:latin typeface="Times New Roman"/>
                <a:ea typeface="+mn-ea"/>
                <a:cs typeface="+mn-cs"/>
              </a:rPr>
              <a:t>/ decision-making </a:t>
            </a:r>
            <a:r>
              <a:rPr kumimoji="0" lang="en-US" sz="2100" b="0" i="0" u="none" strike="noStrike" kern="1200" cap="none" spc="0" normalizeH="0" baseline="0" noProof="0" dirty="0">
                <a:ln>
                  <a:noFill/>
                </a:ln>
                <a:effectLst/>
                <a:uLnTx/>
                <a:uFillTx/>
                <a:latin typeface="Times New Roman"/>
                <a:ea typeface="+mn-ea"/>
                <a:cs typeface="+mn-cs"/>
              </a:rPr>
              <a:t>authority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smtClean="0">
                <a:ln>
                  <a:noFill/>
                </a:ln>
                <a:effectLst/>
                <a:uLnTx/>
                <a:uFillTx/>
                <a:latin typeface="Times New Roman"/>
                <a:ea typeface="+mn-ea"/>
                <a:cs typeface="+mn-cs"/>
              </a:rPr>
              <a:t>Making </a:t>
            </a:r>
            <a:r>
              <a:rPr kumimoji="0" lang="en-US" sz="2100" b="0" i="0" u="none" strike="noStrike" kern="1200" cap="none" spc="0" normalizeH="0" baseline="0" noProof="0" dirty="0" err="1" smtClean="0">
                <a:ln>
                  <a:noFill/>
                </a:ln>
                <a:effectLst/>
                <a:uLnTx/>
                <a:uFillTx/>
                <a:latin typeface="Times New Roman"/>
                <a:ea typeface="+mn-ea"/>
                <a:cs typeface="+mn-cs"/>
              </a:rPr>
              <a:t>nonprogrammed</a:t>
            </a:r>
            <a:r>
              <a:rPr kumimoji="0" lang="en-US" sz="2100" b="0" i="0" u="none" strike="noStrike" kern="1200" cap="none" spc="0" normalizeH="0" baseline="0" noProof="0" dirty="0" smtClean="0">
                <a:ln>
                  <a:noFill/>
                </a:ln>
                <a:effectLst/>
                <a:uLnTx/>
                <a:uFillTx/>
                <a:latin typeface="Times New Roman"/>
                <a:ea typeface="+mn-ea"/>
                <a:cs typeface="+mn-cs"/>
              </a:rPr>
              <a:t> </a:t>
            </a:r>
            <a:r>
              <a:rPr kumimoji="0" lang="en-US" sz="2100" b="0" i="0" u="none" strike="noStrike" kern="1200" cap="none" spc="0" normalizeH="0" baseline="0" noProof="0" dirty="0">
                <a:ln>
                  <a:noFill/>
                </a:ln>
                <a:effectLst/>
                <a:uLnTx/>
                <a:uFillTx/>
                <a:latin typeface="Times New Roman"/>
                <a:ea typeface="+mn-ea"/>
                <a:cs typeface="+mn-cs"/>
              </a:rPr>
              <a:t>decisions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Cooperative manner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Team orientation</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Ability and authority to achieve results for patients and families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Value orientation</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Intimacy of communication and shared commitment to/with patients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effectLst/>
                <a:uLnTx/>
                <a:uFillTx/>
                <a:latin typeface="Times New Roman"/>
                <a:ea typeface="+mn-ea"/>
                <a:cs typeface="+mn-cs"/>
              </a:rPr>
              <a:t>Transgenerational trends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100" b="0" i="0" u="none" strike="noStrike" kern="1200" cap="none" spc="0" normalizeH="0" baseline="0" noProof="0" dirty="0">
                <a:ln>
                  <a:noFill/>
                </a:ln>
                <a:effectLst/>
                <a:uLnTx/>
                <a:uFillTx/>
                <a:latin typeface="Times New Roman"/>
                <a:ea typeface="+mn-ea"/>
                <a:cs typeface="+mn-cs"/>
              </a:rPr>
              <a:t>Different values, </a:t>
            </a:r>
            <a:r>
              <a:rPr kumimoji="0" lang="en-US" sz="2100" b="0" i="0" u="none" strike="noStrike" kern="1200" cap="none" spc="0" normalizeH="0" baseline="0" noProof="0" dirty="0" smtClean="0">
                <a:ln>
                  <a:noFill/>
                </a:ln>
                <a:effectLst/>
                <a:uLnTx/>
                <a:uFillTx/>
                <a:latin typeface="Times New Roman"/>
                <a:ea typeface="+mn-ea"/>
                <a:cs typeface="+mn-cs"/>
              </a:rPr>
              <a:t>communication patterns, </a:t>
            </a:r>
            <a:r>
              <a:rPr kumimoji="0" lang="en-US" sz="2100" b="0" i="0" u="none" strike="noStrike" kern="1200" cap="none" spc="0" normalizeH="0" baseline="0" noProof="0" dirty="0">
                <a:ln>
                  <a:noFill/>
                </a:ln>
                <a:effectLst/>
                <a:uLnTx/>
                <a:uFillTx/>
                <a:latin typeface="Times New Roman"/>
                <a:ea typeface="+mn-ea"/>
                <a:cs typeface="+mn-cs"/>
              </a:rPr>
              <a:t>and abilities</a:t>
            </a:r>
          </a:p>
        </p:txBody>
      </p:sp>
      <p:sp>
        <p:nvSpPr>
          <p:cNvPr id="4" name="TextBox 3">
            <a:extLst>
              <a:ext uri="{FF2B5EF4-FFF2-40B4-BE49-F238E27FC236}">
                <a16:creationId xmlns:a16="http://schemas.microsoft.com/office/drawing/2014/main" id="{D620188A-DD7D-4D5A-9348-2B01FE748FB3}"/>
              </a:ext>
            </a:extLst>
          </p:cNvPr>
          <p:cNvSpPr txBox="1"/>
          <p:nvPr/>
        </p:nvSpPr>
        <p:spPr>
          <a:xfrm>
            <a:off x="458169" y="5103210"/>
            <a:ext cx="777143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effectLst/>
                <a:uLnTx/>
                <a:uFillTx/>
                <a:latin typeface="Times New Roman"/>
                <a:ea typeface="+mn-ea"/>
                <a:cs typeface="+mn-cs"/>
              </a:rPr>
              <a:t>Healthcare </a:t>
            </a:r>
            <a:r>
              <a:rPr kumimoji="0" lang="en-US" sz="1800" b="0" i="0" u="none" strike="noStrike" kern="1200" cap="none" spc="0" normalizeH="0" baseline="0" noProof="0" dirty="0">
                <a:ln>
                  <a:noFill/>
                </a:ln>
                <a:effectLst/>
                <a:uLnTx/>
                <a:uFillTx/>
                <a:latin typeface="Times New Roman"/>
                <a:ea typeface="+mn-ea"/>
                <a:cs typeface="+mn-cs"/>
              </a:rPr>
              <a:t>organizations are highly service-oriented and knowledge-based entities, and </a:t>
            </a:r>
            <a:r>
              <a:rPr kumimoji="0" lang="en-US" sz="1800" b="0" i="0" u="none" strike="noStrike" kern="1200" cap="none" spc="0" normalizeH="0" baseline="0" noProof="0" dirty="0" smtClean="0">
                <a:ln>
                  <a:noFill/>
                </a:ln>
                <a:effectLst/>
                <a:uLnTx/>
                <a:uFillTx/>
                <a:latin typeface="Times New Roman"/>
                <a:ea typeface="+mn-ea"/>
                <a:cs typeface="+mn-cs"/>
              </a:rPr>
              <a:t>they demand </a:t>
            </a:r>
            <a:r>
              <a:rPr kumimoji="0" lang="en-US" sz="1800" b="0" i="0" u="none" strike="noStrike" kern="1200" cap="none" spc="0" normalizeH="0" baseline="0" noProof="0" dirty="0">
                <a:ln>
                  <a:noFill/>
                </a:ln>
                <a:effectLst/>
                <a:uLnTx/>
                <a:uFillTx/>
                <a:latin typeface="Times New Roman"/>
                <a:ea typeface="+mn-ea"/>
                <a:cs typeface="+mn-cs"/>
              </a:rPr>
              <a:t>proactive work behaviors from their employees. </a:t>
            </a:r>
          </a:p>
        </p:txBody>
      </p:sp>
      <p:sp>
        <p:nvSpPr>
          <p:cNvPr id="12" name="TextBox 11">
            <a:extLst>
              <a:ext uri="{FF2B5EF4-FFF2-40B4-BE49-F238E27FC236}">
                <a16:creationId xmlns:a16="http://schemas.microsoft.com/office/drawing/2014/main" id="{56D9E7AF-D3A1-4852-ACA2-90C3E677FF03}"/>
              </a:ext>
            </a:extLst>
          </p:cNvPr>
          <p:cNvSpPr txBox="1"/>
          <p:nvPr/>
        </p:nvSpPr>
        <p:spPr>
          <a:xfrm>
            <a:off x="7962418" y="5586970"/>
            <a:ext cx="1219200" cy="307777"/>
          </a:xfrm>
          <a:prstGeom prst="rect">
            <a:avLst/>
          </a:prstGeom>
          <a:noFill/>
        </p:spPr>
        <p:txBody>
          <a:bodyPr wrap="square" rtlCol="0">
            <a:spAutoFit/>
          </a:bodyPr>
          <a:lstStyle/>
          <a:p>
            <a:r>
              <a:rPr lang="en-US" sz="1400" dirty="0"/>
              <a:t>Slide 14.9</a:t>
            </a:r>
          </a:p>
        </p:txBody>
      </p:sp>
      <p:sp>
        <p:nvSpPr>
          <p:cNvPr id="13"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502542871"/>
      </p:ext>
    </p:extLst>
  </p:cSld>
  <p:clrMapOvr>
    <a:masterClrMapping/>
  </p:clrMapOvr>
  <p:transition spd="med">
    <p:zoom/>
  </p:transition>
</p:sld>
</file>

<file path=ppt/theme/theme1.xml><?xml version="1.0" encoding="utf-8"?>
<a:theme xmlns:a="http://schemas.openxmlformats.org/drawingml/2006/main" name="1_PPT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9EF1E5DC21F54A8F04D99362B56D03" ma:contentTypeVersion="13" ma:contentTypeDescription="Create a new document." ma:contentTypeScope="" ma:versionID="4d4655c2c8080f9452f58b6223928f2c">
  <xsd:schema xmlns:xsd="http://www.w3.org/2001/XMLSchema" xmlns:xs="http://www.w3.org/2001/XMLSchema" xmlns:p="http://schemas.microsoft.com/office/2006/metadata/properties" xmlns:ns2="7d324761-fe53-494d-8205-2c443b4e1901" xmlns:ns3="85776e18-afee-41fb-9c4c-60a23c8fa3aa" targetNamespace="http://schemas.microsoft.com/office/2006/metadata/properties" ma:root="true" ma:fieldsID="419b385ae521bbb2ce3f6a8af29ffc04" ns2:_="" ns3:_="">
    <xsd:import namespace="7d324761-fe53-494d-8205-2c443b4e1901"/>
    <xsd:import namespace="85776e18-afee-41fb-9c4c-60a23c8fa3a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Description0"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324761-fe53-494d-8205-2c443b4e1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Description0" ma:index="15" nillable="true" ma:displayName="Description" ma:format="Dropdown" ma:internalName="Description0">
      <xsd:simpleType>
        <xsd:restriction base="dms:Text">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776e18-afee-41fb-9c4c-60a23c8fa3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7d324761-fe53-494d-8205-2c443b4e1901" xsi:nil="true"/>
  </documentManagement>
</p:properties>
</file>

<file path=customXml/itemProps1.xml><?xml version="1.0" encoding="utf-8"?>
<ds:datastoreItem xmlns:ds="http://schemas.openxmlformats.org/officeDocument/2006/customXml" ds:itemID="{D7CAE5ED-42E0-4041-847A-0DD990539028}"/>
</file>

<file path=customXml/itemProps2.xml><?xml version="1.0" encoding="utf-8"?>
<ds:datastoreItem xmlns:ds="http://schemas.openxmlformats.org/officeDocument/2006/customXml" ds:itemID="{3D4BFCC5-1A5A-4AE7-A2DE-518487EC14CF}"/>
</file>

<file path=customXml/itemProps3.xml><?xml version="1.0" encoding="utf-8"?>
<ds:datastoreItem xmlns:ds="http://schemas.openxmlformats.org/officeDocument/2006/customXml" ds:itemID="{58C81611-6DFD-4BE1-AA8F-B4A624EC2738}"/>
</file>

<file path=docProps/app.xml><?xml version="1.0" encoding="utf-8"?>
<Properties xmlns="http://schemas.openxmlformats.org/officeDocument/2006/extended-properties" xmlns:vt="http://schemas.openxmlformats.org/officeDocument/2006/docPropsVTypes">
  <Template>Adjacency</Template>
  <TotalTime>8218</TotalTime>
  <Words>2049</Words>
  <Application>Microsoft Office PowerPoint</Application>
  <PresentationFormat>On-screen Show (4:3)</PresentationFormat>
  <Paragraphs>319</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Garamond</vt:lpstr>
      <vt:lpstr>Times New Roman</vt:lpstr>
      <vt:lpstr>1_PPTtemplate</vt:lpstr>
      <vt:lpstr>   The Crucial Role of People and Information in Healthcare Organizations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 of Research on knowledge workers</dc:title>
  <dc:creator>Gordon D Brown</dc:creator>
  <cp:lastModifiedBy>Michael  G. Noren</cp:lastModifiedBy>
  <cp:revision>166</cp:revision>
  <dcterms:created xsi:type="dcterms:W3CDTF">2013-02-15T09:31:09Z</dcterms:created>
  <dcterms:modified xsi:type="dcterms:W3CDTF">2018-09-19T19:48:42Z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0x010100109EF1E5DC21F54A8F04D99362B56D03</vt:lpwstr>
  </property>
</Properties>
</file>