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8.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9.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diagrams/colors1.xml" ContentType="application/vnd.openxmlformats-officedocument.drawingml.diagramColors+xml"/>
  <Override PartName="/ppt/diagrams/layout1.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2"/>
  </p:notesMasterIdLst>
  <p:handoutMasterIdLst>
    <p:handoutMasterId r:id="rId33"/>
  </p:handoutMasterIdLst>
  <p:sldIdLst>
    <p:sldId id="446" r:id="rId2"/>
    <p:sldId id="447" r:id="rId3"/>
    <p:sldId id="448" r:id="rId4"/>
    <p:sldId id="451" r:id="rId5"/>
    <p:sldId id="430" r:id="rId6"/>
    <p:sldId id="449" r:id="rId7"/>
    <p:sldId id="469" r:id="rId8"/>
    <p:sldId id="450" r:id="rId9"/>
    <p:sldId id="467" r:id="rId10"/>
    <p:sldId id="456" r:id="rId11"/>
    <p:sldId id="457" r:id="rId12"/>
    <p:sldId id="458" r:id="rId13"/>
    <p:sldId id="459" r:id="rId14"/>
    <p:sldId id="418" r:id="rId15"/>
    <p:sldId id="460" r:id="rId16"/>
    <p:sldId id="421" r:id="rId17"/>
    <p:sldId id="422" r:id="rId18"/>
    <p:sldId id="424" r:id="rId19"/>
    <p:sldId id="468" r:id="rId20"/>
    <p:sldId id="433" r:id="rId21"/>
    <p:sldId id="470" r:id="rId22"/>
    <p:sldId id="471" r:id="rId23"/>
    <p:sldId id="442" r:id="rId24"/>
    <p:sldId id="463" r:id="rId25"/>
    <p:sldId id="462" r:id="rId26"/>
    <p:sldId id="443" r:id="rId27"/>
    <p:sldId id="444" r:id="rId28"/>
    <p:sldId id="464" r:id="rId29"/>
    <p:sldId id="465" r:id="rId30"/>
    <p:sldId id="46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name%" initial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D09"/>
    <a:srgbClr val="00B0EE"/>
    <a:srgbClr val="4FD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4" autoAdjust="0"/>
    <p:restoredTop sz="94737" autoAdjust="0"/>
  </p:normalViewPr>
  <p:slideViewPr>
    <p:cSldViewPr>
      <p:cViewPr varScale="1">
        <p:scale>
          <a:sx n="98" d="100"/>
          <a:sy n="98" d="100"/>
        </p:scale>
        <p:origin x="5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16994-BF64-4C59-8F28-3655832AF205}"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D5EC0F12-2D6B-4E01-BDC8-B017A269C87A}">
      <dgm:prSet phldrT="[Text]" custT="1"/>
      <dgm:spPr/>
      <dgm:t>
        <a:bodyPr/>
        <a:lstStyle/>
        <a:p>
          <a:r>
            <a:rPr lang="en-US" sz="2400" dirty="0"/>
            <a:t>Information </a:t>
          </a:r>
          <a:r>
            <a:rPr lang="en-US" sz="2400" dirty="0" smtClean="0"/>
            <a:t>technology</a:t>
          </a:r>
          <a:endParaRPr lang="en-US" sz="2400" dirty="0"/>
        </a:p>
      </dgm:t>
    </dgm:pt>
    <dgm:pt modelId="{8D9230A2-125E-4F8B-B2E2-828D505DFB58}" type="parTrans" cxnId="{1CB0E2F2-5EE1-4455-BDBC-198FEED83AC2}">
      <dgm:prSet/>
      <dgm:spPr/>
      <dgm:t>
        <a:bodyPr/>
        <a:lstStyle/>
        <a:p>
          <a:endParaRPr lang="en-US"/>
        </a:p>
      </dgm:t>
    </dgm:pt>
    <dgm:pt modelId="{CDF8EBF5-1646-42B4-AED1-DF577C2F783C}" type="sibTrans" cxnId="{1CB0E2F2-5EE1-4455-BDBC-198FEED83AC2}">
      <dgm:prSet/>
      <dgm:spPr/>
      <dgm:t>
        <a:bodyPr/>
        <a:lstStyle/>
        <a:p>
          <a:endParaRPr lang="en-US"/>
        </a:p>
      </dgm:t>
    </dgm:pt>
    <dgm:pt modelId="{FCED91A1-A121-420B-856B-4CF2E5003EF8}">
      <dgm:prSet phldrT="[Text]" custT="1"/>
      <dgm:spPr/>
      <dgm:t>
        <a:bodyPr/>
        <a:lstStyle/>
        <a:p>
          <a:r>
            <a:rPr lang="en-US" sz="1400" dirty="0" smtClean="0"/>
            <a:t>Communications</a:t>
          </a:r>
          <a:endParaRPr lang="en-US" sz="1400" dirty="0"/>
        </a:p>
      </dgm:t>
    </dgm:pt>
    <dgm:pt modelId="{249F41F7-2034-404F-BFF7-8090C6E3A9FA}" type="parTrans" cxnId="{E1E07097-FD32-4E78-A5FD-DD66D287FAB7}">
      <dgm:prSet/>
      <dgm:spPr/>
      <dgm:t>
        <a:bodyPr/>
        <a:lstStyle/>
        <a:p>
          <a:endParaRPr lang="en-US"/>
        </a:p>
      </dgm:t>
    </dgm:pt>
    <dgm:pt modelId="{96A1A9F9-8842-4885-AE05-1E1EF927EEA2}" type="sibTrans" cxnId="{E1E07097-FD32-4E78-A5FD-DD66D287FAB7}">
      <dgm:prSet/>
      <dgm:spPr/>
      <dgm:t>
        <a:bodyPr/>
        <a:lstStyle/>
        <a:p>
          <a:endParaRPr lang="en-US"/>
        </a:p>
      </dgm:t>
    </dgm:pt>
    <dgm:pt modelId="{EE30961D-6287-4E01-9AB3-3CADDF3E7C2D}">
      <dgm:prSet phldrT="[Text]"/>
      <dgm:spPr/>
      <dgm:t>
        <a:bodyPr/>
        <a:lstStyle/>
        <a:p>
          <a:r>
            <a:rPr lang="en-US" dirty="0"/>
            <a:t>Health </a:t>
          </a:r>
          <a:r>
            <a:rPr lang="en-US" dirty="0" smtClean="0"/>
            <a:t>system</a:t>
          </a:r>
          <a:endParaRPr lang="en-US" dirty="0"/>
        </a:p>
      </dgm:t>
    </dgm:pt>
    <dgm:pt modelId="{97F817E5-5559-491B-A4C1-1325BEA40B99}" type="parTrans" cxnId="{03565570-D3D9-4629-A867-9AFC13775002}">
      <dgm:prSet/>
      <dgm:spPr/>
      <dgm:t>
        <a:bodyPr/>
        <a:lstStyle/>
        <a:p>
          <a:endParaRPr lang="en-US"/>
        </a:p>
      </dgm:t>
    </dgm:pt>
    <dgm:pt modelId="{59F93C60-CF55-40E6-AFF2-88703F6D32E0}" type="sibTrans" cxnId="{03565570-D3D9-4629-A867-9AFC13775002}">
      <dgm:prSet/>
      <dgm:spPr/>
      <dgm:t>
        <a:bodyPr/>
        <a:lstStyle/>
        <a:p>
          <a:endParaRPr lang="en-US"/>
        </a:p>
      </dgm:t>
    </dgm:pt>
    <dgm:pt modelId="{FC4CB1D3-F1BD-4B31-8F35-443A0CB9A9AD}">
      <dgm:prSet phldrT="[Text]" custLinFactNeighborX="-50103" custLinFactNeighborY="12994"/>
      <dgm:spPr/>
      <dgm:t>
        <a:bodyPr/>
        <a:lstStyle/>
        <a:p>
          <a:endParaRPr lang="en-US"/>
        </a:p>
      </dgm:t>
    </dgm:pt>
    <dgm:pt modelId="{F819BA78-A0AA-4C91-87F9-A59E51CAA024}" type="parTrans" cxnId="{76FA031B-CA17-4B76-9108-FC8B6F7CD782}">
      <dgm:prSet/>
      <dgm:spPr/>
      <dgm:t>
        <a:bodyPr/>
        <a:lstStyle/>
        <a:p>
          <a:endParaRPr lang="en-US"/>
        </a:p>
      </dgm:t>
    </dgm:pt>
    <dgm:pt modelId="{831123D0-AA22-4F62-B25B-2A650212D14F}" type="sibTrans" cxnId="{76FA031B-CA17-4B76-9108-FC8B6F7CD782}">
      <dgm:prSet/>
      <dgm:spPr/>
      <dgm:t>
        <a:bodyPr/>
        <a:lstStyle/>
        <a:p>
          <a:endParaRPr lang="en-US"/>
        </a:p>
      </dgm:t>
    </dgm:pt>
    <dgm:pt modelId="{9CBD14FE-CBDB-4C16-81C5-50317FBB1BDE}">
      <dgm:prSet phldrT="[Text]" custLinFactNeighborX="-50103" custLinFactNeighborY="12994"/>
      <dgm:spPr/>
      <dgm:t>
        <a:bodyPr/>
        <a:lstStyle/>
        <a:p>
          <a:endParaRPr lang="en-US"/>
        </a:p>
      </dgm:t>
    </dgm:pt>
    <dgm:pt modelId="{75767773-8F98-477C-8CF8-7A80EF3D76EC}" type="parTrans" cxnId="{8B53C044-9A36-4D5F-8387-D85CD6B45A66}">
      <dgm:prSet/>
      <dgm:spPr/>
      <dgm:t>
        <a:bodyPr/>
        <a:lstStyle/>
        <a:p>
          <a:endParaRPr lang="en-US"/>
        </a:p>
      </dgm:t>
    </dgm:pt>
    <dgm:pt modelId="{D61B2F5B-B2BD-4610-BBE9-CE2B4128CDE1}" type="sibTrans" cxnId="{8B53C044-9A36-4D5F-8387-D85CD6B45A66}">
      <dgm:prSet/>
      <dgm:spPr/>
      <dgm:t>
        <a:bodyPr/>
        <a:lstStyle/>
        <a:p>
          <a:endParaRPr lang="en-US"/>
        </a:p>
      </dgm:t>
    </dgm:pt>
    <dgm:pt modelId="{EC56D85D-505C-426A-8799-1F05064484AE}" type="pres">
      <dgm:prSet presAssocID="{8ED16994-BF64-4C59-8F28-3655832AF205}" presName="Name0" presStyleCnt="0">
        <dgm:presLayoutVars>
          <dgm:chMax val="1"/>
          <dgm:chPref val="1"/>
        </dgm:presLayoutVars>
      </dgm:prSet>
      <dgm:spPr/>
      <dgm:t>
        <a:bodyPr/>
        <a:lstStyle/>
        <a:p>
          <a:endParaRPr lang="en-US"/>
        </a:p>
      </dgm:t>
    </dgm:pt>
    <dgm:pt modelId="{69853E50-B5BE-46B2-8687-62C12952D5AE}" type="pres">
      <dgm:prSet presAssocID="{D5EC0F12-2D6B-4E01-BDC8-B017A269C87A}" presName="Parent" presStyleLbl="node0" presStyleIdx="0" presStyleCnt="1" custScaleX="126251" custScaleY="78646" custLinFactNeighborX="1753" custLinFactNeighborY="-805">
        <dgm:presLayoutVars>
          <dgm:chMax val="5"/>
          <dgm:chPref val="5"/>
        </dgm:presLayoutVars>
      </dgm:prSet>
      <dgm:spPr/>
      <dgm:t>
        <a:bodyPr/>
        <a:lstStyle/>
        <a:p>
          <a:endParaRPr lang="en-US"/>
        </a:p>
      </dgm:t>
    </dgm:pt>
    <dgm:pt modelId="{C5917EA5-7F2C-4BE0-9221-644F3419E8FE}" type="pres">
      <dgm:prSet presAssocID="{D5EC0F12-2D6B-4E01-BDC8-B017A269C87A}" presName="Accent1" presStyleLbl="node1" presStyleIdx="0" presStyleCnt="13"/>
      <dgm:spPr/>
    </dgm:pt>
    <dgm:pt modelId="{A3F8BBCD-29AA-4985-87A1-F7391A4BC5A5}" type="pres">
      <dgm:prSet presAssocID="{D5EC0F12-2D6B-4E01-BDC8-B017A269C87A}" presName="Accent2" presStyleLbl="node1" presStyleIdx="1" presStyleCnt="13"/>
      <dgm:spPr/>
    </dgm:pt>
    <dgm:pt modelId="{C782135E-2EA6-4506-A455-B95AD4C344BE}" type="pres">
      <dgm:prSet presAssocID="{D5EC0F12-2D6B-4E01-BDC8-B017A269C87A}" presName="Accent3" presStyleLbl="node1" presStyleIdx="2" presStyleCnt="13" custLinFactX="-100000" custLinFactY="100000" custLinFactNeighborX="-177771" custLinFactNeighborY="112706"/>
      <dgm:spPr/>
    </dgm:pt>
    <dgm:pt modelId="{C5562C21-DD52-4034-8BB0-15DF99B7B5EF}" type="pres">
      <dgm:prSet presAssocID="{D5EC0F12-2D6B-4E01-BDC8-B017A269C87A}" presName="Accent4" presStyleLbl="node1" presStyleIdx="3" presStyleCnt="13" custLinFactX="-100000" custLinFactNeighborX="-146572" custLinFactNeighborY="-2708"/>
      <dgm:spPr/>
    </dgm:pt>
    <dgm:pt modelId="{FC32EC5E-AB2A-4FFC-BAEF-7F0FD088C1A7}" type="pres">
      <dgm:prSet presAssocID="{D5EC0F12-2D6B-4E01-BDC8-B017A269C87A}" presName="Accent5" presStyleLbl="node1" presStyleIdx="4" presStyleCnt="13"/>
      <dgm:spPr/>
    </dgm:pt>
    <dgm:pt modelId="{F4C3BFC0-1604-4BD5-BABD-3CE31644C0C1}" type="pres">
      <dgm:prSet presAssocID="{D5EC0F12-2D6B-4E01-BDC8-B017A269C87A}" presName="Accent6" presStyleLbl="node1" presStyleIdx="5" presStyleCnt="13" custLinFactY="12742" custLinFactNeighborX="-25058" custLinFactNeighborY="100000"/>
      <dgm:spPr/>
    </dgm:pt>
    <dgm:pt modelId="{EA450C7D-24A9-4E6F-B2F9-2D2457A1D0A1}" type="pres">
      <dgm:prSet presAssocID="{FCED91A1-A121-420B-856B-4CF2E5003EF8}" presName="Child1" presStyleLbl="node1" presStyleIdx="6" presStyleCnt="13" custScaleX="173788" custScaleY="176435" custLinFactNeighborX="-15416" custLinFactNeighborY="-28600">
        <dgm:presLayoutVars>
          <dgm:chMax val="0"/>
          <dgm:chPref val="0"/>
        </dgm:presLayoutVars>
      </dgm:prSet>
      <dgm:spPr/>
      <dgm:t>
        <a:bodyPr/>
        <a:lstStyle/>
        <a:p>
          <a:endParaRPr lang="en-US"/>
        </a:p>
      </dgm:t>
    </dgm:pt>
    <dgm:pt modelId="{8DE69B84-01E4-4A1A-A045-4D5CBAE580B6}" type="pres">
      <dgm:prSet presAssocID="{FCED91A1-A121-420B-856B-4CF2E5003EF8}" presName="Accent7" presStyleCnt="0"/>
      <dgm:spPr/>
    </dgm:pt>
    <dgm:pt modelId="{A79E438B-5177-45FE-9DB0-8E8BF722A691}" type="pres">
      <dgm:prSet presAssocID="{FCED91A1-A121-420B-856B-4CF2E5003EF8}" presName="AccentHold1" presStyleLbl="node1" presStyleIdx="7" presStyleCnt="13"/>
      <dgm:spPr/>
    </dgm:pt>
    <dgm:pt modelId="{5E105252-1723-4867-A052-24C437A28700}" type="pres">
      <dgm:prSet presAssocID="{FCED91A1-A121-420B-856B-4CF2E5003EF8}" presName="Accent8" presStyleCnt="0"/>
      <dgm:spPr/>
    </dgm:pt>
    <dgm:pt modelId="{5CCA2204-AEA2-45E3-91F8-DFA67C982D72}" type="pres">
      <dgm:prSet presAssocID="{FCED91A1-A121-420B-856B-4CF2E5003EF8}" presName="AccentHold2" presStyleLbl="node1" presStyleIdx="8" presStyleCnt="13" custScaleX="117900" custScaleY="141381" custLinFactNeighborX="74376" custLinFactNeighborY="43088"/>
      <dgm:spPr/>
    </dgm:pt>
    <dgm:pt modelId="{315C2C14-FAB8-414A-9E59-4950D32464F9}" type="pres">
      <dgm:prSet presAssocID="{EE30961D-6287-4E01-9AB3-3CADDF3E7C2D}" presName="Child2" presStyleLbl="node1" presStyleIdx="9" presStyleCnt="13" custLinFactNeighborX="-50103" custLinFactNeighborY="12994">
        <dgm:presLayoutVars>
          <dgm:chMax val="0"/>
          <dgm:chPref val="0"/>
        </dgm:presLayoutVars>
      </dgm:prSet>
      <dgm:spPr/>
      <dgm:t>
        <a:bodyPr/>
        <a:lstStyle/>
        <a:p>
          <a:endParaRPr lang="en-US"/>
        </a:p>
      </dgm:t>
    </dgm:pt>
    <dgm:pt modelId="{C9ACCD1F-9444-4DBA-B0F0-23BF1E72CC9C}" type="pres">
      <dgm:prSet presAssocID="{EE30961D-6287-4E01-9AB3-3CADDF3E7C2D}" presName="Accent9" presStyleCnt="0"/>
      <dgm:spPr/>
    </dgm:pt>
    <dgm:pt modelId="{BF145828-D4A5-4FC4-80A0-363126B4BB81}" type="pres">
      <dgm:prSet presAssocID="{EE30961D-6287-4E01-9AB3-3CADDF3E7C2D}" presName="AccentHold1" presStyleLbl="node1" presStyleIdx="10" presStyleCnt="13" custLinFactX="-22497" custLinFactNeighborX="-100000" custLinFactNeighborY="41273"/>
      <dgm:spPr/>
    </dgm:pt>
    <dgm:pt modelId="{5794D590-3C2A-4509-B44A-14228DEF258B}" type="pres">
      <dgm:prSet presAssocID="{EE30961D-6287-4E01-9AB3-3CADDF3E7C2D}" presName="Accent10" presStyleCnt="0"/>
      <dgm:spPr/>
    </dgm:pt>
    <dgm:pt modelId="{789DB8E3-D03A-42D2-9A81-09A7CBD3C2FD}" type="pres">
      <dgm:prSet presAssocID="{EE30961D-6287-4E01-9AB3-3CADDF3E7C2D}" presName="AccentHold2" presStyleLbl="node1" presStyleIdx="11" presStyleCnt="13"/>
      <dgm:spPr/>
    </dgm:pt>
    <dgm:pt modelId="{9C483247-181D-44FE-B181-CF11326BF1D6}" type="pres">
      <dgm:prSet presAssocID="{EE30961D-6287-4E01-9AB3-3CADDF3E7C2D}" presName="Accent11" presStyleCnt="0"/>
      <dgm:spPr/>
    </dgm:pt>
    <dgm:pt modelId="{A13F5AA7-7E42-49D0-A7E1-9FB0F23A2EC2}" type="pres">
      <dgm:prSet presAssocID="{EE30961D-6287-4E01-9AB3-3CADDF3E7C2D}" presName="AccentHold3" presStyleLbl="node1" presStyleIdx="12" presStyleCnt="13" custLinFactNeighborX="13164" custLinFactNeighborY="97471"/>
      <dgm:spPr/>
    </dgm:pt>
  </dgm:ptLst>
  <dgm:cxnLst>
    <dgm:cxn modelId="{03565570-D3D9-4629-A867-9AFC13775002}" srcId="{D5EC0F12-2D6B-4E01-BDC8-B017A269C87A}" destId="{EE30961D-6287-4E01-9AB3-3CADDF3E7C2D}" srcOrd="1" destOrd="0" parTransId="{97F817E5-5559-491B-A4C1-1325BEA40B99}" sibTransId="{59F93C60-CF55-40E6-AFF2-88703F6D32E0}"/>
    <dgm:cxn modelId="{425E1BAB-13A5-4B80-BC97-DC64D70D18EC}" type="presOf" srcId="{D5EC0F12-2D6B-4E01-BDC8-B017A269C87A}" destId="{69853E50-B5BE-46B2-8687-62C12952D5AE}" srcOrd="0" destOrd="0" presId="urn:microsoft.com/office/officeart/2009/3/layout/CircleRelationship"/>
    <dgm:cxn modelId="{974C18E8-4CA2-4973-AE25-8FFACDAE1B08}" type="presOf" srcId="{FCED91A1-A121-420B-856B-4CF2E5003EF8}" destId="{EA450C7D-24A9-4E6F-B2F9-2D2457A1D0A1}" srcOrd="0" destOrd="0" presId="urn:microsoft.com/office/officeart/2009/3/layout/CircleRelationship"/>
    <dgm:cxn modelId="{E1E07097-FD32-4E78-A5FD-DD66D287FAB7}" srcId="{D5EC0F12-2D6B-4E01-BDC8-B017A269C87A}" destId="{FCED91A1-A121-420B-856B-4CF2E5003EF8}" srcOrd="0" destOrd="0" parTransId="{249F41F7-2034-404F-BFF7-8090C6E3A9FA}" sibTransId="{96A1A9F9-8842-4885-AE05-1E1EF927EEA2}"/>
    <dgm:cxn modelId="{1CB0E2F2-5EE1-4455-BDBC-198FEED83AC2}" srcId="{8ED16994-BF64-4C59-8F28-3655832AF205}" destId="{D5EC0F12-2D6B-4E01-BDC8-B017A269C87A}" srcOrd="0" destOrd="0" parTransId="{8D9230A2-125E-4F8B-B2E2-828D505DFB58}" sibTransId="{CDF8EBF5-1646-42B4-AED1-DF577C2F783C}"/>
    <dgm:cxn modelId="{8B53C044-9A36-4D5F-8387-D85CD6B45A66}" srcId="{8ED16994-BF64-4C59-8F28-3655832AF205}" destId="{9CBD14FE-CBDB-4C16-81C5-50317FBB1BDE}" srcOrd="2" destOrd="0" parTransId="{75767773-8F98-477C-8CF8-7A80EF3D76EC}" sibTransId="{D61B2F5B-B2BD-4610-BBE9-CE2B4128CDE1}"/>
    <dgm:cxn modelId="{15A78331-2322-40A8-A5CD-5AA292CB3E72}" type="presOf" srcId="{8ED16994-BF64-4C59-8F28-3655832AF205}" destId="{EC56D85D-505C-426A-8799-1F05064484AE}" srcOrd="0" destOrd="0" presId="urn:microsoft.com/office/officeart/2009/3/layout/CircleRelationship"/>
    <dgm:cxn modelId="{76FA031B-CA17-4B76-9108-FC8B6F7CD782}" srcId="{8ED16994-BF64-4C59-8F28-3655832AF205}" destId="{FC4CB1D3-F1BD-4B31-8F35-443A0CB9A9AD}" srcOrd="1" destOrd="0" parTransId="{F819BA78-A0AA-4C91-87F9-A59E51CAA024}" sibTransId="{831123D0-AA22-4F62-B25B-2A650212D14F}"/>
    <dgm:cxn modelId="{60D6B93D-C57A-4418-B493-6D800264B118}" type="presOf" srcId="{EE30961D-6287-4E01-9AB3-3CADDF3E7C2D}" destId="{315C2C14-FAB8-414A-9E59-4950D32464F9}" srcOrd="0" destOrd="0" presId="urn:microsoft.com/office/officeart/2009/3/layout/CircleRelationship"/>
    <dgm:cxn modelId="{07CC53CB-AD57-46F6-B3DC-742CB80A29EB}" type="presParOf" srcId="{EC56D85D-505C-426A-8799-1F05064484AE}" destId="{69853E50-B5BE-46B2-8687-62C12952D5AE}" srcOrd="0" destOrd="0" presId="urn:microsoft.com/office/officeart/2009/3/layout/CircleRelationship"/>
    <dgm:cxn modelId="{76A7008C-5F67-44E7-BA75-E96A51F1B44C}" type="presParOf" srcId="{EC56D85D-505C-426A-8799-1F05064484AE}" destId="{C5917EA5-7F2C-4BE0-9221-644F3419E8FE}" srcOrd="1" destOrd="0" presId="urn:microsoft.com/office/officeart/2009/3/layout/CircleRelationship"/>
    <dgm:cxn modelId="{5F056F4A-A7EE-45D0-A567-43E2CF88EB5A}" type="presParOf" srcId="{EC56D85D-505C-426A-8799-1F05064484AE}" destId="{A3F8BBCD-29AA-4985-87A1-F7391A4BC5A5}" srcOrd="2" destOrd="0" presId="urn:microsoft.com/office/officeart/2009/3/layout/CircleRelationship"/>
    <dgm:cxn modelId="{92C74A5F-4568-4850-9AAF-8F3C171555C8}" type="presParOf" srcId="{EC56D85D-505C-426A-8799-1F05064484AE}" destId="{C782135E-2EA6-4506-A455-B95AD4C344BE}" srcOrd="3" destOrd="0" presId="urn:microsoft.com/office/officeart/2009/3/layout/CircleRelationship"/>
    <dgm:cxn modelId="{DF881CED-A8F0-4FA1-BE07-E26D07957A1A}" type="presParOf" srcId="{EC56D85D-505C-426A-8799-1F05064484AE}" destId="{C5562C21-DD52-4034-8BB0-15DF99B7B5EF}" srcOrd="4" destOrd="0" presId="urn:microsoft.com/office/officeart/2009/3/layout/CircleRelationship"/>
    <dgm:cxn modelId="{6D13BA26-DB93-4C56-820D-02A7E27FE484}" type="presParOf" srcId="{EC56D85D-505C-426A-8799-1F05064484AE}" destId="{FC32EC5E-AB2A-4FFC-BAEF-7F0FD088C1A7}" srcOrd="5" destOrd="0" presId="urn:microsoft.com/office/officeart/2009/3/layout/CircleRelationship"/>
    <dgm:cxn modelId="{B8DA7132-69CD-4B33-BBA3-7489288CBFEE}" type="presParOf" srcId="{EC56D85D-505C-426A-8799-1F05064484AE}" destId="{F4C3BFC0-1604-4BD5-BABD-3CE31644C0C1}" srcOrd="6" destOrd="0" presId="urn:microsoft.com/office/officeart/2009/3/layout/CircleRelationship"/>
    <dgm:cxn modelId="{C45DE9CE-48CD-41FD-AFE7-D34FE5BD8C7A}" type="presParOf" srcId="{EC56D85D-505C-426A-8799-1F05064484AE}" destId="{EA450C7D-24A9-4E6F-B2F9-2D2457A1D0A1}" srcOrd="7" destOrd="0" presId="urn:microsoft.com/office/officeart/2009/3/layout/CircleRelationship"/>
    <dgm:cxn modelId="{89FE64DB-00FB-47B4-9FDD-DD40CB0D6C8B}" type="presParOf" srcId="{EC56D85D-505C-426A-8799-1F05064484AE}" destId="{8DE69B84-01E4-4A1A-A045-4D5CBAE580B6}" srcOrd="8" destOrd="0" presId="urn:microsoft.com/office/officeart/2009/3/layout/CircleRelationship"/>
    <dgm:cxn modelId="{C6505738-5EB7-41B6-BAD9-596EB5530FAD}" type="presParOf" srcId="{8DE69B84-01E4-4A1A-A045-4D5CBAE580B6}" destId="{A79E438B-5177-45FE-9DB0-8E8BF722A691}" srcOrd="0" destOrd="0" presId="urn:microsoft.com/office/officeart/2009/3/layout/CircleRelationship"/>
    <dgm:cxn modelId="{A2F225F8-5DAC-40E3-B8BF-BFF00E4C946F}" type="presParOf" srcId="{EC56D85D-505C-426A-8799-1F05064484AE}" destId="{5E105252-1723-4867-A052-24C437A28700}" srcOrd="9" destOrd="0" presId="urn:microsoft.com/office/officeart/2009/3/layout/CircleRelationship"/>
    <dgm:cxn modelId="{CB539C94-FABF-472E-8539-DC09C7C2D45E}" type="presParOf" srcId="{5E105252-1723-4867-A052-24C437A28700}" destId="{5CCA2204-AEA2-45E3-91F8-DFA67C982D72}" srcOrd="0" destOrd="0" presId="urn:microsoft.com/office/officeart/2009/3/layout/CircleRelationship"/>
    <dgm:cxn modelId="{026EA0C4-524A-415B-A289-0BBECD2AC562}" type="presParOf" srcId="{EC56D85D-505C-426A-8799-1F05064484AE}" destId="{315C2C14-FAB8-414A-9E59-4950D32464F9}" srcOrd="10" destOrd="0" presId="urn:microsoft.com/office/officeart/2009/3/layout/CircleRelationship"/>
    <dgm:cxn modelId="{B0BD0809-1095-4004-A933-77C215F8D35E}" type="presParOf" srcId="{EC56D85D-505C-426A-8799-1F05064484AE}" destId="{C9ACCD1F-9444-4DBA-B0F0-23BF1E72CC9C}" srcOrd="11" destOrd="0" presId="urn:microsoft.com/office/officeart/2009/3/layout/CircleRelationship"/>
    <dgm:cxn modelId="{07C09E01-9022-4D62-948E-3C100FF05AA9}" type="presParOf" srcId="{C9ACCD1F-9444-4DBA-B0F0-23BF1E72CC9C}" destId="{BF145828-D4A5-4FC4-80A0-363126B4BB81}" srcOrd="0" destOrd="0" presId="urn:microsoft.com/office/officeart/2009/3/layout/CircleRelationship"/>
    <dgm:cxn modelId="{26AD3FBF-9BC6-4D9D-BB98-2BBDA78305A2}" type="presParOf" srcId="{EC56D85D-505C-426A-8799-1F05064484AE}" destId="{5794D590-3C2A-4509-B44A-14228DEF258B}" srcOrd="12" destOrd="0" presId="urn:microsoft.com/office/officeart/2009/3/layout/CircleRelationship"/>
    <dgm:cxn modelId="{B39C1ECA-3841-4793-8C98-37B1E1283B05}" type="presParOf" srcId="{5794D590-3C2A-4509-B44A-14228DEF258B}" destId="{789DB8E3-D03A-42D2-9A81-09A7CBD3C2FD}" srcOrd="0" destOrd="0" presId="urn:microsoft.com/office/officeart/2009/3/layout/CircleRelationship"/>
    <dgm:cxn modelId="{566EB643-ABAA-4EE5-A231-45F2863688A2}" type="presParOf" srcId="{EC56D85D-505C-426A-8799-1F05064484AE}" destId="{9C483247-181D-44FE-B181-CF11326BF1D6}" srcOrd="13" destOrd="0" presId="urn:microsoft.com/office/officeart/2009/3/layout/CircleRelationship"/>
    <dgm:cxn modelId="{8BD3B99D-089D-42A7-814D-49DAB5510A74}" type="presParOf" srcId="{9C483247-181D-44FE-B181-CF11326BF1D6}" destId="{A13F5AA7-7E42-49D0-A7E1-9FB0F23A2EC2}"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53E50-B5BE-46B2-8687-62C12952D5AE}">
      <dsp:nvSpPr>
        <dsp:cNvPr id="0" name=""/>
        <dsp:cNvSpPr/>
      </dsp:nvSpPr>
      <dsp:spPr>
        <a:xfrm>
          <a:off x="839972" y="520066"/>
          <a:ext cx="3620994" cy="22555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Information </a:t>
          </a:r>
          <a:r>
            <a:rPr lang="en-US" sz="2400" kern="1200" dirty="0" smtClean="0"/>
            <a:t>technology</a:t>
          </a:r>
          <a:endParaRPr lang="en-US" sz="2400" kern="1200" dirty="0"/>
        </a:p>
      </dsp:txBody>
      <dsp:txXfrm>
        <a:off x="1370254" y="850390"/>
        <a:ext cx="2560430" cy="1594942"/>
      </dsp:txXfrm>
    </dsp:sp>
    <dsp:sp modelId="{C5917EA5-7F2C-4BE0-9221-644F3419E8FE}">
      <dsp:nvSpPr>
        <dsp:cNvPr id="0" name=""/>
        <dsp:cNvSpPr/>
      </dsp:nvSpPr>
      <dsp:spPr>
        <a:xfrm>
          <a:off x="2802617" y="106264"/>
          <a:ext cx="318973" cy="3189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F8BBCD-29AA-4985-87A1-F7391A4BC5A5}">
      <dsp:nvSpPr>
        <dsp:cNvPr id="0" name=""/>
        <dsp:cNvSpPr/>
      </dsp:nvSpPr>
      <dsp:spPr>
        <a:xfrm>
          <a:off x="2047323" y="2891872"/>
          <a:ext cx="230962" cy="2311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82135E-2EA6-4506-A455-B95AD4C344BE}">
      <dsp:nvSpPr>
        <dsp:cNvPr id="0" name=""/>
        <dsp:cNvSpPr/>
      </dsp:nvSpPr>
      <dsp:spPr>
        <a:xfrm>
          <a:off x="3577248" y="1892642"/>
          <a:ext cx="230962" cy="2311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562C21-DD52-4034-8BB0-15DF99B7B5EF}">
      <dsp:nvSpPr>
        <dsp:cNvPr id="0" name=""/>
        <dsp:cNvSpPr/>
      </dsp:nvSpPr>
      <dsp:spPr>
        <a:xfrm>
          <a:off x="2327091" y="3129161"/>
          <a:ext cx="318973" cy="3189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32EC5E-AB2A-4FFC-BAEF-7F0FD088C1A7}">
      <dsp:nvSpPr>
        <dsp:cNvPr id="0" name=""/>
        <dsp:cNvSpPr/>
      </dsp:nvSpPr>
      <dsp:spPr>
        <a:xfrm>
          <a:off x="2112931" y="559587"/>
          <a:ext cx="230962" cy="2311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C3BFC0-1604-4BD5-BABD-3CE31644C0C1}">
      <dsp:nvSpPr>
        <dsp:cNvPr id="0" name=""/>
        <dsp:cNvSpPr/>
      </dsp:nvSpPr>
      <dsp:spPr>
        <a:xfrm>
          <a:off x="1326965" y="2142673"/>
          <a:ext cx="230962" cy="2311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450C7D-24A9-4E6F-B2F9-2D2457A1D0A1}">
      <dsp:nvSpPr>
        <dsp:cNvPr id="0" name=""/>
        <dsp:cNvSpPr/>
      </dsp:nvSpPr>
      <dsp:spPr>
        <a:xfrm>
          <a:off x="-160154" y="0"/>
          <a:ext cx="2026389" cy="2056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Communications</a:t>
          </a:r>
          <a:endParaRPr lang="en-US" sz="1400" kern="1200" dirty="0"/>
        </a:p>
      </dsp:txBody>
      <dsp:txXfrm>
        <a:off x="136604" y="301182"/>
        <a:ext cx="1432873" cy="1454232"/>
      </dsp:txXfrm>
    </dsp:sp>
    <dsp:sp modelId="{A79E438B-5177-45FE-9DB0-8E8BF722A691}">
      <dsp:nvSpPr>
        <dsp:cNvPr id="0" name=""/>
        <dsp:cNvSpPr/>
      </dsp:nvSpPr>
      <dsp:spPr>
        <a:xfrm>
          <a:off x="2479910" y="569639"/>
          <a:ext cx="318973" cy="3189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CA2204-AEA2-45E3-91F8-DFA67C982D72}">
      <dsp:nvSpPr>
        <dsp:cNvPr id="0" name=""/>
        <dsp:cNvSpPr/>
      </dsp:nvSpPr>
      <dsp:spPr>
        <a:xfrm>
          <a:off x="756631" y="2391126"/>
          <a:ext cx="679817" cy="8152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5C2C14-FAB8-414A-9E59-4950D32464F9}">
      <dsp:nvSpPr>
        <dsp:cNvPr id="0" name=""/>
        <dsp:cNvSpPr/>
      </dsp:nvSpPr>
      <dsp:spPr>
        <a:xfrm>
          <a:off x="3743934" y="357572"/>
          <a:ext cx="1166012" cy="11656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Health </a:t>
          </a:r>
          <a:r>
            <a:rPr lang="en-US" sz="1700" kern="1200" dirty="0" smtClean="0"/>
            <a:t>system</a:t>
          </a:r>
          <a:endParaRPr lang="en-US" sz="1700" kern="1200" dirty="0"/>
        </a:p>
      </dsp:txBody>
      <dsp:txXfrm>
        <a:off x="3914693" y="528276"/>
        <a:ext cx="824494" cy="824231"/>
      </dsp:txXfrm>
    </dsp:sp>
    <dsp:sp modelId="{BF145828-D4A5-4FC4-80A0-363126B4BB81}">
      <dsp:nvSpPr>
        <dsp:cNvPr id="0" name=""/>
        <dsp:cNvSpPr/>
      </dsp:nvSpPr>
      <dsp:spPr>
        <a:xfrm>
          <a:off x="3417344" y="1142548"/>
          <a:ext cx="318973" cy="3189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9DB8E3-D03A-42D2-9A81-09A7CBD3C2FD}">
      <dsp:nvSpPr>
        <dsp:cNvPr id="0" name=""/>
        <dsp:cNvSpPr/>
      </dsp:nvSpPr>
      <dsp:spPr>
        <a:xfrm>
          <a:off x="160154" y="2948160"/>
          <a:ext cx="230962" cy="2311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3F5AA7-7E42-49D0-A7E1-9FB0F23A2EC2}">
      <dsp:nvSpPr>
        <dsp:cNvPr id="0" name=""/>
        <dsp:cNvSpPr/>
      </dsp:nvSpPr>
      <dsp:spPr>
        <a:xfrm>
          <a:off x="2493779" y="2844479"/>
          <a:ext cx="230962" cy="2311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AC8834-AE16-4513-A4DC-F70D22BC10F8}" type="datetimeFigureOut">
              <a:rPr lang="en-US" smtClean="0"/>
              <a:pPr/>
              <a:t>9/19/2018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F6B0FC-A7D4-420D-BA70-87E1DD68B25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EA6C6B-83D3-4A78-8909-3DFB8E170A11}" type="datetimeFigureOut">
              <a:rPr lang="en-US" smtClean="0"/>
              <a:pPr/>
              <a:t>9/19/2018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E3F8A1-615E-4191-BDA5-C6137E4830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bwMode="auto">
          <a:xfrm>
            <a:off x="1154113" y="681038"/>
            <a:ext cx="4549775" cy="3413125"/>
          </a:xfrm>
          <a:prstGeom prst="rect">
            <a:avLst/>
          </a:prstGeom>
          <a:noFill/>
          <a:ln>
            <a:solidFill>
              <a:srgbClr val="000000"/>
            </a:solidFill>
            <a:miter lim="800000"/>
            <a:headEnd/>
            <a:tailEnd/>
          </a:ln>
        </p:spPr>
      </p:sp>
      <p:sp>
        <p:nvSpPr>
          <p:cNvPr id="306179" name="Rectangle 3"/>
          <p:cNvSpPr>
            <a:spLocks noGrp="1" noChangeArrowheads="1"/>
          </p:cNvSpPr>
          <p:nvPr>
            <p:ph type="body" idx="1"/>
          </p:nvPr>
        </p:nvSpPr>
        <p:spPr bwMode="auto">
          <a:xfrm>
            <a:off x="914400" y="4321901"/>
            <a:ext cx="5029200" cy="4170421"/>
          </a:xfrm>
          <a:prstGeom prst="rect">
            <a:avLst/>
          </a:prstGeom>
          <a:noFill/>
          <a:ln w="12700">
            <a:miter lim="800000"/>
            <a:headEnd type="none" w="sm" len="sm"/>
            <a:tailEnd type="none" w="sm" len="sm"/>
          </a:ln>
        </p:spPr>
        <p:txBody>
          <a:bodyPr/>
          <a:lstStyle/>
          <a:p>
            <a:endParaRPr lang="en-US"/>
          </a:p>
        </p:txBody>
      </p:sp>
    </p:spTree>
    <p:extLst>
      <p:ext uri="{BB962C8B-B14F-4D97-AF65-F5344CB8AC3E}">
        <p14:creationId xmlns:p14="http://schemas.microsoft.com/office/powerpoint/2010/main" val="242889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bwMode="auto">
          <a:xfrm>
            <a:off x="1154113" y="681038"/>
            <a:ext cx="4549775" cy="3413125"/>
          </a:xfrm>
          <a:prstGeom prst="rect">
            <a:avLst/>
          </a:prstGeom>
          <a:noFill/>
          <a:ln>
            <a:solidFill>
              <a:srgbClr val="000000"/>
            </a:solidFill>
            <a:miter lim="800000"/>
            <a:headEnd/>
            <a:tailEnd/>
          </a:ln>
        </p:spPr>
      </p:sp>
      <p:sp>
        <p:nvSpPr>
          <p:cNvPr id="306179" name="Rectangle 3"/>
          <p:cNvSpPr>
            <a:spLocks noGrp="1" noChangeArrowheads="1"/>
          </p:cNvSpPr>
          <p:nvPr>
            <p:ph type="body" idx="1"/>
          </p:nvPr>
        </p:nvSpPr>
        <p:spPr bwMode="auto">
          <a:xfrm>
            <a:off x="914400" y="4321901"/>
            <a:ext cx="5029200" cy="4170421"/>
          </a:xfrm>
          <a:prstGeom prst="rect">
            <a:avLst/>
          </a:prstGeom>
          <a:noFill/>
          <a:ln w="12700">
            <a:miter lim="800000"/>
            <a:headEnd type="none" w="sm" len="sm"/>
            <a:tailEnd type="none" w="sm" len="sm"/>
          </a:ln>
        </p:spPr>
        <p:txBody>
          <a:bodyPr/>
          <a:lstStyle/>
          <a:p>
            <a:endParaRPr lang="en-US"/>
          </a:p>
        </p:txBody>
      </p:sp>
    </p:spTree>
    <p:extLst>
      <p:ext uri="{BB962C8B-B14F-4D97-AF65-F5344CB8AC3E}">
        <p14:creationId xmlns:p14="http://schemas.microsoft.com/office/powerpoint/2010/main" val="3276180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E3F8A1-615E-4191-BDA5-C6137E48307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2566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9DE24E-1436-4209-9FF2-A2870B4E504B}"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69053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9DE24E-1436-4209-9FF2-A2870B4E504B}" type="slidenum">
              <a:rPr lang="en-US"/>
              <a:pPr/>
              <a:t>29</a:t>
            </a:fld>
            <a:endParaRPr lang="en-US"/>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2488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9DE24E-1436-4209-9FF2-A2870B4E504B}" type="slidenum">
              <a:rPr lang="en-US"/>
              <a:pPr/>
              <a:t>30</a:t>
            </a:fld>
            <a:endParaRPr lang="en-US"/>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080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9DE24E-1436-4209-9FF2-A2870B4E504B}"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49619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9DE24E-1436-4209-9FF2-A2870B4E504B}"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59384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9DE24E-1436-4209-9FF2-A2870B4E504B}"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33380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9DE24E-1436-4209-9FF2-A2870B4E504B}"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21960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bwMode="auto">
          <a:xfrm>
            <a:off x="1154113" y="681038"/>
            <a:ext cx="4549775" cy="3413125"/>
          </a:xfrm>
          <a:prstGeom prst="rect">
            <a:avLst/>
          </a:prstGeom>
          <a:noFill/>
          <a:ln>
            <a:solidFill>
              <a:srgbClr val="000000"/>
            </a:solidFill>
            <a:miter lim="800000"/>
            <a:headEnd/>
            <a:tailEnd/>
          </a:ln>
        </p:spPr>
      </p:sp>
      <p:sp>
        <p:nvSpPr>
          <p:cNvPr id="306179" name="Rectangle 3"/>
          <p:cNvSpPr>
            <a:spLocks noGrp="1" noChangeArrowheads="1"/>
          </p:cNvSpPr>
          <p:nvPr>
            <p:ph type="body" idx="1"/>
          </p:nvPr>
        </p:nvSpPr>
        <p:spPr bwMode="auto">
          <a:xfrm>
            <a:off x="914400" y="4321901"/>
            <a:ext cx="5029200" cy="4170421"/>
          </a:xfrm>
          <a:prstGeom prst="rect">
            <a:avLst/>
          </a:prstGeom>
          <a:noFill/>
          <a:ln w="12700">
            <a:miter lim="800000"/>
            <a:headEnd type="none" w="sm" len="sm"/>
            <a:tailEnd type="none" w="sm" len="sm"/>
          </a:ln>
        </p:spPr>
        <p:txBody>
          <a:bodyPr/>
          <a:lstStyle/>
          <a:p>
            <a:endParaRPr lang="en-US"/>
          </a:p>
        </p:txBody>
      </p:sp>
    </p:spTree>
    <p:extLst>
      <p:ext uri="{BB962C8B-B14F-4D97-AF65-F5344CB8AC3E}">
        <p14:creationId xmlns:p14="http://schemas.microsoft.com/office/powerpoint/2010/main" val="2115728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E3F8A1-615E-4191-BDA5-C6137E48307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1424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bwMode="auto">
          <a:xfrm>
            <a:off x="1154113" y="681038"/>
            <a:ext cx="4549775" cy="3413125"/>
          </a:xfrm>
          <a:prstGeom prst="rect">
            <a:avLst/>
          </a:prstGeom>
          <a:noFill/>
          <a:ln>
            <a:solidFill>
              <a:srgbClr val="000000"/>
            </a:solidFill>
            <a:miter lim="800000"/>
            <a:headEnd/>
            <a:tailEnd/>
          </a:ln>
        </p:spPr>
      </p:sp>
      <p:sp>
        <p:nvSpPr>
          <p:cNvPr id="306179" name="Rectangle 3"/>
          <p:cNvSpPr>
            <a:spLocks noGrp="1" noChangeArrowheads="1"/>
          </p:cNvSpPr>
          <p:nvPr>
            <p:ph type="body" idx="1"/>
          </p:nvPr>
        </p:nvSpPr>
        <p:spPr bwMode="auto">
          <a:xfrm>
            <a:off x="914400" y="4321901"/>
            <a:ext cx="5029200" cy="4170421"/>
          </a:xfrm>
          <a:prstGeom prst="rect">
            <a:avLst/>
          </a:prstGeom>
          <a:noFill/>
          <a:ln w="12700">
            <a:miter lim="800000"/>
            <a:headEnd type="none" w="sm" len="sm"/>
            <a:tailEnd type="none" w="sm" len="sm"/>
          </a:ln>
        </p:spPr>
        <p:txBody>
          <a:bodyPr/>
          <a:lstStyle/>
          <a:p>
            <a:endParaRPr lang="en-US"/>
          </a:p>
        </p:txBody>
      </p:sp>
    </p:spTree>
    <p:extLst>
      <p:ext uri="{BB962C8B-B14F-4D97-AF65-F5344CB8AC3E}">
        <p14:creationId xmlns:p14="http://schemas.microsoft.com/office/powerpoint/2010/main" val="752864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bwMode="auto">
          <a:xfrm>
            <a:off x="1154113" y="681038"/>
            <a:ext cx="4549775" cy="3413125"/>
          </a:xfrm>
          <a:prstGeom prst="rect">
            <a:avLst/>
          </a:prstGeom>
          <a:noFill/>
          <a:ln>
            <a:solidFill>
              <a:srgbClr val="000000"/>
            </a:solidFill>
            <a:miter lim="800000"/>
            <a:headEnd/>
            <a:tailEnd/>
          </a:ln>
        </p:spPr>
      </p:sp>
      <p:sp>
        <p:nvSpPr>
          <p:cNvPr id="306179" name="Rectangle 3"/>
          <p:cNvSpPr>
            <a:spLocks noGrp="1" noChangeArrowheads="1"/>
          </p:cNvSpPr>
          <p:nvPr>
            <p:ph type="body" idx="1"/>
          </p:nvPr>
        </p:nvSpPr>
        <p:spPr bwMode="auto">
          <a:xfrm>
            <a:off x="914400" y="4321901"/>
            <a:ext cx="5029200" cy="4170421"/>
          </a:xfrm>
          <a:prstGeom prst="rect">
            <a:avLst/>
          </a:prstGeom>
          <a:noFill/>
          <a:ln w="12700">
            <a:miter lim="800000"/>
            <a:headEnd type="none" w="sm" len="sm"/>
            <a:tailEnd type="none" w="sm" len="sm"/>
          </a:ln>
        </p:spPr>
        <p:txBody>
          <a:bodyPr/>
          <a:lstStyle/>
          <a:p>
            <a:endParaRPr lang="en-US"/>
          </a:p>
        </p:txBody>
      </p:sp>
    </p:spTree>
    <p:extLst>
      <p:ext uri="{BB962C8B-B14F-4D97-AF65-F5344CB8AC3E}">
        <p14:creationId xmlns:p14="http://schemas.microsoft.com/office/powerpoint/2010/main" val="1393487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Times New Roman"/>
                <a:ea typeface="Times New Roman"/>
                <a:cs typeface="Times New Roman"/>
                <a:sym typeface="Times New Roman"/>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Times New Roman"/>
                <a:ea typeface="Times New Roman"/>
                <a:cs typeface="Times New Roman"/>
                <a:sym typeface="Times New Roman"/>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Times New Roman"/>
                <a:ea typeface="Times New Roman"/>
                <a:cs typeface="Times New Roman"/>
                <a:sym typeface="Times New Roman"/>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Garamond"/>
                <a:ea typeface="Garamond"/>
                <a:cs typeface="Garamond"/>
                <a:sym typeface="Garamond"/>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Garamond"/>
                <a:ea typeface="Garamond"/>
                <a:cs typeface="Garamond"/>
                <a:sym typeface="Garamond"/>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Garamond"/>
                <a:ea typeface="Garamond"/>
                <a:cs typeface="Garamond"/>
                <a:sym typeface="Garamond"/>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Garamond"/>
                <a:ea typeface="Garamond"/>
                <a:cs typeface="Garamond"/>
                <a:sym typeface="Garamond"/>
              </a:defRPr>
            </a:lvl9pPr>
          </a:lstStyle>
          <a:p>
            <a:endParaRPr/>
          </a:p>
        </p:txBody>
      </p:sp>
      <p:sp>
        <p:nvSpPr>
          <p:cNvPr id="19" name="Shape 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20" name="Shape 20"/>
          <p:cNvSpPr txBox="1">
            <a:spLocks noGrp="1"/>
          </p:cNvSpPr>
          <p:nvPr>
            <p:ph type="ftr" idx="11"/>
          </p:nvPr>
        </p:nvSpPr>
        <p:spPr>
          <a:xfrm>
            <a:off x="3019425" y="6356350"/>
            <a:ext cx="321945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1"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21" name="Shape 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8096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F799B-4421-416A-A48F-9DE63B6D12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DD3967-715D-4ECF-9605-570F524363F8}"/>
              </a:ext>
            </a:extLst>
          </p:cNvPr>
          <p:cNvSpPr>
            <a:spLocks noGrp="1"/>
          </p:cNvSpPr>
          <p:nvPr>
            <p:ph type="dt" sz="half" idx="10"/>
          </p:nvPr>
        </p:nvSpPr>
        <p:spPr/>
        <p:txBody>
          <a:bodyPr/>
          <a:lstStyle/>
          <a:p>
            <a:fld id="{0F4E3AA1-1F66-4699-AE8F-E4E2924387B4}" type="datetime1">
              <a:rPr lang="en-US" smtClean="0"/>
              <a:pPr/>
              <a:t>9/19/2018</a:t>
            </a:fld>
            <a:endParaRPr lang="en-US"/>
          </a:p>
        </p:txBody>
      </p:sp>
      <p:sp>
        <p:nvSpPr>
          <p:cNvPr id="4" name="Footer Placeholder 3">
            <a:extLst>
              <a:ext uri="{FF2B5EF4-FFF2-40B4-BE49-F238E27FC236}">
                <a16:creationId xmlns:a16="http://schemas.microsoft.com/office/drawing/2014/main" id="{65170F90-1F92-4BDF-9F56-C3DFB76D79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D16B72-D2DB-4671-93A7-CA05DDD1C928}"/>
              </a:ext>
            </a:extLst>
          </p:cNvPr>
          <p:cNvSpPr>
            <a:spLocks noGrp="1"/>
          </p:cNvSpPr>
          <p:nvPr>
            <p:ph type="sldNum" sz="quarter" idx="12"/>
          </p:nvPr>
        </p:nvSpPr>
        <p:spPr/>
        <p:txBody>
          <a:bodyPr/>
          <a:lstStyle/>
          <a:p>
            <a:fld id="{6E4E8461-5120-4C07-BDBD-CADA9916E1E9}" type="slidenum">
              <a:rPr lang="en-US" smtClean="0"/>
              <a:pPr/>
              <a:t>‹#›</a:t>
            </a:fld>
            <a:endParaRPr lang="en-US"/>
          </a:p>
        </p:txBody>
      </p:sp>
    </p:spTree>
    <p:extLst>
      <p:ext uri="{BB962C8B-B14F-4D97-AF65-F5344CB8AC3E}">
        <p14:creationId xmlns:p14="http://schemas.microsoft.com/office/powerpoint/2010/main" val="3029368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6"/>
          <p:cNvSpPr>
            <a:spLocks noGrp="1" noChangeArrowheads="1"/>
          </p:cNvSpPr>
          <p:nvPr>
            <p:ph type="sldNum" sz="quarter" idx="12"/>
          </p:nvPr>
        </p:nvSpPr>
        <p:spPr>
          <a:ln/>
        </p:spPr>
        <p:txBody>
          <a:bodyPr/>
          <a:lstStyle>
            <a:lvl1pPr>
              <a:defRPr/>
            </a:lvl1pPr>
          </a:lstStyle>
          <a:p>
            <a:pPr>
              <a:defRPr/>
            </a:pPr>
            <a:fld id="{FB3170A9-22BC-476E-8DC8-968BDFD69F3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94424250"/>
      </p:ext>
    </p:extLst>
  </p:cSld>
  <p:clrMapOvr>
    <a:masterClrMapping/>
  </p:clrMapOvr>
  <p:transition>
    <p:randomBa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5">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p:nvPr/>
        </p:nvSpPr>
        <p:spPr>
          <a:xfrm>
            <a:off x="2847975" y="14287"/>
            <a:ext cx="3552825" cy="31908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a:solidFill>
                  <a:schemeClr val="lt1"/>
                </a:solidFill>
                <a:latin typeface="Times New Roman"/>
                <a:ea typeface="Times New Roman"/>
                <a:cs typeface="Times New Roman"/>
                <a:sym typeface="Times New Roman"/>
              </a:rPr>
              <a:t>Health Administration Press</a:t>
            </a:r>
            <a:endParaRPr/>
          </a:p>
        </p:txBody>
      </p:sp>
      <p:sp>
        <p:nvSpPr>
          <p:cNvPr id="11" name="Shape 11"/>
          <p:cNvSpPr txBox="1">
            <a:spLocks noGrp="1"/>
          </p:cNvSpPr>
          <p:nvPr>
            <p:ph type="title"/>
          </p:nvPr>
        </p:nvSpPr>
        <p:spPr>
          <a:xfrm>
            <a:off x="457200" y="360362"/>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aramond"/>
                <a:ea typeface="Garamond"/>
                <a:cs typeface="Garamond"/>
                <a:sym typeface="Garamond"/>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aramond"/>
                <a:ea typeface="Garamond"/>
                <a:cs typeface="Garamond"/>
                <a:sym typeface="Garamond"/>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aramond"/>
                <a:ea typeface="Garamond"/>
                <a:cs typeface="Garamond"/>
                <a:sym typeface="Garamond"/>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aramond"/>
                <a:ea typeface="Garamond"/>
                <a:cs typeface="Garamond"/>
                <a:sym typeface="Garamond"/>
              </a:defRPr>
            </a:lvl9pPr>
          </a:lstStyle>
          <a:p>
            <a:endParaRPr/>
          </a:p>
        </p:txBody>
      </p:sp>
      <p:sp>
        <p:nvSpPr>
          <p:cNvPr id="13" name="Shape 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Shape 14"/>
          <p:cNvSpPr txBox="1">
            <a:spLocks noGrp="1"/>
          </p:cNvSpPr>
          <p:nvPr>
            <p:ph type="ftr" idx="11"/>
          </p:nvPr>
        </p:nvSpPr>
        <p:spPr>
          <a:xfrm>
            <a:off x="3019425" y="6356350"/>
            <a:ext cx="321945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1"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lnSpc>
                <a:spcPct val="100000"/>
              </a:lnSpc>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5" name="Shape 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200"/>
              <a:buFont typeface="Times New Roman"/>
              <a:buNone/>
              <a:defRPr sz="1200" b="0" i="0" u="none" strike="noStrike" cap="none">
                <a:solidFill>
                  <a:schemeClr val="lt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extLst>
      <p:ext uri="{BB962C8B-B14F-4D97-AF65-F5344CB8AC3E}">
        <p14:creationId xmlns:p14="http://schemas.microsoft.com/office/powerpoint/2010/main" val="657167977"/>
      </p:ext>
    </p:extLst>
  </p:cSld>
  <p:clrMap bg1="lt1" tx1="dk1" bg2="dk2" tx2="lt2" accent1="accent1" accent2="accent2" accent3="accent3" accent4="accent4" accent5="accent5" accent6="accent6" hlink="hlink" folHlink="folHlink"/>
  <p:sldLayoutIdLst>
    <p:sldLayoutId id="2147483712" r:id="rId1"/>
    <p:sldLayoutId id="2147483713" r:id="rId2"/>
    <p:sldLayoutId id="2147483715"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image" Target="../media/image9.svg"/></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7.svg"/><Relationship Id="rId3" Type="http://schemas.openxmlformats.org/officeDocument/2006/relationships/image" Target="../media/image8.pn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1.svg"/><Relationship Id="rId5" Type="http://schemas.openxmlformats.org/officeDocument/2006/relationships/image" Target="../media/image3.png"/><Relationship Id="rId10" Type="http://schemas.openxmlformats.org/officeDocument/2006/relationships/image" Target="../media/image11.png"/><Relationship Id="rId4" Type="http://schemas.openxmlformats.org/officeDocument/2006/relationships/image" Target="../media/image5.svg"/><Relationship Id="rId9" Type="http://schemas.openxmlformats.org/officeDocument/2006/relationships/image" Target="../media/image9.svg"/><Relationship Id="rId14"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media/image16.png"/><Relationship Id="rId12" Type="http://schemas.openxmlformats.org/officeDocument/2006/relationships/image" Target="../media/image9.svg"/><Relationship Id="rId2" Type="http://schemas.openxmlformats.org/officeDocument/2006/relationships/notesSlide" Target="../notesSlides/notesSlide4.xml"/><Relationship Id="rId16" Type="http://schemas.openxmlformats.org/officeDocument/2006/relationships/image" Target="../media/image7.sv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10.png"/><Relationship Id="rId5" Type="http://schemas.openxmlformats.org/officeDocument/2006/relationships/image" Target="../media/image13.png"/><Relationship Id="rId15" Type="http://schemas.openxmlformats.org/officeDocument/2006/relationships/image" Target="../media/image9.png"/><Relationship Id="rId10" Type="http://schemas.openxmlformats.org/officeDocument/2006/relationships/image" Target="../media/image24.svg"/><Relationship Id="rId4" Type="http://schemas.openxmlformats.org/officeDocument/2006/relationships/image" Target="../media/image11.svg"/><Relationship Id="rId9" Type="http://schemas.openxmlformats.org/officeDocument/2006/relationships/image" Target="../media/image17.png"/><Relationship Id="rId14" Type="http://schemas.openxmlformats.org/officeDocument/2006/relationships/image" Target="../media/image5.svg"/></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3.png"/><Relationship Id="rId7" Type="http://schemas.openxmlformats.org/officeDocument/2006/relationships/image" Target="../media/image7.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7.svg"/><Relationship Id="rId4" Type="http://schemas.openxmlformats.org/officeDocument/2006/relationships/image" Target="../media/image19.png"/><Relationship Id="rId9" Type="http://schemas.openxmlformats.org/officeDocument/2006/relationships/image" Target="../media/image9.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medicaltourismassociation.com/userfiles/files/GLOBAL_BUYERS_REPORT_BRIEF.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1" y="741368"/>
            <a:ext cx="8145379" cy="838200"/>
          </a:xfrm>
        </p:spPr>
        <p:txBody>
          <a:bodyPr>
            <a:normAutofit/>
          </a:bodyPr>
          <a:lstStyle/>
          <a:p>
            <a:pPr eaLnBrk="1" hangingPunct="1"/>
            <a:r>
              <a:rPr lang="en-US" sz="3600" dirty="0">
                <a:solidFill>
                  <a:srgbClr val="FFC000"/>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Global Health Systems Informatics</a:t>
            </a:r>
          </a:p>
        </p:txBody>
      </p:sp>
      <p:graphicFrame>
        <p:nvGraphicFramePr>
          <p:cNvPr id="3" name="Diagram 2"/>
          <p:cNvGraphicFramePr/>
          <p:nvPr>
            <p:extLst>
              <p:ext uri="{D42A27DB-BD31-4B8C-83A1-F6EECF244321}">
                <p14:modId xmlns:p14="http://schemas.microsoft.com/office/powerpoint/2010/main" val="3961798700"/>
              </p:ext>
            </p:extLst>
          </p:nvPr>
        </p:nvGraphicFramePr>
        <p:xfrm>
          <a:off x="1828800" y="2072078"/>
          <a:ext cx="5334000" cy="3563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23717760-E977-472E-BA1E-6F092414B1BB}"/>
              </a:ext>
            </a:extLst>
          </p:cNvPr>
          <p:cNvSpPr txBox="1"/>
          <p:nvPr/>
        </p:nvSpPr>
        <p:spPr>
          <a:xfrm>
            <a:off x="7924800" y="5562600"/>
            <a:ext cx="1447800" cy="307777"/>
          </a:xfrm>
          <a:prstGeom prst="rect">
            <a:avLst/>
          </a:prstGeom>
          <a:noFill/>
        </p:spPr>
        <p:txBody>
          <a:bodyPr wrap="square" rtlCol="0">
            <a:spAutoFit/>
          </a:bodyPr>
          <a:lstStyle/>
          <a:p>
            <a:r>
              <a:rPr lang="en-US" sz="1400" dirty="0"/>
              <a:t>Slide 11.1</a:t>
            </a:r>
          </a:p>
        </p:txBody>
      </p:sp>
      <p:pic>
        <p:nvPicPr>
          <p:cNvPr id="9" name="Picture 8">
            <a:extLst>
              <a:ext uri="{FF2B5EF4-FFF2-40B4-BE49-F238E27FC236}">
                <a16:creationId xmlns:a16="http://schemas.microsoft.com/office/drawing/2014/main" id="{A7415F16-9CDE-4464-8357-7C7C051B72F8}"/>
              </a:ext>
            </a:extLst>
          </p:cNvPr>
          <p:cNvPicPr>
            <a:picLocks noChangeAspect="1"/>
          </p:cNvPicPr>
          <p:nvPr/>
        </p:nvPicPr>
        <p:blipFill>
          <a:blip r:embed="rId7"/>
          <a:stretch>
            <a:fillRect/>
          </a:stretch>
        </p:blipFill>
        <p:spPr>
          <a:xfrm>
            <a:off x="8114574" y="775415"/>
            <a:ext cx="835263" cy="838200"/>
          </a:xfrm>
          <a:prstGeom prst="rect">
            <a:avLst/>
          </a:prstGeom>
        </p:spPr>
      </p:pic>
      <p:sp>
        <p:nvSpPr>
          <p:cNvPr id="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15208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8" name="Rectangle 8"/>
          <p:cNvSpPr>
            <a:spLocks noGrp="1" noChangeArrowheads="1"/>
          </p:cNvSpPr>
          <p:nvPr>
            <p:ph type="title"/>
          </p:nvPr>
        </p:nvSpPr>
        <p:spPr>
          <a:xfrm>
            <a:off x="1086121" y="329357"/>
            <a:ext cx="8229600" cy="944562"/>
          </a:xfrm>
        </p:spPr>
        <p:txBody>
          <a:bodyPr/>
          <a:lstStyle/>
          <a:p>
            <a:r>
              <a:rPr lang="en-US" dirty="0"/>
              <a:t> </a:t>
            </a:r>
          </a:p>
        </p:txBody>
      </p:sp>
      <p:sp>
        <p:nvSpPr>
          <p:cNvPr id="15" name="Rectangle 14"/>
          <p:cNvSpPr/>
          <p:nvPr/>
        </p:nvSpPr>
        <p:spPr>
          <a:xfrm>
            <a:off x="1408938" y="613328"/>
            <a:ext cx="7750480"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Times New Roman"/>
                <a:ea typeface="+mn-ea"/>
                <a:cs typeface="+mn-cs"/>
              </a:rPr>
              <a:t>National Health Information Exchange  	  	Centralized Architecture </a:t>
            </a:r>
          </a:p>
        </p:txBody>
      </p:sp>
      <p:pic>
        <p:nvPicPr>
          <p:cNvPr id="14" name="Picture 13">
            <a:extLst>
              <a:ext uri="{FF2B5EF4-FFF2-40B4-BE49-F238E27FC236}">
                <a16:creationId xmlns:a16="http://schemas.microsoft.com/office/drawing/2014/main" id="{A52B218E-E493-4E53-A15D-82CD4E92F3FA}"/>
              </a:ext>
            </a:extLst>
          </p:cNvPr>
          <p:cNvPicPr>
            <a:picLocks noChangeAspect="1"/>
          </p:cNvPicPr>
          <p:nvPr/>
        </p:nvPicPr>
        <p:blipFill>
          <a:blip r:embed="rId3"/>
          <a:stretch>
            <a:fillRect/>
          </a:stretch>
        </p:blipFill>
        <p:spPr>
          <a:xfrm>
            <a:off x="4146938" y="2469097"/>
            <a:ext cx="1137240" cy="1143079"/>
          </a:xfrm>
          <a:prstGeom prst="rect">
            <a:avLst/>
          </a:prstGeom>
          <a:solidFill>
            <a:srgbClr val="FFC000"/>
          </a:solidFill>
        </p:spPr>
      </p:pic>
      <p:cxnSp>
        <p:nvCxnSpPr>
          <p:cNvPr id="24" name="Straight Arrow Connector 23">
            <a:extLst>
              <a:ext uri="{FF2B5EF4-FFF2-40B4-BE49-F238E27FC236}">
                <a16:creationId xmlns:a16="http://schemas.microsoft.com/office/drawing/2014/main" id="{FA21FE22-D30D-4D8D-A4EB-A55BE690B0D2}"/>
              </a:ext>
            </a:extLst>
          </p:cNvPr>
          <p:cNvCxnSpPr>
            <a:cxnSpLocks/>
          </p:cNvCxnSpPr>
          <p:nvPr/>
        </p:nvCxnSpPr>
        <p:spPr bwMode="auto">
          <a:xfrm>
            <a:off x="1830354" y="1788156"/>
            <a:ext cx="2138092" cy="1066877"/>
          </a:xfrm>
          <a:prstGeom prst="straightConnector1">
            <a:avLst/>
          </a:prstGeom>
          <a:solidFill>
            <a:schemeClr val="accent1"/>
          </a:solidFill>
          <a:ln w="28575" cap="flat" cmpd="sng" algn="ctr">
            <a:solidFill>
              <a:schemeClr val="tx1"/>
            </a:solidFill>
            <a:prstDash val="solid"/>
            <a:round/>
            <a:headEnd type="triangle"/>
            <a:tailEnd type="triangle"/>
          </a:ln>
          <a:effectLst/>
        </p:spPr>
      </p:cxnSp>
      <p:sp>
        <p:nvSpPr>
          <p:cNvPr id="2" name="TextBox 1">
            <a:extLst>
              <a:ext uri="{FF2B5EF4-FFF2-40B4-BE49-F238E27FC236}">
                <a16:creationId xmlns:a16="http://schemas.microsoft.com/office/drawing/2014/main" id="{CC754F40-5031-4166-AA9E-37ACD031A5FD}"/>
              </a:ext>
            </a:extLst>
          </p:cNvPr>
          <p:cNvSpPr txBox="1"/>
          <p:nvPr/>
        </p:nvSpPr>
        <p:spPr>
          <a:xfrm>
            <a:off x="620191" y="2389295"/>
            <a:ext cx="1102319" cy="369332"/>
          </a:xfrm>
          <a:prstGeom prst="rect">
            <a:avLst/>
          </a:prstGeom>
          <a:noFill/>
        </p:spPr>
        <p:txBody>
          <a:bodyPr wrap="square" rtlCol="0">
            <a:spAutoFit/>
          </a:bodyPr>
          <a:lstStyle/>
          <a:p>
            <a:r>
              <a:rPr lang="en-US" dirty="0"/>
              <a:t>Clinician</a:t>
            </a:r>
          </a:p>
        </p:txBody>
      </p:sp>
      <p:sp>
        <p:nvSpPr>
          <p:cNvPr id="4" name="TextBox 3">
            <a:extLst>
              <a:ext uri="{FF2B5EF4-FFF2-40B4-BE49-F238E27FC236}">
                <a16:creationId xmlns:a16="http://schemas.microsoft.com/office/drawing/2014/main" id="{A66978D7-71C6-44F7-A6A5-DDC95471239E}"/>
              </a:ext>
            </a:extLst>
          </p:cNvPr>
          <p:cNvSpPr txBox="1"/>
          <p:nvPr/>
        </p:nvSpPr>
        <p:spPr>
          <a:xfrm>
            <a:off x="596944" y="5252316"/>
            <a:ext cx="1601199" cy="369332"/>
          </a:xfrm>
          <a:prstGeom prst="rect">
            <a:avLst/>
          </a:prstGeom>
          <a:noFill/>
        </p:spPr>
        <p:txBody>
          <a:bodyPr wrap="square" rtlCol="0">
            <a:spAutoFit/>
          </a:bodyPr>
          <a:lstStyle/>
          <a:p>
            <a:r>
              <a:rPr lang="en-US" dirty="0"/>
              <a:t>Medical </a:t>
            </a:r>
            <a:r>
              <a:rPr lang="en-US" dirty="0" smtClean="0"/>
              <a:t>Clinic</a:t>
            </a:r>
            <a:endParaRPr lang="en-US" dirty="0"/>
          </a:p>
        </p:txBody>
      </p:sp>
      <p:sp>
        <p:nvSpPr>
          <p:cNvPr id="7" name="TextBox 6">
            <a:extLst>
              <a:ext uri="{FF2B5EF4-FFF2-40B4-BE49-F238E27FC236}">
                <a16:creationId xmlns:a16="http://schemas.microsoft.com/office/drawing/2014/main" id="{19B9B989-502D-401E-BCF6-B98E312E6E4A}"/>
              </a:ext>
            </a:extLst>
          </p:cNvPr>
          <p:cNvSpPr txBox="1"/>
          <p:nvPr/>
        </p:nvSpPr>
        <p:spPr>
          <a:xfrm>
            <a:off x="7236320" y="2420961"/>
            <a:ext cx="1146912" cy="369332"/>
          </a:xfrm>
          <a:prstGeom prst="rect">
            <a:avLst/>
          </a:prstGeom>
          <a:noFill/>
        </p:spPr>
        <p:txBody>
          <a:bodyPr wrap="square" rtlCol="0">
            <a:spAutoFit/>
          </a:bodyPr>
          <a:lstStyle/>
          <a:p>
            <a:r>
              <a:rPr lang="en-US" dirty="0"/>
              <a:t>Hospital</a:t>
            </a:r>
          </a:p>
        </p:txBody>
      </p:sp>
      <p:sp>
        <p:nvSpPr>
          <p:cNvPr id="9" name="TextBox 8">
            <a:extLst>
              <a:ext uri="{FF2B5EF4-FFF2-40B4-BE49-F238E27FC236}">
                <a16:creationId xmlns:a16="http://schemas.microsoft.com/office/drawing/2014/main" id="{79A97CDE-B584-462F-B17A-15A47A1A7067}"/>
              </a:ext>
            </a:extLst>
          </p:cNvPr>
          <p:cNvSpPr txBox="1"/>
          <p:nvPr/>
        </p:nvSpPr>
        <p:spPr>
          <a:xfrm>
            <a:off x="7467600" y="5218376"/>
            <a:ext cx="1601199" cy="369332"/>
          </a:xfrm>
          <a:prstGeom prst="rect">
            <a:avLst/>
          </a:prstGeom>
          <a:noFill/>
        </p:spPr>
        <p:txBody>
          <a:bodyPr wrap="square" rtlCol="0">
            <a:spAutoFit/>
          </a:bodyPr>
          <a:lstStyle/>
          <a:p>
            <a:r>
              <a:rPr lang="en-US" dirty="0"/>
              <a:t>Medical Center</a:t>
            </a:r>
          </a:p>
        </p:txBody>
      </p:sp>
      <p:sp>
        <p:nvSpPr>
          <p:cNvPr id="10" name="TextBox 9">
            <a:extLst>
              <a:ext uri="{FF2B5EF4-FFF2-40B4-BE49-F238E27FC236}">
                <a16:creationId xmlns:a16="http://schemas.microsoft.com/office/drawing/2014/main" id="{B2C978A0-23F8-4AE6-9368-FD01B468A8D2}"/>
              </a:ext>
            </a:extLst>
          </p:cNvPr>
          <p:cNvSpPr txBox="1"/>
          <p:nvPr/>
        </p:nvSpPr>
        <p:spPr>
          <a:xfrm>
            <a:off x="190140" y="5593733"/>
            <a:ext cx="2937967" cy="369332"/>
          </a:xfrm>
          <a:prstGeom prst="rect">
            <a:avLst/>
          </a:prstGeom>
          <a:noFill/>
        </p:spPr>
        <p:txBody>
          <a:bodyPr wrap="square" rtlCol="0">
            <a:spAutoFit/>
          </a:bodyPr>
          <a:lstStyle/>
          <a:p>
            <a:r>
              <a:rPr lang="en-US" sz="1100" dirty="0" err="1"/>
              <a:t>Fragidis</a:t>
            </a:r>
            <a:r>
              <a:rPr lang="en-US" sz="1100" dirty="0"/>
              <a:t>, </a:t>
            </a:r>
            <a:r>
              <a:rPr lang="en-US" sz="1100" dirty="0" err="1"/>
              <a:t>Chatzoglou</a:t>
            </a:r>
            <a:r>
              <a:rPr lang="en-US" sz="1100" dirty="0"/>
              <a:t>, and </a:t>
            </a:r>
            <a:r>
              <a:rPr lang="en-US" sz="1100" dirty="0" err="1" smtClean="0"/>
              <a:t>Aggelidis</a:t>
            </a:r>
            <a:r>
              <a:rPr lang="en-US" sz="1100" dirty="0" smtClean="0"/>
              <a:t> 2016</a:t>
            </a:r>
            <a:r>
              <a:rPr lang="en-US" dirty="0" smtClean="0"/>
              <a:t> </a:t>
            </a:r>
            <a:endParaRPr lang="en-US" dirty="0"/>
          </a:p>
        </p:txBody>
      </p:sp>
      <p:cxnSp>
        <p:nvCxnSpPr>
          <p:cNvPr id="21" name="Straight Arrow Connector 20">
            <a:extLst>
              <a:ext uri="{FF2B5EF4-FFF2-40B4-BE49-F238E27FC236}">
                <a16:creationId xmlns:a16="http://schemas.microsoft.com/office/drawing/2014/main" id="{FBBE8401-BE1E-4852-BFE0-D1E7A110D044}"/>
              </a:ext>
            </a:extLst>
          </p:cNvPr>
          <p:cNvCxnSpPr>
            <a:cxnSpLocks/>
          </p:cNvCxnSpPr>
          <p:nvPr/>
        </p:nvCxnSpPr>
        <p:spPr bwMode="auto">
          <a:xfrm flipV="1">
            <a:off x="2233023" y="3237345"/>
            <a:ext cx="1754542" cy="1244735"/>
          </a:xfrm>
          <a:prstGeom prst="straightConnector1">
            <a:avLst/>
          </a:prstGeom>
          <a:solidFill>
            <a:schemeClr val="accent1"/>
          </a:solidFill>
          <a:ln w="28575" cap="flat" cmpd="sng" algn="ctr">
            <a:solidFill>
              <a:schemeClr val="tx1"/>
            </a:solidFill>
            <a:prstDash val="solid"/>
            <a:round/>
            <a:headEnd type="triangle"/>
            <a:tailEnd type="triangle"/>
          </a:ln>
          <a:effectLst/>
        </p:spPr>
      </p:cxnSp>
      <p:cxnSp>
        <p:nvCxnSpPr>
          <p:cNvPr id="25" name="Straight Arrow Connector 24">
            <a:extLst>
              <a:ext uri="{FF2B5EF4-FFF2-40B4-BE49-F238E27FC236}">
                <a16:creationId xmlns:a16="http://schemas.microsoft.com/office/drawing/2014/main" id="{A8013F8E-D4B2-4D39-A45C-C4CC11821EAE}"/>
              </a:ext>
            </a:extLst>
          </p:cNvPr>
          <p:cNvCxnSpPr>
            <a:cxnSpLocks/>
          </p:cNvCxnSpPr>
          <p:nvPr/>
        </p:nvCxnSpPr>
        <p:spPr bwMode="auto">
          <a:xfrm flipV="1">
            <a:off x="5392022" y="1762709"/>
            <a:ext cx="1707548" cy="1209208"/>
          </a:xfrm>
          <a:prstGeom prst="straightConnector1">
            <a:avLst/>
          </a:prstGeom>
          <a:solidFill>
            <a:schemeClr val="accent1"/>
          </a:solidFill>
          <a:ln w="28575" cap="flat" cmpd="sng" algn="ctr">
            <a:solidFill>
              <a:schemeClr val="tx1"/>
            </a:solidFill>
            <a:prstDash val="solid"/>
            <a:round/>
            <a:headEnd type="triangle"/>
            <a:tailEnd type="triangle"/>
          </a:ln>
          <a:effectLst/>
        </p:spPr>
      </p:cxnSp>
      <p:cxnSp>
        <p:nvCxnSpPr>
          <p:cNvPr id="26" name="Straight Arrow Connector 25">
            <a:extLst>
              <a:ext uri="{FF2B5EF4-FFF2-40B4-BE49-F238E27FC236}">
                <a16:creationId xmlns:a16="http://schemas.microsoft.com/office/drawing/2014/main" id="{2C6F17E5-8A35-4572-806E-4D86D128ECB0}"/>
              </a:ext>
            </a:extLst>
          </p:cNvPr>
          <p:cNvCxnSpPr>
            <a:cxnSpLocks/>
          </p:cNvCxnSpPr>
          <p:nvPr/>
        </p:nvCxnSpPr>
        <p:spPr bwMode="auto">
          <a:xfrm>
            <a:off x="5392022" y="3126286"/>
            <a:ext cx="1707548" cy="1296560"/>
          </a:xfrm>
          <a:prstGeom prst="straightConnector1">
            <a:avLst/>
          </a:prstGeom>
          <a:solidFill>
            <a:schemeClr val="accent1"/>
          </a:solidFill>
          <a:ln w="28575" cap="flat" cmpd="sng" algn="ctr">
            <a:solidFill>
              <a:schemeClr val="tx1"/>
            </a:solidFill>
            <a:prstDash val="solid"/>
            <a:round/>
            <a:headEnd type="triangle"/>
            <a:tailEnd type="triangle"/>
          </a:ln>
          <a:effectLst/>
        </p:spPr>
      </p:cxnSp>
      <p:pic>
        <p:nvPicPr>
          <p:cNvPr id="20" name="Graphic 19" descr="Medical">
            <a:extLst>
              <a:ext uri="{FF2B5EF4-FFF2-40B4-BE49-F238E27FC236}">
                <a16:creationId xmlns:a16="http://schemas.microsoft.com/office/drawing/2014/main" id="{26AA0FE6-BBAD-4145-A690-7EE74AC8CEA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44705" y="1367085"/>
            <a:ext cx="1141081" cy="1053875"/>
          </a:xfrm>
          <a:prstGeom prst="rect">
            <a:avLst/>
          </a:prstGeom>
          <a:solidFill>
            <a:schemeClr val="bg2">
              <a:lumMod val="60000"/>
              <a:lumOff val="40000"/>
            </a:schemeClr>
          </a:solidFill>
        </p:spPr>
      </p:pic>
      <p:pic>
        <p:nvPicPr>
          <p:cNvPr id="23" name="Graphic 22" descr="Schoolhouse">
            <a:extLst>
              <a:ext uri="{FF2B5EF4-FFF2-40B4-BE49-F238E27FC236}">
                <a16:creationId xmlns:a16="http://schemas.microsoft.com/office/drawing/2014/main" id="{7920D37B-8523-4FA2-9390-E1F85500C72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236320" y="1201418"/>
            <a:ext cx="1161754" cy="1153240"/>
          </a:xfrm>
          <a:prstGeom prst="rect">
            <a:avLst/>
          </a:prstGeom>
          <a:solidFill>
            <a:schemeClr val="bg2">
              <a:lumMod val="60000"/>
              <a:lumOff val="40000"/>
            </a:schemeClr>
          </a:solidFill>
        </p:spPr>
      </p:pic>
      <p:pic>
        <p:nvPicPr>
          <p:cNvPr id="27" name="Graphic 26" descr="Store">
            <a:extLst>
              <a:ext uri="{FF2B5EF4-FFF2-40B4-BE49-F238E27FC236}">
                <a16:creationId xmlns:a16="http://schemas.microsoft.com/office/drawing/2014/main" id="{614C4EC2-31B6-4501-9B31-3F8514C96E5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33801" y="4002968"/>
            <a:ext cx="1210629" cy="1204190"/>
          </a:xfrm>
          <a:prstGeom prst="rect">
            <a:avLst/>
          </a:prstGeom>
          <a:solidFill>
            <a:schemeClr val="bg2">
              <a:lumMod val="60000"/>
              <a:lumOff val="40000"/>
            </a:schemeClr>
          </a:solidFill>
        </p:spPr>
      </p:pic>
      <p:pic>
        <p:nvPicPr>
          <p:cNvPr id="30" name="Graphic 29" descr="Building">
            <a:extLst>
              <a:ext uri="{FF2B5EF4-FFF2-40B4-BE49-F238E27FC236}">
                <a16:creationId xmlns:a16="http://schemas.microsoft.com/office/drawing/2014/main" id="{6ADA0694-EA7E-4825-A465-2B90664F428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7202339" y="3848072"/>
            <a:ext cx="1328234" cy="1293133"/>
          </a:xfrm>
          <a:prstGeom prst="rect">
            <a:avLst/>
          </a:prstGeom>
          <a:solidFill>
            <a:schemeClr val="bg2">
              <a:lumMod val="60000"/>
              <a:lumOff val="40000"/>
            </a:schemeClr>
          </a:solidFill>
        </p:spPr>
      </p:pic>
      <p:sp>
        <p:nvSpPr>
          <p:cNvPr id="22" name="TextBox 21">
            <a:extLst>
              <a:ext uri="{FF2B5EF4-FFF2-40B4-BE49-F238E27FC236}">
                <a16:creationId xmlns:a16="http://schemas.microsoft.com/office/drawing/2014/main" id="{E75B4CE6-AF22-4675-B895-147C554524D3}"/>
              </a:ext>
            </a:extLst>
          </p:cNvPr>
          <p:cNvSpPr txBox="1"/>
          <p:nvPr/>
        </p:nvSpPr>
        <p:spPr>
          <a:xfrm>
            <a:off x="5200921" y="5614392"/>
            <a:ext cx="1447800" cy="307777"/>
          </a:xfrm>
          <a:prstGeom prst="rect">
            <a:avLst/>
          </a:prstGeom>
          <a:noFill/>
        </p:spPr>
        <p:txBody>
          <a:bodyPr wrap="square" rtlCol="0">
            <a:spAutoFit/>
          </a:bodyPr>
          <a:lstStyle/>
          <a:p>
            <a:r>
              <a:rPr lang="en-US" sz="1400" dirty="0"/>
              <a:t>Slide 11.10</a:t>
            </a:r>
          </a:p>
        </p:txBody>
      </p:sp>
      <p:sp>
        <p:nvSpPr>
          <p:cNvPr id="3" name="TextBox 2">
            <a:extLst>
              <a:ext uri="{FF2B5EF4-FFF2-40B4-BE49-F238E27FC236}">
                <a16:creationId xmlns:a16="http://schemas.microsoft.com/office/drawing/2014/main" id="{F0582B4C-6F0B-4BD8-9D05-64CB8A82E900}"/>
              </a:ext>
            </a:extLst>
          </p:cNvPr>
          <p:cNvSpPr txBox="1"/>
          <p:nvPr/>
        </p:nvSpPr>
        <p:spPr>
          <a:xfrm>
            <a:off x="3987565" y="3664301"/>
            <a:ext cx="1754541" cy="307777"/>
          </a:xfrm>
          <a:prstGeom prst="rect">
            <a:avLst/>
          </a:prstGeom>
          <a:noFill/>
        </p:spPr>
        <p:txBody>
          <a:bodyPr wrap="square" rtlCol="0">
            <a:spAutoFit/>
          </a:bodyPr>
          <a:lstStyle/>
          <a:p>
            <a:r>
              <a:rPr lang="en-US" sz="1400" dirty="0"/>
              <a:t>Central </a:t>
            </a:r>
            <a:r>
              <a:rPr lang="en-US" sz="1400" dirty="0" smtClean="0"/>
              <a:t>Repository</a:t>
            </a:r>
            <a:endParaRPr lang="en-US" sz="1400" dirty="0"/>
          </a:p>
        </p:txBody>
      </p:sp>
      <p:sp>
        <p:nvSpPr>
          <p:cNvPr id="2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374143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8" name="Rectangle 8"/>
          <p:cNvSpPr>
            <a:spLocks noGrp="1" noChangeArrowheads="1"/>
          </p:cNvSpPr>
          <p:nvPr>
            <p:ph type="title"/>
          </p:nvPr>
        </p:nvSpPr>
        <p:spPr>
          <a:xfrm>
            <a:off x="1086121" y="329357"/>
            <a:ext cx="8229600" cy="944562"/>
          </a:xfrm>
        </p:spPr>
        <p:txBody>
          <a:bodyPr/>
          <a:lstStyle/>
          <a:p>
            <a:r>
              <a:rPr lang="en-US" dirty="0"/>
              <a:t> </a:t>
            </a:r>
          </a:p>
        </p:txBody>
      </p:sp>
      <p:sp>
        <p:nvSpPr>
          <p:cNvPr id="15" name="Rectangle 14"/>
          <p:cNvSpPr/>
          <p:nvPr/>
        </p:nvSpPr>
        <p:spPr>
          <a:xfrm>
            <a:off x="1318165" y="598037"/>
            <a:ext cx="7750480" cy="10772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latin typeface="Times New Roman"/>
              </a:rPr>
              <a:t>National Health Information Exchange  	  	   Distributed Architecture</a:t>
            </a:r>
            <a:endParaRPr kumimoji="0" lang="en-US" sz="3200" b="0" i="0" u="none" strike="noStrike" kern="1200" cap="none" spc="0" normalizeH="0" baseline="0" noProof="0" dirty="0">
              <a:ln>
                <a:noFill/>
              </a:ln>
              <a:effectLst/>
              <a:uLnTx/>
              <a:uFillTx/>
              <a:latin typeface="Times New Roman"/>
            </a:endParaRPr>
          </a:p>
        </p:txBody>
      </p:sp>
      <p:pic>
        <p:nvPicPr>
          <p:cNvPr id="8" name="Graphic 7" descr="Medical">
            <a:extLst>
              <a:ext uri="{FF2B5EF4-FFF2-40B4-BE49-F238E27FC236}">
                <a16:creationId xmlns:a16="http://schemas.microsoft.com/office/drawing/2014/main" id="{33A6D066-C432-40B4-9E1E-7AF414434FA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88825" y="1227546"/>
            <a:ext cx="1022723" cy="944562"/>
          </a:xfrm>
          <a:prstGeom prst="rect">
            <a:avLst/>
          </a:prstGeom>
          <a:solidFill>
            <a:schemeClr val="bg2">
              <a:lumMod val="60000"/>
              <a:lumOff val="40000"/>
            </a:schemeClr>
          </a:solidFill>
        </p:spPr>
      </p:pic>
      <p:pic>
        <p:nvPicPr>
          <p:cNvPr id="14" name="Picture 13">
            <a:extLst>
              <a:ext uri="{FF2B5EF4-FFF2-40B4-BE49-F238E27FC236}">
                <a16:creationId xmlns:a16="http://schemas.microsoft.com/office/drawing/2014/main" id="{A52B218E-E493-4E53-A15D-82CD4E92F3FA}"/>
              </a:ext>
            </a:extLst>
          </p:cNvPr>
          <p:cNvPicPr>
            <a:picLocks noChangeAspect="1"/>
          </p:cNvPicPr>
          <p:nvPr/>
        </p:nvPicPr>
        <p:blipFill>
          <a:blip r:embed="rId5"/>
          <a:stretch>
            <a:fillRect/>
          </a:stretch>
        </p:blipFill>
        <p:spPr>
          <a:xfrm>
            <a:off x="4013942" y="2779282"/>
            <a:ext cx="1137240" cy="1143079"/>
          </a:xfrm>
          <a:prstGeom prst="rect">
            <a:avLst/>
          </a:prstGeom>
          <a:solidFill>
            <a:srgbClr val="FFC000"/>
          </a:solidFill>
        </p:spPr>
      </p:pic>
      <p:pic>
        <p:nvPicPr>
          <p:cNvPr id="19" name="Graphic 18" descr="Schoolhouse">
            <a:extLst>
              <a:ext uri="{FF2B5EF4-FFF2-40B4-BE49-F238E27FC236}">
                <a16:creationId xmlns:a16="http://schemas.microsoft.com/office/drawing/2014/main" id="{A78DE6AB-708E-4284-9F25-34B2CC75369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348644" y="1269187"/>
            <a:ext cx="993974" cy="986690"/>
          </a:xfrm>
          <a:prstGeom prst="rect">
            <a:avLst/>
          </a:prstGeom>
          <a:solidFill>
            <a:schemeClr val="bg2">
              <a:lumMod val="60000"/>
              <a:lumOff val="40000"/>
            </a:schemeClr>
          </a:solidFill>
        </p:spPr>
      </p:pic>
      <p:pic>
        <p:nvPicPr>
          <p:cNvPr id="22" name="Graphic 21" descr="Store">
            <a:extLst>
              <a:ext uri="{FF2B5EF4-FFF2-40B4-BE49-F238E27FC236}">
                <a16:creationId xmlns:a16="http://schemas.microsoft.com/office/drawing/2014/main" id="{345AD071-0AFD-43F9-8125-1DFF5BF84904}"/>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98833" y="4527723"/>
            <a:ext cx="942659" cy="937645"/>
          </a:xfrm>
          <a:prstGeom prst="rect">
            <a:avLst/>
          </a:prstGeom>
          <a:solidFill>
            <a:schemeClr val="bg2">
              <a:lumMod val="60000"/>
              <a:lumOff val="40000"/>
            </a:schemeClr>
          </a:solidFill>
        </p:spPr>
      </p:pic>
      <p:cxnSp>
        <p:nvCxnSpPr>
          <p:cNvPr id="24" name="Straight Arrow Connector 23">
            <a:extLst>
              <a:ext uri="{FF2B5EF4-FFF2-40B4-BE49-F238E27FC236}">
                <a16:creationId xmlns:a16="http://schemas.microsoft.com/office/drawing/2014/main" id="{FA21FE22-D30D-4D8D-A4EB-A55BE690B0D2}"/>
              </a:ext>
            </a:extLst>
          </p:cNvPr>
          <p:cNvCxnSpPr>
            <a:cxnSpLocks/>
          </p:cNvCxnSpPr>
          <p:nvPr/>
        </p:nvCxnSpPr>
        <p:spPr bwMode="auto">
          <a:xfrm>
            <a:off x="1959900" y="1864904"/>
            <a:ext cx="2006360" cy="1457146"/>
          </a:xfrm>
          <a:prstGeom prst="straightConnector1">
            <a:avLst/>
          </a:prstGeom>
          <a:solidFill>
            <a:schemeClr val="accent1"/>
          </a:solidFill>
          <a:ln w="28575" cap="flat" cmpd="sng" algn="ctr">
            <a:solidFill>
              <a:schemeClr val="tx1"/>
            </a:solidFill>
            <a:prstDash val="solid"/>
            <a:round/>
            <a:headEnd type="triangle"/>
            <a:tailEnd type="triangle"/>
          </a:ln>
          <a:effectLst/>
        </p:spPr>
      </p:cxnSp>
      <p:pic>
        <p:nvPicPr>
          <p:cNvPr id="43" name="Graphic 42" descr="Building">
            <a:extLst>
              <a:ext uri="{FF2B5EF4-FFF2-40B4-BE49-F238E27FC236}">
                <a16:creationId xmlns:a16="http://schemas.microsoft.com/office/drawing/2014/main" id="{C5116E51-EB4E-4372-B240-B9ED86E5A81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7335309" y="4350445"/>
            <a:ext cx="942659" cy="920858"/>
          </a:xfrm>
          <a:prstGeom prst="rect">
            <a:avLst/>
          </a:prstGeom>
          <a:solidFill>
            <a:schemeClr val="bg2">
              <a:lumMod val="60000"/>
              <a:lumOff val="40000"/>
            </a:schemeClr>
          </a:solidFill>
        </p:spPr>
      </p:pic>
      <p:pic>
        <p:nvPicPr>
          <p:cNvPr id="46" name="Graphic 45" descr="Database">
            <a:extLst>
              <a:ext uri="{FF2B5EF4-FFF2-40B4-BE49-F238E27FC236}">
                <a16:creationId xmlns:a16="http://schemas.microsoft.com/office/drawing/2014/main" id="{57C6B686-2500-4ACB-8036-AF7CBC780CE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13000" y="1235286"/>
            <a:ext cx="914400" cy="937898"/>
          </a:xfrm>
          <a:prstGeom prst="rect">
            <a:avLst/>
          </a:prstGeom>
          <a:solidFill>
            <a:schemeClr val="bg2">
              <a:lumMod val="60000"/>
              <a:lumOff val="40000"/>
            </a:schemeClr>
          </a:solidFill>
        </p:spPr>
      </p:pic>
      <p:pic>
        <p:nvPicPr>
          <p:cNvPr id="49" name="Picture 48">
            <a:extLst>
              <a:ext uri="{FF2B5EF4-FFF2-40B4-BE49-F238E27FC236}">
                <a16:creationId xmlns:a16="http://schemas.microsoft.com/office/drawing/2014/main" id="{AC2B781D-04DF-425F-B3DB-77B1FB6E0CF7}"/>
              </a:ext>
            </a:extLst>
          </p:cNvPr>
          <p:cNvPicPr>
            <a:picLocks noChangeAspect="1"/>
          </p:cNvPicPr>
          <p:nvPr/>
        </p:nvPicPr>
        <p:blipFill>
          <a:blip r:embed="rId14"/>
          <a:stretch>
            <a:fillRect/>
          </a:stretch>
        </p:blipFill>
        <p:spPr>
          <a:xfrm>
            <a:off x="0" y="4527723"/>
            <a:ext cx="914479" cy="937645"/>
          </a:xfrm>
          <a:prstGeom prst="rect">
            <a:avLst/>
          </a:prstGeom>
          <a:solidFill>
            <a:schemeClr val="bg2">
              <a:lumMod val="60000"/>
              <a:lumOff val="40000"/>
            </a:schemeClr>
          </a:solidFill>
        </p:spPr>
      </p:pic>
      <p:pic>
        <p:nvPicPr>
          <p:cNvPr id="50" name="Picture 49">
            <a:extLst>
              <a:ext uri="{FF2B5EF4-FFF2-40B4-BE49-F238E27FC236}">
                <a16:creationId xmlns:a16="http://schemas.microsoft.com/office/drawing/2014/main" id="{D520A769-FB0F-4B31-BDE7-3A7FCD42F646}"/>
              </a:ext>
            </a:extLst>
          </p:cNvPr>
          <p:cNvPicPr>
            <a:picLocks noChangeAspect="1"/>
          </p:cNvPicPr>
          <p:nvPr/>
        </p:nvPicPr>
        <p:blipFill>
          <a:blip r:embed="rId14"/>
          <a:stretch>
            <a:fillRect/>
          </a:stretch>
        </p:blipFill>
        <p:spPr>
          <a:xfrm>
            <a:off x="8221647" y="1271164"/>
            <a:ext cx="914479" cy="986690"/>
          </a:xfrm>
          <a:prstGeom prst="rect">
            <a:avLst/>
          </a:prstGeom>
          <a:solidFill>
            <a:schemeClr val="bg2">
              <a:lumMod val="60000"/>
              <a:lumOff val="40000"/>
            </a:schemeClr>
          </a:solidFill>
        </p:spPr>
      </p:pic>
      <p:pic>
        <p:nvPicPr>
          <p:cNvPr id="51" name="Picture 50">
            <a:extLst>
              <a:ext uri="{FF2B5EF4-FFF2-40B4-BE49-F238E27FC236}">
                <a16:creationId xmlns:a16="http://schemas.microsoft.com/office/drawing/2014/main" id="{F26A8E2B-438E-458D-B8C2-D0CA8CF4B0AF}"/>
              </a:ext>
            </a:extLst>
          </p:cNvPr>
          <p:cNvPicPr>
            <a:picLocks noChangeAspect="1"/>
          </p:cNvPicPr>
          <p:nvPr/>
        </p:nvPicPr>
        <p:blipFill>
          <a:blip r:embed="rId14"/>
          <a:stretch>
            <a:fillRect/>
          </a:stretch>
        </p:blipFill>
        <p:spPr>
          <a:xfrm>
            <a:off x="8046220" y="4350445"/>
            <a:ext cx="914479" cy="914479"/>
          </a:xfrm>
          <a:prstGeom prst="rect">
            <a:avLst/>
          </a:prstGeom>
          <a:solidFill>
            <a:schemeClr val="bg2">
              <a:lumMod val="60000"/>
              <a:lumOff val="40000"/>
            </a:schemeClr>
          </a:solidFill>
          <a:ln>
            <a:solidFill>
              <a:schemeClr val="bg2">
                <a:lumMod val="40000"/>
                <a:lumOff val="60000"/>
              </a:schemeClr>
            </a:solidFill>
          </a:ln>
        </p:spPr>
      </p:pic>
      <p:sp>
        <p:nvSpPr>
          <p:cNvPr id="55" name="TextBox 54">
            <a:extLst>
              <a:ext uri="{FF2B5EF4-FFF2-40B4-BE49-F238E27FC236}">
                <a16:creationId xmlns:a16="http://schemas.microsoft.com/office/drawing/2014/main" id="{FD948003-B011-4D7C-AAF0-1C999063AC13}"/>
              </a:ext>
            </a:extLst>
          </p:cNvPr>
          <p:cNvSpPr txBox="1"/>
          <p:nvPr/>
        </p:nvSpPr>
        <p:spPr>
          <a:xfrm>
            <a:off x="3860718" y="4027279"/>
            <a:ext cx="1886042" cy="646331"/>
          </a:xfrm>
          <a:prstGeom prst="rect">
            <a:avLst/>
          </a:prstGeom>
          <a:noFill/>
        </p:spPr>
        <p:txBody>
          <a:bodyPr wrap="square" rtlCol="0">
            <a:spAutoFit/>
          </a:bodyPr>
          <a:lstStyle/>
          <a:p>
            <a:r>
              <a:rPr lang="en-US" dirty="0"/>
              <a:t>National EHR Locator Service </a:t>
            </a:r>
          </a:p>
        </p:txBody>
      </p:sp>
      <p:sp>
        <p:nvSpPr>
          <p:cNvPr id="56" name="TextBox 55">
            <a:extLst>
              <a:ext uri="{FF2B5EF4-FFF2-40B4-BE49-F238E27FC236}">
                <a16:creationId xmlns:a16="http://schemas.microsoft.com/office/drawing/2014/main" id="{3D9F7A61-6C91-4460-8C59-3133CFF92CC4}"/>
              </a:ext>
            </a:extLst>
          </p:cNvPr>
          <p:cNvSpPr txBox="1"/>
          <p:nvPr/>
        </p:nvSpPr>
        <p:spPr>
          <a:xfrm>
            <a:off x="650266" y="2189678"/>
            <a:ext cx="1146147" cy="369332"/>
          </a:xfrm>
          <a:prstGeom prst="rect">
            <a:avLst/>
          </a:prstGeom>
          <a:noFill/>
        </p:spPr>
        <p:txBody>
          <a:bodyPr wrap="square" rtlCol="0">
            <a:spAutoFit/>
          </a:bodyPr>
          <a:lstStyle/>
          <a:p>
            <a:r>
              <a:rPr lang="en-US" dirty="0"/>
              <a:t>Clinician</a:t>
            </a:r>
          </a:p>
        </p:txBody>
      </p:sp>
      <p:sp>
        <p:nvSpPr>
          <p:cNvPr id="58" name="TextBox 57">
            <a:extLst>
              <a:ext uri="{FF2B5EF4-FFF2-40B4-BE49-F238E27FC236}">
                <a16:creationId xmlns:a16="http://schemas.microsoft.com/office/drawing/2014/main" id="{82D2FC17-B286-4E58-84C4-A1C0DD141751}"/>
              </a:ext>
            </a:extLst>
          </p:cNvPr>
          <p:cNvSpPr txBox="1"/>
          <p:nvPr/>
        </p:nvSpPr>
        <p:spPr>
          <a:xfrm>
            <a:off x="232232" y="5513944"/>
            <a:ext cx="1669711" cy="369332"/>
          </a:xfrm>
          <a:prstGeom prst="rect">
            <a:avLst/>
          </a:prstGeom>
          <a:noFill/>
        </p:spPr>
        <p:txBody>
          <a:bodyPr wrap="square" rtlCol="0">
            <a:spAutoFit/>
          </a:bodyPr>
          <a:lstStyle/>
          <a:p>
            <a:r>
              <a:rPr lang="en-US" dirty="0"/>
              <a:t>Medical Clinic</a:t>
            </a:r>
          </a:p>
        </p:txBody>
      </p:sp>
      <p:sp>
        <p:nvSpPr>
          <p:cNvPr id="59" name="TextBox 58">
            <a:extLst>
              <a:ext uri="{FF2B5EF4-FFF2-40B4-BE49-F238E27FC236}">
                <a16:creationId xmlns:a16="http://schemas.microsoft.com/office/drawing/2014/main" id="{24BFBDCE-33E8-45D3-A97A-B24A781BFEA2}"/>
              </a:ext>
            </a:extLst>
          </p:cNvPr>
          <p:cNvSpPr txBox="1"/>
          <p:nvPr/>
        </p:nvSpPr>
        <p:spPr>
          <a:xfrm>
            <a:off x="7757964" y="2182795"/>
            <a:ext cx="1040008" cy="369332"/>
          </a:xfrm>
          <a:prstGeom prst="rect">
            <a:avLst/>
          </a:prstGeom>
          <a:noFill/>
        </p:spPr>
        <p:txBody>
          <a:bodyPr wrap="square" rtlCol="0">
            <a:spAutoFit/>
          </a:bodyPr>
          <a:lstStyle/>
          <a:p>
            <a:r>
              <a:rPr lang="en-US" dirty="0"/>
              <a:t>Hospital </a:t>
            </a:r>
          </a:p>
        </p:txBody>
      </p:sp>
      <p:sp>
        <p:nvSpPr>
          <p:cNvPr id="61" name="TextBox 60">
            <a:extLst>
              <a:ext uri="{FF2B5EF4-FFF2-40B4-BE49-F238E27FC236}">
                <a16:creationId xmlns:a16="http://schemas.microsoft.com/office/drawing/2014/main" id="{6E4C6A63-05C7-49C0-9AA7-F9F30C6906EC}"/>
              </a:ext>
            </a:extLst>
          </p:cNvPr>
          <p:cNvSpPr txBox="1"/>
          <p:nvPr/>
        </p:nvSpPr>
        <p:spPr>
          <a:xfrm>
            <a:off x="7420319" y="5334600"/>
            <a:ext cx="1669711" cy="369332"/>
          </a:xfrm>
          <a:prstGeom prst="rect">
            <a:avLst/>
          </a:prstGeom>
          <a:noFill/>
        </p:spPr>
        <p:txBody>
          <a:bodyPr wrap="square" rtlCol="0">
            <a:spAutoFit/>
          </a:bodyPr>
          <a:lstStyle/>
          <a:p>
            <a:r>
              <a:rPr lang="en-US" dirty="0"/>
              <a:t>Medical Center</a:t>
            </a:r>
          </a:p>
        </p:txBody>
      </p:sp>
      <p:cxnSp>
        <p:nvCxnSpPr>
          <p:cNvPr id="25" name="Straight Arrow Connector 24">
            <a:extLst>
              <a:ext uri="{FF2B5EF4-FFF2-40B4-BE49-F238E27FC236}">
                <a16:creationId xmlns:a16="http://schemas.microsoft.com/office/drawing/2014/main" id="{F51A50C3-B0EA-4C56-871B-28B5009EF140}"/>
              </a:ext>
            </a:extLst>
          </p:cNvPr>
          <p:cNvCxnSpPr>
            <a:cxnSpLocks/>
          </p:cNvCxnSpPr>
          <p:nvPr/>
        </p:nvCxnSpPr>
        <p:spPr bwMode="auto">
          <a:xfrm>
            <a:off x="5296148" y="3429000"/>
            <a:ext cx="2006360" cy="1457146"/>
          </a:xfrm>
          <a:prstGeom prst="straightConnector1">
            <a:avLst/>
          </a:prstGeom>
          <a:solidFill>
            <a:schemeClr val="accent1"/>
          </a:solidFill>
          <a:ln w="28575" cap="flat" cmpd="sng" algn="ctr">
            <a:solidFill>
              <a:schemeClr val="tx1"/>
            </a:solidFill>
            <a:prstDash val="solid"/>
            <a:round/>
            <a:headEnd type="triangle"/>
            <a:tailEnd type="triangle"/>
          </a:ln>
          <a:effectLst/>
        </p:spPr>
      </p:cxnSp>
      <p:cxnSp>
        <p:nvCxnSpPr>
          <p:cNvPr id="27" name="Straight Arrow Connector 26">
            <a:extLst>
              <a:ext uri="{FF2B5EF4-FFF2-40B4-BE49-F238E27FC236}">
                <a16:creationId xmlns:a16="http://schemas.microsoft.com/office/drawing/2014/main" id="{AC818C3A-09AA-4A5E-A10C-8263D3A795FA}"/>
              </a:ext>
            </a:extLst>
          </p:cNvPr>
          <p:cNvCxnSpPr>
            <a:cxnSpLocks/>
          </p:cNvCxnSpPr>
          <p:nvPr/>
        </p:nvCxnSpPr>
        <p:spPr bwMode="auto">
          <a:xfrm flipH="1">
            <a:off x="5251219" y="1988576"/>
            <a:ext cx="1904162" cy="1326873"/>
          </a:xfrm>
          <a:prstGeom prst="straightConnector1">
            <a:avLst/>
          </a:prstGeom>
          <a:solidFill>
            <a:schemeClr val="accent1"/>
          </a:solidFill>
          <a:ln w="28575" cap="flat" cmpd="sng" algn="ctr">
            <a:solidFill>
              <a:schemeClr val="tx1"/>
            </a:solidFill>
            <a:prstDash val="solid"/>
            <a:round/>
            <a:headEnd type="triangle"/>
            <a:tailEnd type="triangle"/>
          </a:ln>
          <a:effectLst/>
        </p:spPr>
      </p:cxnSp>
      <p:cxnSp>
        <p:nvCxnSpPr>
          <p:cNvPr id="29" name="Straight Arrow Connector 28">
            <a:extLst>
              <a:ext uri="{FF2B5EF4-FFF2-40B4-BE49-F238E27FC236}">
                <a16:creationId xmlns:a16="http://schemas.microsoft.com/office/drawing/2014/main" id="{C5C1DB7A-07E7-4F20-B771-67817AFFBB58}"/>
              </a:ext>
            </a:extLst>
          </p:cNvPr>
          <p:cNvCxnSpPr>
            <a:cxnSpLocks/>
          </p:cNvCxnSpPr>
          <p:nvPr/>
        </p:nvCxnSpPr>
        <p:spPr bwMode="auto">
          <a:xfrm flipV="1">
            <a:off x="2010987" y="3429000"/>
            <a:ext cx="1920499" cy="1541037"/>
          </a:xfrm>
          <a:prstGeom prst="straightConnector1">
            <a:avLst/>
          </a:prstGeom>
          <a:solidFill>
            <a:schemeClr val="accent1"/>
          </a:solidFill>
          <a:ln w="28575" cap="flat" cmpd="sng" algn="ctr">
            <a:solidFill>
              <a:schemeClr val="tx1"/>
            </a:solidFill>
            <a:prstDash val="solid"/>
            <a:round/>
            <a:headEnd type="triangle"/>
            <a:tailEnd type="triangle"/>
          </a:ln>
          <a:effectLst/>
        </p:spPr>
      </p:cxnSp>
      <p:pic>
        <p:nvPicPr>
          <p:cNvPr id="30" name="Graphic 29" descr="Medical">
            <a:extLst>
              <a:ext uri="{FF2B5EF4-FFF2-40B4-BE49-F238E27FC236}">
                <a16:creationId xmlns:a16="http://schemas.microsoft.com/office/drawing/2014/main" id="{28C7D08B-AFAF-490A-B18A-3EA7282C54F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88126" y="1235286"/>
            <a:ext cx="1022723" cy="944562"/>
          </a:xfrm>
          <a:prstGeom prst="rect">
            <a:avLst/>
          </a:prstGeom>
          <a:solidFill>
            <a:schemeClr val="bg2">
              <a:lumMod val="60000"/>
              <a:lumOff val="40000"/>
            </a:schemeClr>
          </a:solidFill>
        </p:spPr>
      </p:pic>
      <p:sp>
        <p:nvSpPr>
          <p:cNvPr id="26" name="TextBox 25">
            <a:extLst>
              <a:ext uri="{FF2B5EF4-FFF2-40B4-BE49-F238E27FC236}">
                <a16:creationId xmlns:a16="http://schemas.microsoft.com/office/drawing/2014/main" id="{E6A36CF8-BFDC-4E25-9009-6CA237296E00}"/>
              </a:ext>
            </a:extLst>
          </p:cNvPr>
          <p:cNvSpPr txBox="1"/>
          <p:nvPr/>
        </p:nvSpPr>
        <p:spPr>
          <a:xfrm>
            <a:off x="5479400" y="5631127"/>
            <a:ext cx="1447800" cy="307777"/>
          </a:xfrm>
          <a:prstGeom prst="rect">
            <a:avLst/>
          </a:prstGeom>
          <a:noFill/>
        </p:spPr>
        <p:txBody>
          <a:bodyPr wrap="square" rtlCol="0">
            <a:spAutoFit/>
          </a:bodyPr>
          <a:lstStyle/>
          <a:p>
            <a:r>
              <a:rPr lang="en-US" sz="1400" dirty="0"/>
              <a:t>Slide 11.11</a:t>
            </a:r>
          </a:p>
        </p:txBody>
      </p:sp>
      <p:sp>
        <p:nvSpPr>
          <p:cNvPr id="28" name="TextBox 27">
            <a:extLst>
              <a:ext uri="{FF2B5EF4-FFF2-40B4-BE49-F238E27FC236}">
                <a16:creationId xmlns:a16="http://schemas.microsoft.com/office/drawing/2014/main" id="{9B2106CD-0EB8-4931-89FF-F83FFE1A1CFF}"/>
              </a:ext>
            </a:extLst>
          </p:cNvPr>
          <p:cNvSpPr txBox="1"/>
          <p:nvPr/>
        </p:nvSpPr>
        <p:spPr>
          <a:xfrm>
            <a:off x="2262954" y="5513944"/>
            <a:ext cx="2937967" cy="369332"/>
          </a:xfrm>
          <a:prstGeom prst="rect">
            <a:avLst/>
          </a:prstGeom>
          <a:noFill/>
        </p:spPr>
        <p:txBody>
          <a:bodyPr wrap="square" rtlCol="0">
            <a:spAutoFit/>
          </a:bodyPr>
          <a:lstStyle/>
          <a:p>
            <a:r>
              <a:rPr lang="en-US" sz="1100" dirty="0" err="1"/>
              <a:t>Fragidis</a:t>
            </a:r>
            <a:r>
              <a:rPr lang="en-US" sz="1100" dirty="0"/>
              <a:t>, </a:t>
            </a:r>
            <a:r>
              <a:rPr lang="en-US" sz="1100" dirty="0" err="1"/>
              <a:t>Chatzoglou</a:t>
            </a:r>
            <a:r>
              <a:rPr lang="en-US" sz="1100" dirty="0"/>
              <a:t>, and </a:t>
            </a:r>
            <a:r>
              <a:rPr lang="en-US" sz="1100" dirty="0" err="1" smtClean="0"/>
              <a:t>Aggelidis</a:t>
            </a:r>
            <a:r>
              <a:rPr lang="en-US" sz="1100" dirty="0" smtClean="0"/>
              <a:t> 2016</a:t>
            </a:r>
            <a:r>
              <a:rPr lang="en-US" dirty="0" smtClean="0"/>
              <a:t> </a:t>
            </a:r>
            <a:endParaRPr lang="en-US" dirty="0"/>
          </a:p>
        </p:txBody>
      </p:sp>
      <p:sp>
        <p:nvSpPr>
          <p:cNvPr id="31"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442211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8" name="Rectangle 8"/>
          <p:cNvSpPr>
            <a:spLocks noGrp="1" noChangeArrowheads="1"/>
          </p:cNvSpPr>
          <p:nvPr>
            <p:ph type="title"/>
          </p:nvPr>
        </p:nvSpPr>
        <p:spPr>
          <a:xfrm>
            <a:off x="1086121" y="329357"/>
            <a:ext cx="8229600" cy="944562"/>
          </a:xfrm>
        </p:spPr>
        <p:txBody>
          <a:bodyPr/>
          <a:lstStyle/>
          <a:p>
            <a:r>
              <a:rPr lang="en-US" dirty="0"/>
              <a:t> </a:t>
            </a:r>
          </a:p>
        </p:txBody>
      </p:sp>
      <p:sp>
        <p:nvSpPr>
          <p:cNvPr id="15" name="Rectangle 14"/>
          <p:cNvSpPr/>
          <p:nvPr/>
        </p:nvSpPr>
        <p:spPr>
          <a:xfrm>
            <a:off x="289173" y="630095"/>
            <a:ext cx="8862645"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a:ea typeface="+mn-ea"/>
                <a:cs typeface="+mn-cs"/>
              </a:rPr>
              <a:t>National Health Information Exchange: </a:t>
            </a:r>
            <a:r>
              <a:rPr kumimoji="0" lang="en-US" sz="2400" b="0" i="0" u="none" strike="noStrike" kern="1200" cap="none" spc="0" normalizeH="0" baseline="0" noProof="0" dirty="0" err="1" smtClean="0">
                <a:ln>
                  <a:noFill/>
                </a:ln>
                <a:effectLst/>
                <a:uLnTx/>
                <a:uFillTx/>
                <a:latin typeface="Times New Roman"/>
                <a:ea typeface="+mn-ea"/>
                <a:cs typeface="+mn-cs"/>
              </a:rPr>
              <a:t>Semidistributed</a:t>
            </a:r>
            <a:r>
              <a:rPr kumimoji="0" lang="en-US" sz="2400" b="0" i="0" u="none" strike="noStrike" kern="1200" cap="none" spc="0" normalizeH="0" baseline="0" noProof="0" dirty="0" smtClean="0">
                <a:ln>
                  <a:noFill/>
                </a:ln>
                <a:effectLst/>
                <a:uLnTx/>
                <a:uFillTx/>
                <a:latin typeface="Times New Roman"/>
                <a:ea typeface="+mn-ea"/>
                <a:cs typeface="+mn-cs"/>
              </a:rPr>
              <a:t> </a:t>
            </a:r>
            <a:r>
              <a:rPr kumimoji="0" lang="en-US" sz="2400" b="0" i="0" u="none" strike="noStrike" kern="1200" cap="none" spc="0" normalizeH="0" baseline="0" noProof="0" dirty="0">
                <a:ln>
                  <a:noFill/>
                </a:ln>
                <a:effectLst/>
                <a:uLnTx/>
                <a:uFillTx/>
                <a:latin typeface="Times New Roman"/>
                <a:ea typeface="+mn-ea"/>
                <a:cs typeface="+mn-cs"/>
              </a:rPr>
              <a:t>Architecture</a:t>
            </a:r>
          </a:p>
        </p:txBody>
      </p:sp>
      <p:cxnSp>
        <p:nvCxnSpPr>
          <p:cNvPr id="24" name="Straight Arrow Connector 23">
            <a:extLst>
              <a:ext uri="{FF2B5EF4-FFF2-40B4-BE49-F238E27FC236}">
                <a16:creationId xmlns:a16="http://schemas.microsoft.com/office/drawing/2014/main" id="{FA21FE22-D30D-4D8D-A4EB-A55BE690B0D2}"/>
              </a:ext>
            </a:extLst>
          </p:cNvPr>
          <p:cNvCxnSpPr>
            <a:cxnSpLocks/>
          </p:cNvCxnSpPr>
          <p:nvPr/>
        </p:nvCxnSpPr>
        <p:spPr bwMode="auto">
          <a:xfrm>
            <a:off x="1848757" y="1866641"/>
            <a:ext cx="2132894" cy="1220171"/>
          </a:xfrm>
          <a:prstGeom prst="straightConnector1">
            <a:avLst/>
          </a:prstGeom>
          <a:solidFill>
            <a:schemeClr val="accent1"/>
          </a:solidFill>
          <a:ln w="28575" cap="flat" cmpd="sng" algn="ctr">
            <a:solidFill>
              <a:schemeClr val="tx1"/>
            </a:solidFill>
            <a:prstDash val="solid"/>
            <a:round/>
            <a:headEnd type="triangle"/>
            <a:tailEnd type="triangle"/>
          </a:ln>
          <a:effectLst/>
        </p:spPr>
      </p:cxnSp>
      <p:pic>
        <p:nvPicPr>
          <p:cNvPr id="43" name="Graphic 42" descr="Building">
            <a:extLst>
              <a:ext uri="{FF2B5EF4-FFF2-40B4-BE49-F238E27FC236}">
                <a16:creationId xmlns:a16="http://schemas.microsoft.com/office/drawing/2014/main" id="{C5116E51-EB4E-4372-B240-B9ED86E5A81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271841" y="4783558"/>
            <a:ext cx="936048" cy="914400"/>
          </a:xfrm>
          <a:prstGeom prst="rect">
            <a:avLst/>
          </a:prstGeom>
          <a:solidFill>
            <a:schemeClr val="bg2">
              <a:lumMod val="60000"/>
              <a:lumOff val="40000"/>
            </a:schemeClr>
          </a:solidFill>
        </p:spPr>
      </p:pic>
      <p:pic>
        <p:nvPicPr>
          <p:cNvPr id="49" name="Picture 48">
            <a:extLst>
              <a:ext uri="{FF2B5EF4-FFF2-40B4-BE49-F238E27FC236}">
                <a16:creationId xmlns:a16="http://schemas.microsoft.com/office/drawing/2014/main" id="{AC2B781D-04DF-425F-B3DB-77B1FB6E0CF7}"/>
              </a:ext>
            </a:extLst>
          </p:cNvPr>
          <p:cNvPicPr>
            <a:picLocks noChangeAspect="1"/>
          </p:cNvPicPr>
          <p:nvPr/>
        </p:nvPicPr>
        <p:blipFill>
          <a:blip r:embed="rId5"/>
          <a:stretch>
            <a:fillRect/>
          </a:stretch>
        </p:blipFill>
        <p:spPr>
          <a:xfrm>
            <a:off x="-7238" y="4624478"/>
            <a:ext cx="942659" cy="942659"/>
          </a:xfrm>
          <a:prstGeom prst="rect">
            <a:avLst/>
          </a:prstGeom>
          <a:solidFill>
            <a:schemeClr val="bg2">
              <a:lumMod val="60000"/>
              <a:lumOff val="40000"/>
            </a:schemeClr>
          </a:solidFill>
        </p:spPr>
      </p:pic>
      <p:pic>
        <p:nvPicPr>
          <p:cNvPr id="50" name="Picture 49">
            <a:extLst>
              <a:ext uri="{FF2B5EF4-FFF2-40B4-BE49-F238E27FC236}">
                <a16:creationId xmlns:a16="http://schemas.microsoft.com/office/drawing/2014/main" id="{D520A769-FB0F-4B31-BDE7-3A7FCD42F646}"/>
              </a:ext>
            </a:extLst>
          </p:cNvPr>
          <p:cNvPicPr>
            <a:picLocks noChangeAspect="1"/>
          </p:cNvPicPr>
          <p:nvPr/>
        </p:nvPicPr>
        <p:blipFill>
          <a:blip r:embed="rId5"/>
          <a:stretch>
            <a:fillRect/>
          </a:stretch>
        </p:blipFill>
        <p:spPr>
          <a:xfrm>
            <a:off x="8229521" y="1610806"/>
            <a:ext cx="991339" cy="991339"/>
          </a:xfrm>
          <a:prstGeom prst="rect">
            <a:avLst/>
          </a:prstGeom>
          <a:solidFill>
            <a:schemeClr val="bg2">
              <a:lumMod val="60000"/>
              <a:lumOff val="40000"/>
            </a:schemeClr>
          </a:solidFill>
        </p:spPr>
      </p:pic>
      <p:pic>
        <p:nvPicPr>
          <p:cNvPr id="51" name="Picture 50">
            <a:extLst>
              <a:ext uri="{FF2B5EF4-FFF2-40B4-BE49-F238E27FC236}">
                <a16:creationId xmlns:a16="http://schemas.microsoft.com/office/drawing/2014/main" id="{F26A8E2B-438E-458D-B8C2-D0CA8CF4B0AF}"/>
              </a:ext>
            </a:extLst>
          </p:cNvPr>
          <p:cNvPicPr>
            <a:picLocks noChangeAspect="1"/>
          </p:cNvPicPr>
          <p:nvPr/>
        </p:nvPicPr>
        <p:blipFill>
          <a:blip r:embed="rId5"/>
          <a:stretch>
            <a:fillRect/>
          </a:stretch>
        </p:blipFill>
        <p:spPr>
          <a:xfrm>
            <a:off x="8126854" y="4789954"/>
            <a:ext cx="914479" cy="914479"/>
          </a:xfrm>
          <a:prstGeom prst="rect">
            <a:avLst/>
          </a:prstGeom>
          <a:solidFill>
            <a:schemeClr val="bg2">
              <a:lumMod val="60000"/>
              <a:lumOff val="40000"/>
            </a:schemeClr>
          </a:solidFill>
        </p:spPr>
      </p:pic>
      <p:sp>
        <p:nvSpPr>
          <p:cNvPr id="55" name="TextBox 54">
            <a:extLst>
              <a:ext uri="{FF2B5EF4-FFF2-40B4-BE49-F238E27FC236}">
                <a16:creationId xmlns:a16="http://schemas.microsoft.com/office/drawing/2014/main" id="{FD948003-B011-4D7C-AAF0-1C999063AC13}"/>
              </a:ext>
            </a:extLst>
          </p:cNvPr>
          <p:cNvSpPr txBox="1"/>
          <p:nvPr/>
        </p:nvSpPr>
        <p:spPr>
          <a:xfrm>
            <a:off x="6343479" y="2915487"/>
            <a:ext cx="188604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a:rPr>
              <a:t>Health District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a:rPr>
              <a:t>    </a:t>
            </a:r>
            <a:r>
              <a:rPr lang="en-US" dirty="0" smtClean="0">
                <a:latin typeface="Times New Roman"/>
              </a:rPr>
              <a:t>Database </a:t>
            </a:r>
            <a:endParaRPr kumimoji="0" lang="en-US" sz="1800" b="0" i="0" u="none" strike="noStrike" kern="1200" cap="none" spc="0" normalizeH="0" baseline="0" noProof="0" dirty="0">
              <a:ln>
                <a:noFill/>
              </a:ln>
              <a:effectLst/>
              <a:uLnTx/>
              <a:uFillTx/>
              <a:latin typeface="Times New Roman"/>
            </a:endParaRPr>
          </a:p>
        </p:txBody>
      </p:sp>
      <p:sp>
        <p:nvSpPr>
          <p:cNvPr id="56" name="TextBox 55">
            <a:extLst>
              <a:ext uri="{FF2B5EF4-FFF2-40B4-BE49-F238E27FC236}">
                <a16:creationId xmlns:a16="http://schemas.microsoft.com/office/drawing/2014/main" id="{3D9F7A61-6C91-4460-8C59-3133CFF92CC4}"/>
              </a:ext>
            </a:extLst>
          </p:cNvPr>
          <p:cNvSpPr txBox="1"/>
          <p:nvPr/>
        </p:nvSpPr>
        <p:spPr>
          <a:xfrm>
            <a:off x="534753" y="2439323"/>
            <a:ext cx="11461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Clinician</a:t>
            </a:r>
          </a:p>
        </p:txBody>
      </p:sp>
      <p:sp>
        <p:nvSpPr>
          <p:cNvPr id="58" name="TextBox 57">
            <a:extLst>
              <a:ext uri="{FF2B5EF4-FFF2-40B4-BE49-F238E27FC236}">
                <a16:creationId xmlns:a16="http://schemas.microsoft.com/office/drawing/2014/main" id="{82D2FC17-B286-4E58-84C4-A1C0DD141751}"/>
              </a:ext>
            </a:extLst>
          </p:cNvPr>
          <p:cNvSpPr txBox="1"/>
          <p:nvPr/>
        </p:nvSpPr>
        <p:spPr>
          <a:xfrm>
            <a:off x="163907" y="5579210"/>
            <a:ext cx="16697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Medical Clinic</a:t>
            </a:r>
          </a:p>
        </p:txBody>
      </p:sp>
      <p:sp>
        <p:nvSpPr>
          <p:cNvPr id="59" name="TextBox 58">
            <a:extLst>
              <a:ext uri="{FF2B5EF4-FFF2-40B4-BE49-F238E27FC236}">
                <a16:creationId xmlns:a16="http://schemas.microsoft.com/office/drawing/2014/main" id="{24BFBDCE-33E8-45D3-A97A-B24A781BFEA2}"/>
              </a:ext>
            </a:extLst>
          </p:cNvPr>
          <p:cNvSpPr txBox="1"/>
          <p:nvPr/>
        </p:nvSpPr>
        <p:spPr>
          <a:xfrm>
            <a:off x="7623332" y="2602145"/>
            <a:ext cx="10400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Hospital </a:t>
            </a:r>
          </a:p>
        </p:txBody>
      </p:sp>
      <p:sp>
        <p:nvSpPr>
          <p:cNvPr id="61" name="TextBox 60">
            <a:extLst>
              <a:ext uri="{FF2B5EF4-FFF2-40B4-BE49-F238E27FC236}">
                <a16:creationId xmlns:a16="http://schemas.microsoft.com/office/drawing/2014/main" id="{6E4C6A63-05C7-49C0-9AA7-F9F30C6906EC}"/>
              </a:ext>
            </a:extLst>
          </p:cNvPr>
          <p:cNvSpPr txBox="1"/>
          <p:nvPr/>
        </p:nvSpPr>
        <p:spPr>
          <a:xfrm>
            <a:off x="7326428" y="5623244"/>
            <a:ext cx="16697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Medical Center</a:t>
            </a:r>
          </a:p>
        </p:txBody>
      </p:sp>
      <p:pic>
        <p:nvPicPr>
          <p:cNvPr id="4" name="Picture 3">
            <a:extLst>
              <a:ext uri="{FF2B5EF4-FFF2-40B4-BE49-F238E27FC236}">
                <a16:creationId xmlns:a16="http://schemas.microsoft.com/office/drawing/2014/main" id="{950077E1-D13D-4E63-AB75-B50AEC011809}"/>
              </a:ext>
            </a:extLst>
          </p:cNvPr>
          <p:cNvPicPr>
            <a:picLocks noChangeAspect="1"/>
          </p:cNvPicPr>
          <p:nvPr/>
        </p:nvPicPr>
        <p:blipFill>
          <a:blip r:embed="rId6"/>
          <a:stretch>
            <a:fillRect/>
          </a:stretch>
        </p:blipFill>
        <p:spPr>
          <a:xfrm>
            <a:off x="3859899" y="1136292"/>
            <a:ext cx="1084618" cy="1090418"/>
          </a:xfrm>
          <a:prstGeom prst="rect">
            <a:avLst/>
          </a:prstGeom>
          <a:solidFill>
            <a:srgbClr val="FFC000"/>
          </a:solidFill>
        </p:spPr>
      </p:pic>
      <p:pic>
        <p:nvPicPr>
          <p:cNvPr id="6" name="Graphic 5" descr="Repeat">
            <a:extLst>
              <a:ext uri="{FF2B5EF4-FFF2-40B4-BE49-F238E27FC236}">
                <a16:creationId xmlns:a16="http://schemas.microsoft.com/office/drawing/2014/main" id="{44624B74-83F5-4DAE-A8DB-EEEA3F9EA39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4016239" y="2739192"/>
            <a:ext cx="914400" cy="914400"/>
          </a:xfrm>
          <a:prstGeom prst="rect">
            <a:avLst/>
          </a:prstGeom>
          <a:solidFill>
            <a:srgbClr val="FFC000"/>
          </a:solidFill>
        </p:spPr>
      </p:pic>
      <p:sp>
        <p:nvSpPr>
          <p:cNvPr id="7" name="TextBox 6">
            <a:extLst>
              <a:ext uri="{FF2B5EF4-FFF2-40B4-BE49-F238E27FC236}">
                <a16:creationId xmlns:a16="http://schemas.microsoft.com/office/drawing/2014/main" id="{5F6A1937-3272-4167-94EB-072598FFFB0E}"/>
              </a:ext>
            </a:extLst>
          </p:cNvPr>
          <p:cNvSpPr txBox="1"/>
          <p:nvPr/>
        </p:nvSpPr>
        <p:spPr>
          <a:xfrm>
            <a:off x="3698770" y="3682692"/>
            <a:ext cx="1952592" cy="646331"/>
          </a:xfrm>
          <a:prstGeom prst="rect">
            <a:avLst/>
          </a:prstGeom>
          <a:noFill/>
        </p:spPr>
        <p:txBody>
          <a:bodyPr wrap="square" rtlCol="0">
            <a:spAutoFit/>
          </a:bodyPr>
          <a:lstStyle/>
          <a:p>
            <a:r>
              <a:rPr lang="en-US" dirty="0"/>
              <a:t>    Regional Health Systems</a:t>
            </a:r>
          </a:p>
        </p:txBody>
      </p:sp>
      <p:cxnSp>
        <p:nvCxnSpPr>
          <p:cNvPr id="10" name="Straight Arrow Connector 9">
            <a:extLst>
              <a:ext uri="{FF2B5EF4-FFF2-40B4-BE49-F238E27FC236}">
                <a16:creationId xmlns:a16="http://schemas.microsoft.com/office/drawing/2014/main" id="{EC2D8CB7-ED66-4A5D-9EEB-C5357F1D454F}"/>
              </a:ext>
            </a:extLst>
          </p:cNvPr>
          <p:cNvCxnSpPr>
            <a:cxnSpLocks/>
          </p:cNvCxnSpPr>
          <p:nvPr/>
        </p:nvCxnSpPr>
        <p:spPr bwMode="auto">
          <a:xfrm>
            <a:off x="4931271" y="3183942"/>
            <a:ext cx="572241" cy="0"/>
          </a:xfrm>
          <a:prstGeom prst="straightConnector1">
            <a:avLst/>
          </a:prstGeom>
          <a:solidFill>
            <a:schemeClr val="accent1"/>
          </a:solidFill>
          <a:ln w="28575" cap="flat" cmpd="sng" algn="ctr">
            <a:solidFill>
              <a:schemeClr val="tx1"/>
            </a:solidFill>
            <a:prstDash val="solid"/>
            <a:round/>
            <a:headEnd type="triangle"/>
            <a:tailEnd type="triangle"/>
          </a:ln>
          <a:effectLst/>
        </p:spPr>
      </p:cxnSp>
      <p:cxnSp>
        <p:nvCxnSpPr>
          <p:cNvPr id="21" name="Straight Arrow Connector 20">
            <a:extLst>
              <a:ext uri="{FF2B5EF4-FFF2-40B4-BE49-F238E27FC236}">
                <a16:creationId xmlns:a16="http://schemas.microsoft.com/office/drawing/2014/main" id="{2E3779BC-DB43-40AD-AB8E-9F36D57B888C}"/>
              </a:ext>
            </a:extLst>
          </p:cNvPr>
          <p:cNvCxnSpPr>
            <a:cxnSpLocks/>
          </p:cNvCxnSpPr>
          <p:nvPr/>
        </p:nvCxnSpPr>
        <p:spPr bwMode="auto">
          <a:xfrm>
            <a:off x="4519124" y="2226710"/>
            <a:ext cx="0" cy="460796"/>
          </a:xfrm>
          <a:prstGeom prst="straightConnector1">
            <a:avLst/>
          </a:prstGeom>
          <a:solidFill>
            <a:schemeClr val="accent1"/>
          </a:solidFill>
          <a:ln w="38100" cap="flat" cmpd="sng" algn="ctr">
            <a:solidFill>
              <a:schemeClr val="tx1"/>
            </a:solidFill>
            <a:prstDash val="solid"/>
            <a:round/>
            <a:headEnd type="triangle"/>
            <a:tailEnd type="triangle"/>
          </a:ln>
          <a:effectLst/>
        </p:spPr>
      </p:cxnSp>
      <p:sp>
        <p:nvSpPr>
          <p:cNvPr id="23" name="TextBox 22">
            <a:extLst>
              <a:ext uri="{FF2B5EF4-FFF2-40B4-BE49-F238E27FC236}">
                <a16:creationId xmlns:a16="http://schemas.microsoft.com/office/drawing/2014/main" id="{2B90AA96-DAB3-4DA3-A5BB-E0BF5A746D8D}"/>
              </a:ext>
            </a:extLst>
          </p:cNvPr>
          <p:cNvSpPr txBox="1"/>
          <p:nvPr/>
        </p:nvSpPr>
        <p:spPr>
          <a:xfrm>
            <a:off x="4969497" y="1314772"/>
            <a:ext cx="1699918" cy="646331"/>
          </a:xfrm>
          <a:prstGeom prst="rect">
            <a:avLst/>
          </a:prstGeom>
          <a:noFill/>
        </p:spPr>
        <p:txBody>
          <a:bodyPr wrap="square" rtlCol="0">
            <a:spAutoFit/>
          </a:bodyPr>
          <a:lstStyle/>
          <a:p>
            <a:r>
              <a:rPr lang="en-US" dirty="0"/>
              <a:t>National Health Ministry</a:t>
            </a:r>
          </a:p>
        </p:txBody>
      </p:sp>
      <p:pic>
        <p:nvPicPr>
          <p:cNvPr id="26" name="Graphic 25" descr="Microscope">
            <a:extLst>
              <a:ext uri="{FF2B5EF4-FFF2-40B4-BE49-F238E27FC236}">
                <a16:creationId xmlns:a16="http://schemas.microsoft.com/office/drawing/2014/main" id="{5B03D7AA-CCCC-4AC2-A04D-3796FFC4592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4055035" y="4654703"/>
            <a:ext cx="828911" cy="828911"/>
          </a:xfrm>
          <a:prstGeom prst="rect">
            <a:avLst/>
          </a:prstGeom>
          <a:solidFill>
            <a:schemeClr val="bg2">
              <a:lumMod val="60000"/>
              <a:lumOff val="40000"/>
            </a:schemeClr>
          </a:solidFill>
          <a:ln>
            <a:solidFill>
              <a:schemeClr val="bg2">
                <a:lumMod val="60000"/>
                <a:lumOff val="40000"/>
              </a:schemeClr>
            </a:solidFill>
          </a:ln>
        </p:spPr>
      </p:pic>
      <p:sp>
        <p:nvSpPr>
          <p:cNvPr id="27" name="TextBox 26">
            <a:extLst>
              <a:ext uri="{FF2B5EF4-FFF2-40B4-BE49-F238E27FC236}">
                <a16:creationId xmlns:a16="http://schemas.microsoft.com/office/drawing/2014/main" id="{6ABC1054-0214-4127-B77A-7FDC1AD608B1}"/>
              </a:ext>
            </a:extLst>
          </p:cNvPr>
          <p:cNvSpPr txBox="1"/>
          <p:nvPr/>
        </p:nvSpPr>
        <p:spPr>
          <a:xfrm>
            <a:off x="3981651" y="5579210"/>
            <a:ext cx="1669711" cy="369332"/>
          </a:xfrm>
          <a:prstGeom prst="rect">
            <a:avLst/>
          </a:prstGeom>
          <a:noFill/>
        </p:spPr>
        <p:txBody>
          <a:bodyPr wrap="square" rtlCol="0">
            <a:spAutoFit/>
          </a:bodyPr>
          <a:lstStyle/>
          <a:p>
            <a:r>
              <a:rPr lang="en-US" dirty="0"/>
              <a:t>Laboratory</a:t>
            </a:r>
          </a:p>
        </p:txBody>
      </p:sp>
      <p:cxnSp>
        <p:nvCxnSpPr>
          <p:cNvPr id="33" name="Straight Arrow Connector 32">
            <a:extLst>
              <a:ext uri="{FF2B5EF4-FFF2-40B4-BE49-F238E27FC236}">
                <a16:creationId xmlns:a16="http://schemas.microsoft.com/office/drawing/2014/main" id="{4E53DD39-6B1E-4EE9-A792-E0FC8B6BDB19}"/>
              </a:ext>
            </a:extLst>
          </p:cNvPr>
          <p:cNvCxnSpPr>
            <a:cxnSpLocks/>
          </p:cNvCxnSpPr>
          <p:nvPr/>
        </p:nvCxnSpPr>
        <p:spPr bwMode="auto">
          <a:xfrm flipH="1" flipV="1">
            <a:off x="4519124" y="3648141"/>
            <a:ext cx="5368" cy="9835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Straight Arrow Connector 33">
            <a:extLst>
              <a:ext uri="{FF2B5EF4-FFF2-40B4-BE49-F238E27FC236}">
                <a16:creationId xmlns:a16="http://schemas.microsoft.com/office/drawing/2014/main" id="{40D54CBE-2CEC-45F7-B5C4-31E14C83B203}"/>
              </a:ext>
            </a:extLst>
          </p:cNvPr>
          <p:cNvCxnSpPr>
            <a:cxnSpLocks/>
          </p:cNvCxnSpPr>
          <p:nvPr/>
        </p:nvCxnSpPr>
        <p:spPr bwMode="auto">
          <a:xfrm>
            <a:off x="5041243" y="3464525"/>
            <a:ext cx="2068345" cy="1612790"/>
          </a:xfrm>
          <a:prstGeom prst="straightConnector1">
            <a:avLst/>
          </a:prstGeom>
          <a:solidFill>
            <a:schemeClr val="accent1"/>
          </a:solidFill>
          <a:ln w="28575" cap="flat" cmpd="sng" algn="ctr">
            <a:solidFill>
              <a:schemeClr val="tx1"/>
            </a:solidFill>
            <a:prstDash val="solid"/>
            <a:round/>
            <a:headEnd type="triangle"/>
            <a:tailEnd type="triangle"/>
          </a:ln>
          <a:effectLst/>
        </p:spPr>
      </p:cxnSp>
      <p:cxnSp>
        <p:nvCxnSpPr>
          <p:cNvPr id="35" name="Straight Arrow Connector 34">
            <a:extLst>
              <a:ext uri="{FF2B5EF4-FFF2-40B4-BE49-F238E27FC236}">
                <a16:creationId xmlns:a16="http://schemas.microsoft.com/office/drawing/2014/main" id="{E0993F9D-82BD-4AFA-84D4-AFE601F9EA88}"/>
              </a:ext>
            </a:extLst>
          </p:cNvPr>
          <p:cNvCxnSpPr>
            <a:cxnSpLocks/>
          </p:cNvCxnSpPr>
          <p:nvPr/>
        </p:nvCxnSpPr>
        <p:spPr bwMode="auto">
          <a:xfrm flipV="1">
            <a:off x="5032857" y="2060672"/>
            <a:ext cx="2076731" cy="754434"/>
          </a:xfrm>
          <a:prstGeom prst="straightConnector1">
            <a:avLst/>
          </a:prstGeom>
          <a:solidFill>
            <a:schemeClr val="accent1"/>
          </a:solidFill>
          <a:ln w="28575"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8C138B10-69B7-4326-A1A3-4B18EA37C08C}"/>
              </a:ext>
            </a:extLst>
          </p:cNvPr>
          <p:cNvCxnSpPr>
            <a:cxnSpLocks/>
          </p:cNvCxnSpPr>
          <p:nvPr/>
        </p:nvCxnSpPr>
        <p:spPr bwMode="auto">
          <a:xfrm flipV="1">
            <a:off x="1853671" y="3448953"/>
            <a:ext cx="2148702" cy="1631508"/>
          </a:xfrm>
          <a:prstGeom prst="straightConnector1">
            <a:avLst/>
          </a:prstGeom>
          <a:solidFill>
            <a:schemeClr val="accent1"/>
          </a:solidFill>
          <a:ln w="28575" cap="flat" cmpd="sng" algn="ctr">
            <a:solidFill>
              <a:schemeClr val="tx1"/>
            </a:solidFill>
            <a:prstDash val="solid"/>
            <a:round/>
            <a:headEnd type="triangle"/>
            <a:tailEnd type="triangle"/>
          </a:ln>
          <a:effectLst/>
        </p:spPr>
      </p:cxnSp>
      <p:pic>
        <p:nvPicPr>
          <p:cNvPr id="36" name="Picture 35">
            <a:extLst>
              <a:ext uri="{FF2B5EF4-FFF2-40B4-BE49-F238E27FC236}">
                <a16:creationId xmlns:a16="http://schemas.microsoft.com/office/drawing/2014/main" id="{ACCF3147-E546-4825-B793-C3261BF66C3C}"/>
              </a:ext>
            </a:extLst>
          </p:cNvPr>
          <p:cNvPicPr>
            <a:picLocks noChangeAspect="1"/>
          </p:cNvPicPr>
          <p:nvPr/>
        </p:nvPicPr>
        <p:blipFill>
          <a:blip r:embed="rId5"/>
          <a:stretch>
            <a:fillRect/>
          </a:stretch>
        </p:blipFill>
        <p:spPr>
          <a:xfrm>
            <a:off x="-85867" y="1512789"/>
            <a:ext cx="914479" cy="957992"/>
          </a:xfrm>
          <a:prstGeom prst="rect">
            <a:avLst/>
          </a:prstGeom>
          <a:solidFill>
            <a:schemeClr val="bg2">
              <a:lumMod val="60000"/>
              <a:lumOff val="40000"/>
            </a:schemeClr>
          </a:solidFill>
        </p:spPr>
      </p:pic>
      <p:pic>
        <p:nvPicPr>
          <p:cNvPr id="37" name="Picture 36">
            <a:extLst>
              <a:ext uri="{FF2B5EF4-FFF2-40B4-BE49-F238E27FC236}">
                <a16:creationId xmlns:a16="http://schemas.microsoft.com/office/drawing/2014/main" id="{DDFE71BE-54B3-4259-ACF5-BC7D9F362B8D}"/>
              </a:ext>
            </a:extLst>
          </p:cNvPr>
          <p:cNvPicPr>
            <a:picLocks noChangeAspect="1"/>
          </p:cNvPicPr>
          <p:nvPr/>
        </p:nvPicPr>
        <p:blipFill>
          <a:blip r:embed="rId5"/>
          <a:stretch>
            <a:fillRect/>
          </a:stretch>
        </p:blipFill>
        <p:spPr>
          <a:xfrm>
            <a:off x="5524605" y="2735822"/>
            <a:ext cx="914479" cy="914479"/>
          </a:xfrm>
          <a:prstGeom prst="rect">
            <a:avLst/>
          </a:prstGeom>
          <a:solidFill>
            <a:schemeClr val="bg2">
              <a:lumMod val="60000"/>
              <a:lumOff val="40000"/>
            </a:schemeClr>
          </a:solidFill>
        </p:spPr>
      </p:pic>
      <p:pic>
        <p:nvPicPr>
          <p:cNvPr id="38" name="Picture 37">
            <a:extLst>
              <a:ext uri="{FF2B5EF4-FFF2-40B4-BE49-F238E27FC236}">
                <a16:creationId xmlns:a16="http://schemas.microsoft.com/office/drawing/2014/main" id="{D792342C-6E6A-44BA-BB63-DF31E59E6A7A}"/>
              </a:ext>
            </a:extLst>
          </p:cNvPr>
          <p:cNvPicPr>
            <a:picLocks noChangeAspect="1"/>
          </p:cNvPicPr>
          <p:nvPr/>
        </p:nvPicPr>
        <p:blipFill>
          <a:blip r:embed="rId5"/>
          <a:stretch>
            <a:fillRect/>
          </a:stretch>
        </p:blipFill>
        <p:spPr>
          <a:xfrm>
            <a:off x="4855920" y="4626986"/>
            <a:ext cx="856628" cy="856628"/>
          </a:xfrm>
          <a:prstGeom prst="rect">
            <a:avLst/>
          </a:prstGeom>
          <a:solidFill>
            <a:schemeClr val="bg2">
              <a:lumMod val="60000"/>
              <a:lumOff val="40000"/>
            </a:schemeClr>
          </a:solidFill>
        </p:spPr>
      </p:pic>
      <p:pic>
        <p:nvPicPr>
          <p:cNvPr id="40" name="Graphic 39" descr="Store">
            <a:extLst>
              <a:ext uri="{FF2B5EF4-FFF2-40B4-BE49-F238E27FC236}">
                <a16:creationId xmlns:a16="http://schemas.microsoft.com/office/drawing/2014/main" id="{36FB167E-8AC5-46C4-8D76-6BFBFD2852B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840371" y="4626986"/>
            <a:ext cx="942659" cy="937645"/>
          </a:xfrm>
          <a:prstGeom prst="rect">
            <a:avLst/>
          </a:prstGeom>
          <a:solidFill>
            <a:schemeClr val="bg2">
              <a:lumMod val="60000"/>
              <a:lumOff val="40000"/>
            </a:schemeClr>
          </a:solidFill>
        </p:spPr>
      </p:pic>
      <p:pic>
        <p:nvPicPr>
          <p:cNvPr id="41" name="Graphic 40" descr="Store">
            <a:extLst>
              <a:ext uri="{FF2B5EF4-FFF2-40B4-BE49-F238E27FC236}">
                <a16:creationId xmlns:a16="http://schemas.microsoft.com/office/drawing/2014/main" id="{E41D67C3-E89C-4587-84FD-A1D95BB86133}"/>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839969" y="4626986"/>
            <a:ext cx="942659" cy="937645"/>
          </a:xfrm>
          <a:prstGeom prst="rect">
            <a:avLst/>
          </a:prstGeom>
          <a:solidFill>
            <a:schemeClr val="bg2">
              <a:lumMod val="60000"/>
              <a:lumOff val="40000"/>
            </a:schemeClr>
          </a:solidFill>
        </p:spPr>
      </p:pic>
      <p:pic>
        <p:nvPicPr>
          <p:cNvPr id="48" name="Graphic 47" descr="Medical">
            <a:extLst>
              <a:ext uri="{FF2B5EF4-FFF2-40B4-BE49-F238E27FC236}">
                <a16:creationId xmlns:a16="http://schemas.microsoft.com/office/drawing/2014/main" id="{EB175CA4-D454-4CBA-A7F6-569846D940F6}"/>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808977" y="1512789"/>
            <a:ext cx="1024641" cy="946334"/>
          </a:xfrm>
          <a:prstGeom prst="rect">
            <a:avLst/>
          </a:prstGeom>
          <a:solidFill>
            <a:schemeClr val="bg2">
              <a:lumMod val="60000"/>
              <a:lumOff val="40000"/>
            </a:schemeClr>
          </a:solidFill>
        </p:spPr>
      </p:pic>
      <p:pic>
        <p:nvPicPr>
          <p:cNvPr id="53" name="Graphic 52" descr="Schoolhouse">
            <a:extLst>
              <a:ext uri="{FF2B5EF4-FFF2-40B4-BE49-F238E27FC236}">
                <a16:creationId xmlns:a16="http://schemas.microsoft.com/office/drawing/2014/main" id="{F72F19A7-3B33-444A-A957-E3BDB575BD41}"/>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7242878" y="1608069"/>
            <a:ext cx="993974" cy="986690"/>
          </a:xfrm>
          <a:prstGeom prst="rect">
            <a:avLst/>
          </a:prstGeom>
          <a:solidFill>
            <a:schemeClr val="bg2">
              <a:lumMod val="60000"/>
              <a:lumOff val="40000"/>
            </a:schemeClr>
          </a:solidFill>
        </p:spPr>
      </p:pic>
      <p:pic>
        <p:nvPicPr>
          <p:cNvPr id="54" name="Graphic 53" descr="Store">
            <a:extLst>
              <a:ext uri="{FF2B5EF4-FFF2-40B4-BE49-F238E27FC236}">
                <a16:creationId xmlns:a16="http://schemas.microsoft.com/office/drawing/2014/main" id="{A8129C64-AF8F-4F46-8215-30C0364BF163}"/>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840371" y="4626986"/>
            <a:ext cx="942659" cy="937645"/>
          </a:xfrm>
          <a:prstGeom prst="rect">
            <a:avLst/>
          </a:prstGeom>
          <a:solidFill>
            <a:schemeClr val="bg2">
              <a:lumMod val="60000"/>
              <a:lumOff val="40000"/>
            </a:schemeClr>
          </a:solidFill>
        </p:spPr>
      </p:pic>
      <p:sp>
        <p:nvSpPr>
          <p:cNvPr id="45" name="TextBox 44">
            <a:extLst>
              <a:ext uri="{FF2B5EF4-FFF2-40B4-BE49-F238E27FC236}">
                <a16:creationId xmlns:a16="http://schemas.microsoft.com/office/drawing/2014/main" id="{FAEEA551-B6FD-4933-8185-17C727F31244}"/>
              </a:ext>
            </a:extLst>
          </p:cNvPr>
          <p:cNvSpPr txBox="1"/>
          <p:nvPr/>
        </p:nvSpPr>
        <p:spPr>
          <a:xfrm>
            <a:off x="5898868" y="5641335"/>
            <a:ext cx="1447800" cy="307777"/>
          </a:xfrm>
          <a:prstGeom prst="rect">
            <a:avLst/>
          </a:prstGeom>
          <a:noFill/>
        </p:spPr>
        <p:txBody>
          <a:bodyPr wrap="square" rtlCol="0">
            <a:spAutoFit/>
          </a:bodyPr>
          <a:lstStyle/>
          <a:p>
            <a:r>
              <a:rPr lang="en-US" sz="1400" dirty="0"/>
              <a:t>Slide 11.12</a:t>
            </a:r>
          </a:p>
        </p:txBody>
      </p:sp>
      <p:sp>
        <p:nvSpPr>
          <p:cNvPr id="46" name="TextBox 45">
            <a:extLst>
              <a:ext uri="{FF2B5EF4-FFF2-40B4-BE49-F238E27FC236}">
                <a16:creationId xmlns:a16="http://schemas.microsoft.com/office/drawing/2014/main" id="{AB7BA85A-DCD0-485A-AE4B-244284CEF608}"/>
              </a:ext>
            </a:extLst>
          </p:cNvPr>
          <p:cNvSpPr txBox="1"/>
          <p:nvPr/>
        </p:nvSpPr>
        <p:spPr>
          <a:xfrm>
            <a:off x="6295802" y="916765"/>
            <a:ext cx="2937967" cy="369332"/>
          </a:xfrm>
          <a:prstGeom prst="rect">
            <a:avLst/>
          </a:prstGeom>
          <a:noFill/>
        </p:spPr>
        <p:txBody>
          <a:bodyPr wrap="square" rtlCol="0">
            <a:spAutoFit/>
          </a:bodyPr>
          <a:lstStyle/>
          <a:p>
            <a:r>
              <a:rPr lang="en-US" sz="1100" dirty="0" err="1"/>
              <a:t>Fragidis</a:t>
            </a:r>
            <a:r>
              <a:rPr lang="en-US" sz="1100" dirty="0"/>
              <a:t>, </a:t>
            </a:r>
            <a:r>
              <a:rPr lang="en-US" sz="1100" dirty="0" err="1"/>
              <a:t>Chatzoglou</a:t>
            </a:r>
            <a:r>
              <a:rPr lang="en-US" sz="1100" dirty="0"/>
              <a:t>, and </a:t>
            </a:r>
            <a:r>
              <a:rPr lang="en-US" sz="1100" dirty="0" err="1" smtClean="0"/>
              <a:t>Aggelidis</a:t>
            </a:r>
            <a:r>
              <a:rPr lang="en-US" sz="1100" dirty="0" smtClean="0"/>
              <a:t> 2016</a:t>
            </a:r>
            <a:r>
              <a:rPr lang="en-US" dirty="0" smtClean="0"/>
              <a:t> </a:t>
            </a:r>
            <a:endParaRPr lang="en-US" dirty="0"/>
          </a:p>
        </p:txBody>
      </p:sp>
      <p:sp>
        <p:nvSpPr>
          <p:cNvPr id="42"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549457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8" name="Rectangle 8"/>
          <p:cNvSpPr>
            <a:spLocks noGrp="1" noChangeArrowheads="1"/>
          </p:cNvSpPr>
          <p:nvPr>
            <p:ph type="title"/>
          </p:nvPr>
        </p:nvSpPr>
        <p:spPr>
          <a:xfrm>
            <a:off x="1086121" y="329357"/>
            <a:ext cx="8229600" cy="944562"/>
          </a:xfrm>
        </p:spPr>
        <p:txBody>
          <a:bodyPr/>
          <a:lstStyle/>
          <a:p>
            <a:r>
              <a:rPr lang="en-US" dirty="0"/>
              <a:t> </a:t>
            </a:r>
          </a:p>
        </p:txBody>
      </p:sp>
      <p:sp>
        <p:nvSpPr>
          <p:cNvPr id="15" name="Rectangle 14"/>
          <p:cNvSpPr/>
          <p:nvPr/>
        </p:nvSpPr>
        <p:spPr>
          <a:xfrm>
            <a:off x="244471" y="685339"/>
            <a:ext cx="8655058"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smtClean="0">
                <a:ln>
                  <a:noFill/>
                </a:ln>
                <a:effectLst/>
                <a:uLnTx/>
                <a:uFillTx/>
                <a:latin typeface="Times New Roman"/>
                <a:ea typeface="+mn-ea"/>
                <a:cs typeface="+mn-cs"/>
              </a:rPr>
              <a:t>Transinstitutional</a:t>
            </a:r>
            <a:r>
              <a:rPr kumimoji="0" lang="en-US" sz="3200" b="0" i="0" u="none" strike="noStrike" kern="1200" cap="none" spc="0" normalizeH="0" baseline="0" noProof="0" dirty="0" smtClean="0">
                <a:ln>
                  <a:noFill/>
                </a:ln>
                <a:effectLst/>
                <a:uLnTx/>
                <a:uFillTx/>
                <a:latin typeface="Times New Roman"/>
                <a:ea typeface="+mn-ea"/>
                <a:cs typeface="+mn-cs"/>
              </a:rPr>
              <a:t> </a:t>
            </a:r>
            <a:r>
              <a:rPr kumimoji="0" lang="en-US" sz="3200" b="0" i="0" u="none" strike="noStrike" kern="1200" cap="none" spc="0" normalizeH="0" baseline="0" noProof="0" dirty="0">
                <a:ln>
                  <a:noFill/>
                </a:ln>
                <a:effectLst/>
                <a:uLnTx/>
                <a:uFillTx/>
                <a:latin typeface="Times New Roman"/>
                <a:ea typeface="+mn-ea"/>
                <a:cs typeface="+mn-cs"/>
              </a:rPr>
              <a:t>Health Information Architecture</a:t>
            </a:r>
          </a:p>
        </p:txBody>
      </p:sp>
      <p:cxnSp>
        <p:nvCxnSpPr>
          <p:cNvPr id="24" name="Straight Arrow Connector 23">
            <a:extLst>
              <a:ext uri="{FF2B5EF4-FFF2-40B4-BE49-F238E27FC236}">
                <a16:creationId xmlns:a16="http://schemas.microsoft.com/office/drawing/2014/main" id="{FA21FE22-D30D-4D8D-A4EB-A55BE690B0D2}"/>
              </a:ext>
            </a:extLst>
          </p:cNvPr>
          <p:cNvCxnSpPr>
            <a:cxnSpLocks/>
          </p:cNvCxnSpPr>
          <p:nvPr/>
        </p:nvCxnSpPr>
        <p:spPr bwMode="auto">
          <a:xfrm>
            <a:off x="1842842" y="2254677"/>
            <a:ext cx="2132894" cy="1220171"/>
          </a:xfrm>
          <a:prstGeom prst="straightConnector1">
            <a:avLst/>
          </a:prstGeom>
          <a:solidFill>
            <a:schemeClr val="accent1"/>
          </a:solidFill>
          <a:ln w="28575" cap="flat" cmpd="sng" algn="ctr">
            <a:solidFill>
              <a:schemeClr val="tx1"/>
            </a:solidFill>
            <a:prstDash val="solid"/>
            <a:round/>
            <a:headEnd type="triangle"/>
            <a:tailEnd type="triangle"/>
          </a:ln>
          <a:effectLst/>
        </p:spPr>
      </p:cxnSp>
      <p:pic>
        <p:nvPicPr>
          <p:cNvPr id="50" name="Picture 49">
            <a:extLst>
              <a:ext uri="{FF2B5EF4-FFF2-40B4-BE49-F238E27FC236}">
                <a16:creationId xmlns:a16="http://schemas.microsoft.com/office/drawing/2014/main" id="{D520A769-FB0F-4B31-BDE7-3A7FCD42F646}"/>
              </a:ext>
            </a:extLst>
          </p:cNvPr>
          <p:cNvPicPr>
            <a:picLocks noChangeAspect="1"/>
          </p:cNvPicPr>
          <p:nvPr/>
        </p:nvPicPr>
        <p:blipFill>
          <a:blip r:embed="rId3"/>
          <a:stretch>
            <a:fillRect/>
          </a:stretch>
        </p:blipFill>
        <p:spPr>
          <a:xfrm>
            <a:off x="-42808" y="1449975"/>
            <a:ext cx="914479" cy="956710"/>
          </a:xfrm>
          <a:prstGeom prst="rect">
            <a:avLst/>
          </a:prstGeom>
          <a:solidFill>
            <a:schemeClr val="bg2">
              <a:lumMod val="60000"/>
              <a:lumOff val="40000"/>
            </a:schemeClr>
          </a:solidFill>
        </p:spPr>
      </p:pic>
      <p:sp>
        <p:nvSpPr>
          <p:cNvPr id="55" name="TextBox 54">
            <a:extLst>
              <a:ext uri="{FF2B5EF4-FFF2-40B4-BE49-F238E27FC236}">
                <a16:creationId xmlns:a16="http://schemas.microsoft.com/office/drawing/2014/main" id="{FD948003-B011-4D7C-AAF0-1C999063AC13}"/>
              </a:ext>
            </a:extLst>
          </p:cNvPr>
          <p:cNvSpPr txBox="1"/>
          <p:nvPr/>
        </p:nvSpPr>
        <p:spPr>
          <a:xfrm>
            <a:off x="3975736" y="4132440"/>
            <a:ext cx="188604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Home and Home Health Sensors </a:t>
            </a:r>
          </a:p>
        </p:txBody>
      </p:sp>
      <p:sp>
        <p:nvSpPr>
          <p:cNvPr id="58" name="TextBox 57">
            <a:extLst>
              <a:ext uri="{FF2B5EF4-FFF2-40B4-BE49-F238E27FC236}">
                <a16:creationId xmlns:a16="http://schemas.microsoft.com/office/drawing/2014/main" id="{82D2FC17-B286-4E58-84C4-A1C0DD141751}"/>
              </a:ext>
            </a:extLst>
          </p:cNvPr>
          <p:cNvSpPr txBox="1"/>
          <p:nvPr/>
        </p:nvSpPr>
        <p:spPr>
          <a:xfrm>
            <a:off x="414432" y="2425158"/>
            <a:ext cx="16697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Medical Clinic</a:t>
            </a:r>
          </a:p>
        </p:txBody>
      </p:sp>
      <p:sp>
        <p:nvSpPr>
          <p:cNvPr id="59" name="TextBox 58">
            <a:extLst>
              <a:ext uri="{FF2B5EF4-FFF2-40B4-BE49-F238E27FC236}">
                <a16:creationId xmlns:a16="http://schemas.microsoft.com/office/drawing/2014/main" id="{24BFBDCE-33E8-45D3-A97A-B24A781BFEA2}"/>
              </a:ext>
            </a:extLst>
          </p:cNvPr>
          <p:cNvSpPr txBox="1"/>
          <p:nvPr/>
        </p:nvSpPr>
        <p:spPr>
          <a:xfrm>
            <a:off x="7391400" y="2421147"/>
            <a:ext cx="10400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Times New Roman"/>
                <a:ea typeface="+mn-ea"/>
                <a:cs typeface="+mn-cs"/>
              </a:rPr>
              <a:t>Hospital </a:t>
            </a:r>
          </a:p>
        </p:txBody>
      </p:sp>
      <p:cxnSp>
        <p:nvCxnSpPr>
          <p:cNvPr id="4" name="Straight Arrow Connector 3">
            <a:extLst>
              <a:ext uri="{FF2B5EF4-FFF2-40B4-BE49-F238E27FC236}">
                <a16:creationId xmlns:a16="http://schemas.microsoft.com/office/drawing/2014/main" id="{C51DD607-5A08-4066-A9C2-9F5A4B8A53F8}"/>
              </a:ext>
            </a:extLst>
          </p:cNvPr>
          <p:cNvCxnSpPr>
            <a:cxnSpLocks/>
          </p:cNvCxnSpPr>
          <p:nvPr/>
        </p:nvCxnSpPr>
        <p:spPr bwMode="auto">
          <a:xfrm>
            <a:off x="1963255" y="1989511"/>
            <a:ext cx="5047145" cy="0"/>
          </a:xfrm>
          <a:prstGeom prst="straightConnector1">
            <a:avLst/>
          </a:prstGeom>
          <a:solidFill>
            <a:schemeClr val="accent1"/>
          </a:solidFill>
          <a:ln w="28575" cap="flat" cmpd="sng" algn="ctr">
            <a:solidFill>
              <a:schemeClr val="tx1"/>
            </a:solidFill>
            <a:prstDash val="solid"/>
            <a:round/>
            <a:headEnd type="triangle"/>
            <a:tailEnd type="triangle"/>
          </a:ln>
          <a:effectLst/>
        </p:spPr>
      </p:cxnSp>
      <p:pic>
        <p:nvPicPr>
          <p:cNvPr id="6" name="Graphic 5" descr="Sleep">
            <a:extLst>
              <a:ext uri="{FF2B5EF4-FFF2-40B4-BE49-F238E27FC236}">
                <a16:creationId xmlns:a16="http://schemas.microsoft.com/office/drawing/2014/main" id="{93DE20AE-9CEE-4D53-BCC7-91AAB6AE4EC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219621" y="3124967"/>
            <a:ext cx="914400" cy="914400"/>
          </a:xfrm>
          <a:prstGeom prst="rect">
            <a:avLst/>
          </a:prstGeom>
          <a:solidFill>
            <a:schemeClr val="bg2">
              <a:lumMod val="60000"/>
              <a:lumOff val="40000"/>
            </a:schemeClr>
          </a:solidFill>
        </p:spPr>
      </p:pic>
      <p:sp>
        <p:nvSpPr>
          <p:cNvPr id="2" name="TextBox 1">
            <a:extLst>
              <a:ext uri="{FF2B5EF4-FFF2-40B4-BE49-F238E27FC236}">
                <a16:creationId xmlns:a16="http://schemas.microsoft.com/office/drawing/2014/main" id="{ED9DA338-376C-4A0A-B722-8195B2A54D8A}"/>
              </a:ext>
            </a:extLst>
          </p:cNvPr>
          <p:cNvSpPr txBox="1"/>
          <p:nvPr/>
        </p:nvSpPr>
        <p:spPr>
          <a:xfrm>
            <a:off x="5861778" y="5638800"/>
            <a:ext cx="2258429" cy="261610"/>
          </a:xfrm>
          <a:prstGeom prst="rect">
            <a:avLst/>
          </a:prstGeom>
          <a:noFill/>
        </p:spPr>
        <p:txBody>
          <a:bodyPr wrap="square" rtlCol="0">
            <a:spAutoFit/>
          </a:bodyPr>
          <a:lstStyle/>
          <a:p>
            <a:r>
              <a:rPr lang="en-US" sz="1100" dirty="0"/>
              <a:t>Ludwig et </a:t>
            </a:r>
            <a:r>
              <a:rPr lang="en-US" sz="1100" dirty="0" smtClean="0"/>
              <a:t>al. 2010</a:t>
            </a:r>
            <a:endParaRPr lang="en-US" sz="1100" dirty="0"/>
          </a:p>
        </p:txBody>
      </p:sp>
      <p:pic>
        <p:nvPicPr>
          <p:cNvPr id="16" name="Graphic 15" descr="Schoolhouse">
            <a:extLst>
              <a:ext uri="{FF2B5EF4-FFF2-40B4-BE49-F238E27FC236}">
                <a16:creationId xmlns:a16="http://schemas.microsoft.com/office/drawing/2014/main" id="{AA70A597-25F6-4068-8223-045B9D6D581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243907" y="1472349"/>
            <a:ext cx="993974" cy="986690"/>
          </a:xfrm>
          <a:prstGeom prst="rect">
            <a:avLst/>
          </a:prstGeom>
          <a:solidFill>
            <a:schemeClr val="bg2">
              <a:lumMod val="60000"/>
              <a:lumOff val="40000"/>
            </a:schemeClr>
          </a:solidFill>
        </p:spPr>
      </p:pic>
      <p:pic>
        <p:nvPicPr>
          <p:cNvPr id="17" name="Graphic 16" descr="Store">
            <a:extLst>
              <a:ext uri="{FF2B5EF4-FFF2-40B4-BE49-F238E27FC236}">
                <a16:creationId xmlns:a16="http://schemas.microsoft.com/office/drawing/2014/main" id="{CCE909E9-A7ED-4E82-8F6D-8B5ACA2C9024}"/>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26747" y="1449975"/>
            <a:ext cx="975638" cy="970449"/>
          </a:xfrm>
          <a:prstGeom prst="rect">
            <a:avLst/>
          </a:prstGeom>
          <a:solidFill>
            <a:schemeClr val="bg2">
              <a:lumMod val="60000"/>
              <a:lumOff val="40000"/>
            </a:schemeClr>
          </a:solidFill>
        </p:spPr>
      </p:pic>
      <p:sp>
        <p:nvSpPr>
          <p:cNvPr id="18" name="TextBox 17">
            <a:extLst>
              <a:ext uri="{FF2B5EF4-FFF2-40B4-BE49-F238E27FC236}">
                <a16:creationId xmlns:a16="http://schemas.microsoft.com/office/drawing/2014/main" id="{7834E943-3429-48E8-BD02-BFE8711B8F56}"/>
              </a:ext>
            </a:extLst>
          </p:cNvPr>
          <p:cNvSpPr txBox="1"/>
          <p:nvPr/>
        </p:nvSpPr>
        <p:spPr>
          <a:xfrm>
            <a:off x="8001000" y="5592633"/>
            <a:ext cx="1447800" cy="307777"/>
          </a:xfrm>
          <a:prstGeom prst="rect">
            <a:avLst/>
          </a:prstGeom>
          <a:noFill/>
        </p:spPr>
        <p:txBody>
          <a:bodyPr wrap="square" rtlCol="0">
            <a:spAutoFit/>
          </a:bodyPr>
          <a:lstStyle/>
          <a:p>
            <a:r>
              <a:rPr lang="en-US" sz="1400" dirty="0"/>
              <a:t>Slide 11.13</a:t>
            </a:r>
          </a:p>
        </p:txBody>
      </p:sp>
      <p:sp>
        <p:nvSpPr>
          <p:cNvPr id="19"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10092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Box 2"/>
          <p:cNvSpPr txBox="1">
            <a:spLocks noChangeArrowheads="1"/>
          </p:cNvSpPr>
          <p:nvPr/>
        </p:nvSpPr>
        <p:spPr bwMode="auto">
          <a:xfrm>
            <a:off x="0" y="681799"/>
            <a:ext cx="9144000" cy="707886"/>
          </a:xfrm>
          <a:prstGeom prst="rect">
            <a:avLst/>
          </a:prstGeom>
          <a:noFill/>
          <a:ln w="12700">
            <a:noFill/>
            <a:miter lim="800000"/>
            <a:headEnd type="none" w="sm" len="sm"/>
            <a:tailEnd type="none" w="sm" len="sm"/>
          </a:ln>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C000"/>
                </a:solidFill>
                <a:effectLst/>
                <a:uLnTx/>
                <a:uFillTx/>
                <a:latin typeface="Times New Roman"/>
                <a:ea typeface="+mn-ea"/>
                <a:cs typeface="+mn-cs"/>
              </a:rPr>
              <a:t> </a:t>
            </a:r>
            <a:r>
              <a:rPr kumimoji="0" lang="en-US" sz="4000" b="0" i="0" u="none" strike="noStrike" kern="1200" cap="none" spc="0" normalizeH="0" baseline="0" noProof="0" dirty="0">
                <a:ln>
                  <a:noFill/>
                </a:ln>
                <a:effectLst/>
                <a:uLnTx/>
                <a:uFillTx/>
                <a:latin typeface="Times New Roman"/>
                <a:ea typeface="+mn-ea"/>
                <a:cs typeface="+mn-cs"/>
              </a:rPr>
              <a:t>Innovation in Health Systems Informatics</a:t>
            </a:r>
          </a:p>
        </p:txBody>
      </p:sp>
      <p:sp>
        <p:nvSpPr>
          <p:cNvPr id="305155" name="Text Box 3"/>
          <p:cNvSpPr txBox="1">
            <a:spLocks noChangeArrowheads="1"/>
          </p:cNvSpPr>
          <p:nvPr/>
        </p:nvSpPr>
        <p:spPr bwMode="auto">
          <a:xfrm>
            <a:off x="4960938" y="3429000"/>
            <a:ext cx="184150" cy="1066800"/>
          </a:xfrm>
          <a:prstGeom prst="rect">
            <a:avLst/>
          </a:prstGeom>
          <a:noFill/>
          <a:ln w="12700">
            <a:noFill/>
            <a:miter lim="800000"/>
            <a:headEnd type="none" w="sm" len="sm"/>
            <a:tailEnd type="none" w="sm" len="sm"/>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305156" name="Rectangle 4"/>
          <p:cNvSpPr>
            <a:spLocks noChangeArrowheads="1"/>
          </p:cNvSpPr>
          <p:nvPr/>
        </p:nvSpPr>
        <p:spPr bwMode="auto">
          <a:xfrm>
            <a:off x="381000" y="1389685"/>
            <a:ext cx="8534400" cy="4245758"/>
          </a:xfrm>
          <a:prstGeom prst="rect">
            <a:avLst/>
          </a:prstGeom>
          <a:noFill/>
          <a:ln w="9525">
            <a:noFill/>
            <a:miter lim="800000"/>
            <a:headEnd/>
            <a:tailEnd/>
          </a:ln>
          <a:effectLst/>
        </p:spPr>
        <p:txBody>
          <a:bodyPr lIns="92075" tIns="46038" rIns="92075" bIns="46038"/>
          <a:lstStyle/>
          <a:p>
            <a:pPr lvl="0">
              <a:spcBef>
                <a:spcPct val="20000"/>
              </a:spcBef>
              <a:buClr>
                <a:srgbClr val="FFFFFF"/>
              </a:buClr>
              <a:buSzPct val="55000"/>
            </a:pPr>
            <a:r>
              <a:rPr lang="en-US" sz="2800" dirty="0">
                <a:latin typeface="Times New Roman" panose="02020603050405020304" pitchFamily="18" charset="0"/>
                <a:cs typeface="Times New Roman" panose="02020603050405020304" pitchFamily="18" charset="0"/>
              </a:rPr>
              <a:t>Health systems are characterized by multiple levels of conflicting but legitimate responsibility and </a:t>
            </a:r>
            <a:r>
              <a:rPr lang="en-US" sz="2800" dirty="0" smtClean="0">
                <a:latin typeface="Times New Roman" panose="02020603050405020304" pitchFamily="18" charset="0"/>
                <a:cs typeface="Times New Roman" panose="02020603050405020304" pitchFamily="18" charset="0"/>
              </a:rPr>
              <a:t>power.</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342900" lvl="0" indent="-342900">
              <a:spcBef>
                <a:spcPct val="20000"/>
              </a:spcBef>
              <a:buClr>
                <a:srgbClr val="FFFFFF"/>
              </a:buClr>
              <a:buSzPct val="55000"/>
              <a:buFont typeface="Monotype Sorts" pitchFamily="2" charset="2"/>
              <a:buChar char="l"/>
            </a:pPr>
            <a:endParaRPr kumimoji="0" lang="en-US" sz="14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endParaRPr>
          </a:p>
          <a:p>
            <a:pPr lvl="0">
              <a:spcBef>
                <a:spcPct val="20000"/>
              </a:spcBef>
              <a:buClr>
                <a:srgbClr val="FFFFFF"/>
              </a:buClr>
              <a:buSzPct val="55000"/>
            </a:pPr>
            <a:r>
              <a:rPr lang="en-US" sz="2800" dirty="0" smtClean="0">
                <a:latin typeface="Times New Roman" panose="02020603050405020304" pitchFamily="18" charset="0"/>
                <a:cs typeface="Times New Roman" panose="02020603050405020304" pitchFamily="18" charset="0"/>
              </a:rPr>
              <a:t>They have increased </a:t>
            </a:r>
            <a:r>
              <a:rPr lang="en-US" sz="2800" dirty="0">
                <a:latin typeface="Times New Roman" panose="02020603050405020304" pitchFamily="18" charset="0"/>
                <a:cs typeface="Times New Roman" panose="02020603050405020304" pitchFamily="18" charset="0"/>
              </a:rPr>
              <a:t>diversification of ownership.</a:t>
            </a:r>
          </a:p>
          <a:p>
            <a:pPr marL="342900" marR="0" lvl="0" indent="-342900" algn="l" defTabSz="914400" rtl="0" eaLnBrk="1" fontAlgn="auto" latinLnBrk="0" hangingPunct="1">
              <a:lnSpc>
                <a:spcPct val="100000"/>
              </a:lnSpc>
              <a:spcBef>
                <a:spcPct val="20000"/>
              </a:spcBef>
              <a:spcAft>
                <a:spcPts val="0"/>
              </a:spcAft>
              <a:buClr>
                <a:srgbClr val="FFFFFF"/>
              </a:buClr>
              <a:buSzPct val="55000"/>
              <a:buFont typeface="Monotype Sorts" pitchFamily="2" charset="2"/>
              <a:buChar char="l"/>
              <a:tabLst/>
              <a:defRPr/>
            </a:pPr>
            <a:endPar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R="0" lvl="0" algn="l" defTabSz="914400" rtl="0" eaLnBrk="1" fontAlgn="auto" latinLnBrk="0" hangingPunct="1">
              <a:lnSpc>
                <a:spcPct val="100000"/>
              </a:lnSpc>
              <a:spcBef>
                <a:spcPct val="20000"/>
              </a:spcBef>
              <a:spcAft>
                <a:spcPts val="0"/>
              </a:spcAft>
              <a:buClr>
                <a:srgbClr val="FFFFFF"/>
              </a:buClr>
              <a:buSzPct val="55000"/>
              <a:tabLst/>
              <a:defRPr/>
            </a:pPr>
            <a:r>
              <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Fostering the process of </a:t>
            </a:r>
            <a:r>
              <a:rPr kumimoji="0" lang="en-US" sz="28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innovation:</a:t>
            </a:r>
            <a:endPar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lvl="1">
              <a:spcBef>
                <a:spcPct val="20000"/>
              </a:spcBef>
              <a:buClr>
                <a:srgbClr val="FFFFFF"/>
              </a:buClr>
              <a:buSzPct val="55000"/>
            </a:pPr>
            <a:r>
              <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1. Not organization inclusive but system focus</a:t>
            </a:r>
          </a:p>
          <a:p>
            <a:pPr marR="0" lvl="1" algn="l" defTabSz="914400" rtl="0" eaLnBrk="1" fontAlgn="auto" latinLnBrk="0" hangingPunct="1">
              <a:lnSpc>
                <a:spcPct val="100000"/>
              </a:lnSpc>
              <a:spcBef>
                <a:spcPct val="20000"/>
              </a:spcBef>
              <a:spcAft>
                <a:spcPts val="0"/>
              </a:spcAft>
              <a:buClr>
                <a:srgbClr val="FFFFFF"/>
              </a:buClr>
              <a:buSzPct val="55000"/>
              <a:tabLst/>
              <a:defRPr/>
            </a:pPr>
            <a:r>
              <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2. Rely on a </a:t>
            </a:r>
            <a:r>
              <a:rPr kumimoji="0" lang="en-US" sz="2800" b="0" i="0"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nonrigid</a:t>
            </a:r>
            <a:r>
              <a:rPr kumimoji="0" lang="en-US" sz="28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system design (structure</a:t>
            </a:r>
            <a:r>
              <a:rPr kumimoji="0" lang="en-US" sz="28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R="0" lvl="1" algn="l" defTabSz="914400" rtl="0" eaLnBrk="1" fontAlgn="auto" latinLnBrk="0" hangingPunct="1">
              <a:lnSpc>
                <a:spcPct val="100000"/>
              </a:lnSpc>
              <a:spcBef>
                <a:spcPct val="20000"/>
              </a:spcBef>
              <a:spcAft>
                <a:spcPts val="0"/>
              </a:spcAft>
              <a:buClr>
                <a:srgbClr val="FFFFFF"/>
              </a:buClr>
              <a:buSzPct val="55000"/>
              <a:tabLst/>
              <a:defRPr/>
            </a:pPr>
            <a:r>
              <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3. Enlist interdependent professions and </a:t>
            </a:r>
            <a:r>
              <a:rPr kumimoji="0" lang="en-US" sz="28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units</a:t>
            </a:r>
            <a:endParaRPr kumimoji="0" lang="en-US" sz="28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87D160E-225B-424A-9026-3F2A2BCC7065}"/>
              </a:ext>
            </a:extLst>
          </p:cNvPr>
          <p:cNvSpPr txBox="1"/>
          <p:nvPr/>
        </p:nvSpPr>
        <p:spPr>
          <a:xfrm>
            <a:off x="8117540" y="5606513"/>
            <a:ext cx="1447800" cy="307777"/>
          </a:xfrm>
          <a:prstGeom prst="rect">
            <a:avLst/>
          </a:prstGeom>
          <a:noFill/>
        </p:spPr>
        <p:txBody>
          <a:bodyPr wrap="square" rtlCol="0">
            <a:spAutoFit/>
          </a:bodyPr>
          <a:lstStyle/>
          <a:p>
            <a:r>
              <a:rPr lang="en-US" sz="1400" dirty="0"/>
              <a:t>Slide 11.14</a:t>
            </a:r>
          </a:p>
        </p:txBody>
      </p:sp>
      <p:sp>
        <p:nvSpPr>
          <p:cNvPr id="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1013506"/>
      </p:ext>
    </p:extLst>
  </p:cSld>
  <p:clrMapOvr>
    <a:masterClrMapping/>
  </p:clrMapOvr>
  <p:transition>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742656" y="800000"/>
            <a:ext cx="7086600" cy="641350"/>
          </a:xfrm>
          <a:prstGeom prst="rect">
            <a:avLst/>
          </a:prstGeom>
          <a:noFill/>
          <a:ln w="12700">
            <a:no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3600" b="0" i="0" u="none" strike="noStrike" kern="1200" cap="none" spc="0" normalizeH="0" baseline="0" noProof="0" dirty="0">
                <a:ln>
                  <a:noFill/>
                </a:ln>
                <a:effectLst/>
                <a:uLnTx/>
                <a:uFillTx/>
                <a:latin typeface="Times New Roman" pitchFamily="18" charset="0"/>
                <a:ea typeface="+mn-ea"/>
                <a:cs typeface="+mn-cs"/>
              </a:rPr>
              <a:t>Limits of Knowledge </a:t>
            </a:r>
            <a:endParaRPr kumimoji="0" lang="en-US" sz="3200" b="0" i="0" u="none" strike="noStrike" kern="1200" cap="none" spc="0" normalizeH="0" baseline="0" noProof="0" dirty="0">
              <a:ln>
                <a:noFill/>
              </a:ln>
              <a:effectLst/>
              <a:uLnTx/>
              <a:uFillTx/>
              <a:latin typeface="Times New Roman" pitchFamily="18" charset="0"/>
              <a:ea typeface="+mn-ea"/>
              <a:cs typeface="+mn-cs"/>
            </a:endParaRPr>
          </a:p>
        </p:txBody>
      </p:sp>
      <p:sp>
        <p:nvSpPr>
          <p:cNvPr id="121866" name="Text Box 10"/>
          <p:cNvSpPr txBox="1">
            <a:spLocks noChangeArrowheads="1"/>
          </p:cNvSpPr>
          <p:nvPr/>
        </p:nvSpPr>
        <p:spPr bwMode="auto">
          <a:xfrm>
            <a:off x="429064" y="1624829"/>
            <a:ext cx="6400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0" i="0" u="none" strike="noStrike" kern="1200" cap="none" spc="0" normalizeH="0" baseline="0" noProof="0" dirty="0">
                <a:ln>
                  <a:noFill/>
                </a:ln>
                <a:effectLst/>
                <a:uLnTx/>
                <a:uFillTx/>
                <a:latin typeface="Times New Roman" pitchFamily="18" charset="0"/>
                <a:ea typeface="+mn-ea"/>
                <a:cs typeface="+mn-cs"/>
              </a:rPr>
              <a:t>How </a:t>
            </a:r>
            <a:r>
              <a:rPr kumimoji="0" lang="en-US" sz="3200" b="0" i="0" u="none" strike="noStrike" kern="1200" cap="none" spc="0" normalizeH="0" baseline="0" noProof="0" dirty="0" smtClean="0">
                <a:ln>
                  <a:noFill/>
                </a:ln>
                <a:effectLst/>
                <a:uLnTx/>
                <a:uFillTx/>
                <a:latin typeface="Times New Roman" pitchFamily="18" charset="0"/>
                <a:ea typeface="+mn-ea"/>
                <a:cs typeface="+mn-cs"/>
              </a:rPr>
              <a:t>much do </a:t>
            </a:r>
            <a:r>
              <a:rPr lang="en-US" sz="3200" b="0" dirty="0"/>
              <a:t>w</a:t>
            </a:r>
            <a:r>
              <a:rPr kumimoji="0" lang="en-US" sz="3200" b="0" i="0" u="none" strike="noStrike" kern="1200" cap="none" spc="0" normalizeH="0" baseline="0" noProof="0" dirty="0" smtClean="0">
                <a:ln>
                  <a:noFill/>
                </a:ln>
                <a:effectLst/>
                <a:uLnTx/>
                <a:uFillTx/>
                <a:latin typeface="Times New Roman" pitchFamily="18" charset="0"/>
                <a:ea typeface="+mn-ea"/>
                <a:cs typeface="+mn-cs"/>
              </a:rPr>
              <a:t>e know</a:t>
            </a:r>
            <a:r>
              <a:rPr kumimoji="0" lang="en-US" sz="3200" b="0" i="0" u="none" strike="noStrike" kern="1200" cap="none" spc="0" normalizeH="0" baseline="0" noProof="0" dirty="0">
                <a:ln>
                  <a:noFill/>
                </a:ln>
                <a:effectLst/>
                <a:uLnTx/>
                <a:uFillTx/>
                <a:latin typeface="Times New Roman" pitchFamily="18" charset="0"/>
                <a:ea typeface="+mn-ea"/>
                <a:cs typeface="+mn-cs"/>
              </a:rPr>
              <a:t>?</a:t>
            </a:r>
          </a:p>
        </p:txBody>
      </p:sp>
      <p:sp>
        <p:nvSpPr>
          <p:cNvPr id="121870" name="Text Box 14"/>
          <p:cNvSpPr txBox="1">
            <a:spLocks noChangeArrowheads="1"/>
          </p:cNvSpPr>
          <p:nvPr/>
        </p:nvSpPr>
        <p:spPr bwMode="auto">
          <a:xfrm>
            <a:off x="340334" y="2486708"/>
            <a:ext cx="858770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3200" b="1" i="0" u="none" strike="noStrike" kern="1200" cap="none" spc="0" normalizeH="0" baseline="0" noProof="0" dirty="0">
              <a:ln>
                <a:noFill/>
              </a:ln>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endParaRPr lang="en-US" sz="3200" dirty="0"/>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0" i="0" u="none" strike="noStrike" kern="1200" cap="none" spc="0" normalizeH="0" baseline="0" noProof="0" dirty="0">
                <a:ln>
                  <a:noFill/>
                </a:ln>
                <a:effectLst/>
                <a:uLnTx/>
                <a:uFillTx/>
              </a:rPr>
              <a:t>How </a:t>
            </a:r>
            <a:r>
              <a:rPr lang="en-US" sz="3200" b="0" dirty="0"/>
              <a:t>m</a:t>
            </a:r>
            <a:r>
              <a:rPr kumimoji="0" lang="en-US" sz="3200" b="0" i="0" u="none" strike="noStrike" kern="1200" cap="none" spc="0" normalizeH="0" baseline="0" noProof="0" dirty="0" err="1">
                <a:ln>
                  <a:noFill/>
                </a:ln>
                <a:effectLst/>
                <a:uLnTx/>
                <a:uFillTx/>
              </a:rPr>
              <a:t>uch</a:t>
            </a:r>
            <a:r>
              <a:rPr kumimoji="0" lang="en-US" sz="3200" b="0" i="0" u="none" strike="noStrike" kern="1200" cap="none" spc="0" normalizeH="0" baseline="0" noProof="0" dirty="0">
                <a:ln>
                  <a:noFill/>
                </a:ln>
                <a:effectLst/>
                <a:uLnTx/>
                <a:uFillTx/>
              </a:rPr>
              <a:t> of what is known globally do we use?</a:t>
            </a:r>
          </a:p>
          <a:p>
            <a:pPr marL="0" marR="0" lvl="0" indent="0" algn="l" defTabSz="914400" rtl="0" eaLnBrk="0" fontAlgn="base" latinLnBrk="0" hangingPunct="0">
              <a:lnSpc>
                <a:spcPct val="100000"/>
              </a:lnSpc>
              <a:spcBef>
                <a:spcPct val="50000"/>
              </a:spcBef>
              <a:spcAft>
                <a:spcPct val="0"/>
              </a:spcAft>
              <a:buClrTx/>
              <a:buSzTx/>
              <a:buFontTx/>
              <a:buNone/>
              <a:tabLst/>
              <a:defRPr/>
            </a:pPr>
            <a:r>
              <a:rPr lang="en-US" sz="3200" b="0" dirty="0"/>
              <a:t>System knowledge determines value and strategy</a:t>
            </a:r>
            <a:r>
              <a:rPr lang="en-US" sz="3200" b="0" dirty="0" smtClean="0"/>
              <a:t>.</a:t>
            </a:r>
            <a:endParaRPr lang="en-US" sz="3200" b="0" dirty="0"/>
          </a:p>
        </p:txBody>
      </p:sp>
      <p:sp>
        <p:nvSpPr>
          <p:cNvPr id="2" name="TextBox 1">
            <a:extLst>
              <a:ext uri="{FF2B5EF4-FFF2-40B4-BE49-F238E27FC236}">
                <a16:creationId xmlns:a16="http://schemas.microsoft.com/office/drawing/2014/main" id="{8F87924A-88C6-4B04-9408-BBF138900A4A}"/>
              </a:ext>
            </a:extLst>
          </p:cNvPr>
          <p:cNvSpPr txBox="1"/>
          <p:nvPr/>
        </p:nvSpPr>
        <p:spPr>
          <a:xfrm>
            <a:off x="1412744" y="2303840"/>
            <a:ext cx="5208562" cy="1384995"/>
          </a:xfrm>
          <a:prstGeom prst="rect">
            <a:avLst/>
          </a:prstGeom>
          <a:noFill/>
        </p:spPr>
        <p:txBody>
          <a:bodyPr wrap="square" rtlCol="0">
            <a:spAutoFit/>
          </a:bodyPr>
          <a:lstStyle/>
          <a:p>
            <a:pPr marL="342900" indent="-342900">
              <a:buFontTx/>
              <a:buAutoNum type="arabicPeriod"/>
            </a:pPr>
            <a:r>
              <a:rPr lang="en-US" sz="2800" dirty="0">
                <a:latin typeface="Times New Roman" panose="02020603050405020304" pitchFamily="18" charset="0"/>
                <a:cs typeface="Times New Roman" panose="02020603050405020304" pitchFamily="18" charset="0"/>
              </a:rPr>
              <a:t>Complex adaptive systems </a:t>
            </a:r>
          </a:p>
          <a:p>
            <a:pPr marL="342900" indent="-342900">
              <a:buFontTx/>
              <a:buAutoNum type="arabicPeriod"/>
            </a:pPr>
            <a:r>
              <a:rPr lang="en-US" sz="2800" dirty="0">
                <a:latin typeface="Times New Roman" panose="02020603050405020304" pitchFamily="18" charset="0"/>
                <a:cs typeface="Times New Roman" panose="02020603050405020304" pitchFamily="18" charset="0"/>
              </a:rPr>
              <a:t>Information technology</a:t>
            </a:r>
          </a:p>
          <a:p>
            <a:pPr marL="342900" indent="-342900">
              <a:buFontTx/>
              <a:buAutoNum type="arabicPeriod"/>
            </a:pPr>
            <a:r>
              <a:rPr lang="en-US" sz="2800" dirty="0">
                <a:latin typeface="Times New Roman" panose="02020603050405020304" pitchFamily="18" charset="0"/>
                <a:cs typeface="Times New Roman" panose="02020603050405020304" pitchFamily="18" charset="0"/>
              </a:rPr>
              <a:t>Clinical technology </a:t>
            </a:r>
          </a:p>
        </p:txBody>
      </p:sp>
      <p:sp>
        <p:nvSpPr>
          <p:cNvPr id="9" name="TextBox 8">
            <a:extLst>
              <a:ext uri="{FF2B5EF4-FFF2-40B4-BE49-F238E27FC236}">
                <a16:creationId xmlns:a16="http://schemas.microsoft.com/office/drawing/2014/main" id="{48E8AD89-A389-4F37-8813-44470AF88560}"/>
              </a:ext>
            </a:extLst>
          </p:cNvPr>
          <p:cNvSpPr txBox="1"/>
          <p:nvPr/>
        </p:nvSpPr>
        <p:spPr>
          <a:xfrm>
            <a:off x="8117540" y="5606513"/>
            <a:ext cx="1447800" cy="307777"/>
          </a:xfrm>
          <a:prstGeom prst="rect">
            <a:avLst/>
          </a:prstGeom>
          <a:noFill/>
        </p:spPr>
        <p:txBody>
          <a:bodyPr wrap="square" rtlCol="0">
            <a:spAutoFit/>
          </a:bodyPr>
          <a:lstStyle/>
          <a:p>
            <a:r>
              <a:rPr lang="en-US" sz="1400" dirty="0"/>
              <a:t>Slide 11.15</a:t>
            </a:r>
          </a:p>
        </p:txBody>
      </p:sp>
      <p:sp>
        <p:nvSpPr>
          <p:cNvPr id="11"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32998555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121866"/>
                                        </p:tgtEl>
                                        <p:attrNameLst>
                                          <p:attrName>style.visibility</p:attrName>
                                        </p:attrNameLst>
                                      </p:cBhvr>
                                      <p:to>
                                        <p:strVal val="visible"/>
                                      </p:to>
                                    </p:set>
                                    <p:anim calcmode="lin" valueType="num">
                                      <p:cBhvr>
                                        <p:cTn id="7" dur="500" fill="hold"/>
                                        <p:tgtEl>
                                          <p:spTgt spid="121866"/>
                                        </p:tgtEl>
                                        <p:attrNameLst>
                                          <p:attrName>ppt_w</p:attrName>
                                        </p:attrNameLst>
                                      </p:cBhvr>
                                      <p:tavLst>
                                        <p:tav tm="0">
                                          <p:val>
                                            <p:fltVal val="0"/>
                                          </p:val>
                                        </p:tav>
                                        <p:tav tm="100000">
                                          <p:val>
                                            <p:strVal val="#ppt_w"/>
                                          </p:val>
                                        </p:tav>
                                      </p:tavLst>
                                    </p:anim>
                                    <p:anim calcmode="lin" valueType="num">
                                      <p:cBhvr>
                                        <p:cTn id="8" dur="500" fill="hold"/>
                                        <p:tgtEl>
                                          <p:spTgt spid="121866"/>
                                        </p:tgtEl>
                                        <p:attrNameLst>
                                          <p:attrName>ppt_h</p:attrName>
                                        </p:attrNameLst>
                                      </p:cBhvr>
                                      <p:tavLst>
                                        <p:tav tm="0">
                                          <p:val>
                                            <p:fltVal val="0"/>
                                          </p:val>
                                        </p:tav>
                                        <p:tav tm="100000">
                                          <p:val>
                                            <p:strVal val="#ppt_h"/>
                                          </p:val>
                                        </p:tav>
                                      </p:tavLst>
                                    </p:anim>
                                    <p:anim calcmode="lin" valueType="num">
                                      <p:cBhvr>
                                        <p:cTn id="9" dur="500" fill="hold"/>
                                        <p:tgtEl>
                                          <p:spTgt spid="121866"/>
                                        </p:tgtEl>
                                        <p:attrNameLst>
                                          <p:attrName>ppt_x</p:attrName>
                                        </p:attrNameLst>
                                      </p:cBhvr>
                                      <p:tavLst>
                                        <p:tav tm="0">
                                          <p:val>
                                            <p:fltVal val="0.5"/>
                                          </p:val>
                                        </p:tav>
                                        <p:tav tm="100000">
                                          <p:val>
                                            <p:strVal val="#ppt_x"/>
                                          </p:val>
                                        </p:tav>
                                      </p:tavLst>
                                    </p:anim>
                                    <p:anim calcmode="lin" valueType="num">
                                      <p:cBhvr>
                                        <p:cTn id="10" dur="500" fill="hold"/>
                                        <p:tgtEl>
                                          <p:spTgt spid="121866"/>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1500"/>
                            </p:stCondLst>
                            <p:childTnLst>
                              <p:par>
                                <p:cTn id="12" presetID="23" presetClass="entr" presetSubtype="528" fill="hold" grpId="0" nodeType="afterEffect">
                                  <p:stCondLst>
                                    <p:cond delay="1000"/>
                                  </p:stCondLst>
                                  <p:childTnLst>
                                    <p:set>
                                      <p:cBhvr>
                                        <p:cTn id="13" dur="1" fill="hold">
                                          <p:stCondLst>
                                            <p:cond delay="0"/>
                                          </p:stCondLst>
                                        </p:cTn>
                                        <p:tgtEl>
                                          <p:spTgt spid="121870"/>
                                        </p:tgtEl>
                                        <p:attrNameLst>
                                          <p:attrName>style.visibility</p:attrName>
                                        </p:attrNameLst>
                                      </p:cBhvr>
                                      <p:to>
                                        <p:strVal val="visible"/>
                                      </p:to>
                                    </p:set>
                                    <p:anim calcmode="lin" valueType="num">
                                      <p:cBhvr>
                                        <p:cTn id="14" dur="500" fill="hold"/>
                                        <p:tgtEl>
                                          <p:spTgt spid="121870"/>
                                        </p:tgtEl>
                                        <p:attrNameLst>
                                          <p:attrName>ppt_w</p:attrName>
                                        </p:attrNameLst>
                                      </p:cBhvr>
                                      <p:tavLst>
                                        <p:tav tm="0">
                                          <p:val>
                                            <p:fltVal val="0"/>
                                          </p:val>
                                        </p:tav>
                                        <p:tav tm="100000">
                                          <p:val>
                                            <p:strVal val="#ppt_w"/>
                                          </p:val>
                                        </p:tav>
                                      </p:tavLst>
                                    </p:anim>
                                    <p:anim calcmode="lin" valueType="num">
                                      <p:cBhvr>
                                        <p:cTn id="15" dur="500" fill="hold"/>
                                        <p:tgtEl>
                                          <p:spTgt spid="121870"/>
                                        </p:tgtEl>
                                        <p:attrNameLst>
                                          <p:attrName>ppt_h</p:attrName>
                                        </p:attrNameLst>
                                      </p:cBhvr>
                                      <p:tavLst>
                                        <p:tav tm="0">
                                          <p:val>
                                            <p:fltVal val="0"/>
                                          </p:val>
                                        </p:tav>
                                        <p:tav tm="100000">
                                          <p:val>
                                            <p:strVal val="#ppt_h"/>
                                          </p:val>
                                        </p:tav>
                                      </p:tavLst>
                                    </p:anim>
                                    <p:anim calcmode="lin" valueType="num">
                                      <p:cBhvr>
                                        <p:cTn id="16" dur="500" fill="hold"/>
                                        <p:tgtEl>
                                          <p:spTgt spid="121870"/>
                                        </p:tgtEl>
                                        <p:attrNameLst>
                                          <p:attrName>ppt_x</p:attrName>
                                        </p:attrNameLst>
                                      </p:cBhvr>
                                      <p:tavLst>
                                        <p:tav tm="0">
                                          <p:val>
                                            <p:fltVal val="0.5"/>
                                          </p:val>
                                        </p:tav>
                                        <p:tav tm="100000">
                                          <p:val>
                                            <p:strVal val="#ppt_x"/>
                                          </p:val>
                                        </p:tav>
                                      </p:tavLst>
                                    </p:anim>
                                    <p:anim calcmode="lin" valueType="num">
                                      <p:cBhvr>
                                        <p:cTn id="17" dur="500" fill="hold"/>
                                        <p:tgtEl>
                                          <p:spTgt spid="12187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6" grpId="0" autoUpdateAnimBg="0"/>
      <p:bldP spid="12187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28" name="AutoShape 4"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0" name="AutoShape 6"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2" name="AutoShape 8"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4" name="AutoShape 10"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6" name="AutoShape 12"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8" name="AutoShape 14"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40" name="AutoShape 16"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TextBox 2"/>
          <p:cNvSpPr txBox="1"/>
          <p:nvPr/>
        </p:nvSpPr>
        <p:spPr>
          <a:xfrm>
            <a:off x="199453" y="645358"/>
            <a:ext cx="8745094" cy="6155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0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Clinical Knowledge Generation and Distribution </a:t>
            </a:r>
          </a:p>
        </p:txBody>
      </p:sp>
      <p:sp>
        <p:nvSpPr>
          <p:cNvPr id="5" name="Rectangle 4">
            <a:extLst>
              <a:ext uri="{FF2B5EF4-FFF2-40B4-BE49-F238E27FC236}">
                <a16:creationId xmlns:a16="http://schemas.microsoft.com/office/drawing/2014/main" id="{68FCA256-819B-4E8C-9EA6-ACC6E4C12B58}"/>
              </a:ext>
            </a:extLst>
          </p:cNvPr>
          <p:cNvSpPr/>
          <p:nvPr/>
        </p:nvSpPr>
        <p:spPr>
          <a:xfrm>
            <a:off x="108334" y="1379511"/>
            <a:ext cx="8759825" cy="4555093"/>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Appraisal of Guidelines for </a:t>
            </a:r>
            <a:r>
              <a:rPr lang="en-US" sz="2800" dirty="0" err="1">
                <a:latin typeface="Times New Roman" panose="02020603050405020304" pitchFamily="18" charset="0"/>
                <a:cs typeface="Times New Roman" panose="02020603050405020304" pitchFamily="18" charset="0"/>
              </a:rPr>
              <a:t>REsearch</a:t>
            </a:r>
            <a:r>
              <a:rPr lang="en-US" sz="2800" dirty="0">
                <a:latin typeface="Times New Roman" panose="02020603050405020304" pitchFamily="18" charset="0"/>
                <a:cs typeface="Times New Roman" panose="02020603050405020304" pitchFamily="18" charset="0"/>
              </a:rPr>
              <a:t> &amp; Evaluation (AGREE) </a:t>
            </a:r>
          </a:p>
          <a:p>
            <a:endParaRPr lang="en-US"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1. Addresses the issue of variability in guideline quality by assessing the methodological rigor and transparency by which the guideline was developed</a:t>
            </a:r>
          </a:p>
          <a:p>
            <a:pPr marL="457200" indent="-457200">
              <a:buAutoNum type="arabicPeriod"/>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 </a:t>
            </a:r>
            <a:r>
              <a:rPr lang="en-US" sz="2400" dirty="0" smtClean="0">
                <a:latin typeface="Times New Roman" panose="02020603050405020304" pitchFamily="18" charset="0"/>
                <a:cs typeface="Times New Roman" panose="02020603050405020304" pitchFamily="18" charset="0"/>
              </a:rPr>
              <a:t>Provides </a:t>
            </a:r>
            <a:r>
              <a:rPr lang="en-US" sz="2400" dirty="0">
                <a:latin typeface="Times New Roman" panose="02020603050405020304" pitchFamily="18" charset="0"/>
                <a:cs typeface="Times New Roman" panose="02020603050405020304" pitchFamily="18" charset="0"/>
              </a:rPr>
              <a:t>a methodological strategy for the development of guidelines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3. Informs on what information and how information ought to be reported in guidelines</a:t>
            </a:r>
          </a:p>
        </p:txBody>
      </p:sp>
      <p:sp>
        <p:nvSpPr>
          <p:cNvPr id="6" name="TextBox 5">
            <a:extLst>
              <a:ext uri="{FF2B5EF4-FFF2-40B4-BE49-F238E27FC236}">
                <a16:creationId xmlns:a16="http://schemas.microsoft.com/office/drawing/2014/main" id="{3A6EB677-BF67-4B3B-8D6D-61695AD42190}"/>
              </a:ext>
            </a:extLst>
          </p:cNvPr>
          <p:cNvSpPr txBox="1"/>
          <p:nvPr/>
        </p:nvSpPr>
        <p:spPr>
          <a:xfrm>
            <a:off x="5715000" y="5578137"/>
            <a:ext cx="2514600"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(www.agreetrust.org)</a:t>
            </a:r>
          </a:p>
        </p:txBody>
      </p:sp>
      <p:sp>
        <p:nvSpPr>
          <p:cNvPr id="15" name="TextBox 14">
            <a:extLst>
              <a:ext uri="{FF2B5EF4-FFF2-40B4-BE49-F238E27FC236}">
                <a16:creationId xmlns:a16="http://schemas.microsoft.com/office/drawing/2014/main" id="{1113B279-5D96-4785-A266-4F90DE18DB8C}"/>
              </a:ext>
            </a:extLst>
          </p:cNvPr>
          <p:cNvSpPr txBox="1"/>
          <p:nvPr/>
        </p:nvSpPr>
        <p:spPr>
          <a:xfrm>
            <a:off x="8117540" y="5606513"/>
            <a:ext cx="1447800" cy="307777"/>
          </a:xfrm>
          <a:prstGeom prst="rect">
            <a:avLst/>
          </a:prstGeom>
          <a:noFill/>
        </p:spPr>
        <p:txBody>
          <a:bodyPr wrap="square" rtlCol="0">
            <a:spAutoFit/>
          </a:bodyPr>
          <a:lstStyle/>
          <a:p>
            <a:r>
              <a:rPr lang="en-US" sz="1400" dirty="0"/>
              <a:t>Slide 11.16</a:t>
            </a:r>
          </a:p>
        </p:txBody>
      </p:sp>
      <p:sp>
        <p:nvSpPr>
          <p:cNvPr id="16"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629580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Box 2"/>
          <p:cNvSpPr txBox="1">
            <a:spLocks noChangeArrowheads="1"/>
          </p:cNvSpPr>
          <p:nvPr/>
        </p:nvSpPr>
        <p:spPr bwMode="auto">
          <a:xfrm>
            <a:off x="1" y="790801"/>
            <a:ext cx="9143999" cy="1077218"/>
          </a:xfrm>
          <a:prstGeom prst="rect">
            <a:avLst/>
          </a:prstGeom>
          <a:noFill/>
          <a:ln w="12700">
            <a:noFill/>
            <a:miter lim="800000"/>
            <a:headEnd type="none" w="sm" len="sm"/>
            <a:tailEnd type="none" w="sm" len="sm"/>
          </a:ln>
          <a:effectLst/>
        </p:spPr>
        <p:txBody>
          <a:bodyPr wrap="square">
            <a:spAutoFit/>
          </a:bodyPr>
          <a:lstStyle/>
          <a:p>
            <a:pPr lvl="0" algn="ctr"/>
            <a:r>
              <a:rPr lang="en-US" sz="3200" dirty="0" smtClean="0">
                <a:latin typeface="Times New Roman" panose="02020603050405020304" pitchFamily="18" charset="0"/>
                <a:cs typeface="Times New Roman" panose="02020603050405020304" pitchFamily="18" charset="0"/>
              </a:rPr>
              <a:t>Evidence-Based </a:t>
            </a:r>
            <a:r>
              <a:rPr lang="en-US" sz="3200" dirty="0">
                <a:latin typeface="Times New Roman" panose="02020603050405020304" pitchFamily="18" charset="0"/>
                <a:cs typeface="Times New Roman" panose="02020603050405020304" pitchFamily="18" charset="0"/>
              </a:rPr>
              <a:t>Decision Making</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lvl="0" algn="ctr"/>
            <a:r>
              <a:rPr lang="en-US" sz="3200" dirty="0" smtClean="0">
                <a:latin typeface="Times New Roman" panose="02020603050405020304" pitchFamily="18" charset="0"/>
                <a:cs typeface="Times New Roman" panose="02020603050405020304" pitchFamily="18" charset="0"/>
              </a:rPr>
              <a:t>Global </a:t>
            </a:r>
            <a:r>
              <a:rPr lang="en-US" sz="3200" dirty="0">
                <a:latin typeface="Times New Roman" panose="02020603050405020304" pitchFamily="18" charset="0"/>
                <a:cs typeface="Times New Roman" panose="02020603050405020304" pitchFamily="18" charset="0"/>
              </a:rPr>
              <a:t>Evidence, Local </a:t>
            </a:r>
            <a:r>
              <a:rPr lang="en-US" sz="3200" dirty="0" smtClean="0">
                <a:latin typeface="Times New Roman" panose="02020603050405020304" pitchFamily="18" charset="0"/>
                <a:cs typeface="Times New Roman" panose="02020603050405020304" pitchFamily="18" charset="0"/>
              </a:rPr>
              <a:t>Decisions</a:t>
            </a:r>
            <a:endParaRPr kumimoji="0" lang="en-US"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
        <p:nvSpPr>
          <p:cNvPr id="305155" name="Text Box 3"/>
          <p:cNvSpPr txBox="1">
            <a:spLocks noChangeArrowheads="1"/>
          </p:cNvSpPr>
          <p:nvPr/>
        </p:nvSpPr>
        <p:spPr bwMode="auto">
          <a:xfrm>
            <a:off x="4960938" y="3429000"/>
            <a:ext cx="184150" cy="1066800"/>
          </a:xfrm>
          <a:prstGeom prst="rect">
            <a:avLst/>
          </a:prstGeom>
          <a:noFill/>
          <a:ln w="12700">
            <a:noFill/>
            <a:miter lim="800000"/>
            <a:headEnd type="none" w="sm" len="sm"/>
            <a:tailEnd type="none" w="sm" len="sm"/>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305156" name="Rectangle 4"/>
          <p:cNvSpPr>
            <a:spLocks noChangeArrowheads="1"/>
          </p:cNvSpPr>
          <p:nvPr/>
        </p:nvSpPr>
        <p:spPr bwMode="auto">
          <a:xfrm>
            <a:off x="457200" y="1828800"/>
            <a:ext cx="8382000" cy="4800600"/>
          </a:xfrm>
          <a:prstGeom prst="rect">
            <a:avLst/>
          </a:prstGeom>
          <a:noFill/>
          <a:ln w="9525">
            <a:noFill/>
            <a:miter lim="800000"/>
            <a:headEnd/>
            <a:tailEnd/>
          </a:ln>
          <a:effectLst/>
        </p:spPr>
        <p:txBody>
          <a:bodyPr lIns="92075" tIns="46038" rIns="92075" bIns="46038"/>
          <a:lstStyle/>
          <a:p>
            <a:pPr marL="0" marR="0" lvl="0" indent="0" algn="l" defTabSz="914400" rtl="0" eaLnBrk="1" fontAlgn="auto" latinLnBrk="0" hangingPunct="1">
              <a:lnSpc>
                <a:spcPct val="100000"/>
              </a:lnSpc>
              <a:spcBef>
                <a:spcPts val="0"/>
              </a:spcBef>
              <a:spcAft>
                <a:spcPts val="0"/>
              </a:spcAft>
              <a:buClr>
                <a:srgbClr val="FFFFFF"/>
              </a:buClr>
              <a:buSzPct val="55000"/>
              <a:buFontTx/>
              <a:buNone/>
              <a:tabLst/>
              <a:defRPr/>
            </a:pPr>
            <a:r>
              <a:rPr kumimoji="0" lang="en-US" sz="2800" b="0" i="0" u="none" strike="noStrike" kern="1200" cap="none" spc="0" normalizeH="0" baseline="0" noProof="0" dirty="0">
                <a:ln>
                  <a:noFill/>
                </a:ln>
                <a:solidFill>
                  <a:srgbClr val="FFFFFF"/>
                </a:solidFill>
                <a:effectLst/>
                <a:uLnTx/>
                <a:uFillTx/>
                <a:latin typeface="Times New Roman"/>
                <a:ea typeface="+mn-ea"/>
                <a:cs typeface="+mn-cs"/>
              </a:rPr>
              <a:t> </a:t>
            </a:r>
          </a:p>
          <a:p>
            <a:pPr marL="342900" marR="0" lvl="0" indent="-342900" algn="l" defTabSz="914400" rtl="0" eaLnBrk="1" fontAlgn="auto" latinLnBrk="0" hangingPunct="1">
              <a:lnSpc>
                <a:spcPct val="100000"/>
              </a:lnSpc>
              <a:spcBef>
                <a:spcPct val="20000"/>
              </a:spcBef>
              <a:spcAft>
                <a:spcPts val="0"/>
              </a:spcAft>
              <a:buClr>
                <a:prstClr val="black"/>
              </a:buClr>
              <a:buSzPct val="55000"/>
              <a:buFont typeface="Monotype Sorts" pitchFamily="2" charset="2"/>
              <a:buChar char="l"/>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a:p>
            <a:pPr marL="342900" marR="0" lvl="0" indent="-342900" algn="l" defTabSz="914400" rtl="0" eaLnBrk="1" fontAlgn="auto" latinLnBrk="0" hangingPunct="1">
              <a:lnSpc>
                <a:spcPct val="100000"/>
              </a:lnSpc>
              <a:spcBef>
                <a:spcPct val="20000"/>
              </a:spcBef>
              <a:spcAft>
                <a:spcPts val="0"/>
              </a:spcAft>
              <a:buClr>
                <a:prstClr val="black"/>
              </a:buClr>
              <a:buSzPct val="55000"/>
              <a:buFont typeface="Monotype Sorts" pitchFamily="2" charset="2"/>
              <a:buChar char="l"/>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a:p>
            <a:pPr marL="342900" marR="0" lvl="0" indent="-342900" algn="l" defTabSz="914400" rtl="0" eaLnBrk="1" fontAlgn="auto" latinLnBrk="0" hangingPunct="1">
              <a:lnSpc>
                <a:spcPct val="100000"/>
              </a:lnSpc>
              <a:spcBef>
                <a:spcPct val="20000"/>
              </a:spcBef>
              <a:spcAft>
                <a:spcPts val="0"/>
              </a:spcAft>
              <a:buClr>
                <a:prstClr val="black"/>
              </a:buClr>
              <a:buSzPct val="55000"/>
              <a:buFont typeface="Monotype Sorts" pitchFamily="2" charset="2"/>
              <a:buChar char="l"/>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a:p>
            <a:pPr marL="0" marR="0" lvl="0" indent="0" algn="l" defTabSz="914400" rtl="0" eaLnBrk="1" fontAlgn="auto" latinLnBrk="0" hangingPunct="1">
              <a:lnSpc>
                <a:spcPct val="100000"/>
              </a:lnSpc>
              <a:spcBef>
                <a:spcPct val="20000"/>
              </a:spcBef>
              <a:spcAft>
                <a:spcPts val="0"/>
              </a:spcAft>
              <a:buClr>
                <a:prstClr val="black"/>
              </a:buClr>
              <a:buSzPct val="55000"/>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4" name="Rectangle 3">
            <a:extLst>
              <a:ext uri="{FF2B5EF4-FFF2-40B4-BE49-F238E27FC236}">
                <a16:creationId xmlns:a16="http://schemas.microsoft.com/office/drawing/2014/main" id="{C9E4CCD0-6138-4CE8-B76D-2454160E70FD}"/>
              </a:ext>
            </a:extLst>
          </p:cNvPr>
          <p:cNvSpPr/>
          <p:nvPr/>
        </p:nvSpPr>
        <p:spPr>
          <a:xfrm>
            <a:off x="381000" y="1882416"/>
            <a:ext cx="8458200" cy="3662541"/>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use of the global evidence and the consensus concerning that evidence by decisionmakers as a baseline is imperative. Customizing the application of evidence should be left to individual organizations and clinicians. It will be important to ensure that the flexibility and integrity of HIT tools are maintained and that they effectively deliver evidence to the point of care.”</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05246C0-2090-4B75-B859-58A656D97398}"/>
              </a:ext>
            </a:extLst>
          </p:cNvPr>
          <p:cNvSpPr txBox="1"/>
          <p:nvPr/>
        </p:nvSpPr>
        <p:spPr>
          <a:xfrm>
            <a:off x="4267200" y="5544957"/>
            <a:ext cx="2643188" cy="338554"/>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(Clancy </a:t>
            </a:r>
            <a:r>
              <a:rPr lang="en-US" sz="1600" dirty="0">
                <a:latin typeface="Times New Roman" panose="02020603050405020304" pitchFamily="18" charset="0"/>
                <a:cs typeface="Times New Roman" panose="02020603050405020304" pitchFamily="18" charset="0"/>
              </a:rPr>
              <a:t>and </a:t>
            </a:r>
            <a:r>
              <a:rPr lang="en-US" sz="1600" dirty="0" smtClean="0">
                <a:latin typeface="Times New Roman" panose="02020603050405020304" pitchFamily="18" charset="0"/>
                <a:cs typeface="Times New Roman" panose="02020603050405020304" pitchFamily="18" charset="0"/>
              </a:rPr>
              <a:t>Cronin 2005, 60)</a:t>
            </a:r>
            <a:endParaRPr lang="en-US" sz="16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64351883-45C3-4F35-98E5-2DC6658111F6}"/>
              </a:ext>
            </a:extLst>
          </p:cNvPr>
          <p:cNvSpPr txBox="1"/>
          <p:nvPr/>
        </p:nvSpPr>
        <p:spPr>
          <a:xfrm>
            <a:off x="8039100" y="5587221"/>
            <a:ext cx="1447800" cy="307777"/>
          </a:xfrm>
          <a:prstGeom prst="rect">
            <a:avLst/>
          </a:prstGeom>
          <a:noFill/>
        </p:spPr>
        <p:txBody>
          <a:bodyPr wrap="square" rtlCol="0">
            <a:spAutoFit/>
          </a:bodyPr>
          <a:lstStyle/>
          <a:p>
            <a:r>
              <a:rPr lang="en-US" sz="1400" dirty="0"/>
              <a:t>Slide 11.17</a:t>
            </a:r>
          </a:p>
        </p:txBody>
      </p:sp>
      <p:sp>
        <p:nvSpPr>
          <p:cNvPr id="10"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809573474"/>
      </p:ext>
    </p:extLst>
  </p:cSld>
  <p:clrMapOvr>
    <a:masterClrMapping/>
  </p:clrMapOvr>
  <p:transition>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Box 2"/>
          <p:cNvSpPr txBox="1">
            <a:spLocks noChangeArrowheads="1"/>
          </p:cNvSpPr>
          <p:nvPr/>
        </p:nvSpPr>
        <p:spPr bwMode="auto">
          <a:xfrm>
            <a:off x="0" y="671134"/>
            <a:ext cx="9144000" cy="461665"/>
          </a:xfrm>
          <a:prstGeom prst="rect">
            <a:avLst/>
          </a:prstGeom>
          <a:noFill/>
          <a:ln w="12700">
            <a:noFill/>
            <a:miter lim="800000"/>
            <a:headEnd type="none" w="sm" len="sm"/>
            <a:tailEnd type="none" w="sm" len="sm"/>
          </a:ln>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smtClean="0">
                <a:ln>
                  <a:noFill/>
                </a:ln>
                <a:effectLst/>
                <a:uLnTx/>
                <a:uFillTx/>
                <a:latin typeface="Times New Roman"/>
              </a:rPr>
              <a:t>Evidence-Based </a:t>
            </a:r>
            <a:r>
              <a:rPr kumimoji="0" lang="en-US" sz="2400" i="0" u="none" strike="noStrike" kern="1200" cap="none" spc="0" normalizeH="0" baseline="0" noProof="0" dirty="0">
                <a:ln>
                  <a:noFill/>
                </a:ln>
                <a:effectLst/>
                <a:uLnTx/>
                <a:uFillTx/>
                <a:latin typeface="Times New Roman"/>
              </a:rPr>
              <a:t>Decision Making: Global Evidence, Local Decisions </a:t>
            </a:r>
          </a:p>
        </p:txBody>
      </p:sp>
      <p:sp>
        <p:nvSpPr>
          <p:cNvPr id="305155" name="Text Box 3"/>
          <p:cNvSpPr txBox="1">
            <a:spLocks noChangeArrowheads="1"/>
          </p:cNvSpPr>
          <p:nvPr/>
        </p:nvSpPr>
        <p:spPr bwMode="auto">
          <a:xfrm>
            <a:off x="4960938" y="3429000"/>
            <a:ext cx="184150" cy="1066800"/>
          </a:xfrm>
          <a:prstGeom prst="rect">
            <a:avLst/>
          </a:prstGeom>
          <a:noFill/>
          <a:ln w="12700">
            <a:noFill/>
            <a:miter lim="800000"/>
            <a:headEnd type="none" w="sm" len="sm"/>
            <a:tailEnd type="none" w="sm" len="sm"/>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305156" name="Rectangle 4"/>
          <p:cNvSpPr>
            <a:spLocks noChangeArrowheads="1"/>
          </p:cNvSpPr>
          <p:nvPr/>
        </p:nvSpPr>
        <p:spPr bwMode="auto">
          <a:xfrm>
            <a:off x="457200" y="1828800"/>
            <a:ext cx="8382000" cy="4800600"/>
          </a:xfrm>
          <a:prstGeom prst="rect">
            <a:avLst/>
          </a:prstGeom>
          <a:noFill/>
          <a:ln w="9525">
            <a:noFill/>
            <a:miter lim="800000"/>
            <a:headEnd/>
            <a:tailEnd/>
          </a:ln>
          <a:effectLst/>
        </p:spPr>
        <p:txBody>
          <a:bodyPr lIns="92075" tIns="46038" rIns="92075" bIns="46038"/>
          <a:lstStyle/>
          <a:p>
            <a:pPr marL="0" marR="0" lvl="0" indent="0" algn="l" defTabSz="914400" rtl="0" eaLnBrk="1" fontAlgn="auto" latinLnBrk="0" hangingPunct="1">
              <a:lnSpc>
                <a:spcPct val="100000"/>
              </a:lnSpc>
              <a:spcBef>
                <a:spcPts val="0"/>
              </a:spcBef>
              <a:spcAft>
                <a:spcPts val="0"/>
              </a:spcAft>
              <a:buClr>
                <a:srgbClr val="FFFFFF"/>
              </a:buClr>
              <a:buSzPct val="55000"/>
              <a:buFontTx/>
              <a:buNone/>
              <a:tabLst/>
              <a:defRPr/>
            </a:pPr>
            <a:r>
              <a:rPr kumimoji="0" lang="en-US" sz="2800" b="0" i="0" u="none" strike="noStrike" kern="1200" cap="none" spc="0" normalizeH="0" baseline="0" noProof="0" dirty="0">
                <a:ln>
                  <a:noFill/>
                </a:ln>
                <a:solidFill>
                  <a:srgbClr val="FFFFFF"/>
                </a:solidFill>
                <a:effectLst/>
                <a:uLnTx/>
                <a:uFillTx/>
                <a:latin typeface="Times New Roman"/>
                <a:ea typeface="+mn-ea"/>
                <a:cs typeface="+mn-cs"/>
              </a:rPr>
              <a:t> </a:t>
            </a:r>
          </a:p>
          <a:p>
            <a:pPr marL="342900" marR="0" lvl="0" indent="-342900" algn="l" defTabSz="914400" rtl="0" eaLnBrk="1" fontAlgn="auto" latinLnBrk="0" hangingPunct="1">
              <a:lnSpc>
                <a:spcPct val="100000"/>
              </a:lnSpc>
              <a:spcBef>
                <a:spcPct val="20000"/>
              </a:spcBef>
              <a:spcAft>
                <a:spcPts val="0"/>
              </a:spcAft>
              <a:buClr>
                <a:prstClr val="black"/>
              </a:buClr>
              <a:buSzPct val="55000"/>
              <a:buFont typeface="Monotype Sorts" pitchFamily="2" charset="2"/>
              <a:buChar char="l"/>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a:p>
            <a:pPr marL="342900" marR="0" lvl="0" indent="-342900" algn="l" defTabSz="914400" rtl="0" eaLnBrk="1" fontAlgn="auto" latinLnBrk="0" hangingPunct="1">
              <a:lnSpc>
                <a:spcPct val="100000"/>
              </a:lnSpc>
              <a:spcBef>
                <a:spcPct val="20000"/>
              </a:spcBef>
              <a:spcAft>
                <a:spcPts val="0"/>
              </a:spcAft>
              <a:buClr>
                <a:prstClr val="black"/>
              </a:buClr>
              <a:buSzPct val="55000"/>
              <a:buFont typeface="Monotype Sorts" pitchFamily="2" charset="2"/>
              <a:buChar char="l"/>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a:p>
            <a:pPr marL="342900" marR="0" lvl="0" indent="-342900" algn="l" defTabSz="914400" rtl="0" eaLnBrk="1" fontAlgn="auto" latinLnBrk="0" hangingPunct="1">
              <a:lnSpc>
                <a:spcPct val="100000"/>
              </a:lnSpc>
              <a:spcBef>
                <a:spcPct val="20000"/>
              </a:spcBef>
              <a:spcAft>
                <a:spcPts val="0"/>
              </a:spcAft>
              <a:buClr>
                <a:prstClr val="black"/>
              </a:buClr>
              <a:buSzPct val="55000"/>
              <a:buFont typeface="Monotype Sorts" pitchFamily="2" charset="2"/>
              <a:buChar char="l"/>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a:p>
            <a:pPr marL="0" marR="0" lvl="0" indent="0" algn="l" defTabSz="914400" rtl="0" eaLnBrk="1" fontAlgn="auto" latinLnBrk="0" hangingPunct="1">
              <a:lnSpc>
                <a:spcPct val="100000"/>
              </a:lnSpc>
              <a:spcBef>
                <a:spcPct val="20000"/>
              </a:spcBef>
              <a:spcAft>
                <a:spcPts val="0"/>
              </a:spcAft>
              <a:buClr>
                <a:prstClr val="black"/>
              </a:buClr>
              <a:buSzPct val="55000"/>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4" name="Rectangle 3">
            <a:extLst>
              <a:ext uri="{FF2B5EF4-FFF2-40B4-BE49-F238E27FC236}">
                <a16:creationId xmlns:a16="http://schemas.microsoft.com/office/drawing/2014/main" id="{C9E4CCD0-6138-4CE8-B76D-2454160E70FD}"/>
              </a:ext>
            </a:extLst>
          </p:cNvPr>
          <p:cNvSpPr/>
          <p:nvPr/>
        </p:nvSpPr>
        <p:spPr>
          <a:xfrm>
            <a:off x="208526" y="1185448"/>
            <a:ext cx="8839199" cy="452431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Sources of clinical evidence</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the </a:t>
            </a:r>
            <a:r>
              <a:rPr lang="en-US" sz="2400" dirty="0" smtClean="0">
                <a:latin typeface="Times New Roman" panose="02020603050405020304" pitchFamily="18" charset="0"/>
                <a:cs typeface="Times New Roman" panose="02020603050405020304" pitchFamily="18" charset="0"/>
              </a:rPr>
              <a:t>1990s, </a:t>
            </a:r>
            <a:r>
              <a:rPr lang="en-US" sz="2400" dirty="0">
                <a:latin typeface="Times New Roman" panose="02020603050405020304" pitchFamily="18" charset="0"/>
                <a:cs typeface="Times New Roman" panose="02020603050405020304" pitchFamily="18" charset="0"/>
              </a:rPr>
              <a:t>the scope of global clinical trials grew from 28 to 79 countries.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growing proportion of clinical research sponsored by the drug industry is multinational</a:t>
            </a:r>
            <a:r>
              <a:rPr lang="en-US" sz="24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There must be a mechanism within countries to review the evidence and adopt it into the evidence-based system.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In United Kingdom, </a:t>
            </a:r>
            <a:r>
              <a:rPr kumimoji="0" lang="en-US" sz="24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the </a:t>
            </a: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National Institute for Clinical Excellence (NICE) makes recommendations to the National Health Service (NHS) on treatments to be reimbursed based on evidence of effectiveness, safety, and costs. </a:t>
            </a:r>
            <a:endParaRPr kumimoji="0" lang="en-US" sz="1800" b="0" i="0" u="none" strike="noStrike" kern="120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C97B506-82C3-446F-8B6E-B8803C8051A6}"/>
              </a:ext>
            </a:extLst>
          </p:cNvPr>
          <p:cNvSpPr txBox="1"/>
          <p:nvPr/>
        </p:nvSpPr>
        <p:spPr>
          <a:xfrm>
            <a:off x="5053013" y="5605761"/>
            <a:ext cx="3370384"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(Clancy </a:t>
            </a:r>
            <a:r>
              <a:rPr lang="en-US" sz="1400" dirty="0">
                <a:latin typeface="Times New Roman" panose="02020603050405020304" pitchFamily="18" charset="0"/>
                <a:cs typeface="Times New Roman" panose="02020603050405020304" pitchFamily="18" charset="0"/>
              </a:rPr>
              <a:t>and </a:t>
            </a:r>
            <a:r>
              <a:rPr lang="en-US" sz="1400" dirty="0" smtClean="0">
                <a:latin typeface="Times New Roman" panose="02020603050405020304" pitchFamily="18" charset="0"/>
                <a:cs typeface="Times New Roman" panose="02020603050405020304" pitchFamily="18" charset="0"/>
              </a:rPr>
              <a:t>Cronin 2005)</a:t>
            </a:r>
            <a:endParaRPr lang="en-US" sz="14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1439106-524A-459C-AC0F-51AA514A96FE}"/>
              </a:ext>
            </a:extLst>
          </p:cNvPr>
          <p:cNvSpPr txBox="1"/>
          <p:nvPr/>
        </p:nvSpPr>
        <p:spPr>
          <a:xfrm>
            <a:off x="8047650" y="5605761"/>
            <a:ext cx="1447800" cy="307777"/>
          </a:xfrm>
          <a:prstGeom prst="rect">
            <a:avLst/>
          </a:prstGeom>
          <a:noFill/>
        </p:spPr>
        <p:txBody>
          <a:bodyPr wrap="square" rtlCol="0">
            <a:spAutoFit/>
          </a:bodyPr>
          <a:lstStyle/>
          <a:p>
            <a:r>
              <a:rPr lang="en-US" sz="1400" dirty="0"/>
              <a:t>Slide 11.18</a:t>
            </a:r>
          </a:p>
        </p:txBody>
      </p:sp>
      <p:sp>
        <p:nvSpPr>
          <p:cNvPr id="10"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334587512"/>
      </p:ext>
    </p:extLst>
  </p:cSld>
  <p:clrMapOvr>
    <a:masterClrMapping/>
  </p:clrMapOvr>
  <p:transition>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Text Box 3"/>
          <p:cNvSpPr txBox="1">
            <a:spLocks noChangeArrowheads="1"/>
          </p:cNvSpPr>
          <p:nvPr/>
        </p:nvSpPr>
        <p:spPr bwMode="auto">
          <a:xfrm>
            <a:off x="4960938" y="3429000"/>
            <a:ext cx="184150" cy="1066800"/>
          </a:xfrm>
          <a:prstGeom prst="rect">
            <a:avLst/>
          </a:prstGeom>
          <a:noFill/>
          <a:ln w="12700">
            <a:noFill/>
            <a:miter lim="800000"/>
            <a:headEnd type="none" w="sm" len="sm"/>
            <a:tailEnd type="none" w="sm" len="sm"/>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4" name="TextBox 3">
            <a:extLst>
              <a:ext uri="{FF2B5EF4-FFF2-40B4-BE49-F238E27FC236}">
                <a16:creationId xmlns:a16="http://schemas.microsoft.com/office/drawing/2014/main" id="{8D01D64C-4B36-47F1-ACC4-BD854A1107A9}"/>
              </a:ext>
            </a:extLst>
          </p:cNvPr>
          <p:cNvSpPr txBox="1"/>
          <p:nvPr/>
        </p:nvSpPr>
        <p:spPr>
          <a:xfrm>
            <a:off x="5284454" y="5636660"/>
            <a:ext cx="304863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(Clancy </a:t>
            </a:r>
            <a:r>
              <a:rPr lang="en-US" sz="1400" dirty="0">
                <a:latin typeface="Times New Roman" panose="02020603050405020304" pitchFamily="18" charset="0"/>
                <a:cs typeface="Times New Roman" panose="02020603050405020304" pitchFamily="18" charset="0"/>
              </a:rPr>
              <a:t>and </a:t>
            </a:r>
            <a:r>
              <a:rPr lang="en-US" sz="1400" dirty="0" smtClean="0">
                <a:latin typeface="Times New Roman" panose="02020603050405020304" pitchFamily="18" charset="0"/>
                <a:cs typeface="Times New Roman" panose="02020603050405020304" pitchFamily="18" charset="0"/>
              </a:rPr>
              <a:t>Cronin 2005)</a:t>
            </a:r>
            <a:endParaRPr lang="en-US" sz="14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DDBAAC8-72AC-4F16-9B16-5D7DC8200E35}"/>
              </a:ext>
            </a:extLst>
          </p:cNvPr>
          <p:cNvSpPr txBox="1"/>
          <p:nvPr/>
        </p:nvSpPr>
        <p:spPr>
          <a:xfrm>
            <a:off x="228600" y="1216104"/>
            <a:ext cx="8447340" cy="369332"/>
          </a:xfrm>
          <a:prstGeom prst="rect">
            <a:avLst/>
          </a:prstGeom>
          <a:noFill/>
        </p:spPr>
        <p:txBody>
          <a:bodyPr wrap="square" rtlCol="0">
            <a:spAutoFit/>
          </a:bodyPr>
          <a:lstStyle/>
          <a:p>
            <a:r>
              <a:rPr lang="en-US" u="sng" dirty="0">
                <a:latin typeface="Times New Roman" panose="02020603050405020304" pitchFamily="18" charset="0"/>
                <a:cs typeface="Times New Roman" panose="02020603050405020304" pitchFamily="18" charset="0"/>
              </a:rPr>
              <a:t>Type of </a:t>
            </a:r>
            <a:r>
              <a:rPr lang="en-US" u="sng" dirty="0" smtClean="0">
                <a:latin typeface="Times New Roman" panose="02020603050405020304" pitchFamily="18" charset="0"/>
                <a:cs typeface="Times New Roman" panose="02020603050405020304" pitchFamily="18" charset="0"/>
              </a:rPr>
              <a:t>Decision</a:t>
            </a:r>
            <a:r>
              <a:rPr lang="en-US" dirty="0" smtClean="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Level of Decision Making</a:t>
            </a:r>
          </a:p>
        </p:txBody>
      </p:sp>
      <p:sp>
        <p:nvSpPr>
          <p:cNvPr id="5" name="TextBox 4">
            <a:extLst>
              <a:ext uri="{FF2B5EF4-FFF2-40B4-BE49-F238E27FC236}">
                <a16:creationId xmlns:a16="http://schemas.microsoft.com/office/drawing/2014/main" id="{2DA3B463-01CB-4041-8776-A2D23E3D2DC5}"/>
              </a:ext>
            </a:extLst>
          </p:cNvPr>
          <p:cNvSpPr txBox="1"/>
          <p:nvPr/>
        </p:nvSpPr>
        <p:spPr>
          <a:xfrm>
            <a:off x="1" y="712429"/>
            <a:ext cx="9144000" cy="461665"/>
          </a:xfrm>
          <a:prstGeom prst="rect">
            <a:avLst/>
          </a:prstGeom>
          <a:noFill/>
        </p:spPr>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Evidence-Based </a:t>
            </a:r>
            <a:r>
              <a:rPr lang="en-US" sz="2400" dirty="0">
                <a:latin typeface="Times New Roman" panose="02020603050405020304" pitchFamily="18" charset="0"/>
                <a:cs typeface="Times New Roman" panose="02020603050405020304" pitchFamily="18" charset="0"/>
              </a:rPr>
              <a:t>Decision Making: Global Evidence, Local Decisions </a:t>
            </a:r>
          </a:p>
        </p:txBody>
      </p:sp>
      <p:sp>
        <p:nvSpPr>
          <p:cNvPr id="2" name="TextBox 1">
            <a:extLst>
              <a:ext uri="{FF2B5EF4-FFF2-40B4-BE49-F238E27FC236}">
                <a16:creationId xmlns:a16="http://schemas.microsoft.com/office/drawing/2014/main" id="{087FEE0A-67ED-4568-B435-80A9CB661B00}"/>
              </a:ext>
            </a:extLst>
          </p:cNvPr>
          <p:cNvSpPr txBox="1"/>
          <p:nvPr/>
        </p:nvSpPr>
        <p:spPr>
          <a:xfrm>
            <a:off x="234601" y="1612229"/>
            <a:ext cx="5159693"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Guideline and product approval</a:t>
            </a:r>
          </a:p>
          <a:p>
            <a:r>
              <a:rPr lang="en-US" sz="2000" dirty="0">
                <a:latin typeface="Times New Roman" panose="02020603050405020304" pitchFamily="18" charset="0"/>
                <a:cs typeface="Times New Roman" panose="02020603050405020304" pitchFamily="18" charset="0"/>
              </a:rPr>
              <a:t>Product purchasing, e.g. formulary selection</a:t>
            </a:r>
          </a:p>
        </p:txBody>
      </p:sp>
      <p:sp>
        <p:nvSpPr>
          <p:cNvPr id="12" name="TextBox 11">
            <a:extLst>
              <a:ext uri="{FF2B5EF4-FFF2-40B4-BE49-F238E27FC236}">
                <a16:creationId xmlns:a16="http://schemas.microsoft.com/office/drawing/2014/main" id="{783C9589-8451-44D1-9940-68E626A138A0}"/>
              </a:ext>
            </a:extLst>
          </p:cNvPr>
          <p:cNvSpPr txBox="1"/>
          <p:nvPr/>
        </p:nvSpPr>
        <p:spPr>
          <a:xfrm>
            <a:off x="4953000" y="1688687"/>
            <a:ext cx="2743111"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Public </a:t>
            </a:r>
            <a:r>
              <a:rPr lang="en-US" sz="2000" dirty="0" smtClean="0">
                <a:latin typeface="Times New Roman" panose="02020603050405020304" pitchFamily="18" charset="0"/>
                <a:cs typeface="Times New Roman" panose="02020603050405020304" pitchFamily="18" charset="0"/>
              </a:rPr>
              <a:t>health </a:t>
            </a:r>
            <a:r>
              <a:rPr lang="en-US" sz="2000" dirty="0">
                <a:latin typeface="Times New Roman" panose="02020603050405020304" pitchFamily="18" charset="0"/>
                <a:cs typeface="Times New Roman" panose="02020603050405020304" pitchFamily="18" charset="0"/>
              </a:rPr>
              <a:t>s</a:t>
            </a:r>
            <a:r>
              <a:rPr lang="en-US" sz="2000" dirty="0" smtClean="0">
                <a:latin typeface="Times New Roman" panose="02020603050405020304" pitchFamily="18" charset="0"/>
                <a:cs typeface="Times New Roman" panose="02020603050405020304" pitchFamily="18" charset="0"/>
              </a:rPr>
              <a:t>ervice</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Health </a:t>
            </a:r>
            <a:r>
              <a:rPr lang="en-US" sz="2000" dirty="0" smtClean="0">
                <a:latin typeface="Times New Roman" panose="02020603050405020304" pitchFamily="18" charset="0"/>
                <a:cs typeface="Times New Roman" panose="02020603050405020304" pitchFamily="18" charset="0"/>
              </a:rPr>
              <a:t>organization </a:t>
            </a:r>
            <a:endParaRPr lang="en-US" sz="20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FF96A9A3-8902-4B85-B1B8-17EC72A5B355}"/>
              </a:ext>
            </a:extLst>
          </p:cNvPr>
          <p:cNvSpPr txBox="1"/>
          <p:nvPr/>
        </p:nvSpPr>
        <p:spPr>
          <a:xfrm>
            <a:off x="219744" y="2489572"/>
            <a:ext cx="5168612" cy="101566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Clinical decisions</a:t>
            </a:r>
          </a:p>
          <a:p>
            <a:r>
              <a:rPr lang="en-US" sz="2000" dirty="0">
                <a:latin typeface="Times New Roman" panose="02020603050405020304" pitchFamily="18" charset="0"/>
                <a:cs typeface="Times New Roman" panose="02020603050405020304" pitchFamily="18" charset="0"/>
              </a:rPr>
              <a:t>      Practice guidelines</a:t>
            </a:r>
          </a:p>
          <a:p>
            <a:r>
              <a:rPr lang="en-US" sz="2000" dirty="0">
                <a:latin typeface="Times New Roman" panose="02020603050405020304" pitchFamily="18" charset="0"/>
                <a:cs typeface="Times New Roman" panose="02020603050405020304" pitchFamily="18" charset="0"/>
              </a:rPr>
              <a:t>      Shared decisions </a:t>
            </a:r>
          </a:p>
        </p:txBody>
      </p:sp>
      <p:sp>
        <p:nvSpPr>
          <p:cNvPr id="14" name="TextBox 13">
            <a:extLst>
              <a:ext uri="{FF2B5EF4-FFF2-40B4-BE49-F238E27FC236}">
                <a16:creationId xmlns:a16="http://schemas.microsoft.com/office/drawing/2014/main" id="{35E5BF04-574F-4AAF-AA73-E3E6EAE61B60}"/>
              </a:ext>
            </a:extLst>
          </p:cNvPr>
          <p:cNvSpPr txBox="1"/>
          <p:nvPr/>
        </p:nvSpPr>
        <p:spPr>
          <a:xfrm>
            <a:off x="4953000" y="2582072"/>
            <a:ext cx="2895600"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Clinicians and consults</a:t>
            </a:r>
          </a:p>
          <a:p>
            <a:r>
              <a:rPr lang="en-US" sz="2000" dirty="0">
                <a:latin typeface="Times New Roman" panose="02020603050405020304" pitchFamily="18" charset="0"/>
                <a:cs typeface="Times New Roman" panose="02020603050405020304" pitchFamily="18" charset="0"/>
              </a:rPr>
              <a:t>Patients </a:t>
            </a:r>
          </a:p>
        </p:txBody>
      </p:sp>
      <p:sp>
        <p:nvSpPr>
          <p:cNvPr id="15" name="TextBox 14">
            <a:extLst>
              <a:ext uri="{FF2B5EF4-FFF2-40B4-BE49-F238E27FC236}">
                <a16:creationId xmlns:a16="http://schemas.microsoft.com/office/drawing/2014/main" id="{D735A7D1-FF87-4AA6-8384-1B55CA52D0F8}"/>
              </a:ext>
            </a:extLst>
          </p:cNvPr>
          <p:cNvSpPr txBox="1"/>
          <p:nvPr/>
        </p:nvSpPr>
        <p:spPr>
          <a:xfrm>
            <a:off x="228600" y="3559781"/>
            <a:ext cx="4940012" cy="101566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Assess and improve </a:t>
            </a:r>
            <a:r>
              <a:rPr lang="en-US" sz="2000" dirty="0" smtClean="0">
                <a:latin typeface="Times New Roman" panose="02020603050405020304" pitchFamily="18" charset="0"/>
                <a:cs typeface="Times New Roman" panose="02020603050405020304" pitchFamily="18" charset="0"/>
              </a:rPr>
              <a:t>healthcare </a:t>
            </a:r>
            <a:r>
              <a:rPr lang="en-US" sz="2000" dirty="0">
                <a:latin typeface="Times New Roman" panose="02020603050405020304" pitchFamily="18" charset="0"/>
                <a:cs typeface="Times New Roman" panose="02020603050405020304" pitchFamily="18" charset="0"/>
              </a:rPr>
              <a:t>quality</a:t>
            </a:r>
          </a:p>
          <a:p>
            <a:r>
              <a:rPr lang="en-US" sz="2000" dirty="0">
                <a:latin typeface="Times New Roman" panose="02020603050405020304" pitchFamily="18" charset="0"/>
                <a:cs typeface="Times New Roman" panose="02020603050405020304" pitchFamily="18" charset="0"/>
              </a:rPr>
              <a:t>     Internal improvement</a:t>
            </a:r>
          </a:p>
          <a:p>
            <a:r>
              <a:rPr lang="en-US" sz="2000" dirty="0">
                <a:latin typeface="Times New Roman" panose="02020603050405020304" pitchFamily="18" charset="0"/>
                <a:cs typeface="Times New Roman" panose="02020603050405020304" pitchFamily="18" charset="0"/>
              </a:rPr>
              <a:t>     Public reporting </a:t>
            </a:r>
          </a:p>
        </p:txBody>
      </p:sp>
      <p:sp>
        <p:nvSpPr>
          <p:cNvPr id="16" name="TextBox 15">
            <a:extLst>
              <a:ext uri="{FF2B5EF4-FFF2-40B4-BE49-F238E27FC236}">
                <a16:creationId xmlns:a16="http://schemas.microsoft.com/office/drawing/2014/main" id="{B3573C38-B1D4-468F-8822-3E7C862139FA}"/>
              </a:ext>
            </a:extLst>
          </p:cNvPr>
          <p:cNvSpPr txBox="1"/>
          <p:nvPr/>
        </p:nvSpPr>
        <p:spPr>
          <a:xfrm>
            <a:off x="4953000" y="3352800"/>
            <a:ext cx="3401791" cy="101566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Health organizations</a:t>
            </a:r>
          </a:p>
          <a:p>
            <a:r>
              <a:rPr lang="en-US" sz="2000" dirty="0">
                <a:latin typeface="Times New Roman" panose="02020603050405020304" pitchFamily="18" charset="0"/>
                <a:cs typeface="Times New Roman" panose="02020603050405020304" pitchFamily="18" charset="0"/>
              </a:rPr>
              <a:t>Insurance and other payers</a:t>
            </a:r>
          </a:p>
          <a:p>
            <a:r>
              <a:rPr lang="en-US" sz="2000" dirty="0">
                <a:latin typeface="Times New Roman" panose="02020603050405020304" pitchFamily="18" charset="0"/>
                <a:cs typeface="Times New Roman" panose="02020603050405020304" pitchFamily="18" charset="0"/>
              </a:rPr>
              <a:t>Governmental agencies </a:t>
            </a:r>
          </a:p>
        </p:txBody>
      </p:sp>
      <p:sp>
        <p:nvSpPr>
          <p:cNvPr id="17" name="TextBox 16">
            <a:extLst>
              <a:ext uri="{FF2B5EF4-FFF2-40B4-BE49-F238E27FC236}">
                <a16:creationId xmlns:a16="http://schemas.microsoft.com/office/drawing/2014/main" id="{728E2851-CAC1-4698-94D9-85F8F8B5E10E}"/>
              </a:ext>
            </a:extLst>
          </p:cNvPr>
          <p:cNvSpPr txBox="1"/>
          <p:nvPr/>
        </p:nvSpPr>
        <p:spPr>
          <a:xfrm>
            <a:off x="296871" y="4684535"/>
            <a:ext cx="4131500" cy="101566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Choice of plans or providers</a:t>
            </a:r>
          </a:p>
          <a:p>
            <a:r>
              <a:rPr lang="en-US" sz="2000" dirty="0">
                <a:latin typeface="Times New Roman" panose="02020603050405020304" pitchFamily="18" charset="0"/>
                <a:cs typeface="Times New Roman" panose="02020603050405020304" pitchFamily="18" charset="0"/>
              </a:rPr>
              <a:t>Select benefits and coverage</a:t>
            </a:r>
          </a:p>
          <a:p>
            <a:r>
              <a:rPr lang="en-US" sz="2000" dirty="0">
                <a:latin typeface="Times New Roman" panose="02020603050405020304" pitchFamily="18" charset="0"/>
                <a:cs typeface="Times New Roman" panose="02020603050405020304" pitchFamily="18" charset="0"/>
              </a:rPr>
              <a:t>Care options </a:t>
            </a:r>
          </a:p>
        </p:txBody>
      </p:sp>
      <p:sp>
        <p:nvSpPr>
          <p:cNvPr id="18" name="TextBox 17">
            <a:extLst>
              <a:ext uri="{FF2B5EF4-FFF2-40B4-BE49-F238E27FC236}">
                <a16:creationId xmlns:a16="http://schemas.microsoft.com/office/drawing/2014/main" id="{07DA97D2-2DDE-48AE-A051-FB79EEBE2B13}"/>
              </a:ext>
            </a:extLst>
          </p:cNvPr>
          <p:cNvSpPr txBox="1"/>
          <p:nvPr/>
        </p:nvSpPr>
        <p:spPr>
          <a:xfrm>
            <a:off x="4997710" y="4524249"/>
            <a:ext cx="3001488" cy="101566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Employers/consumers</a:t>
            </a:r>
          </a:p>
          <a:p>
            <a:r>
              <a:rPr lang="en-US" sz="2000" dirty="0">
                <a:latin typeface="Times New Roman" panose="02020603050405020304" pitchFamily="18" charset="0"/>
                <a:cs typeface="Times New Roman" panose="02020603050405020304" pitchFamily="18" charset="0"/>
              </a:rPr>
              <a:t>Employers</a:t>
            </a:r>
          </a:p>
          <a:p>
            <a:r>
              <a:rPr lang="en-US" sz="2000" dirty="0">
                <a:latin typeface="Times New Roman" panose="02020603050405020304" pitchFamily="18" charset="0"/>
                <a:cs typeface="Times New Roman" panose="02020603050405020304" pitchFamily="18" charset="0"/>
              </a:rPr>
              <a:t>Patients/families</a:t>
            </a:r>
          </a:p>
        </p:txBody>
      </p:sp>
      <p:sp>
        <p:nvSpPr>
          <p:cNvPr id="19" name="TextBox 18">
            <a:extLst>
              <a:ext uri="{FF2B5EF4-FFF2-40B4-BE49-F238E27FC236}">
                <a16:creationId xmlns:a16="http://schemas.microsoft.com/office/drawing/2014/main" id="{A2F91E5F-C7F6-4B94-9A19-84FC997F182E}"/>
              </a:ext>
            </a:extLst>
          </p:cNvPr>
          <p:cNvSpPr txBox="1"/>
          <p:nvPr/>
        </p:nvSpPr>
        <p:spPr>
          <a:xfrm>
            <a:off x="8117540" y="5606513"/>
            <a:ext cx="1447800" cy="307777"/>
          </a:xfrm>
          <a:prstGeom prst="rect">
            <a:avLst/>
          </a:prstGeom>
          <a:noFill/>
        </p:spPr>
        <p:txBody>
          <a:bodyPr wrap="square" rtlCol="0">
            <a:spAutoFit/>
          </a:bodyPr>
          <a:lstStyle/>
          <a:p>
            <a:r>
              <a:rPr lang="en-US" sz="1400" dirty="0"/>
              <a:t>Slide 11.19</a:t>
            </a:r>
          </a:p>
        </p:txBody>
      </p:sp>
      <p:sp>
        <p:nvSpPr>
          <p:cNvPr id="20"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854620265"/>
      </p:ext>
    </p:extLst>
  </p:cSld>
  <p:clrMapOvr>
    <a:masterClrMapping/>
  </p:clrMapOvr>
  <p:transition>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Box 2"/>
          <p:cNvSpPr txBox="1">
            <a:spLocks noChangeArrowheads="1"/>
          </p:cNvSpPr>
          <p:nvPr/>
        </p:nvSpPr>
        <p:spPr bwMode="auto">
          <a:xfrm>
            <a:off x="0" y="763369"/>
            <a:ext cx="9144000" cy="646331"/>
          </a:xfrm>
          <a:prstGeom prst="rect">
            <a:avLst/>
          </a:prstGeom>
          <a:noFill/>
          <a:ln w="12700">
            <a:noFill/>
            <a:miter lim="800000"/>
            <a:headEnd type="none" w="sm" len="sm"/>
            <a:tailEnd type="none" w="sm" len="sm"/>
          </a:ln>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effectLst/>
                <a:uLnTx/>
                <a:uFillTx/>
                <a:latin typeface="Times New Roman"/>
                <a:ea typeface="+mn-ea"/>
                <a:cs typeface="+mn-cs"/>
              </a:rPr>
              <a:t>International and Global Health Systems</a:t>
            </a:r>
          </a:p>
        </p:txBody>
      </p:sp>
      <p:sp>
        <p:nvSpPr>
          <p:cNvPr id="305155" name="Text Box 3"/>
          <p:cNvSpPr txBox="1">
            <a:spLocks noChangeArrowheads="1"/>
          </p:cNvSpPr>
          <p:nvPr/>
        </p:nvSpPr>
        <p:spPr bwMode="auto">
          <a:xfrm>
            <a:off x="4960938" y="3429000"/>
            <a:ext cx="184150" cy="1066800"/>
          </a:xfrm>
          <a:prstGeom prst="rect">
            <a:avLst/>
          </a:prstGeom>
          <a:noFill/>
          <a:ln w="12700">
            <a:noFill/>
            <a:miter lim="800000"/>
            <a:headEnd type="none" w="sm" len="sm"/>
            <a:tailEnd type="none" w="sm" len="sm"/>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FFFFFF"/>
              </a:solidFill>
              <a:effectLst/>
              <a:uLnTx/>
              <a:uFillTx/>
              <a:latin typeface="Times New Roman"/>
              <a:ea typeface="+mn-ea"/>
              <a:cs typeface="+mn-cs"/>
            </a:endParaRPr>
          </a:p>
        </p:txBody>
      </p:sp>
      <p:sp>
        <p:nvSpPr>
          <p:cNvPr id="305156" name="Rectangle 4"/>
          <p:cNvSpPr>
            <a:spLocks noChangeArrowheads="1"/>
          </p:cNvSpPr>
          <p:nvPr/>
        </p:nvSpPr>
        <p:spPr bwMode="auto">
          <a:xfrm>
            <a:off x="533400" y="1524000"/>
            <a:ext cx="8246918" cy="4572000"/>
          </a:xfrm>
          <a:prstGeom prst="rect">
            <a:avLst/>
          </a:prstGeom>
          <a:noFill/>
          <a:ln w="9525">
            <a:noFill/>
            <a:miter lim="800000"/>
            <a:headEnd/>
            <a:tailEnd/>
          </a:ln>
          <a:effectLst/>
        </p:spPr>
        <p:txBody>
          <a:bodyPr lIns="92075" tIns="46038" rIns="92075" bIns="46038"/>
          <a:lstStyle/>
          <a:p>
            <a:pPr lvl="0">
              <a:spcBef>
                <a:spcPct val="20000"/>
              </a:spcBef>
              <a:buClr>
                <a:srgbClr val="FFFFFF"/>
              </a:buClr>
              <a:buSzPct val="55000"/>
            </a:pPr>
            <a:r>
              <a:rPr lang="en-US" sz="2800" dirty="0">
                <a:latin typeface="Times New Roman" panose="02020603050405020304" pitchFamily="18" charset="0"/>
                <a:cs typeface="Times New Roman" panose="02020603050405020304" pitchFamily="18" charset="0"/>
              </a:rPr>
              <a:t>1. International </a:t>
            </a:r>
            <a:r>
              <a:rPr lang="en-US" sz="2800" dirty="0" smtClean="0">
                <a:latin typeface="Times New Roman" panose="02020603050405020304" pitchFamily="18" charset="0"/>
                <a:cs typeface="Times New Roman" panose="02020603050405020304" pitchFamily="18" charset="0"/>
              </a:rPr>
              <a:t>health </a:t>
            </a:r>
            <a:r>
              <a:rPr lang="en-US" sz="2800" dirty="0">
                <a:latin typeface="Times New Roman" panose="02020603050405020304" pitchFamily="18" charset="0"/>
                <a:cs typeface="Times New Roman" panose="02020603050405020304" pitchFamily="18" charset="0"/>
              </a:rPr>
              <a:t>systems: How do different countries develop their information systems? </a:t>
            </a:r>
          </a:p>
          <a:p>
            <a:pPr lvl="3">
              <a:spcBef>
                <a:spcPct val="20000"/>
              </a:spcBef>
              <a:buClr>
                <a:srgbClr val="FFFFFF"/>
              </a:buClr>
              <a:buSzPct val="55000"/>
            </a:pPr>
            <a:r>
              <a:rPr lang="en-US" sz="2800" dirty="0">
                <a:latin typeface="Times New Roman" panose="02020603050405020304" pitchFamily="18" charset="0"/>
                <a:cs typeface="Times New Roman" panose="02020603050405020304" pitchFamily="18" charset="0"/>
              </a:rPr>
              <a:t>a. </a:t>
            </a:r>
            <a:r>
              <a:rPr lang="en-US" sz="2800" dirty="0" smtClean="0">
                <a:latin typeface="Times New Roman" panose="02020603050405020304" pitchFamily="18" charset="0"/>
                <a:cs typeface="Times New Roman" panose="02020603050405020304" pitchFamily="18" charset="0"/>
              </a:rPr>
              <a:t>Country </a:t>
            </a:r>
            <a:r>
              <a:rPr lang="en-US" sz="2800" dirty="0">
                <a:latin typeface="Times New Roman" panose="02020603050405020304" pitchFamily="18" charset="0"/>
                <a:cs typeface="Times New Roman" panose="02020603050405020304" pitchFamily="18" charset="0"/>
              </a:rPr>
              <a:t>size</a:t>
            </a:r>
          </a:p>
          <a:p>
            <a:pPr lvl="3">
              <a:buClr>
                <a:srgbClr val="FFFFFF"/>
              </a:buClr>
              <a:buSzPct val="55000"/>
            </a:pPr>
            <a:r>
              <a:rPr lang="en-US" sz="2800" dirty="0">
                <a:latin typeface="Times New Roman" panose="02020603050405020304" pitchFamily="18" charset="0"/>
                <a:cs typeface="Times New Roman" panose="02020603050405020304" pitchFamily="18" charset="0"/>
              </a:rPr>
              <a:t>b. National </a:t>
            </a:r>
            <a:r>
              <a:rPr lang="en-US" sz="2800" dirty="0" smtClean="0">
                <a:latin typeface="Times New Roman" panose="02020603050405020304" pitchFamily="18" charset="0"/>
                <a:cs typeface="Times New Roman" panose="02020603050405020304" pitchFamily="18" charset="0"/>
              </a:rPr>
              <a:t>health </a:t>
            </a:r>
            <a:r>
              <a:rPr lang="en-US" sz="2800" dirty="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ystem </a:t>
            </a:r>
            <a:r>
              <a:rPr lang="en-US" sz="2800" dirty="0">
                <a:latin typeface="Times New Roman" panose="02020603050405020304" pitchFamily="18" charset="0"/>
                <a:cs typeface="Times New Roman" panose="02020603050405020304" pitchFamily="18" charset="0"/>
              </a:rPr>
              <a:t>vs. </a:t>
            </a:r>
            <a:r>
              <a:rPr lang="en-US" sz="2800" dirty="0" smtClean="0">
                <a:latin typeface="Times New Roman" panose="02020603050405020304" pitchFamily="18" charset="0"/>
                <a:cs typeface="Times New Roman" panose="02020603050405020304" pitchFamily="18" charset="0"/>
              </a:rPr>
              <a:t>regional</a:t>
            </a:r>
            <a:endParaRPr lang="en-US" sz="2800" dirty="0">
              <a:latin typeface="Times New Roman" panose="02020603050405020304" pitchFamily="18" charset="0"/>
              <a:cs typeface="Times New Roman" panose="02020603050405020304" pitchFamily="18" charset="0"/>
            </a:endParaRPr>
          </a:p>
          <a:p>
            <a:pPr marR="0" lvl="0" algn="l" defTabSz="914400" rtl="0" eaLnBrk="1" fontAlgn="auto" latinLnBrk="0" hangingPunct="1">
              <a:buClr>
                <a:srgbClr val="FFFFFF"/>
              </a:buClr>
              <a:buSzPct val="55000"/>
              <a:tabLst/>
              <a:defRPr/>
            </a:pPr>
            <a:endPar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R="0" lvl="0" algn="l" defTabSz="914400" rtl="0" eaLnBrk="1" fontAlgn="auto" latinLnBrk="0" hangingPunct="1">
              <a:buClr>
                <a:srgbClr val="FFFFFF"/>
              </a:buClr>
              <a:buSzPct val="55000"/>
              <a:tabLst/>
              <a:defRPr/>
            </a:pPr>
            <a:r>
              <a:rPr kumimoji="0" lang="en-US" sz="2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2. Global </a:t>
            </a:r>
            <a:r>
              <a:rPr kumimoji="0" lang="en-US" sz="28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health </a:t>
            </a:r>
            <a:r>
              <a:rPr lang="en-US" sz="2800" dirty="0">
                <a:latin typeface="Times New Roman" panose="02020603050405020304" pitchFamily="18" charset="0"/>
                <a:cs typeface="Times New Roman" panose="02020603050405020304" pitchFamily="18" charset="0"/>
              </a:rPr>
              <a:t>s</a:t>
            </a:r>
            <a:r>
              <a:rPr kumimoji="0" lang="en-US" sz="2800" b="0" i="0"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ystems</a:t>
            </a:r>
            <a:r>
              <a:rPr kumimoji="0" lang="en-US" sz="28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lvl="3">
              <a:spcBef>
                <a:spcPct val="20000"/>
              </a:spcBef>
              <a:buClr>
                <a:srgbClr val="FFFFFF"/>
              </a:buClr>
              <a:buSzPct val="55000"/>
              <a:defRPr/>
            </a:pPr>
            <a:r>
              <a:rPr lang="en-US" sz="2800" dirty="0">
                <a:latin typeface="Times New Roman" panose="02020603050405020304" pitchFamily="18" charset="0"/>
                <a:cs typeface="Times New Roman" panose="02020603050405020304" pitchFamily="18" charset="0"/>
              </a:rPr>
              <a:t>a. </a:t>
            </a:r>
            <a:r>
              <a:rPr lang="en-US" sz="2800" dirty="0" smtClean="0">
                <a:latin typeface="Times New Roman" panose="02020603050405020304" pitchFamily="18" charset="0"/>
                <a:cs typeface="Times New Roman" panose="02020603050405020304" pitchFamily="18" charset="0"/>
              </a:rPr>
              <a:t>Sharing </a:t>
            </a:r>
            <a:r>
              <a:rPr lang="en-US" sz="2800" dirty="0">
                <a:latin typeface="Times New Roman" panose="02020603050405020304" pitchFamily="18" charset="0"/>
                <a:cs typeface="Times New Roman" panose="02020603050405020304" pitchFamily="18" charset="0"/>
              </a:rPr>
              <a:t>clinical knowledge </a:t>
            </a:r>
          </a:p>
          <a:p>
            <a:pPr lvl="3">
              <a:spcBef>
                <a:spcPct val="20000"/>
              </a:spcBef>
              <a:buClr>
                <a:srgbClr val="FFFFFF"/>
              </a:buClr>
              <a:buSzPct val="55000"/>
              <a:defRPr/>
            </a:pPr>
            <a:r>
              <a:rPr lang="en-US" sz="2800" dirty="0">
                <a:latin typeface="Times New Roman" panose="02020603050405020304" pitchFamily="18" charset="0"/>
                <a:cs typeface="Times New Roman" panose="02020603050405020304" pitchFamily="18" charset="0"/>
              </a:rPr>
              <a:t>b. </a:t>
            </a:r>
            <a:r>
              <a:rPr lang="en-US" sz="2800" dirty="0" smtClean="0">
                <a:latin typeface="Times New Roman" panose="02020603050405020304" pitchFamily="18" charset="0"/>
                <a:cs typeface="Times New Roman" panose="02020603050405020304" pitchFamily="18" charset="0"/>
              </a:rPr>
              <a:t>Global </a:t>
            </a:r>
            <a:r>
              <a:rPr lang="en-US" sz="2800" dirty="0">
                <a:latin typeface="Times New Roman" panose="02020603050405020304" pitchFamily="18" charset="0"/>
                <a:cs typeface="Times New Roman" panose="02020603050405020304" pitchFamily="18" charset="0"/>
              </a:rPr>
              <a:t>medical systems</a:t>
            </a:r>
          </a:p>
          <a:p>
            <a:pPr lvl="3">
              <a:spcBef>
                <a:spcPct val="20000"/>
              </a:spcBef>
              <a:buClr>
                <a:srgbClr val="FFFFFF"/>
              </a:buClr>
              <a:buSzPct val="55000"/>
              <a:defRPr/>
            </a:pPr>
            <a:r>
              <a:rPr lang="en-US" sz="2800" dirty="0">
                <a:latin typeface="Times New Roman" panose="02020603050405020304" pitchFamily="18" charset="0"/>
                <a:cs typeface="Times New Roman" panose="02020603050405020304" pitchFamily="18" charset="0"/>
              </a:rPr>
              <a:t>c. </a:t>
            </a:r>
            <a:r>
              <a:rPr lang="en-US" sz="2800" dirty="0" smtClean="0">
                <a:latin typeface="Times New Roman" panose="02020603050405020304" pitchFamily="18" charset="0"/>
                <a:cs typeface="Times New Roman" panose="02020603050405020304" pitchFamily="18" charset="0"/>
              </a:rPr>
              <a:t>Global </a:t>
            </a:r>
            <a:r>
              <a:rPr lang="en-US" sz="2800" dirty="0">
                <a:latin typeface="Times New Roman" panose="02020603050405020304" pitchFamily="18" charset="0"/>
                <a:cs typeface="Times New Roman" panose="02020603050405020304" pitchFamily="18" charset="0"/>
              </a:rPr>
              <a:t>population health</a:t>
            </a:r>
          </a:p>
          <a:p>
            <a:pPr lvl="3">
              <a:spcBef>
                <a:spcPct val="20000"/>
              </a:spcBef>
              <a:buClr>
                <a:srgbClr val="FFFFFF"/>
              </a:buClr>
              <a:buSzPct val="55000"/>
              <a:defRPr/>
            </a:pPr>
            <a:endParaRPr lang="en-US" sz="1200" b="1" dirty="0">
              <a:solidFill>
                <a:srgbClr val="FFFFFF"/>
              </a:solidFill>
              <a:latin typeface="Times New Roman" panose="02020603050405020304" pitchFamily="18" charset="0"/>
              <a:ea typeface="Times New Roman"/>
              <a:cs typeface="Times New Roman" panose="02020603050405020304" pitchFamily="18" charset="0"/>
              <a:sym typeface="Times New Roman"/>
            </a:endParaRPr>
          </a:p>
        </p:txBody>
      </p:sp>
      <p:sp>
        <p:nvSpPr>
          <p:cNvPr id="7" name="TextBox 6">
            <a:extLst>
              <a:ext uri="{FF2B5EF4-FFF2-40B4-BE49-F238E27FC236}">
                <a16:creationId xmlns:a16="http://schemas.microsoft.com/office/drawing/2014/main" id="{3026D807-F356-4DBF-942F-558A4F9B6248}"/>
              </a:ext>
            </a:extLst>
          </p:cNvPr>
          <p:cNvSpPr txBox="1"/>
          <p:nvPr/>
        </p:nvSpPr>
        <p:spPr>
          <a:xfrm>
            <a:off x="7848600" y="5635823"/>
            <a:ext cx="1447800" cy="307777"/>
          </a:xfrm>
          <a:prstGeom prst="rect">
            <a:avLst/>
          </a:prstGeom>
          <a:noFill/>
        </p:spPr>
        <p:txBody>
          <a:bodyPr wrap="square" rtlCol="0">
            <a:spAutoFit/>
          </a:bodyPr>
          <a:lstStyle/>
          <a:p>
            <a:r>
              <a:rPr lang="en-US" sz="1400" dirty="0"/>
              <a:t>Slide 11.2</a:t>
            </a:r>
          </a:p>
        </p:txBody>
      </p:sp>
      <p:sp>
        <p:nvSpPr>
          <p:cNvPr id="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882283168"/>
      </p:ext>
    </p:extLst>
  </p:cSld>
  <p:clrMapOvr>
    <a:masterClrMapping/>
  </p:clrMapOvr>
  <p:transition>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37AC61F-6D19-4F57-B2C7-00E08FD0F917}"/>
              </a:ext>
            </a:extLst>
          </p:cNvPr>
          <p:cNvSpPr>
            <a:spLocks noGrp="1"/>
          </p:cNvSpPr>
          <p:nvPr>
            <p:ph type="subTitle" sz="quarter" idx="1"/>
          </p:nvPr>
        </p:nvSpPr>
        <p:spPr>
          <a:xfrm>
            <a:off x="0" y="733937"/>
            <a:ext cx="9142492" cy="734839"/>
          </a:xfrm>
          <a:noFill/>
        </p:spPr>
        <p:txBody>
          <a:bodyPr/>
          <a:lstStyle/>
          <a:p>
            <a:pPr>
              <a:spcBef>
                <a:spcPts val="0"/>
              </a:spcBef>
              <a:spcAft>
                <a:spcPts val="3600"/>
              </a:spcAft>
            </a:pPr>
            <a:r>
              <a:rPr lang="en-US" sz="3600" dirty="0">
                <a:solidFill>
                  <a:schemeClr val="tx1"/>
                </a:solidFill>
              </a:rPr>
              <a:t>Global Institutional Systems</a:t>
            </a:r>
          </a:p>
        </p:txBody>
      </p:sp>
      <p:sp>
        <p:nvSpPr>
          <p:cNvPr id="2" name="Rectangle 1">
            <a:extLst>
              <a:ext uri="{FF2B5EF4-FFF2-40B4-BE49-F238E27FC236}">
                <a16:creationId xmlns:a16="http://schemas.microsoft.com/office/drawing/2014/main" id="{1A661733-B825-4724-924A-5DEBF8F0D830}"/>
              </a:ext>
            </a:extLst>
          </p:cNvPr>
          <p:cNvSpPr/>
          <p:nvPr/>
        </p:nvSpPr>
        <p:spPr>
          <a:xfrm>
            <a:off x="151646" y="1674609"/>
            <a:ext cx="8839200" cy="4093428"/>
          </a:xfrm>
          <a:prstGeom prst="rect">
            <a:avLst/>
          </a:prstGeom>
        </p:spPr>
        <p:txBody>
          <a:bodyPr wrap="square">
            <a:spAutoFit/>
          </a:bodyPr>
          <a:lstStyle/>
          <a:p>
            <a:pPr marL="514350" indent="-514350">
              <a:buAutoNum type="arabicPeriod"/>
            </a:pPr>
            <a:r>
              <a:rPr lang="en-US" sz="2600" dirty="0">
                <a:latin typeface="Times New Roman" panose="02020603050405020304" pitchFamily="18" charset="0"/>
                <a:cs typeface="Times New Roman" panose="02020603050405020304" pitchFamily="18" charset="0"/>
              </a:rPr>
              <a:t>Destination </a:t>
            </a:r>
            <a:r>
              <a:rPr lang="en-US" sz="2600" dirty="0" smtClean="0">
                <a:latin typeface="Times New Roman" panose="02020603050405020304" pitchFamily="18" charset="0"/>
                <a:cs typeface="Times New Roman" panose="02020603050405020304" pitchFamily="18" charset="0"/>
              </a:rPr>
              <a:t>medicine</a:t>
            </a:r>
            <a:endParaRPr lang="en-US" sz="2600" dirty="0">
              <a:latin typeface="Times New Roman" panose="02020603050405020304" pitchFamily="18" charset="0"/>
              <a:cs typeface="Times New Roman" panose="02020603050405020304" pitchFamily="18" charset="0"/>
            </a:endParaRPr>
          </a:p>
          <a:p>
            <a:pPr marL="514350" indent="-514350">
              <a:buAutoNum type="arabicPeriod"/>
            </a:pPr>
            <a:endParaRPr lang="en-US" sz="2600" dirty="0">
              <a:latin typeface="Times New Roman" panose="02020603050405020304" pitchFamily="18" charset="0"/>
              <a:cs typeface="Times New Roman" panose="02020603050405020304" pitchFamily="18" charset="0"/>
            </a:endParaRPr>
          </a:p>
          <a:p>
            <a:pPr marL="514350" indent="-514350">
              <a:buAutoNum type="arabicPeriod"/>
            </a:pPr>
            <a:r>
              <a:rPr lang="en-US" sz="2600" dirty="0">
                <a:latin typeface="Times New Roman" panose="02020603050405020304" pitchFamily="18" charset="0"/>
                <a:cs typeface="Times New Roman" panose="02020603050405020304" pitchFamily="18" charset="0"/>
              </a:rPr>
              <a:t>Corporate </a:t>
            </a:r>
            <a:r>
              <a:rPr lang="en-US" sz="2600" dirty="0" smtClean="0">
                <a:latin typeface="Times New Roman" panose="02020603050405020304" pitchFamily="18" charset="0"/>
                <a:cs typeface="Times New Roman" panose="02020603050405020304" pitchFamily="18" charset="0"/>
              </a:rPr>
              <a:t>networks</a:t>
            </a:r>
            <a:endParaRPr lang="en-US" sz="2600" dirty="0">
              <a:latin typeface="Times New Roman" panose="02020603050405020304" pitchFamily="18" charset="0"/>
              <a:cs typeface="Times New Roman" panose="02020603050405020304" pitchFamily="18" charset="0"/>
            </a:endParaRPr>
          </a:p>
          <a:p>
            <a:pPr lvl="1"/>
            <a:r>
              <a:rPr lang="en-US" sz="2600" dirty="0">
                <a:latin typeface="Times New Roman" panose="02020603050405020304" pitchFamily="18" charset="0"/>
                <a:cs typeface="Times New Roman" panose="02020603050405020304" pitchFamily="18" charset="0"/>
              </a:rPr>
              <a:t>MD Anderson, Mayo, Cleveland Clinic, Kaiser, </a:t>
            </a:r>
            <a:r>
              <a:rPr lang="en-US" sz="2600" dirty="0" smtClean="0">
                <a:latin typeface="Times New Roman" panose="02020603050405020304" pitchFamily="18" charset="0"/>
                <a:cs typeface="Times New Roman" panose="02020603050405020304" pitchFamily="18" charset="0"/>
              </a:rPr>
              <a:t>etc.</a:t>
            </a:r>
            <a:endParaRPr lang="en-US" sz="2600" dirty="0">
              <a:latin typeface="Times New Roman" panose="02020603050405020304" pitchFamily="18" charset="0"/>
              <a:cs typeface="Times New Roman" panose="02020603050405020304" pitchFamily="18" charset="0"/>
            </a:endParaRPr>
          </a:p>
          <a:p>
            <a:pPr marL="514350" indent="-514350">
              <a:buAutoNum type="arabicPeriod"/>
            </a:pPr>
            <a:endParaRPr lang="en-US" sz="2600" dirty="0">
              <a:latin typeface="Times New Roman" panose="02020603050405020304" pitchFamily="18" charset="0"/>
              <a:cs typeface="Times New Roman" panose="02020603050405020304" pitchFamily="18" charset="0"/>
            </a:endParaRPr>
          </a:p>
          <a:p>
            <a:pPr marL="514350" indent="-514350">
              <a:buAutoNum type="arabicPeriod"/>
            </a:pPr>
            <a:r>
              <a:rPr lang="en-US" sz="2600" dirty="0">
                <a:latin typeface="Times New Roman" panose="02020603050405020304" pitchFamily="18" charset="0"/>
                <a:cs typeface="Times New Roman" panose="02020603050405020304" pitchFamily="18" charset="0"/>
              </a:rPr>
              <a:t>Joint </a:t>
            </a:r>
            <a:r>
              <a:rPr lang="en-US" sz="2600" dirty="0" smtClean="0">
                <a:latin typeface="Times New Roman" panose="02020603050405020304" pitchFamily="18" charset="0"/>
                <a:cs typeface="Times New Roman" panose="02020603050405020304" pitchFamily="18" charset="0"/>
              </a:rPr>
              <a:t>ventures </a:t>
            </a:r>
            <a:r>
              <a:rPr lang="en-US" sz="2600" dirty="0">
                <a:latin typeface="Times New Roman" panose="02020603050405020304" pitchFamily="18" charset="0"/>
                <a:cs typeface="Times New Roman" panose="02020603050405020304" pitchFamily="18" charset="0"/>
              </a:rPr>
              <a:t>and o</a:t>
            </a:r>
            <a:r>
              <a:rPr lang="en-US" sz="2600" dirty="0" smtClean="0">
                <a:latin typeface="Times New Roman" panose="02020603050405020304" pitchFamily="18" charset="0"/>
                <a:cs typeface="Times New Roman" panose="02020603050405020304" pitchFamily="18" charset="0"/>
              </a:rPr>
              <a:t>ther </a:t>
            </a:r>
            <a:r>
              <a:rPr lang="en-US" sz="2600" dirty="0">
                <a:latin typeface="Times New Roman" panose="02020603050405020304" pitchFamily="18" charset="0"/>
                <a:cs typeface="Times New Roman" panose="02020603050405020304" pitchFamily="18" charset="0"/>
              </a:rPr>
              <a:t>c</a:t>
            </a:r>
            <a:r>
              <a:rPr lang="en-US" sz="2600" dirty="0" smtClean="0">
                <a:latin typeface="Times New Roman" panose="02020603050405020304" pitchFamily="18" charset="0"/>
                <a:cs typeface="Times New Roman" panose="02020603050405020304" pitchFamily="18" charset="0"/>
              </a:rPr>
              <a:t>orporate </a:t>
            </a:r>
            <a:r>
              <a:rPr lang="en-US" sz="2600" dirty="0">
                <a:latin typeface="Times New Roman" panose="02020603050405020304" pitchFamily="18" charset="0"/>
                <a:cs typeface="Times New Roman" panose="02020603050405020304" pitchFamily="18" charset="0"/>
              </a:rPr>
              <a:t>h</a:t>
            </a:r>
            <a:r>
              <a:rPr lang="en-US" sz="2600" dirty="0" smtClean="0">
                <a:latin typeface="Times New Roman" panose="02020603050405020304" pitchFamily="18" charset="0"/>
                <a:cs typeface="Times New Roman" panose="02020603050405020304" pitchFamily="18" charset="0"/>
              </a:rPr>
              <a:t>ealth systems</a:t>
            </a:r>
            <a:endParaRPr lang="en-US" sz="2600" dirty="0">
              <a:latin typeface="Times New Roman" panose="02020603050405020304" pitchFamily="18" charset="0"/>
              <a:cs typeface="Times New Roman" panose="02020603050405020304" pitchFamily="18" charset="0"/>
            </a:endParaRPr>
          </a:p>
          <a:p>
            <a:pPr marL="514350" indent="-514350">
              <a:buAutoNum type="arabicPeriod"/>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buAutoNum type="arabicPeriod"/>
            </a:pPr>
            <a:r>
              <a:rPr lang="en-US" sz="2600" dirty="0" smtClean="0">
                <a:latin typeface="Times New Roman" panose="02020603050405020304" pitchFamily="18" charset="0"/>
                <a:ea typeface="Calibri" panose="020F0502020204030204" pitchFamily="34" charset="0"/>
                <a:cs typeface="Times New Roman" panose="02020603050405020304" pitchFamily="18" charset="0"/>
              </a:rPr>
              <a:t>E-health </a:t>
            </a:r>
            <a:r>
              <a:rPr lang="en-US" sz="2600" dirty="0">
                <a:latin typeface="Times New Roman" panose="02020603050405020304" pitchFamily="18" charset="0"/>
                <a:ea typeface="Calibri" panose="020F0502020204030204" pitchFamily="34" charset="0"/>
                <a:cs typeface="Times New Roman" panose="02020603050405020304" pitchFamily="18" charset="0"/>
              </a:rPr>
              <a:t>networks </a:t>
            </a:r>
          </a:p>
          <a:p>
            <a:pPr marL="514350" indent="-514350">
              <a:buAutoNum type="arabicPeriod"/>
            </a:pPr>
            <a:endParaRPr lang="en-US" sz="2600" dirty="0">
              <a:latin typeface="Times New Roman" panose="02020603050405020304" pitchFamily="18" charset="0"/>
              <a:cs typeface="Times New Roman" panose="02020603050405020304" pitchFamily="18" charset="0"/>
            </a:endParaRPr>
          </a:p>
          <a:p>
            <a:pPr marL="514350" indent="-514350">
              <a:buAutoNum type="arabicPeriod"/>
            </a:pPr>
            <a:r>
              <a:rPr lang="en-US" sz="2600" dirty="0" smtClean="0">
                <a:latin typeface="Times New Roman" panose="02020603050405020304" pitchFamily="18" charset="0"/>
                <a:cs typeface="Times New Roman" panose="02020603050405020304" pitchFamily="18" charset="0"/>
              </a:rPr>
              <a:t>E-learning </a:t>
            </a:r>
            <a:endParaRPr lang="en-US" sz="26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35E13C7-831C-4C38-8A94-0E6FD77B7ED0}"/>
              </a:ext>
            </a:extLst>
          </p:cNvPr>
          <p:cNvSpPr txBox="1"/>
          <p:nvPr/>
        </p:nvSpPr>
        <p:spPr>
          <a:xfrm>
            <a:off x="8117540" y="5606513"/>
            <a:ext cx="1447800" cy="307777"/>
          </a:xfrm>
          <a:prstGeom prst="rect">
            <a:avLst/>
          </a:prstGeom>
          <a:noFill/>
        </p:spPr>
        <p:txBody>
          <a:bodyPr wrap="square" rtlCol="0">
            <a:spAutoFit/>
          </a:bodyPr>
          <a:lstStyle/>
          <a:p>
            <a:r>
              <a:rPr lang="en-US" sz="1400" dirty="0"/>
              <a:t>Slide 11.20</a:t>
            </a:r>
          </a:p>
        </p:txBody>
      </p:sp>
      <p:sp>
        <p:nvSpPr>
          <p:cNvPr id="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92393936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37AC61F-6D19-4F57-B2C7-00E08FD0F917}"/>
              </a:ext>
            </a:extLst>
          </p:cNvPr>
          <p:cNvSpPr>
            <a:spLocks noGrp="1"/>
          </p:cNvSpPr>
          <p:nvPr>
            <p:ph type="subTitle" sz="quarter" idx="1"/>
          </p:nvPr>
        </p:nvSpPr>
        <p:spPr>
          <a:xfrm>
            <a:off x="0" y="687877"/>
            <a:ext cx="9142492" cy="754833"/>
          </a:xfrm>
          <a:noFill/>
        </p:spPr>
        <p:txBody>
          <a:bodyPr/>
          <a:lstStyle/>
          <a:p>
            <a:pPr>
              <a:spcBef>
                <a:spcPts val="0"/>
              </a:spcBef>
              <a:spcAft>
                <a:spcPts val="3600"/>
              </a:spcAft>
            </a:pPr>
            <a:r>
              <a:rPr lang="en-US" sz="3600" dirty="0">
                <a:solidFill>
                  <a:schemeClr val="tx1"/>
                </a:solidFill>
              </a:rPr>
              <a:t>Destination Medicine</a:t>
            </a:r>
          </a:p>
        </p:txBody>
      </p:sp>
      <p:sp>
        <p:nvSpPr>
          <p:cNvPr id="2" name="Rectangle 1">
            <a:extLst>
              <a:ext uri="{FF2B5EF4-FFF2-40B4-BE49-F238E27FC236}">
                <a16:creationId xmlns:a16="http://schemas.microsoft.com/office/drawing/2014/main" id="{1A661733-B825-4724-924A-5DEBF8F0D830}"/>
              </a:ext>
            </a:extLst>
          </p:cNvPr>
          <p:cNvSpPr/>
          <p:nvPr/>
        </p:nvSpPr>
        <p:spPr>
          <a:xfrm>
            <a:off x="150892" y="1600200"/>
            <a:ext cx="8688308" cy="4062651"/>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Is this a serious topic to consider in a health systems informatics </a:t>
            </a:r>
            <a:r>
              <a:rPr lang="en-US" sz="2800" dirty="0" smtClean="0">
                <a:latin typeface="Times New Roman" panose="02020603050405020304" pitchFamily="18" charset="0"/>
                <a:cs typeface="Times New Roman" panose="02020603050405020304" pitchFamily="18" charset="0"/>
              </a:rPr>
              <a:t>course, or is it </a:t>
            </a:r>
            <a:r>
              <a:rPr lang="en-US" sz="2800" dirty="0">
                <a:latin typeface="Times New Roman" panose="02020603050405020304" pitchFamily="18" charset="0"/>
                <a:cs typeface="Times New Roman" panose="02020603050405020304" pitchFamily="18" charset="0"/>
              </a:rPr>
              <a:t>fit for a course in tourism? </a:t>
            </a:r>
          </a:p>
          <a:p>
            <a:pPr lvl="1"/>
            <a:endParaRPr lang="en-US" sz="2800" dirty="0">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Estimates of expenditures for destination medicine are </a:t>
            </a:r>
            <a:r>
              <a:rPr lang="en-US" sz="2800" dirty="0" smtClean="0">
                <a:latin typeface="Times New Roman" panose="02020603050405020304" pitchFamily="18" charset="0"/>
                <a:cs typeface="Times New Roman" panose="02020603050405020304" pitchFamily="18" charset="0"/>
              </a:rPr>
              <a:t>US $45.5-72 billion (</a:t>
            </a:r>
            <a:r>
              <a:rPr lang="en-US" sz="2800" dirty="0">
                <a:latin typeface="Times New Roman" panose="02020603050405020304" pitchFamily="18" charset="0"/>
                <a:cs typeface="Times New Roman" panose="02020603050405020304" pitchFamily="18" charset="0"/>
              </a:rPr>
              <a:t>probably conservative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so it might be considered a serious </a:t>
            </a:r>
            <a:r>
              <a:rPr lang="en-US" sz="2800" dirty="0" smtClean="0">
                <a:latin typeface="Times New Roman" panose="02020603050405020304" pitchFamily="18" charset="0"/>
                <a:cs typeface="Times New Roman" panose="02020603050405020304" pitchFamily="18" charset="0"/>
              </a:rPr>
              <a:t>business. </a:t>
            </a:r>
            <a:r>
              <a:rPr lang="en-US" sz="1100" dirty="0" smtClean="0">
                <a:solidFill>
                  <a:srgbClr val="000000"/>
                </a:solidFill>
                <a:latin typeface="Times New Roman" panose="02020603050405020304" pitchFamily="18" charset="0"/>
                <a:cs typeface="Times New Roman" panose="02020603050405020304" pitchFamily="18" charset="0"/>
                <a:hlinkClick r:id="rId2"/>
              </a:rPr>
              <a:t>http</a:t>
            </a:r>
            <a:r>
              <a:rPr lang="en-US" sz="1100" dirty="0">
                <a:solidFill>
                  <a:srgbClr val="000000"/>
                </a:solidFill>
                <a:latin typeface="Times New Roman" panose="02020603050405020304" pitchFamily="18" charset="0"/>
                <a:cs typeface="Times New Roman" panose="02020603050405020304" pitchFamily="18" charset="0"/>
                <a:hlinkClick r:id="rId2"/>
              </a:rPr>
              <a:t>://medicaltourismassociation.com/userfiles/files/GLOBAL_BUYERS_REPORT_BRIEF.pdf</a:t>
            </a:r>
            <a:endParaRPr lang="en-US" sz="1100" dirty="0">
              <a:solidFill>
                <a:srgbClr val="000000"/>
              </a:solidFill>
              <a:latin typeface="Times New Roman" panose="02020603050405020304" pitchFamily="18" charset="0"/>
              <a:cs typeface="Times New Roman" panose="02020603050405020304" pitchFamily="18" charset="0"/>
            </a:endParaRPr>
          </a:p>
          <a:p>
            <a:pPr marL="628650" lvl="1" indent="-171450">
              <a:buFont typeface="Arial" panose="020B0604020202020204" pitchFamily="34" charset="0"/>
              <a:buChar char="•"/>
            </a:pPr>
            <a:endParaRPr lang="en-US" sz="1100" dirty="0">
              <a:solidFill>
                <a:srgbClr val="000000"/>
              </a:solidFill>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Driven by inequities in quality and </a:t>
            </a:r>
            <a:r>
              <a:rPr lang="en-US" sz="2800" dirty="0" smtClean="0">
                <a:latin typeface="Times New Roman" panose="02020603050405020304" pitchFamily="18" charset="0"/>
                <a:cs typeface="Times New Roman" panose="02020603050405020304" pitchFamily="18" charset="0"/>
              </a:rPr>
              <a:t>cost</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(e.g., </a:t>
            </a:r>
            <a:r>
              <a:rPr lang="en-US" sz="2000" dirty="0">
                <a:latin typeface="Times New Roman" panose="02020603050405020304" pitchFamily="18" charset="0"/>
                <a:cs typeface="Times New Roman" panose="02020603050405020304" pitchFamily="18" charset="0"/>
              </a:rPr>
              <a:t>valve replacement bypass in the United States costs $170,000 and $9,500 in </a:t>
            </a:r>
            <a:r>
              <a:rPr lang="en-US" sz="2000" dirty="0" smtClean="0">
                <a:latin typeface="Times New Roman" panose="02020603050405020304" pitchFamily="18" charset="0"/>
                <a:cs typeface="Times New Roman" panose="02020603050405020304" pitchFamily="18" charset="0"/>
              </a:rPr>
              <a:t>India) </a:t>
            </a:r>
            <a:endParaRPr lang="en-US" sz="20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C23F14D-7776-4204-B826-6DD5675ACBEC}"/>
              </a:ext>
            </a:extLst>
          </p:cNvPr>
          <p:cNvSpPr txBox="1"/>
          <p:nvPr/>
        </p:nvSpPr>
        <p:spPr>
          <a:xfrm>
            <a:off x="8001000" y="5620392"/>
            <a:ext cx="1447800" cy="307777"/>
          </a:xfrm>
          <a:prstGeom prst="rect">
            <a:avLst/>
          </a:prstGeom>
          <a:noFill/>
        </p:spPr>
        <p:txBody>
          <a:bodyPr wrap="square" rtlCol="0">
            <a:spAutoFit/>
          </a:bodyPr>
          <a:lstStyle/>
          <a:p>
            <a:r>
              <a:rPr lang="en-US" sz="1400" dirty="0"/>
              <a:t>Slide 11.21</a:t>
            </a:r>
          </a:p>
        </p:txBody>
      </p:sp>
      <p:sp>
        <p:nvSpPr>
          <p:cNvPr id="8"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93715854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37AC61F-6D19-4F57-B2C7-00E08FD0F917}"/>
              </a:ext>
            </a:extLst>
          </p:cNvPr>
          <p:cNvSpPr>
            <a:spLocks noGrp="1"/>
          </p:cNvSpPr>
          <p:nvPr>
            <p:ph type="subTitle" sz="quarter" idx="1"/>
          </p:nvPr>
        </p:nvSpPr>
        <p:spPr>
          <a:xfrm>
            <a:off x="0" y="733937"/>
            <a:ext cx="9142492" cy="734839"/>
          </a:xfrm>
          <a:noFill/>
        </p:spPr>
        <p:txBody>
          <a:bodyPr/>
          <a:lstStyle/>
          <a:p>
            <a:pPr>
              <a:spcBef>
                <a:spcPts val="0"/>
              </a:spcBef>
              <a:spcAft>
                <a:spcPts val="3600"/>
              </a:spcAft>
            </a:pPr>
            <a:r>
              <a:rPr lang="en-US" sz="4000" dirty="0">
                <a:solidFill>
                  <a:schemeClr val="tx1"/>
                </a:solidFill>
              </a:rPr>
              <a:t>Corporate Networks</a:t>
            </a:r>
          </a:p>
        </p:txBody>
      </p:sp>
      <p:sp>
        <p:nvSpPr>
          <p:cNvPr id="2" name="Rectangle 1">
            <a:extLst>
              <a:ext uri="{FF2B5EF4-FFF2-40B4-BE49-F238E27FC236}">
                <a16:creationId xmlns:a16="http://schemas.microsoft.com/office/drawing/2014/main" id="{1A661733-B825-4724-924A-5DEBF8F0D830}"/>
              </a:ext>
            </a:extLst>
          </p:cNvPr>
          <p:cNvSpPr/>
          <p:nvPr/>
        </p:nvSpPr>
        <p:spPr>
          <a:xfrm>
            <a:off x="183078" y="1537286"/>
            <a:ext cx="8839200" cy="4493538"/>
          </a:xfrm>
          <a:prstGeom prst="rect">
            <a:avLst/>
          </a:prstGeom>
        </p:spPr>
        <p:txBody>
          <a:bodyPr wrap="square">
            <a:spAutoFit/>
          </a:bodyPr>
          <a:lstStyle/>
          <a:p>
            <a:pPr marL="514350" indent="-514350">
              <a:buAutoNum type="arabicPeriod"/>
            </a:pPr>
            <a:r>
              <a:rPr lang="en-US" sz="2600" dirty="0" smtClean="0">
                <a:latin typeface="Times New Roman" panose="02020603050405020304" pitchFamily="18" charset="0"/>
                <a:cs typeface="Times New Roman" panose="02020603050405020304" pitchFamily="18" charset="0"/>
              </a:rPr>
              <a:t>MD </a:t>
            </a:r>
            <a:r>
              <a:rPr lang="en-US" sz="2600" dirty="0">
                <a:latin typeface="Times New Roman" panose="02020603050405020304" pitchFamily="18" charset="0"/>
                <a:cs typeface="Times New Roman" panose="02020603050405020304" pitchFamily="18" charset="0"/>
              </a:rPr>
              <a:t>Anderson Cancer Network consists of a network of national and international centers for providing services “ranging from quality assurance and best practice guidelines to full clinical integration.” </a:t>
            </a:r>
          </a:p>
          <a:p>
            <a:pPr marL="514350" indent="-514350">
              <a:buAutoNum type="arabicPeriod"/>
            </a:pPr>
            <a:endParaRPr lang="en-US" sz="2600" dirty="0">
              <a:latin typeface="Times New Roman" panose="02020603050405020304" pitchFamily="18" charset="0"/>
              <a:cs typeface="Times New Roman" panose="02020603050405020304" pitchFamily="18" charset="0"/>
            </a:endParaRPr>
          </a:p>
          <a:p>
            <a:pPr marL="514350" indent="-514350">
              <a:buAutoNum type="arabicPeriod"/>
            </a:pPr>
            <a:r>
              <a:rPr lang="en-US" sz="2600" dirty="0">
                <a:latin typeface="Times New Roman" panose="02020603050405020304" pitchFamily="18" charset="0"/>
                <a:cs typeface="Times New Roman" panose="02020603050405020304" pitchFamily="18" charset="0"/>
              </a:rPr>
              <a:t>Most major clinical centers support some form of proprietary global network for sharing clinical evidence and patient referrals. </a:t>
            </a:r>
          </a:p>
          <a:p>
            <a:r>
              <a:rPr lang="en-US" sz="2600" dirty="0">
                <a:latin typeface="Times New Roman" panose="02020603050405020304" pitchFamily="18" charset="0"/>
                <a:cs typeface="Times New Roman" panose="02020603050405020304" pitchFamily="18" charset="0"/>
              </a:rPr>
              <a:t>3.  What is the potential of expanding clinical strategy to    </a:t>
            </a:r>
          </a:p>
          <a:p>
            <a:r>
              <a:rPr lang="en-US" sz="2600" dirty="0">
                <a:latin typeface="Times New Roman" panose="02020603050405020304" pitchFamily="18" charset="0"/>
                <a:cs typeface="Times New Roman" panose="02020603050405020304" pitchFamily="18" charset="0"/>
              </a:rPr>
              <a:t>      include collaborative consultations? </a:t>
            </a:r>
          </a:p>
          <a:p>
            <a:pPr lvl="1"/>
            <a:endParaRPr lang="en-US" sz="2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B3044C8-A82B-43B8-985C-551A3D00E775}"/>
              </a:ext>
            </a:extLst>
          </p:cNvPr>
          <p:cNvPicPr>
            <a:picLocks noChangeAspect="1"/>
          </p:cNvPicPr>
          <p:nvPr/>
        </p:nvPicPr>
        <p:blipFill>
          <a:blip r:embed="rId2"/>
          <a:stretch>
            <a:fillRect/>
          </a:stretch>
        </p:blipFill>
        <p:spPr>
          <a:xfrm>
            <a:off x="720158" y="3185986"/>
            <a:ext cx="8004742" cy="377985"/>
          </a:xfrm>
          <a:prstGeom prst="rect">
            <a:avLst/>
          </a:prstGeom>
        </p:spPr>
      </p:pic>
      <p:sp>
        <p:nvSpPr>
          <p:cNvPr id="8" name="TextBox 7">
            <a:extLst>
              <a:ext uri="{FF2B5EF4-FFF2-40B4-BE49-F238E27FC236}">
                <a16:creationId xmlns:a16="http://schemas.microsoft.com/office/drawing/2014/main" id="{380D5239-1926-4C24-A08C-67AAE567131D}"/>
              </a:ext>
            </a:extLst>
          </p:cNvPr>
          <p:cNvSpPr txBox="1"/>
          <p:nvPr/>
        </p:nvSpPr>
        <p:spPr>
          <a:xfrm>
            <a:off x="8001000" y="5659167"/>
            <a:ext cx="1447800" cy="307777"/>
          </a:xfrm>
          <a:prstGeom prst="rect">
            <a:avLst/>
          </a:prstGeom>
          <a:noFill/>
        </p:spPr>
        <p:txBody>
          <a:bodyPr wrap="square" rtlCol="0">
            <a:spAutoFit/>
          </a:bodyPr>
          <a:lstStyle/>
          <a:p>
            <a:r>
              <a:rPr lang="en-US" sz="1400" dirty="0"/>
              <a:t>Slide 11.22</a:t>
            </a:r>
          </a:p>
        </p:txBody>
      </p:sp>
      <p:sp>
        <p:nvSpPr>
          <p:cNvPr id="9"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79037516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28" name="AutoShape 4"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0" name="AutoShape 6"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2" name="AutoShape 8"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4" name="AutoShape 10"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6" name="AutoShape 12"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8" name="AutoShape 14"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40" name="AutoShape 16" descr="https://mail.ad.uab.edu/owa/attachment.ashx?id=RgAAAADbLYp1josNRonubS%2bNqdkXBwBn2iESMVpSRJFF0owoqDKxACnebUttAADPMx8N1r5IQo%2fnDKV2sZbhAAAB4RvCAAAJ&amp;attcnt=1&amp;attid0=BAAAAAAA&amp;attcid0=802CEB69-655E-48EF-95FF-669C267FD85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TextBox 2"/>
          <p:cNvSpPr txBox="1"/>
          <p:nvPr/>
        </p:nvSpPr>
        <p:spPr>
          <a:xfrm>
            <a:off x="304800" y="731011"/>
            <a:ext cx="862116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C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One Virtual System Worldwide</a:t>
            </a:r>
          </a:p>
        </p:txBody>
      </p:sp>
      <p:sp>
        <p:nvSpPr>
          <p:cNvPr id="5" name="Rectangle 4">
            <a:extLst>
              <a:ext uri="{FF2B5EF4-FFF2-40B4-BE49-F238E27FC236}">
                <a16:creationId xmlns:a16="http://schemas.microsoft.com/office/drawing/2014/main" id="{1DB23A8C-F3DF-4408-A8A5-47585E1826E3}"/>
              </a:ext>
            </a:extLst>
          </p:cNvPr>
          <p:cNvSpPr/>
          <p:nvPr/>
        </p:nvSpPr>
        <p:spPr>
          <a:xfrm>
            <a:off x="186409" y="1655246"/>
            <a:ext cx="8770388" cy="443198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“Epic </a:t>
            </a: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Interoperability Creates One Virtual System </a:t>
            </a:r>
            <a:r>
              <a:rPr kumimoji="0" lang="en-US" sz="24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Worldwide”</a:t>
            </a:r>
            <a:endPar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Address: “Intergalactic </a:t>
            </a: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Headquarters, 1979 Milky </a:t>
            </a:r>
            <a:r>
              <a:rPr kumimoji="0" lang="en-US" sz="24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Way”</a:t>
            </a:r>
            <a:endPar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What </a:t>
            </a: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is the power of integrated information technology? </a:t>
            </a:r>
            <a:r>
              <a:rPr kumimoji="0" lang="en-US" sz="24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Cerner </a:t>
            </a: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and other products have the same level of image building.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If you were the CEO of a major health IT software company, how might you envision the future of the health IT product industry, as  innovating to lead health system transformation? How would you characterize traditional strategies?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rPr>
              <a:t> </a:t>
            </a:r>
          </a:p>
        </p:txBody>
      </p:sp>
      <p:sp>
        <p:nvSpPr>
          <p:cNvPr id="7" name="TextBox 6">
            <a:extLst>
              <a:ext uri="{FF2B5EF4-FFF2-40B4-BE49-F238E27FC236}">
                <a16:creationId xmlns:a16="http://schemas.microsoft.com/office/drawing/2014/main" id="{8FF33BE1-A32F-4548-B446-B26C7DCE8C9B}"/>
              </a:ext>
            </a:extLst>
          </p:cNvPr>
          <p:cNvSpPr txBox="1"/>
          <p:nvPr/>
        </p:nvSpPr>
        <p:spPr>
          <a:xfrm>
            <a:off x="1143000" y="2450068"/>
            <a:ext cx="4191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www.epic.com/epic/post/3222</a:t>
            </a:r>
            <a:endParaRPr kumimoji="0" lang="en-US"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1126720D-23AB-473D-8A9C-AE398233A840}"/>
              </a:ext>
            </a:extLst>
          </p:cNvPr>
          <p:cNvSpPr txBox="1"/>
          <p:nvPr/>
        </p:nvSpPr>
        <p:spPr>
          <a:xfrm>
            <a:off x="8117540" y="5606513"/>
            <a:ext cx="1447800" cy="307777"/>
          </a:xfrm>
          <a:prstGeom prst="rect">
            <a:avLst/>
          </a:prstGeom>
          <a:noFill/>
        </p:spPr>
        <p:txBody>
          <a:bodyPr wrap="square" rtlCol="0">
            <a:spAutoFit/>
          </a:bodyPr>
          <a:lstStyle/>
          <a:p>
            <a:r>
              <a:rPr lang="en-US" sz="1400" dirty="0"/>
              <a:t>Slide 11.23</a:t>
            </a:r>
          </a:p>
        </p:txBody>
      </p:sp>
      <p:sp>
        <p:nvSpPr>
          <p:cNvPr id="16"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903171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37AC61F-6D19-4F57-B2C7-00E08FD0F917}"/>
              </a:ext>
            </a:extLst>
          </p:cNvPr>
          <p:cNvSpPr>
            <a:spLocks noGrp="1"/>
          </p:cNvSpPr>
          <p:nvPr>
            <p:ph type="subTitle" sz="quarter" idx="1"/>
          </p:nvPr>
        </p:nvSpPr>
        <p:spPr>
          <a:xfrm>
            <a:off x="206177" y="1969324"/>
            <a:ext cx="8832166" cy="3429000"/>
          </a:xfrm>
        </p:spPr>
        <p:txBody>
          <a:bodyPr/>
          <a:lstStyle/>
          <a:p>
            <a:pPr marL="0" indent="0" algn="l">
              <a:spcBef>
                <a:spcPts val="0"/>
              </a:spcBef>
            </a:pPr>
            <a:r>
              <a:rPr lang="en-US" sz="2800" dirty="0">
                <a:solidFill>
                  <a:schemeClr val="tx1"/>
                </a:solidFill>
                <a:latin typeface="Times New Roman" panose="02020603050405020304" pitchFamily="18" charset="0"/>
                <a:cs typeface="Times New Roman" panose="02020603050405020304" pitchFamily="18" charset="0"/>
              </a:rPr>
              <a:t>One of Johns Hopkins Medicine’s major contributions will involve consulting and </a:t>
            </a:r>
            <a:r>
              <a:rPr lang="en-US" sz="2800" u="sng" dirty="0">
                <a:solidFill>
                  <a:schemeClr val="tx1"/>
                </a:solidFill>
                <a:latin typeface="Times New Roman" panose="02020603050405020304" pitchFamily="18" charset="0"/>
                <a:cs typeface="Times New Roman" panose="02020603050405020304" pitchFamily="18" charset="0"/>
              </a:rPr>
              <a:t>knowledge transfer</a:t>
            </a:r>
            <a:r>
              <a:rPr lang="en-US" sz="2800" dirty="0">
                <a:solidFill>
                  <a:schemeClr val="tx1"/>
                </a:solidFill>
                <a:latin typeface="Times New Roman" panose="02020603050405020304" pitchFamily="18" charset="0"/>
                <a:cs typeface="Times New Roman" panose="02020603050405020304" pitchFamily="18" charset="0"/>
              </a:rPr>
              <a:t> from 14 clinical areas, with an additional focus on education and training programs related to nursing, quality and safety, research, and leadership development to ensure sustainability into the future.  </a:t>
            </a:r>
            <a:endParaRPr lang="en-US"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logo">
            <a:extLst>
              <a:ext uri="{FF2B5EF4-FFF2-40B4-BE49-F238E27FC236}">
                <a16:creationId xmlns:a16="http://schemas.microsoft.com/office/drawing/2014/main" id="{EC003581-C92F-48B9-84FE-172BAE6AC6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350" y="4526678"/>
            <a:ext cx="4368650" cy="11914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592B2A9-417A-4810-BA42-ECD3E09D4639}"/>
              </a:ext>
            </a:extLst>
          </p:cNvPr>
          <p:cNvSpPr/>
          <p:nvPr/>
        </p:nvSpPr>
        <p:spPr>
          <a:xfrm>
            <a:off x="5257800" y="5102482"/>
            <a:ext cx="2438400" cy="369332"/>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www.jhah.com</a:t>
            </a: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1505B84-88D0-4F39-8F88-351ED0360777}"/>
              </a:ext>
            </a:extLst>
          </p:cNvPr>
          <p:cNvSpPr/>
          <p:nvPr/>
        </p:nvSpPr>
        <p:spPr>
          <a:xfrm>
            <a:off x="0" y="584108"/>
            <a:ext cx="9144000" cy="1200329"/>
          </a:xfrm>
          <a:prstGeom prst="rect">
            <a:avLst/>
          </a:prstGeom>
        </p:spPr>
        <p:txBody>
          <a:bodyPr wrap="square">
            <a:spAutoFit/>
          </a:bodyPr>
          <a:lstStyle/>
          <a:p>
            <a:pPr lvl="0" algn="ctr">
              <a:spcAft>
                <a:spcPts val="3600"/>
              </a:spcAft>
            </a:pPr>
            <a:r>
              <a:rPr lang="en-US" sz="3600" kern="0" dirty="0">
                <a:latin typeface="Times New Roman" panose="02020603050405020304" pitchFamily="18" charset="0"/>
                <a:cs typeface="Times New Roman" panose="02020603050405020304" pitchFamily="18" charset="0"/>
              </a:rPr>
              <a:t>Joint Ventures and </a:t>
            </a:r>
            <a:r>
              <a:rPr lang="en-US" sz="3600" kern="0" dirty="0" smtClean="0">
                <a:latin typeface="Times New Roman" panose="02020603050405020304" pitchFamily="18" charset="0"/>
                <a:cs typeface="Times New Roman" panose="02020603050405020304" pitchFamily="18" charset="0"/>
              </a:rPr>
              <a:t/>
            </a:r>
            <a:br>
              <a:rPr lang="en-US" sz="3600" kern="0" dirty="0" smtClean="0">
                <a:latin typeface="Times New Roman" panose="02020603050405020304" pitchFamily="18" charset="0"/>
                <a:cs typeface="Times New Roman" panose="02020603050405020304" pitchFamily="18" charset="0"/>
              </a:rPr>
            </a:br>
            <a:r>
              <a:rPr lang="en-US" sz="3600" kern="0" dirty="0" smtClean="0">
                <a:latin typeface="Times New Roman" panose="02020603050405020304" pitchFamily="18" charset="0"/>
                <a:cs typeface="Times New Roman" panose="02020603050405020304" pitchFamily="18" charset="0"/>
              </a:rPr>
              <a:t>Other </a:t>
            </a:r>
            <a:r>
              <a:rPr lang="en-US" sz="3600" kern="0" dirty="0">
                <a:latin typeface="Times New Roman" panose="02020603050405020304" pitchFamily="18" charset="0"/>
                <a:cs typeface="Times New Roman" panose="02020603050405020304" pitchFamily="18" charset="0"/>
              </a:rPr>
              <a:t>Corporate Health Systems </a:t>
            </a:r>
          </a:p>
        </p:txBody>
      </p:sp>
      <p:sp>
        <p:nvSpPr>
          <p:cNvPr id="7" name="TextBox 6">
            <a:extLst>
              <a:ext uri="{FF2B5EF4-FFF2-40B4-BE49-F238E27FC236}">
                <a16:creationId xmlns:a16="http://schemas.microsoft.com/office/drawing/2014/main" id="{26F34EE5-C575-4832-8F72-111FE594C4F2}"/>
              </a:ext>
            </a:extLst>
          </p:cNvPr>
          <p:cNvSpPr txBox="1"/>
          <p:nvPr/>
        </p:nvSpPr>
        <p:spPr>
          <a:xfrm>
            <a:off x="8001000" y="5583212"/>
            <a:ext cx="1143000" cy="307777"/>
          </a:xfrm>
          <a:prstGeom prst="rect">
            <a:avLst/>
          </a:prstGeom>
          <a:noFill/>
        </p:spPr>
        <p:txBody>
          <a:bodyPr wrap="square" rtlCol="0">
            <a:spAutoFit/>
          </a:bodyPr>
          <a:lstStyle/>
          <a:p>
            <a:r>
              <a:rPr lang="en-US" sz="1400" dirty="0"/>
              <a:t>Slide </a:t>
            </a:r>
            <a:r>
              <a:rPr lang="en-US" sz="1400" dirty="0" smtClean="0"/>
              <a:t>11.24</a:t>
            </a:r>
            <a:endParaRPr lang="en-US" sz="1400" dirty="0"/>
          </a:p>
        </p:txBody>
      </p:sp>
      <p:sp>
        <p:nvSpPr>
          <p:cNvPr id="9"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16903430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37AC61F-6D19-4F57-B2C7-00E08FD0F917}"/>
              </a:ext>
            </a:extLst>
          </p:cNvPr>
          <p:cNvSpPr>
            <a:spLocks noGrp="1"/>
          </p:cNvSpPr>
          <p:nvPr>
            <p:ph type="subTitle" sz="quarter" idx="1"/>
          </p:nvPr>
        </p:nvSpPr>
        <p:spPr>
          <a:xfrm>
            <a:off x="0" y="685800"/>
            <a:ext cx="9144000" cy="609600"/>
          </a:xfrm>
          <a:noFill/>
        </p:spPr>
        <p:txBody>
          <a:bodyPr/>
          <a:lstStyle/>
          <a:p>
            <a:pPr>
              <a:spcBef>
                <a:spcPts val="0"/>
              </a:spcBef>
              <a:buClrTx/>
              <a:buSzTx/>
              <a:defRPr/>
            </a:pPr>
            <a:r>
              <a:rPr lang="en-US" sz="3600" kern="1200" dirty="0" smtClean="0">
                <a:solidFill>
                  <a:schemeClr val="tx1"/>
                </a:solidFill>
                <a:latin typeface="Times New Roman" panose="02020603050405020304" pitchFamily="18" charset="0"/>
                <a:ea typeface="Calibri" panose="020F0502020204030204" pitchFamily="34" charset="0"/>
              </a:rPr>
              <a:t>E-health Networks: Pan-African e-Network </a:t>
            </a:r>
            <a:endParaRPr lang="en-US" sz="3600" kern="1200" dirty="0">
              <a:solidFill>
                <a:schemeClr val="tx1"/>
              </a:solidFill>
              <a:latin typeface="Times New Roman" panose="02020603050405020304" pitchFamily="18" charset="0"/>
              <a:ea typeface="Calibri" panose="020F0502020204030204" pitchFamily="34" charset="0"/>
            </a:endParaRPr>
          </a:p>
          <a:p>
            <a:pPr algn="l">
              <a:spcBef>
                <a:spcPts val="0"/>
              </a:spcBef>
              <a:buClrTx/>
              <a:buSzTx/>
              <a:defRPr/>
            </a:pPr>
            <a:r>
              <a:rPr lang="en-US" sz="3600" b="1" kern="1200" dirty="0">
                <a:solidFill>
                  <a:schemeClr val="tx1"/>
                </a:solidFill>
                <a:latin typeface="Times New Roman" panose="02020603050405020304" pitchFamily="18" charset="0"/>
              </a:rPr>
              <a:t>         </a:t>
            </a:r>
            <a:endParaRPr lang="en-US" sz="3600" b="1" kern="1200" dirty="0">
              <a:solidFill>
                <a:schemeClr val="tx1"/>
              </a:solidFill>
              <a:latin typeface="Times New Roman" panose="02020603050405020304" pitchFamily="18" charset="0"/>
              <a:ea typeface="Calibri" panose="020F0502020204030204" pitchFamily="34" charset="0"/>
            </a:endParaRPr>
          </a:p>
          <a:p>
            <a:pPr lvl="0" algn="l" eaLnBrk="1" fontAlgn="auto" hangingPunct="1">
              <a:spcBef>
                <a:spcPts val="0"/>
              </a:spcBef>
              <a:spcAft>
                <a:spcPts val="1200"/>
              </a:spcAft>
              <a:buClrTx/>
              <a:buSzTx/>
              <a:defRPr/>
            </a:pPr>
            <a:r>
              <a:rPr lang="en-US" sz="3600" b="1" kern="1200" dirty="0">
                <a:solidFill>
                  <a:schemeClr val="tx1"/>
                </a:solidFill>
                <a:latin typeface="Times New Roman" panose="02020603050405020304" pitchFamily="18" charset="0"/>
                <a:ea typeface="Calibri" panose="020F0502020204030204" pitchFamily="34" charset="0"/>
              </a:rPr>
              <a:t> </a:t>
            </a:r>
            <a:endParaRPr lang="en-US" dirty="0">
              <a:solidFill>
                <a:schemeClr val="bg1"/>
              </a:solidFill>
            </a:endParaRPr>
          </a:p>
        </p:txBody>
      </p:sp>
      <p:sp>
        <p:nvSpPr>
          <p:cNvPr id="2" name="Rectangle 1">
            <a:extLst>
              <a:ext uri="{FF2B5EF4-FFF2-40B4-BE49-F238E27FC236}">
                <a16:creationId xmlns:a16="http://schemas.microsoft.com/office/drawing/2014/main" id="{1A661733-B825-4724-924A-5DEBF8F0D830}"/>
              </a:ext>
            </a:extLst>
          </p:cNvPr>
          <p:cNvSpPr/>
          <p:nvPr/>
        </p:nvSpPr>
        <p:spPr>
          <a:xfrm>
            <a:off x="278860" y="1542803"/>
            <a:ext cx="8839200" cy="3724096"/>
          </a:xfrm>
          <a:prstGeom prst="rect">
            <a:avLst/>
          </a:prstGeom>
        </p:spPr>
        <p:txBody>
          <a:bodyPr wrap="square">
            <a:spAutoFit/>
          </a:bodyPr>
          <a:lstStyle/>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Based on sound </a:t>
            </a:r>
            <a:r>
              <a:rPr lang="en-US" sz="2400" dirty="0" smtClean="0">
                <a:latin typeface="Times New Roman" panose="02020603050405020304" pitchFamily="18" charset="0"/>
                <a:cs typeface="Times New Roman" panose="02020603050405020304" pitchFamily="18" charset="0"/>
              </a:rPr>
              <a:t>network </a:t>
            </a:r>
            <a:r>
              <a:rPr lang="en-US" sz="2400" dirty="0">
                <a:latin typeface="Times New Roman" panose="02020603050405020304" pitchFamily="18" charset="0"/>
                <a:cs typeface="Times New Roman" panose="02020603050405020304" pitchFamily="18" charset="0"/>
              </a:rPr>
              <a:t>(systems) concepts and theories</a:t>
            </a:r>
          </a:p>
          <a:p>
            <a:pPr marL="800100" lvl="1" indent="-342900">
              <a:buFont typeface="Arial" panose="020B0604020202020204" pitchFamily="34" charset="0"/>
              <a:buChar char="•"/>
            </a:pPr>
            <a:r>
              <a:rPr lang="en-US" sz="2200" dirty="0">
                <a:latin typeface="Times New Roman" panose="02020603050405020304" pitchFamily="18" charset="0"/>
                <a:ea typeface="Calibri" panose="020F0502020204030204" pitchFamily="34" charset="0"/>
                <a:cs typeface="Times New Roman" panose="02020603050405020304" pitchFamily="18" charset="0"/>
              </a:rPr>
              <a:t>I</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ncorporated </a:t>
            </a:r>
            <a:r>
              <a:rPr lang="en-US" sz="2200" dirty="0">
                <a:latin typeface="Times New Roman" panose="02020603050405020304" pitchFamily="18" charset="0"/>
                <a:ea typeface="Calibri" panose="020F0502020204030204" pitchFamily="34" charset="0"/>
                <a:cs typeface="Times New Roman" panose="02020603050405020304" pitchFamily="18" charset="0"/>
              </a:rPr>
              <a:t>economic, political, technical, medical, and behavioral aspects of systems</a:t>
            </a:r>
            <a:endParaRPr lang="en-US" sz="22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Revival of Indo-African trade and </a:t>
            </a:r>
            <a:r>
              <a:rPr lang="en-US" sz="2400" dirty="0" smtClean="0">
                <a:latin typeface="Times New Roman" panose="02020603050405020304" pitchFamily="18" charset="0"/>
                <a:cs typeface="Times New Roman" panose="02020603050405020304" pitchFamily="18" charset="0"/>
              </a:rPr>
              <a:t>cooperation </a:t>
            </a:r>
            <a:endParaRPr lang="en-US" sz="24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Network relies on a transnational nexus of landline and satellite connectivity, connecting sites in more than </a:t>
            </a:r>
            <a:r>
              <a:rPr lang="en-US" sz="2400" dirty="0" smtClean="0">
                <a:latin typeface="Times New Roman" panose="02020603050405020304" pitchFamily="18" charset="0"/>
                <a:cs typeface="Times New Roman" panose="02020603050405020304" pitchFamily="18" charset="0"/>
              </a:rPr>
              <a:t>30 </a:t>
            </a:r>
            <a:r>
              <a:rPr lang="en-US" sz="2400" dirty="0">
                <a:latin typeface="Times New Roman" panose="02020603050405020304" pitchFamily="18" charset="0"/>
                <a:cs typeface="Times New Roman" panose="02020603050405020304" pitchFamily="18" charset="0"/>
              </a:rPr>
              <a:t>countries </a:t>
            </a: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Funded by the national government, as a public–private partnership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African patients gain access to valuable </a:t>
            </a:r>
            <a:r>
              <a:rPr lang="en-US" sz="2400" dirty="0" smtClean="0">
                <a:latin typeface="Times New Roman" panose="02020603050405020304" pitchFamily="18" charset="0"/>
                <a:cs typeface="Times New Roman" panose="02020603050405020304" pitchFamily="18" charset="0"/>
              </a:rPr>
              <a:t>expertise, </a:t>
            </a:r>
            <a:r>
              <a:rPr lang="en-US" sz="2400" dirty="0">
                <a:latin typeface="Times New Roman" panose="02020603050405020304" pitchFamily="18" charset="0"/>
                <a:cs typeface="Times New Roman" panose="02020603050405020304" pitchFamily="18" charset="0"/>
              </a:rPr>
              <a:t>while Indian hospitals increase presence in relatively untapped markets</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last the world was </a:t>
            </a:r>
            <a:r>
              <a:rPr lang="en-US" sz="2400" dirty="0" smtClean="0">
                <a:latin typeface="Times New Roman" panose="02020603050405020304" pitchFamily="18" charset="0"/>
                <a:cs typeface="Times New Roman" panose="02020603050405020304" pitchFamily="18" charset="0"/>
              </a:rPr>
              <a:t>one.” </a:t>
            </a:r>
            <a:endParaRPr kumimoji="0" lang="en-US" sz="2400" b="1"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96FCA5F-03A3-4BC5-9432-715658915218}"/>
              </a:ext>
            </a:extLst>
          </p:cNvPr>
          <p:cNvSpPr txBox="1"/>
          <p:nvPr/>
        </p:nvSpPr>
        <p:spPr>
          <a:xfrm>
            <a:off x="6172200" y="5654363"/>
            <a:ext cx="2057400"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a:t>
            </a:r>
            <a:r>
              <a:rPr lang="en-US" sz="1200" dirty="0" err="1" smtClean="0">
                <a:latin typeface="Times New Roman" panose="02020603050405020304" pitchFamily="18" charset="0"/>
                <a:cs typeface="Times New Roman" panose="02020603050405020304" pitchFamily="18" charset="0"/>
              </a:rPr>
              <a:t>Duclos</a:t>
            </a:r>
            <a:r>
              <a:rPr lang="en-US" sz="1200" dirty="0" smtClean="0">
                <a:latin typeface="Times New Roman" panose="02020603050405020304" pitchFamily="18" charset="0"/>
                <a:cs typeface="Times New Roman" panose="02020603050405020304" pitchFamily="18" charset="0"/>
              </a:rPr>
              <a:t> 2015) </a:t>
            </a:r>
            <a:endParaRPr lang="en-US" sz="12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FBBA201-8E05-497A-87DE-E14403D618E5}"/>
              </a:ext>
            </a:extLst>
          </p:cNvPr>
          <p:cNvSpPr txBox="1"/>
          <p:nvPr/>
        </p:nvSpPr>
        <p:spPr>
          <a:xfrm>
            <a:off x="7981950" y="5592497"/>
            <a:ext cx="1447800" cy="307777"/>
          </a:xfrm>
          <a:prstGeom prst="rect">
            <a:avLst/>
          </a:prstGeom>
          <a:noFill/>
        </p:spPr>
        <p:txBody>
          <a:bodyPr wrap="square" rtlCol="0">
            <a:spAutoFit/>
          </a:bodyPr>
          <a:lstStyle/>
          <a:p>
            <a:r>
              <a:rPr lang="en-US" sz="1400" dirty="0"/>
              <a:t>Slide </a:t>
            </a:r>
            <a:r>
              <a:rPr lang="en-US" sz="1400" dirty="0" smtClean="0"/>
              <a:t>11.25</a:t>
            </a:r>
            <a:endParaRPr lang="en-US" sz="1400" dirty="0"/>
          </a:p>
        </p:txBody>
      </p:sp>
      <p:sp>
        <p:nvSpPr>
          <p:cNvPr id="9"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409793201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06A252D-4009-4823-A7AF-E3D4366E0EDB}"/>
              </a:ext>
            </a:extLst>
          </p:cNvPr>
          <p:cNvSpPr/>
          <p:nvPr/>
        </p:nvSpPr>
        <p:spPr>
          <a:xfrm>
            <a:off x="1676400" y="6258580"/>
            <a:ext cx="57912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2" name="Rectangle 1">
            <a:extLst>
              <a:ext uri="{FF2B5EF4-FFF2-40B4-BE49-F238E27FC236}">
                <a16:creationId xmlns:a16="http://schemas.microsoft.com/office/drawing/2014/main" id="{AC5B7964-1998-43AA-8A20-80FAC0C1FD2B}"/>
              </a:ext>
            </a:extLst>
          </p:cNvPr>
          <p:cNvSpPr/>
          <p:nvPr/>
        </p:nvSpPr>
        <p:spPr>
          <a:xfrm>
            <a:off x="475629" y="1782099"/>
            <a:ext cx="8229600" cy="35394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Times New Roman"/>
                <a:ea typeface="+mn-ea"/>
                <a:cs typeface="+mn-cs"/>
              </a:rPr>
              <a:t> </a:t>
            </a:r>
            <a:r>
              <a:rPr kumimoji="0" lang="en-US" sz="2800" b="0" i="0" u="none" strike="noStrike" kern="1200" cap="none" spc="0" normalizeH="0" baseline="0" noProof="0" dirty="0" smtClean="0">
                <a:ln>
                  <a:noFill/>
                </a:ln>
                <a:effectLst/>
                <a:uLnTx/>
                <a:uFillTx/>
                <a:latin typeface="Times New Roman"/>
                <a:ea typeface="+mn-ea"/>
                <a:cs typeface="+mn-cs"/>
              </a:rPr>
              <a:t>“. </a:t>
            </a:r>
            <a:r>
              <a:rPr kumimoji="0" lang="en-US" sz="2800" b="0" i="0" u="none" strike="noStrike" kern="1200" cap="none" spc="0" normalizeH="0" baseline="0" noProof="0" dirty="0">
                <a:ln>
                  <a:noFill/>
                </a:ln>
                <a:effectLst/>
                <a:uLnTx/>
                <a:uFillTx/>
                <a:latin typeface="Times New Roman"/>
                <a:ea typeface="+mn-ea"/>
                <a:cs typeface="+mn-cs"/>
              </a:rPr>
              <a:t>. . an interactive digital resource to track, monitor, evaluate, and score the effective use of digital technology for health among World Health Organization member </a:t>
            </a:r>
            <a:r>
              <a:rPr kumimoji="0" lang="en-US" sz="2800" b="0" i="0" u="none" strike="noStrike" kern="1200" cap="none" spc="0" normalizeH="0" baseline="0" noProof="0" dirty="0" smtClean="0">
                <a:ln>
                  <a:noFill/>
                </a:ln>
                <a:effectLst/>
                <a:uLnTx/>
                <a:uFillTx/>
                <a:latin typeface="Times New Roman"/>
                <a:ea typeface="+mn-ea"/>
                <a:cs typeface="+mn-cs"/>
              </a:rPr>
              <a:t>states .</a:t>
            </a:r>
            <a:r>
              <a:rPr kumimoji="0" lang="en-US" sz="2800" b="0" i="0" u="none" strike="noStrike" kern="1200" cap="none" spc="0" normalizeH="0" noProof="0" dirty="0" smtClean="0">
                <a:ln>
                  <a:noFill/>
                </a:ln>
                <a:effectLst/>
                <a:uLnTx/>
                <a:uFillTx/>
                <a:latin typeface="Times New Roman"/>
                <a:ea typeface="+mn-ea"/>
                <a:cs typeface="+mn-cs"/>
              </a:rPr>
              <a:t> . .”</a:t>
            </a:r>
            <a:r>
              <a:rPr kumimoji="0" lang="en-US" sz="2800" b="0" i="0" u="none" strike="noStrike" kern="1200" cap="none" spc="0" normalizeH="0" baseline="0" noProof="0" dirty="0" smtClean="0">
                <a:ln>
                  <a:noFill/>
                </a:ln>
                <a:effectLst/>
                <a:uLnTx/>
                <a:uFillTx/>
                <a:latin typeface="Times New Roman"/>
                <a:ea typeface="+mn-ea"/>
                <a:cs typeface="+mn-cs"/>
              </a:rPr>
              <a:t> </a:t>
            </a:r>
            <a:endParaRPr kumimoji="0" lang="en-US" sz="2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effectLst/>
                <a:uLnTx/>
                <a:uFillTx/>
                <a:latin typeface="Times New Roman"/>
                <a:ea typeface="+mn-ea"/>
                <a:cs typeface="+mn-cs"/>
              </a:rPr>
              <a:t>“. </a:t>
            </a:r>
            <a:r>
              <a:rPr kumimoji="0" lang="en-US" sz="2400" b="0" i="0" u="none" strike="noStrike" kern="1200" cap="none" spc="0" normalizeH="0" baseline="0" noProof="0" dirty="0">
                <a:ln>
                  <a:noFill/>
                </a:ln>
                <a:effectLst/>
                <a:uLnTx/>
                <a:uFillTx/>
                <a:latin typeface="Times New Roman"/>
                <a:ea typeface="+mn-ea"/>
                <a:cs typeface="+mn-cs"/>
              </a:rPr>
              <a:t>. . </a:t>
            </a:r>
            <a:r>
              <a:rPr kumimoji="0" lang="en-US" sz="2800" b="0" i="0" u="none" strike="noStrike" kern="1200" cap="none" spc="0" normalizeH="0" baseline="0" noProof="0" dirty="0">
                <a:ln>
                  <a:noFill/>
                </a:ln>
                <a:effectLst/>
                <a:uLnTx/>
                <a:uFillTx/>
                <a:latin typeface="Times New Roman"/>
                <a:ea typeface="+mn-ea"/>
                <a:cs typeface="+mn-cs"/>
              </a:rPr>
              <a:t>will provide data on the uptake and use of information and communication technologies over time by countries, regions, and globally</a:t>
            </a:r>
            <a:r>
              <a:rPr kumimoji="0" lang="en-US" sz="2800" b="0" i="0" u="none" strike="noStrike" kern="1200" cap="none" spc="0" normalizeH="0" baseline="0" noProof="0" dirty="0" smtClean="0">
                <a:ln>
                  <a:noFill/>
                </a:ln>
                <a:effectLst/>
                <a:uLnTx/>
                <a:uFillTx/>
                <a:latin typeface="Times New Roman"/>
                <a:ea typeface="+mn-ea"/>
                <a:cs typeface="+mn-cs"/>
              </a:rPr>
              <a:t>.”</a:t>
            </a:r>
            <a:r>
              <a:rPr kumimoji="0" lang="en-US" sz="2800" b="0" i="0" u="none" strike="noStrike" kern="1200" cap="none" spc="0" normalizeH="0" baseline="0" noProof="0" dirty="0">
                <a:ln>
                  <a:noFill/>
                </a:ln>
                <a:effectLst/>
                <a:uLnTx/>
                <a:uFillTx/>
                <a:latin typeface="Times New Roman"/>
                <a:ea typeface="+mn-ea"/>
                <a:cs typeface="+mn-cs"/>
              </a:rPr>
              <a:t> </a:t>
            </a:r>
          </a:p>
        </p:txBody>
      </p:sp>
      <p:sp>
        <p:nvSpPr>
          <p:cNvPr id="4" name="Rectangle 3">
            <a:extLst>
              <a:ext uri="{FF2B5EF4-FFF2-40B4-BE49-F238E27FC236}">
                <a16:creationId xmlns:a16="http://schemas.microsoft.com/office/drawing/2014/main" id="{B7BAE8CA-B48F-43DF-B189-06948CBFDFBD}"/>
              </a:ext>
            </a:extLst>
          </p:cNvPr>
          <p:cNvSpPr/>
          <p:nvPr/>
        </p:nvSpPr>
        <p:spPr>
          <a:xfrm>
            <a:off x="3810000" y="5274870"/>
            <a:ext cx="4572000" cy="646331"/>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effectLst/>
                <a:uLnTx/>
                <a:uFillTx/>
                <a:latin typeface="Times New Roman"/>
                <a:ea typeface="+mn-ea"/>
                <a:cs typeface="+mn-cs"/>
              </a:rPr>
              <a:t>www.devex.com/news/unlocking-the-potential-of-digital-health-88274</a:t>
            </a:r>
            <a:endParaRPr kumimoji="0" lang="en-US" sz="1800" b="0" i="0" u="none" strike="noStrike" kern="1200" cap="none" spc="0" normalizeH="0" baseline="0" noProof="0" dirty="0">
              <a:ln>
                <a:noFill/>
              </a:ln>
              <a:effectLst/>
              <a:uLnTx/>
              <a:uFillTx/>
              <a:latin typeface="Times New Roman"/>
              <a:ea typeface="+mn-ea"/>
              <a:cs typeface="+mn-cs"/>
            </a:endParaRPr>
          </a:p>
        </p:txBody>
      </p:sp>
      <p:sp>
        <p:nvSpPr>
          <p:cNvPr id="7" name="TextBox 6">
            <a:extLst>
              <a:ext uri="{FF2B5EF4-FFF2-40B4-BE49-F238E27FC236}">
                <a16:creationId xmlns:a16="http://schemas.microsoft.com/office/drawing/2014/main" id="{2062D9B9-A540-409F-ADE9-E1D216CDCFA4}"/>
              </a:ext>
            </a:extLst>
          </p:cNvPr>
          <p:cNvSpPr txBox="1"/>
          <p:nvPr/>
        </p:nvSpPr>
        <p:spPr>
          <a:xfrm>
            <a:off x="0" y="889694"/>
            <a:ext cx="91440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Global Digital Health Index</a:t>
            </a:r>
          </a:p>
        </p:txBody>
      </p:sp>
      <p:sp>
        <p:nvSpPr>
          <p:cNvPr id="11" name="TextBox 10">
            <a:extLst>
              <a:ext uri="{FF2B5EF4-FFF2-40B4-BE49-F238E27FC236}">
                <a16:creationId xmlns:a16="http://schemas.microsoft.com/office/drawing/2014/main" id="{093E2652-6689-4D18-B579-800BF059FF5E}"/>
              </a:ext>
            </a:extLst>
          </p:cNvPr>
          <p:cNvSpPr txBox="1"/>
          <p:nvPr/>
        </p:nvSpPr>
        <p:spPr>
          <a:xfrm>
            <a:off x="8001000" y="5606513"/>
            <a:ext cx="1143000" cy="307777"/>
          </a:xfrm>
          <a:prstGeom prst="rect">
            <a:avLst/>
          </a:prstGeom>
          <a:noFill/>
        </p:spPr>
        <p:txBody>
          <a:bodyPr wrap="square" rtlCol="0">
            <a:spAutoFit/>
          </a:bodyPr>
          <a:lstStyle/>
          <a:p>
            <a:r>
              <a:rPr lang="en-US" sz="1400" dirty="0"/>
              <a:t>Slide </a:t>
            </a:r>
            <a:r>
              <a:rPr lang="en-US" sz="1400" dirty="0" smtClean="0"/>
              <a:t>11.26</a:t>
            </a:r>
            <a:endParaRPr lang="en-US" sz="1400" dirty="0"/>
          </a:p>
        </p:txBody>
      </p:sp>
      <p:sp>
        <p:nvSpPr>
          <p:cNvPr id="12"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83992121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06A252D-4009-4823-A7AF-E3D4366E0EDB}"/>
              </a:ext>
            </a:extLst>
          </p:cNvPr>
          <p:cNvSpPr/>
          <p:nvPr/>
        </p:nvSpPr>
        <p:spPr>
          <a:xfrm>
            <a:off x="1676400" y="6258580"/>
            <a:ext cx="57912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6" name="Rectangle 5">
            <a:extLst>
              <a:ext uri="{FF2B5EF4-FFF2-40B4-BE49-F238E27FC236}">
                <a16:creationId xmlns:a16="http://schemas.microsoft.com/office/drawing/2014/main" id="{A7BD6BFB-7E7B-4A28-BBDF-0BFB86EB86AF}"/>
              </a:ext>
            </a:extLst>
          </p:cNvPr>
          <p:cNvSpPr/>
          <p:nvPr/>
        </p:nvSpPr>
        <p:spPr>
          <a:xfrm>
            <a:off x="301191" y="1560016"/>
            <a:ext cx="8846820" cy="415498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a:rPr>
              <a:t>Digital health is part and parcel of the full health intervention package and needs to be thoroughly integrated into health systems.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latin typeface="Times New Roman"/>
              </a:rPr>
              <a:t>There is evidence that digital health is having a multiplier effect in improving access, increasing efficiency, measuring progress, and providing transparency and accountability</a:t>
            </a:r>
            <a:r>
              <a:rPr kumimoji="0" lang="en-US" sz="2400" b="0" i="0" u="none" strike="noStrike" kern="1200" cap="none" spc="0" normalizeH="0" baseline="0" noProof="0" dirty="0" smtClean="0">
                <a:ln>
                  <a:noFill/>
                </a:ln>
                <a:effectLst/>
                <a:uLnTx/>
                <a:uFillTx/>
                <a:latin typeface="Times New Roman"/>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latin typeface="Times New Roman"/>
            </a:endParaRPr>
          </a:p>
          <a:p>
            <a:pPr marL="274320" lvl="0">
              <a:defRPr/>
            </a:pPr>
            <a:r>
              <a:rPr kumimoji="0" lang="en-US" sz="2400" b="0" i="0" u="none" strike="noStrike" kern="1200" cap="none" spc="0" normalizeH="0" baseline="0" noProof="0" dirty="0" smtClean="0">
                <a:ln>
                  <a:noFill/>
                </a:ln>
                <a:effectLst/>
                <a:uLnTx/>
                <a:uFillTx/>
                <a:latin typeface="Times New Roman"/>
              </a:rPr>
              <a:t>“. </a:t>
            </a:r>
            <a:r>
              <a:rPr kumimoji="0" lang="en-US" sz="2400" b="0" i="0" u="none" strike="noStrike" kern="1200" cap="none" spc="0" normalizeH="0" baseline="0" noProof="0" dirty="0">
                <a:ln>
                  <a:noFill/>
                </a:ln>
                <a:effectLst/>
                <a:uLnTx/>
                <a:uFillTx/>
                <a:latin typeface="Times New Roman"/>
              </a:rPr>
              <a:t>. . technology was used to identify and track every single </a:t>
            </a:r>
            <a:r>
              <a:rPr kumimoji="0" lang="en-US" sz="2400" b="0" i="0" u="none" strike="noStrike" kern="1200" cap="none" spc="0" normalizeH="0" baseline="0" noProof="0" dirty="0" smtClean="0">
                <a:ln>
                  <a:noFill/>
                </a:ln>
                <a:effectLst/>
                <a:uLnTx/>
                <a:uFillTx/>
                <a:latin typeface="Times New Roman"/>
              </a:rPr>
              <a:t>Ebola </a:t>
            </a:r>
            <a:r>
              <a:rPr kumimoji="0" lang="en-US" sz="2400" b="0" i="0" u="none" strike="noStrike" kern="1200" cap="none" spc="0" normalizeH="0" baseline="0" noProof="0" dirty="0">
                <a:ln>
                  <a:noFill/>
                </a:ln>
                <a:effectLst/>
                <a:uLnTx/>
                <a:uFillTx/>
                <a:latin typeface="Times New Roman"/>
              </a:rPr>
              <a:t>case from Texas to Liberia and Sierra Leone, and ensure </a:t>
            </a:r>
            <a:r>
              <a:rPr kumimoji="0" lang="en-US" sz="2400" b="0" i="0" u="none" strike="noStrike" kern="1200" cap="none" spc="0" normalizeH="0" baseline="0" noProof="0" dirty="0" smtClean="0">
                <a:ln>
                  <a:noFill/>
                </a:ln>
                <a:effectLst/>
                <a:uLnTx/>
                <a:uFillTx/>
                <a:latin typeface="Times New Roman"/>
              </a:rPr>
              <a:t>no </a:t>
            </a:r>
            <a:r>
              <a:rPr kumimoji="0" lang="en-US" sz="2400" b="0" i="0" u="none" strike="noStrike" kern="1200" cap="none" spc="0" normalizeH="0" baseline="0" noProof="0" dirty="0">
                <a:ln>
                  <a:noFill/>
                </a:ln>
                <a:effectLst/>
                <a:uLnTx/>
                <a:uFillTx/>
                <a:latin typeface="Times New Roman"/>
              </a:rPr>
              <a:t>new </a:t>
            </a:r>
            <a:r>
              <a:rPr kumimoji="0" lang="en-US" sz="2400" b="0" i="0" u="none" strike="noStrike" kern="1200" cap="none" spc="0" normalizeH="0" baseline="0" noProof="0" dirty="0" smtClean="0">
                <a:ln>
                  <a:noFill/>
                </a:ln>
                <a:effectLst/>
                <a:uLnTx/>
                <a:uFillTx/>
                <a:latin typeface="Times New Roman"/>
              </a:rPr>
              <a:t>cases.”</a:t>
            </a:r>
            <a:r>
              <a:rPr kumimoji="0" lang="en-US" sz="2400" b="0" i="0" u="none" strike="noStrike" kern="1200" cap="none" spc="0" normalizeH="0" noProof="0" dirty="0" smtClean="0">
                <a:ln>
                  <a:noFill/>
                </a:ln>
                <a:effectLst/>
                <a:uLnTx/>
                <a:uFillTx/>
                <a:latin typeface="Times New Roman"/>
              </a:rPr>
              <a:t> </a:t>
            </a:r>
            <a:r>
              <a:rPr lang="en-US" sz="2400" dirty="0" smtClean="0">
                <a:solidFill>
                  <a:srgbClr val="000000"/>
                </a:solidFill>
                <a:latin typeface="Times New Roman"/>
              </a:rPr>
              <a:t>(www.devex.com/news/unlocking-the-potential-of-digital-health-88274)</a:t>
            </a:r>
            <a:endParaRPr kumimoji="0" lang="en-US" sz="2400" b="0" i="0" u="none" strike="noStrike" kern="1200" cap="none" spc="0" normalizeH="0" baseline="0" noProof="0" dirty="0">
              <a:ln>
                <a:noFill/>
              </a:ln>
              <a:effectLst/>
              <a:uLnTx/>
              <a:uFillTx/>
              <a:latin typeface="Times New Roman"/>
            </a:endParaRPr>
          </a:p>
        </p:txBody>
      </p:sp>
      <p:sp>
        <p:nvSpPr>
          <p:cNvPr id="8" name="TextBox 7">
            <a:extLst>
              <a:ext uri="{FF2B5EF4-FFF2-40B4-BE49-F238E27FC236}">
                <a16:creationId xmlns:a16="http://schemas.microsoft.com/office/drawing/2014/main" id="{01BF2757-6FD0-46B6-8067-94F5A7829FBD}"/>
              </a:ext>
            </a:extLst>
          </p:cNvPr>
          <p:cNvSpPr txBox="1"/>
          <p:nvPr/>
        </p:nvSpPr>
        <p:spPr>
          <a:xfrm>
            <a:off x="8001000" y="5606513"/>
            <a:ext cx="1066800" cy="307777"/>
          </a:xfrm>
          <a:prstGeom prst="rect">
            <a:avLst/>
          </a:prstGeom>
          <a:noFill/>
        </p:spPr>
        <p:txBody>
          <a:bodyPr wrap="square" rtlCol="0">
            <a:spAutoFit/>
          </a:bodyPr>
          <a:lstStyle/>
          <a:p>
            <a:r>
              <a:rPr lang="en-US" sz="1400" dirty="0"/>
              <a:t>Slide </a:t>
            </a:r>
            <a:r>
              <a:rPr lang="en-US" sz="1400" dirty="0" smtClean="0"/>
              <a:t>11.27</a:t>
            </a:r>
            <a:endParaRPr lang="en-US" sz="1400" dirty="0"/>
          </a:p>
        </p:txBody>
      </p:sp>
      <p:sp>
        <p:nvSpPr>
          <p:cNvPr id="3" name="TextBox 2"/>
          <p:cNvSpPr txBox="1"/>
          <p:nvPr/>
        </p:nvSpPr>
        <p:spPr>
          <a:xfrm>
            <a:off x="0" y="762000"/>
            <a:ext cx="9144000" cy="707886"/>
          </a:xfrm>
          <a:prstGeom prst="rect">
            <a:avLst/>
          </a:prstGeom>
          <a:noFill/>
        </p:spPr>
        <p:txBody>
          <a:bodyPr wrap="square" rtlCol="0">
            <a:spAutoFit/>
          </a:bodyPr>
          <a:lstStyle/>
          <a:p>
            <a:pPr algn="ctr"/>
            <a:r>
              <a:rPr lang="en-US" sz="4000" dirty="0" smtClean="0">
                <a:latin typeface="Times New Roman" panose="02020603050405020304" pitchFamily="18" charset="0"/>
                <a:cs typeface="Times New Roman" panose="02020603050405020304" pitchFamily="18" charset="0"/>
              </a:rPr>
              <a:t>Sustainable Development Goals (SDGs)</a:t>
            </a:r>
            <a:endParaRPr lang="en-US" sz="4000" dirty="0">
              <a:latin typeface="Times New Roman" panose="02020603050405020304" pitchFamily="18" charset="0"/>
              <a:cs typeface="Times New Roman" panose="02020603050405020304" pitchFamily="18" charset="0"/>
            </a:endParaRPr>
          </a:p>
        </p:txBody>
      </p:sp>
      <p:sp>
        <p:nvSpPr>
          <p:cNvPr id="10"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196487829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32425" y="618011"/>
            <a:ext cx="9066198" cy="55399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effectLst/>
                <a:uLnTx/>
                <a:uFillTx/>
                <a:latin typeface="Times New Roman"/>
                <a:ea typeface="+mn-ea"/>
                <a:cs typeface="+mn-cs"/>
              </a:rPr>
              <a:t>Predictive Analytics and Systems Dynamic Modeling </a:t>
            </a:r>
          </a:p>
        </p:txBody>
      </p:sp>
      <p:sp>
        <p:nvSpPr>
          <p:cNvPr id="41" name="TextBox 40">
            <a:extLst>
              <a:ext uri="{FF2B5EF4-FFF2-40B4-BE49-F238E27FC236}">
                <a16:creationId xmlns:a16="http://schemas.microsoft.com/office/drawing/2014/main" id="{E03AFE58-95A9-4459-BA9E-4F455D16B3CE}"/>
              </a:ext>
            </a:extLst>
          </p:cNvPr>
          <p:cNvSpPr txBox="1"/>
          <p:nvPr/>
        </p:nvSpPr>
        <p:spPr>
          <a:xfrm>
            <a:off x="164643" y="2867561"/>
            <a:ext cx="2273757" cy="1323439"/>
          </a:xfrm>
          <a:prstGeom prst="rect">
            <a:avLst/>
          </a:prstGeom>
          <a:solidFill>
            <a:schemeClr val="bg2">
              <a:lumMod val="40000"/>
              <a:lumOff val="60000"/>
            </a:schemeClr>
          </a:solidFill>
        </p:spPr>
        <p:txBody>
          <a:bodyPr wrap="square" rtlCol="0">
            <a:spAutoFit/>
          </a:bodyPr>
          <a:lstStyle/>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003366"/>
                </a:solidFill>
                <a:effectLst/>
                <a:uLnTx/>
                <a:uFillTx/>
                <a:latin typeface="Times New Roman"/>
                <a:ea typeface="+mn-ea"/>
                <a:cs typeface="+mn-cs"/>
              </a:rPr>
              <a:t>Global</a:t>
            </a:r>
            <a:r>
              <a:rPr kumimoji="0" lang="en-US" sz="2000" b="0" i="0" u="none" strike="noStrike" kern="1200" cap="none" spc="0" normalizeH="0" noProof="0" dirty="0" smtClean="0">
                <a:ln>
                  <a:noFill/>
                </a:ln>
                <a:solidFill>
                  <a:srgbClr val="003366"/>
                </a:solidFill>
                <a:effectLst/>
                <a:uLnTx/>
                <a:uFillTx/>
                <a:latin typeface="Times New Roman"/>
                <a:ea typeface="+mn-ea"/>
                <a:cs typeface="+mn-cs"/>
              </a:rPr>
              <a:t> </a:t>
            </a:r>
            <a:r>
              <a:rPr kumimoji="0" lang="en-US" sz="2000" b="0" i="0" u="none" strike="noStrike" kern="1200" cap="none" spc="0" normalizeH="0" baseline="0" noProof="0" dirty="0" smtClean="0">
                <a:ln>
                  <a:noFill/>
                </a:ln>
                <a:solidFill>
                  <a:srgbClr val="003366"/>
                </a:solidFill>
                <a:effectLst/>
                <a:uLnTx/>
                <a:uFillTx/>
                <a:latin typeface="Times New Roman"/>
                <a:ea typeface="+mn-ea"/>
                <a:cs typeface="+mn-cs"/>
              </a:rPr>
              <a:t>warming</a:t>
            </a:r>
            <a:endParaRPr kumimoji="0" lang="en-US" sz="2000" b="0" i="0" u="none" strike="noStrike" kern="1200" cap="none" spc="0" normalizeH="0" baseline="0" noProof="0" dirty="0">
              <a:ln>
                <a:noFill/>
              </a:ln>
              <a:solidFill>
                <a:srgbClr val="003366"/>
              </a:solidFill>
              <a:effectLst/>
              <a:uLnTx/>
              <a:uFillTx/>
              <a:latin typeface="Times New Roman"/>
              <a:ea typeface="+mn-ea"/>
              <a:cs typeface="+mn-cs"/>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366"/>
                </a:solidFill>
                <a:effectLst/>
                <a:uLnTx/>
                <a:uFillTx/>
                <a:latin typeface="Times New Roman"/>
                <a:ea typeface="+mn-ea"/>
                <a:cs typeface="+mn-cs"/>
              </a:rPr>
              <a:t>Infectious </a:t>
            </a:r>
            <a:r>
              <a:rPr kumimoji="0" lang="en-US" sz="2000" b="0" i="0" u="none" strike="noStrike" kern="1200" cap="none" spc="0" normalizeH="0" baseline="0" noProof="0" dirty="0" smtClean="0">
                <a:ln>
                  <a:noFill/>
                </a:ln>
                <a:solidFill>
                  <a:srgbClr val="003366"/>
                </a:solidFill>
                <a:effectLst/>
                <a:uLnTx/>
                <a:uFillTx/>
                <a:latin typeface="Times New Roman"/>
                <a:ea typeface="+mn-ea"/>
                <a:cs typeface="+mn-cs"/>
              </a:rPr>
              <a:t>diseases</a:t>
            </a:r>
            <a:endParaRPr kumimoji="0" lang="en-US" sz="2000" b="0" i="0" u="none" strike="noStrike" kern="1200" cap="none" spc="0" normalizeH="0" baseline="0" noProof="0" dirty="0">
              <a:ln>
                <a:noFill/>
              </a:ln>
              <a:solidFill>
                <a:srgbClr val="003366"/>
              </a:solidFill>
              <a:effectLst/>
              <a:uLnTx/>
              <a:uFillTx/>
              <a:latin typeface="Times New Roman"/>
              <a:ea typeface="+mn-ea"/>
              <a:cs typeface="+mn-cs"/>
            </a:endParaRP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366"/>
                </a:solidFill>
                <a:effectLst/>
                <a:uLnTx/>
                <a:uFillTx/>
                <a:latin typeface="Times New Roman"/>
                <a:ea typeface="+mn-ea"/>
                <a:cs typeface="+mn-cs"/>
              </a:rPr>
              <a:t>Mass migration</a:t>
            </a:r>
          </a:p>
          <a:p>
            <a:pPr marL="0" marR="0" lvl="0" indent="-45720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366"/>
                </a:solidFill>
                <a:effectLst/>
                <a:uLnTx/>
                <a:uFillTx/>
                <a:latin typeface="Times New Roman"/>
                <a:ea typeface="+mn-ea"/>
                <a:cs typeface="+mn-cs"/>
              </a:rPr>
              <a:t>Persistent drought</a:t>
            </a:r>
            <a:r>
              <a:rPr kumimoji="0" lang="en-US" sz="2000" b="0" i="0" u="none" strike="noStrike" kern="1200" cap="none" spc="0" normalizeH="0" baseline="0" noProof="0" dirty="0">
                <a:ln>
                  <a:noFill/>
                </a:ln>
                <a:solidFill>
                  <a:srgbClr val="FFFFFF"/>
                </a:solidFill>
                <a:effectLst/>
                <a:uLnTx/>
                <a:uFillTx/>
                <a:latin typeface="Times New Roman"/>
                <a:ea typeface="+mn-ea"/>
                <a:cs typeface="+mn-cs"/>
              </a:rPr>
              <a:t> </a:t>
            </a:r>
            <a:endParaRPr kumimoji="0" lang="en-US" sz="1600" b="0" i="0" u="none" strike="noStrike" kern="1200" cap="none" spc="0" normalizeH="0" baseline="0" noProof="0" dirty="0">
              <a:ln>
                <a:noFill/>
              </a:ln>
              <a:solidFill>
                <a:srgbClr val="FFFFFF"/>
              </a:solidFill>
              <a:effectLst/>
              <a:uLnTx/>
              <a:uFillTx/>
              <a:latin typeface="Times New Roman"/>
              <a:ea typeface="+mn-ea"/>
              <a:cs typeface="+mn-cs"/>
            </a:endParaRPr>
          </a:p>
        </p:txBody>
      </p:sp>
      <p:sp>
        <p:nvSpPr>
          <p:cNvPr id="43" name="TextBox 42">
            <a:extLst>
              <a:ext uri="{FF2B5EF4-FFF2-40B4-BE49-F238E27FC236}">
                <a16:creationId xmlns:a16="http://schemas.microsoft.com/office/drawing/2014/main" id="{18F3AE91-B119-4247-A322-2E71B299B24C}"/>
              </a:ext>
            </a:extLst>
          </p:cNvPr>
          <p:cNvSpPr txBox="1"/>
          <p:nvPr/>
        </p:nvSpPr>
        <p:spPr>
          <a:xfrm>
            <a:off x="2965786" y="2691228"/>
            <a:ext cx="2895600" cy="1754326"/>
          </a:xfrm>
          <a:prstGeom prst="rect">
            <a:avLst/>
          </a:prstGeom>
          <a:solidFill>
            <a:schemeClr val="bg2">
              <a:lumMod val="40000"/>
              <a:lumOff val="60000"/>
            </a:schemeClr>
          </a:solidFill>
          <a:ln>
            <a:solidFill>
              <a:schemeClr val="bg2">
                <a:lumMod val="60000"/>
                <a:lumOff val="4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366"/>
                </a:solidFill>
                <a:effectLst/>
                <a:uLnTx/>
                <a:uFillTx/>
                <a:latin typeface="Times New Roman"/>
                <a:ea typeface="+mn-ea"/>
                <a:cs typeface="+mn-cs"/>
              </a:rPr>
              <a:t>                 Models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366"/>
                </a:solidFill>
                <a:effectLst/>
                <a:uLnTx/>
                <a:uFillTx/>
                <a:latin typeface="Times New Roman"/>
                <a:ea typeface="+mn-ea"/>
                <a:cs typeface="+mn-cs"/>
              </a:rPr>
              <a:t>World Economic Forum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366"/>
                </a:solidFill>
                <a:effectLst/>
                <a:uLnTx/>
                <a:uFillTx/>
                <a:latin typeface="Times New Roman"/>
                <a:ea typeface="+mn-ea"/>
                <a:cs typeface="+mn-cs"/>
              </a:rPr>
              <a:t>Club of Rome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366"/>
                </a:solidFill>
                <a:effectLst/>
                <a:uLnTx/>
                <a:uFillTx/>
                <a:latin typeface="Times New Roman"/>
                <a:ea typeface="+mn-ea"/>
                <a:cs typeface="+mn-cs"/>
              </a:rPr>
              <a:t>World Future Society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3366"/>
                </a:solidFill>
                <a:effectLst/>
                <a:uLnTx/>
                <a:uFillTx/>
                <a:latin typeface="Times New Roman"/>
                <a:ea typeface="+mn-ea"/>
                <a:cs typeface="+mn-cs"/>
              </a:rPr>
              <a:t>World Health 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366"/>
              </a:solidFill>
              <a:effectLst/>
              <a:uLnTx/>
              <a:uFillTx/>
              <a:latin typeface="Times New Roman"/>
              <a:ea typeface="+mn-ea"/>
              <a:cs typeface="+mn-cs"/>
            </a:endParaRPr>
          </a:p>
        </p:txBody>
      </p:sp>
      <p:sp>
        <p:nvSpPr>
          <p:cNvPr id="45" name="TextBox 44">
            <a:extLst>
              <a:ext uri="{FF2B5EF4-FFF2-40B4-BE49-F238E27FC236}">
                <a16:creationId xmlns:a16="http://schemas.microsoft.com/office/drawing/2014/main" id="{89DA4CEB-892A-4C12-94D1-C1CF4798DD4A}"/>
              </a:ext>
            </a:extLst>
          </p:cNvPr>
          <p:cNvSpPr txBox="1"/>
          <p:nvPr/>
        </p:nvSpPr>
        <p:spPr>
          <a:xfrm>
            <a:off x="3476076" y="5025294"/>
            <a:ext cx="2014262" cy="707886"/>
          </a:xfrm>
          <a:prstGeom prst="rect">
            <a:avLst/>
          </a:prstGeom>
          <a:solidFill>
            <a:schemeClr val="bg2">
              <a:lumMod val="40000"/>
              <a:lumOff val="6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366"/>
                </a:solidFill>
                <a:effectLst/>
                <a:uLnTx/>
                <a:uFillTx/>
                <a:latin typeface="Times New Roman"/>
                <a:ea typeface="+mn-ea"/>
                <a:cs typeface="+mn-cs"/>
              </a:rPr>
              <a:t>Global welfare and stability </a:t>
            </a:r>
          </a:p>
        </p:txBody>
      </p:sp>
      <p:sp>
        <p:nvSpPr>
          <p:cNvPr id="49" name="TextBox 48">
            <a:extLst>
              <a:ext uri="{FF2B5EF4-FFF2-40B4-BE49-F238E27FC236}">
                <a16:creationId xmlns:a16="http://schemas.microsoft.com/office/drawing/2014/main" id="{6DEF2426-B1F3-47F9-84D1-3AD2763D549D}"/>
              </a:ext>
            </a:extLst>
          </p:cNvPr>
          <p:cNvSpPr txBox="1"/>
          <p:nvPr/>
        </p:nvSpPr>
        <p:spPr>
          <a:xfrm>
            <a:off x="6324815" y="2788384"/>
            <a:ext cx="2235806" cy="1631216"/>
          </a:xfrm>
          <a:prstGeom prst="rect">
            <a:avLst/>
          </a:prstGeom>
          <a:solidFill>
            <a:schemeClr val="bg2">
              <a:lumMod val="40000"/>
              <a:lumOff val="60000"/>
            </a:schemeClr>
          </a:solidFill>
          <a:ln>
            <a:solidFill>
              <a:schemeClr val="bg2">
                <a:lumMod val="60000"/>
                <a:lumOff val="4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366"/>
                </a:solidFill>
                <a:effectLst/>
                <a:uLnTx/>
                <a:uFillTx/>
                <a:latin typeface="Times New Roman"/>
                <a:ea typeface="+mn-ea"/>
                <a:cs typeface="+mn-cs"/>
              </a:rPr>
              <a:t>National health policy and strategy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3366"/>
              </a:solidFill>
              <a:effectLst/>
              <a:uLnTx/>
              <a:uFillTx/>
              <a:latin typeface="Times New Roman"/>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366"/>
                </a:solidFill>
                <a:effectLst/>
                <a:uLnTx/>
                <a:uFillTx/>
                <a:latin typeface="Times New Roman"/>
                <a:ea typeface="+mn-ea"/>
                <a:cs typeface="+mn-cs"/>
              </a:rPr>
              <a:t>Corporate policy and strategy</a:t>
            </a:r>
          </a:p>
        </p:txBody>
      </p:sp>
      <p:sp>
        <p:nvSpPr>
          <p:cNvPr id="50" name="TextBox 49">
            <a:extLst>
              <a:ext uri="{FF2B5EF4-FFF2-40B4-BE49-F238E27FC236}">
                <a16:creationId xmlns:a16="http://schemas.microsoft.com/office/drawing/2014/main" id="{C290828D-1E0D-49DC-8B86-478FDA9EECFF}"/>
              </a:ext>
            </a:extLst>
          </p:cNvPr>
          <p:cNvSpPr txBox="1"/>
          <p:nvPr/>
        </p:nvSpPr>
        <p:spPr>
          <a:xfrm>
            <a:off x="3338359" y="1261669"/>
            <a:ext cx="2174412" cy="1015663"/>
          </a:xfrm>
          <a:prstGeom prst="rect">
            <a:avLst/>
          </a:prstGeom>
          <a:solidFill>
            <a:schemeClr val="bg2">
              <a:lumMod val="40000"/>
              <a:lumOff val="60000"/>
            </a:schemeClr>
          </a:solidFill>
          <a:ln>
            <a:solidFill>
              <a:schemeClr val="bg2">
                <a:lumMod val="40000"/>
                <a:lumOff val="6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366"/>
                </a:solidFill>
                <a:effectLst/>
                <a:uLnTx/>
                <a:uFillTx/>
                <a:latin typeface="Times New Roman"/>
                <a:ea typeface="+mn-ea"/>
                <a:cs typeface="+mn-cs"/>
              </a:rPr>
              <a:t>Health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366"/>
                </a:solidFill>
                <a:effectLst/>
                <a:uLnTx/>
                <a:uFillTx/>
                <a:latin typeface="Times New Roman"/>
                <a:ea typeface="+mn-ea"/>
                <a:cs typeface="+mn-cs"/>
              </a:rPr>
              <a:t>Population stability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366"/>
                </a:solidFill>
                <a:effectLst/>
                <a:uLnTx/>
                <a:uFillTx/>
                <a:latin typeface="Times New Roman"/>
                <a:ea typeface="+mn-ea"/>
                <a:cs typeface="+mn-cs"/>
              </a:rPr>
              <a:t>Wealth distribution </a:t>
            </a:r>
          </a:p>
        </p:txBody>
      </p:sp>
      <p:sp>
        <p:nvSpPr>
          <p:cNvPr id="1198084" name="Arrow: Left 1198083">
            <a:extLst>
              <a:ext uri="{FF2B5EF4-FFF2-40B4-BE49-F238E27FC236}">
                <a16:creationId xmlns:a16="http://schemas.microsoft.com/office/drawing/2014/main" id="{9F4A386E-1A32-4170-ADCF-7BF2D9E62577}"/>
              </a:ext>
            </a:extLst>
          </p:cNvPr>
          <p:cNvSpPr/>
          <p:nvPr/>
        </p:nvSpPr>
        <p:spPr bwMode="auto">
          <a:xfrm>
            <a:off x="5861386" y="3349025"/>
            <a:ext cx="460945" cy="45720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1198085" name="Arrow: Bent 1198084">
            <a:extLst>
              <a:ext uri="{FF2B5EF4-FFF2-40B4-BE49-F238E27FC236}">
                <a16:creationId xmlns:a16="http://schemas.microsoft.com/office/drawing/2014/main" id="{A3A602F7-9BBA-499C-AE01-D9F3D21707E0}"/>
              </a:ext>
            </a:extLst>
          </p:cNvPr>
          <p:cNvSpPr/>
          <p:nvPr/>
        </p:nvSpPr>
        <p:spPr bwMode="auto">
          <a:xfrm rot="5400000" flipV="1">
            <a:off x="2072626" y="1047801"/>
            <a:ext cx="457201" cy="1776897"/>
          </a:xfrm>
          <a:prstGeom prst="ben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73" name="Arrow: Left 72">
            <a:extLst>
              <a:ext uri="{FF2B5EF4-FFF2-40B4-BE49-F238E27FC236}">
                <a16:creationId xmlns:a16="http://schemas.microsoft.com/office/drawing/2014/main" id="{F3BBA70E-5EF8-47B4-8DCF-46FCD8B659A6}"/>
              </a:ext>
            </a:extLst>
          </p:cNvPr>
          <p:cNvSpPr/>
          <p:nvPr/>
        </p:nvSpPr>
        <p:spPr bwMode="auto">
          <a:xfrm>
            <a:off x="2470590" y="3328435"/>
            <a:ext cx="508410" cy="457200"/>
          </a:xfrm>
          <a:prstGeom prst="lef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1198089" name="Arrow: Bent 1198088">
            <a:extLst>
              <a:ext uri="{FF2B5EF4-FFF2-40B4-BE49-F238E27FC236}">
                <a16:creationId xmlns:a16="http://schemas.microsoft.com/office/drawing/2014/main" id="{64753DAD-B3A7-415D-9D9D-DAA1C72EB445}"/>
              </a:ext>
            </a:extLst>
          </p:cNvPr>
          <p:cNvSpPr/>
          <p:nvPr/>
        </p:nvSpPr>
        <p:spPr bwMode="auto">
          <a:xfrm rot="10800000" flipH="1">
            <a:off x="1392052" y="5025294"/>
            <a:ext cx="2060770" cy="457199"/>
          </a:xfrm>
          <a:prstGeom prst="ben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78" name="Arrow: Bent 77">
            <a:extLst>
              <a:ext uri="{FF2B5EF4-FFF2-40B4-BE49-F238E27FC236}">
                <a16:creationId xmlns:a16="http://schemas.microsoft.com/office/drawing/2014/main" id="{9379F1BB-1C96-40DC-B21C-597833F1120B}"/>
              </a:ext>
            </a:extLst>
          </p:cNvPr>
          <p:cNvSpPr/>
          <p:nvPr/>
        </p:nvSpPr>
        <p:spPr bwMode="auto">
          <a:xfrm flipH="1">
            <a:off x="5631006" y="1707651"/>
            <a:ext cx="2060770" cy="457199"/>
          </a:xfrm>
          <a:prstGeom prst="ben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91" name="Arrow: Bent 90">
            <a:extLst>
              <a:ext uri="{FF2B5EF4-FFF2-40B4-BE49-F238E27FC236}">
                <a16:creationId xmlns:a16="http://schemas.microsoft.com/office/drawing/2014/main" id="{820313DC-8DDA-4D26-8222-A8B19193A17D}"/>
              </a:ext>
            </a:extLst>
          </p:cNvPr>
          <p:cNvSpPr/>
          <p:nvPr/>
        </p:nvSpPr>
        <p:spPr bwMode="auto">
          <a:xfrm rot="5400000" flipH="1">
            <a:off x="6188940" y="4217623"/>
            <a:ext cx="597577" cy="2060769"/>
          </a:xfrm>
          <a:prstGeom prst="bentArrow">
            <a:avLst>
              <a:gd name="adj1" fmla="val 13903"/>
              <a:gd name="adj2" fmla="val 20225"/>
              <a:gd name="adj3" fmla="val 25000"/>
              <a:gd name="adj4" fmla="val 4375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16" name="TextBox 15">
            <a:extLst>
              <a:ext uri="{FF2B5EF4-FFF2-40B4-BE49-F238E27FC236}">
                <a16:creationId xmlns:a16="http://schemas.microsoft.com/office/drawing/2014/main" id="{20AC01E3-825A-406A-AF67-DE4DB235EC99}"/>
              </a:ext>
            </a:extLst>
          </p:cNvPr>
          <p:cNvSpPr txBox="1"/>
          <p:nvPr/>
        </p:nvSpPr>
        <p:spPr>
          <a:xfrm>
            <a:off x="8077200" y="5603694"/>
            <a:ext cx="1066800" cy="307777"/>
          </a:xfrm>
          <a:prstGeom prst="rect">
            <a:avLst/>
          </a:prstGeom>
          <a:noFill/>
        </p:spPr>
        <p:txBody>
          <a:bodyPr wrap="square" rtlCol="0">
            <a:spAutoFit/>
          </a:bodyPr>
          <a:lstStyle/>
          <a:p>
            <a:r>
              <a:rPr lang="en-US" sz="1400" dirty="0"/>
              <a:t>Slide </a:t>
            </a:r>
            <a:r>
              <a:rPr lang="en-US" sz="1400" dirty="0" smtClean="0"/>
              <a:t>11.28</a:t>
            </a:r>
            <a:endParaRPr lang="en-US" sz="1400" dirty="0"/>
          </a:p>
        </p:txBody>
      </p:sp>
      <p:sp>
        <p:nvSpPr>
          <p:cNvPr id="17"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734295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8" name="Rectangle 8"/>
          <p:cNvSpPr>
            <a:spLocks noGrp="1" noChangeArrowheads="1"/>
          </p:cNvSpPr>
          <p:nvPr>
            <p:ph type="title"/>
          </p:nvPr>
        </p:nvSpPr>
        <p:spPr>
          <a:xfrm>
            <a:off x="457200" y="274638"/>
            <a:ext cx="8229600" cy="944562"/>
          </a:xfrm>
        </p:spPr>
        <p:txBody>
          <a:bodyPr/>
          <a:lstStyle/>
          <a:p>
            <a:r>
              <a:rPr lang="en-US" dirty="0"/>
              <a:t> </a:t>
            </a:r>
          </a:p>
        </p:txBody>
      </p:sp>
      <p:sp>
        <p:nvSpPr>
          <p:cNvPr id="1198090" name="Rectangle 10"/>
          <p:cNvSpPr>
            <a:spLocks noGrp="1" noChangeArrowheads="1"/>
          </p:cNvSpPr>
          <p:nvPr>
            <p:ph type="title" idx="4294967295"/>
          </p:nvPr>
        </p:nvSpPr>
        <p:spPr>
          <a:xfrm>
            <a:off x="0" y="679361"/>
            <a:ext cx="9144000" cy="1219200"/>
          </a:xfrm>
          <a:noFill/>
          <a:ln/>
        </p:spPr>
        <p:txBody>
          <a:bodyPr>
            <a:normAutofit/>
          </a:bodyPr>
          <a:lstStyle/>
          <a:p>
            <a:r>
              <a:rPr lang="en-US" sz="3300" dirty="0" smtClean="0">
                <a:solidFill>
                  <a:schemeClr val="tx1"/>
                </a:solidFill>
              </a:rPr>
              <a:t>Global </a:t>
            </a:r>
            <a:r>
              <a:rPr lang="en-US" sz="3300" dirty="0">
                <a:solidFill>
                  <a:schemeClr val="tx1"/>
                </a:solidFill>
              </a:rPr>
              <a:t>Health Evidence Evaluation </a:t>
            </a:r>
            <a:r>
              <a:rPr lang="en-US" sz="3300" dirty="0" smtClean="0">
                <a:solidFill>
                  <a:schemeClr val="tx1"/>
                </a:solidFill>
              </a:rPr>
              <a:t>Framework</a:t>
            </a:r>
            <a:r>
              <a:rPr lang="en-US" sz="3900" dirty="0" smtClean="0"/>
              <a:t> </a:t>
            </a:r>
            <a:endParaRPr lang="en-US" sz="3900" dirty="0"/>
          </a:p>
        </p:txBody>
      </p:sp>
      <p:sp>
        <p:nvSpPr>
          <p:cNvPr id="16" name="Rectangle 15"/>
          <p:cNvSpPr/>
          <p:nvPr/>
        </p:nvSpPr>
        <p:spPr>
          <a:xfrm>
            <a:off x="762000" y="1600200"/>
            <a:ext cx="3886200" cy="1477328"/>
          </a:xfrm>
          <a:prstGeom prst="rect">
            <a:avLst/>
          </a:prstGeom>
        </p:spPr>
        <p:txBody>
          <a:bodyPr wrap="square">
            <a:spAutoFit/>
          </a:bodyPr>
          <a:lstStyle/>
          <a:p>
            <a:endParaRPr lang="en-US" dirty="0"/>
          </a:p>
          <a:p>
            <a:endParaRPr lang="en-US" dirty="0"/>
          </a:p>
          <a:p>
            <a:endParaRPr lang="en-US" dirty="0"/>
          </a:p>
          <a:p>
            <a:endParaRPr lang="en-US" dirty="0"/>
          </a:p>
          <a:p>
            <a:endParaRPr lang="en-US" dirty="0"/>
          </a:p>
        </p:txBody>
      </p:sp>
      <p:sp>
        <p:nvSpPr>
          <p:cNvPr id="22" name="Rectangle 21"/>
          <p:cNvSpPr/>
          <p:nvPr/>
        </p:nvSpPr>
        <p:spPr>
          <a:xfrm>
            <a:off x="457200" y="1848130"/>
            <a:ext cx="8077200" cy="4031873"/>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AHRQ: “The </a:t>
            </a:r>
            <a:r>
              <a:rPr lang="en-US" sz="2800" dirty="0">
                <a:latin typeface="Times New Roman" panose="02020603050405020304" pitchFamily="18" charset="0"/>
                <a:cs typeface="Times New Roman" panose="02020603050405020304" pitchFamily="18" charset="0"/>
              </a:rPr>
              <a:t>global effort has enabled standardization of approaches, including the agreement that evidence-based decision making is a norm for health policy, practice, and programs. The </a:t>
            </a:r>
            <a:r>
              <a:rPr lang="en-US" sz="2800" dirty="0" smtClean="0">
                <a:latin typeface="Times New Roman" panose="02020603050405020304" pitchFamily="18" charset="0"/>
                <a:cs typeface="Times New Roman" panose="02020603050405020304" pitchFamily="18" charset="0"/>
              </a:rPr>
              <a:t>U.S. </a:t>
            </a:r>
            <a:r>
              <a:rPr lang="en-US" sz="2800" dirty="0">
                <a:latin typeface="Times New Roman" panose="02020603050405020304" pitchFamily="18" charset="0"/>
                <a:cs typeface="Times New Roman" panose="02020603050405020304" pitchFamily="18" charset="0"/>
              </a:rPr>
              <a:t>Agency for International Development (USAID) is likewise committed to evidence-based, innovative, efficacious, effective and sustainable global </a:t>
            </a:r>
            <a:r>
              <a:rPr lang="en-US" sz="2800" dirty="0" smtClean="0">
                <a:latin typeface="Times New Roman" panose="02020603050405020304" pitchFamily="18" charset="0"/>
                <a:cs typeface="Times New Roman" panose="02020603050405020304" pitchFamily="18" charset="0"/>
              </a:rPr>
              <a:t>health.”</a:t>
            </a:r>
          </a:p>
          <a:p>
            <a:r>
              <a:rPr lang="en-US" dirty="0" smtClean="0">
                <a:latin typeface="Times New Roman" panose="02020603050405020304" pitchFamily="18" charset="0"/>
                <a:cs typeface="Times New Roman" panose="02020603050405020304" pitchFamily="18" charset="0"/>
              </a:rPr>
              <a:t>(www.ncbi.nlm.nih.gov/books/NBK121291/pdf/Bookshelf_NBK121291.pdf</a:t>
            </a:r>
            <a:r>
              <a:rPr lang="en-US"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DDD5374-F3CE-45B9-A325-FE8418F1BA46}"/>
              </a:ext>
            </a:extLst>
          </p:cNvPr>
          <p:cNvSpPr txBox="1"/>
          <p:nvPr/>
        </p:nvSpPr>
        <p:spPr>
          <a:xfrm>
            <a:off x="8001000" y="5606513"/>
            <a:ext cx="1143000" cy="307777"/>
          </a:xfrm>
          <a:prstGeom prst="rect">
            <a:avLst/>
          </a:prstGeom>
          <a:noFill/>
        </p:spPr>
        <p:txBody>
          <a:bodyPr wrap="square" rtlCol="0">
            <a:spAutoFit/>
          </a:bodyPr>
          <a:lstStyle/>
          <a:p>
            <a:r>
              <a:rPr lang="en-US" sz="1400" dirty="0"/>
              <a:t>Slide </a:t>
            </a:r>
            <a:r>
              <a:rPr lang="en-US" sz="1400" dirty="0" smtClean="0"/>
              <a:t>11.29</a:t>
            </a:r>
            <a:endParaRPr lang="en-US" sz="1400" dirty="0"/>
          </a:p>
        </p:txBody>
      </p:sp>
      <p:sp>
        <p:nvSpPr>
          <p:cNvPr id="9"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417438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1940A5-337C-4208-A7AB-625DE1A89BA8}"/>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5" name="Rectangle 4">
            <a:extLst>
              <a:ext uri="{FF2B5EF4-FFF2-40B4-BE49-F238E27FC236}">
                <a16:creationId xmlns:a16="http://schemas.microsoft.com/office/drawing/2014/main" id="{1A987A0C-2F38-46E0-BFE7-5E5B094EE69D}"/>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6" name="Rectangle 5">
            <a:extLst>
              <a:ext uri="{FF2B5EF4-FFF2-40B4-BE49-F238E27FC236}">
                <a16:creationId xmlns:a16="http://schemas.microsoft.com/office/drawing/2014/main" id="{6077DB26-A0CD-4CBF-90D6-B99EDB2F3245}"/>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4" name="Rectangle 3">
            <a:extLst>
              <a:ext uri="{FF2B5EF4-FFF2-40B4-BE49-F238E27FC236}">
                <a16:creationId xmlns:a16="http://schemas.microsoft.com/office/drawing/2014/main" id="{7971ABA3-D9BB-41D4-A877-DF71C7B741A6}"/>
              </a:ext>
            </a:extLst>
          </p:cNvPr>
          <p:cNvSpPr/>
          <p:nvPr/>
        </p:nvSpPr>
        <p:spPr>
          <a:xfrm>
            <a:off x="152400" y="708530"/>
            <a:ext cx="8763000" cy="4320670"/>
          </a:xfrm>
          <a:prstGeom prst="rect">
            <a:avLst/>
          </a:prstGeom>
        </p:spPr>
        <p:txBody>
          <a:bodyPr wrap="square">
            <a:spAutoFit/>
          </a:bodyPr>
          <a:lstStyle/>
          <a:p>
            <a:pPr algn="ctr">
              <a:lnSpc>
                <a:spcPct val="107000"/>
              </a:lnSpc>
              <a:spcAft>
                <a:spcPts val="800"/>
              </a:spcAft>
            </a:pPr>
            <a:r>
              <a:rPr lang="en-US" sz="4400" dirty="0" smtClean="0">
                <a:solidFill>
                  <a:srgbClr val="211D1E"/>
                </a:solidFill>
                <a:latin typeface="Times New Roman" panose="02020603050405020304" pitchFamily="18" charset="0"/>
                <a:ea typeface="Calibri" panose="020F0502020204030204" pitchFamily="34" charset="0"/>
                <a:cs typeface="Times New Roman" panose="02020603050405020304" pitchFamily="18" charset="0"/>
              </a:rPr>
              <a:t>Information</a:t>
            </a:r>
            <a:r>
              <a:rPr lang="en-US" sz="44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smtClean="0">
                <a:latin typeface="Times New Roman" panose="02020603050405020304" pitchFamily="18" charset="0"/>
                <a:ea typeface="Calibri" panose="020F0502020204030204" pitchFamily="34" charset="0"/>
                <a:cs typeface="Times New Roman" panose="02020603050405020304" pitchFamily="18" charset="0"/>
              </a:rPr>
              <a:t>T</a:t>
            </a:r>
            <a:r>
              <a:rPr lang="en-US" sz="4400" dirty="0" smtClean="0">
                <a:solidFill>
                  <a:srgbClr val="211D1E"/>
                </a:solidFill>
                <a:latin typeface="Times New Roman" panose="02020603050405020304" pitchFamily="18" charset="0"/>
                <a:ea typeface="Calibri" panose="020F0502020204030204" pitchFamily="34" charset="0"/>
                <a:cs typeface="Times New Roman" panose="02020603050405020304" pitchFamily="18" charset="0"/>
              </a:rPr>
              <a:t>echnology </a:t>
            </a:r>
            <a:r>
              <a:rPr lang="en-US" sz="4400" dirty="0">
                <a:solidFill>
                  <a:srgbClr val="211D1E"/>
                </a:solidFill>
                <a:latin typeface="Times New Roman" panose="02020603050405020304" pitchFamily="18" charset="0"/>
                <a:ea typeface="Calibri" panose="020F0502020204030204" pitchFamily="34" charset="0"/>
                <a:cs typeface="Times New Roman" panose="02020603050405020304" pitchFamily="18" charset="0"/>
              </a:rPr>
              <a:t>A</a:t>
            </a:r>
            <a:r>
              <a:rPr lang="en-US" sz="4400" dirty="0" smtClean="0">
                <a:solidFill>
                  <a:srgbClr val="211D1E"/>
                </a:solidFill>
                <a:latin typeface="Times New Roman" panose="02020603050405020304" pitchFamily="18" charset="0"/>
                <a:ea typeface="Calibri" panose="020F0502020204030204" pitchFamily="34" charset="0"/>
                <a:cs typeface="Times New Roman" panose="02020603050405020304" pitchFamily="18" charset="0"/>
              </a:rPr>
              <a:t>rchitecture</a:t>
            </a:r>
            <a:endParaRPr lang="en-US" sz="4400" dirty="0">
              <a:solidFill>
                <a:srgbClr val="211D1E"/>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rgbClr val="211D1E"/>
                </a:solidFill>
                <a:latin typeface="Times New Roman" panose="02020603050405020304" pitchFamily="18" charset="0"/>
                <a:ea typeface="Calibri" panose="020F0502020204030204" pitchFamily="34" charset="0"/>
                <a:cs typeface="Times New Roman" panose="02020603050405020304" pitchFamily="18" charset="0"/>
              </a:rPr>
              <a:t>Health information architecture is considered a strategic resource and the basis for corporate and system design.  </a:t>
            </a:r>
          </a:p>
          <a:p>
            <a:pPr lvl="1">
              <a:lnSpc>
                <a:spcPct val="107000"/>
              </a:lnSpc>
              <a:spcAft>
                <a:spcPts val="800"/>
              </a:spcAft>
            </a:pPr>
            <a:r>
              <a:rPr lang="en-US" sz="2800" dirty="0">
                <a:solidFill>
                  <a:srgbClr val="211D1E"/>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solidFill>
                  <a:srgbClr val="211D1E"/>
                </a:solidFill>
                <a:latin typeface="Times New Roman" panose="02020603050405020304" pitchFamily="18" charset="0"/>
                <a:ea typeface="Calibri" panose="020F0502020204030204" pitchFamily="34" charset="0"/>
                <a:cs typeface="Times New Roman" panose="02020603050405020304" pitchFamily="18" charset="0"/>
              </a:rPr>
              <a:t>It was designed </a:t>
            </a:r>
            <a:r>
              <a:rPr lang="en-US" sz="2800" dirty="0">
                <a:solidFill>
                  <a:srgbClr val="211D1E"/>
                </a:solidFill>
                <a:latin typeface="Times New Roman" panose="02020603050405020304" pitchFamily="18" charset="0"/>
                <a:ea typeface="Calibri" panose="020F0502020204030204" pitchFamily="34" charset="0"/>
                <a:cs typeface="Times New Roman" panose="02020603050405020304" pitchFamily="18" charset="0"/>
              </a:rPr>
              <a:t>initially in the US around individual clinical decision making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silo architecture) </a:t>
            </a:r>
            <a:r>
              <a:rPr lang="en-US" sz="2800" dirty="0">
                <a:solidFill>
                  <a:srgbClr val="211D1E"/>
                </a:solidFill>
                <a:latin typeface="Times New Roman" panose="02020603050405020304" pitchFamily="18" charset="0"/>
                <a:ea typeface="Calibri" panose="020F0502020204030204" pitchFamily="34" charset="0"/>
                <a:cs typeface="Times New Roman" panose="02020603050405020304" pitchFamily="18" charset="0"/>
              </a:rPr>
              <a:t>but </a:t>
            </a:r>
            <a:r>
              <a:rPr lang="en-US" sz="2800" dirty="0" smtClean="0">
                <a:solidFill>
                  <a:srgbClr val="211D1E"/>
                </a:solidFill>
                <a:latin typeface="Times New Roman" panose="02020603050405020304" pitchFamily="18" charset="0"/>
                <a:ea typeface="Calibri" panose="020F0502020204030204" pitchFamily="34" charset="0"/>
                <a:cs typeface="Times New Roman" panose="02020603050405020304" pitchFamily="18" charset="0"/>
              </a:rPr>
              <a:t>is gradually </a:t>
            </a:r>
            <a:r>
              <a:rPr lang="en-US" sz="2800" dirty="0">
                <a:solidFill>
                  <a:srgbClr val="211D1E"/>
                </a:solidFill>
                <a:latin typeface="Times New Roman" panose="02020603050405020304" pitchFamily="18" charset="0"/>
                <a:ea typeface="Calibri" panose="020F0502020204030204" pitchFamily="34" charset="0"/>
                <a:cs typeface="Times New Roman" panose="02020603050405020304" pitchFamily="18" charset="0"/>
              </a:rPr>
              <a:t>evolving into system </a:t>
            </a:r>
            <a:r>
              <a:rPr lang="en-US" sz="2800" dirty="0" smtClean="0">
                <a:solidFill>
                  <a:srgbClr val="211D1E"/>
                </a:solidFill>
                <a:latin typeface="Times New Roman" panose="02020603050405020304" pitchFamily="18" charset="0"/>
                <a:ea typeface="Calibri" panose="020F0502020204030204" pitchFamily="34" charset="0"/>
                <a:cs typeface="Times New Roman" panose="02020603050405020304" pitchFamily="18" charset="0"/>
              </a:rPr>
              <a:t>architecture.</a:t>
            </a: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Aft>
                <a:spcPts val="800"/>
              </a:spcAft>
            </a:pPr>
            <a:r>
              <a:rPr lang="en-US" sz="2800" dirty="0" smtClean="0">
                <a:solidFill>
                  <a:srgbClr val="211D1E"/>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211D1E"/>
                </a:solidFill>
                <a:latin typeface="Times New Roman" panose="02020603050405020304" pitchFamily="18" charset="0"/>
                <a:ea typeface="Calibri" panose="020F0502020204030204" pitchFamily="34" charset="0"/>
                <a:cs typeface="Times New Roman" panose="02020603050405020304" pitchFamily="18" charset="0"/>
              </a:rPr>
              <a:t>In most </a:t>
            </a:r>
            <a:r>
              <a:rPr lang="en-US" sz="2800" dirty="0" smtClean="0">
                <a:solidFill>
                  <a:srgbClr val="211D1E"/>
                </a:solidFill>
                <a:latin typeface="Times New Roman" panose="02020603050405020304" pitchFamily="18" charset="0"/>
                <a:ea typeface="Calibri" panose="020F0502020204030204" pitchFamily="34" charset="0"/>
                <a:cs typeface="Times New Roman" panose="02020603050405020304" pitchFamily="18" charset="0"/>
              </a:rPr>
              <a:t>countries, </a:t>
            </a:r>
            <a:r>
              <a:rPr lang="en-US" sz="2800" dirty="0">
                <a:solidFill>
                  <a:srgbClr val="211D1E"/>
                </a:solidFill>
                <a:latin typeface="Times New Roman" panose="02020603050405020304" pitchFamily="18" charset="0"/>
                <a:ea typeface="Calibri" panose="020F0502020204030204" pitchFamily="34" charset="0"/>
                <a:cs typeface="Times New Roman" panose="02020603050405020304" pitchFamily="18" charset="0"/>
              </a:rPr>
              <a:t>IT architecture was based on assumptions of a national or regional health system.</a:t>
            </a:r>
          </a:p>
        </p:txBody>
      </p:sp>
      <p:sp>
        <p:nvSpPr>
          <p:cNvPr id="9" name="TextBox 8">
            <a:extLst>
              <a:ext uri="{FF2B5EF4-FFF2-40B4-BE49-F238E27FC236}">
                <a16:creationId xmlns:a16="http://schemas.microsoft.com/office/drawing/2014/main" id="{59928F23-F3BC-4AD6-B2D2-716614CB9EC2}"/>
              </a:ext>
            </a:extLst>
          </p:cNvPr>
          <p:cNvSpPr txBox="1"/>
          <p:nvPr/>
        </p:nvSpPr>
        <p:spPr>
          <a:xfrm>
            <a:off x="8077200" y="5611819"/>
            <a:ext cx="1447800" cy="307777"/>
          </a:xfrm>
          <a:prstGeom prst="rect">
            <a:avLst/>
          </a:prstGeom>
          <a:noFill/>
        </p:spPr>
        <p:txBody>
          <a:bodyPr wrap="square" rtlCol="0">
            <a:spAutoFit/>
          </a:bodyPr>
          <a:lstStyle/>
          <a:p>
            <a:r>
              <a:rPr lang="en-US" sz="1400" dirty="0"/>
              <a:t>Slide 11.3</a:t>
            </a:r>
          </a:p>
        </p:txBody>
      </p:sp>
      <p:sp>
        <p:nvSpPr>
          <p:cNvPr id="10"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631011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8" name="Rectangle 8"/>
          <p:cNvSpPr>
            <a:spLocks noGrp="1" noChangeArrowheads="1"/>
          </p:cNvSpPr>
          <p:nvPr>
            <p:ph type="title"/>
          </p:nvPr>
        </p:nvSpPr>
        <p:spPr>
          <a:xfrm>
            <a:off x="457200" y="274638"/>
            <a:ext cx="8229600" cy="944562"/>
          </a:xfrm>
        </p:spPr>
        <p:txBody>
          <a:bodyPr/>
          <a:lstStyle/>
          <a:p>
            <a:r>
              <a:rPr lang="en-US" dirty="0"/>
              <a:t> </a:t>
            </a:r>
          </a:p>
        </p:txBody>
      </p:sp>
      <p:sp>
        <p:nvSpPr>
          <p:cNvPr id="15" name="Rectangle 14"/>
          <p:cNvSpPr/>
          <p:nvPr/>
        </p:nvSpPr>
        <p:spPr>
          <a:xfrm>
            <a:off x="1" y="721931"/>
            <a:ext cx="9144000" cy="584775"/>
          </a:xfrm>
          <a:prstGeom prst="rect">
            <a:avLst/>
          </a:prstGeom>
        </p:spPr>
        <p:txBody>
          <a:bodyPr wrap="square">
            <a:spAutoFit/>
          </a:bodyPr>
          <a:lstStyle/>
          <a:p>
            <a:pPr algn="ctr"/>
            <a:r>
              <a:rPr lang="en-US" sz="3200" dirty="0">
                <a:latin typeface="Times New Roman" panose="02020603050405020304" pitchFamily="18" charset="0"/>
                <a:cs typeface="Times New Roman" panose="02020603050405020304" pitchFamily="18" charset="0"/>
              </a:rPr>
              <a:t>Global Health Evidence Evaluation Framework</a:t>
            </a:r>
          </a:p>
        </p:txBody>
      </p:sp>
      <p:sp>
        <p:nvSpPr>
          <p:cNvPr id="16" name="Rectangle 15"/>
          <p:cNvSpPr/>
          <p:nvPr/>
        </p:nvSpPr>
        <p:spPr>
          <a:xfrm>
            <a:off x="762000" y="1600200"/>
            <a:ext cx="3886200" cy="1477328"/>
          </a:xfrm>
          <a:prstGeom prst="rect">
            <a:avLst/>
          </a:prstGeom>
        </p:spPr>
        <p:txBody>
          <a:bodyPr wrap="square">
            <a:spAutoFit/>
          </a:bodyPr>
          <a:lstStyle/>
          <a:p>
            <a:endParaRPr lang="en-US" dirty="0"/>
          </a:p>
          <a:p>
            <a:endParaRPr lang="en-US" dirty="0"/>
          </a:p>
          <a:p>
            <a:endParaRPr lang="en-US" dirty="0"/>
          </a:p>
          <a:p>
            <a:endParaRPr lang="en-US" dirty="0"/>
          </a:p>
          <a:p>
            <a:endParaRPr lang="en-US" dirty="0"/>
          </a:p>
        </p:txBody>
      </p:sp>
      <p:sp>
        <p:nvSpPr>
          <p:cNvPr id="22" name="Rectangle 21"/>
          <p:cNvSpPr/>
          <p:nvPr/>
        </p:nvSpPr>
        <p:spPr>
          <a:xfrm>
            <a:off x="419100" y="1467683"/>
            <a:ext cx="8191500" cy="4247317"/>
          </a:xfrm>
          <a:prstGeom prst="rect">
            <a:avLst/>
          </a:prstGeom>
        </p:spPr>
        <p:txBody>
          <a:bodyPr wrap="square">
            <a:spAutoFit/>
          </a:bodyPr>
          <a:lstStyle/>
          <a:p>
            <a:r>
              <a:rPr lang="en-US" sz="2700" dirty="0">
                <a:latin typeface="Times New Roman" panose="02020603050405020304" pitchFamily="18" charset="0"/>
                <a:cs typeface="Times New Roman" panose="02020603050405020304" pitchFamily="18" charset="0"/>
              </a:rPr>
              <a:t>Evidence-based decision making is critical to informing and guiding programming in global health intervention, global health policies, and programs. </a:t>
            </a:r>
          </a:p>
          <a:p>
            <a:endParaRPr lang="en-US" sz="2700" dirty="0">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cs typeface="Times New Roman" panose="02020603050405020304" pitchFamily="18" charset="0"/>
              </a:rPr>
              <a:t>Evidence-based decision making focused historically on clinical models and physician decision making for patients informed by systematic review of evidence. </a:t>
            </a:r>
          </a:p>
          <a:p>
            <a:endParaRPr lang="en-US" sz="2700" dirty="0">
              <a:latin typeface="Times New Roman" panose="02020603050405020304" pitchFamily="18" charset="0"/>
              <a:cs typeface="Times New Roman" panose="02020603050405020304" pitchFamily="18" charset="0"/>
            </a:endParaRPr>
          </a:p>
          <a:p>
            <a:r>
              <a:rPr lang="en-US" sz="2700" dirty="0">
                <a:latin typeface="Times New Roman" panose="02020603050405020304" pitchFamily="18" charset="0"/>
                <a:cs typeface="Times New Roman" panose="02020603050405020304" pitchFamily="18" charset="0"/>
              </a:rPr>
              <a:t>Models of evidence-based population health provide informed policy direction for medical systems. </a:t>
            </a:r>
          </a:p>
        </p:txBody>
      </p:sp>
      <p:sp>
        <p:nvSpPr>
          <p:cNvPr id="8" name="TextBox 7">
            <a:extLst>
              <a:ext uri="{FF2B5EF4-FFF2-40B4-BE49-F238E27FC236}">
                <a16:creationId xmlns:a16="http://schemas.microsoft.com/office/drawing/2014/main" id="{6A14EDFA-7AD7-48E5-976D-8DA7F101ACB2}"/>
              </a:ext>
            </a:extLst>
          </p:cNvPr>
          <p:cNvSpPr txBox="1"/>
          <p:nvPr/>
        </p:nvSpPr>
        <p:spPr>
          <a:xfrm>
            <a:off x="8000505" y="5662609"/>
            <a:ext cx="1447800" cy="307777"/>
          </a:xfrm>
          <a:prstGeom prst="rect">
            <a:avLst/>
          </a:prstGeom>
          <a:noFill/>
        </p:spPr>
        <p:txBody>
          <a:bodyPr wrap="square" rtlCol="0">
            <a:spAutoFit/>
          </a:bodyPr>
          <a:lstStyle/>
          <a:p>
            <a:r>
              <a:rPr lang="en-US" sz="1400" dirty="0"/>
              <a:t>Slide </a:t>
            </a:r>
            <a:r>
              <a:rPr lang="en-US" sz="1400" dirty="0" smtClean="0"/>
              <a:t>11.30</a:t>
            </a:r>
            <a:endParaRPr lang="en-US" sz="1400" dirty="0"/>
          </a:p>
        </p:txBody>
      </p:sp>
      <p:sp>
        <p:nvSpPr>
          <p:cNvPr id="9"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811809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1940A5-337C-4208-A7AB-625DE1A89BA8}"/>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5" name="Rectangle 4">
            <a:extLst>
              <a:ext uri="{FF2B5EF4-FFF2-40B4-BE49-F238E27FC236}">
                <a16:creationId xmlns:a16="http://schemas.microsoft.com/office/drawing/2014/main" id="{1A987A0C-2F38-46E0-BFE7-5E5B094EE69D}"/>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6" name="Rectangle 5">
            <a:extLst>
              <a:ext uri="{FF2B5EF4-FFF2-40B4-BE49-F238E27FC236}">
                <a16:creationId xmlns:a16="http://schemas.microsoft.com/office/drawing/2014/main" id="{6077DB26-A0CD-4CBF-90D6-B99EDB2F3245}"/>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2" name="Rectangle 1">
            <a:extLst>
              <a:ext uri="{FF2B5EF4-FFF2-40B4-BE49-F238E27FC236}">
                <a16:creationId xmlns:a16="http://schemas.microsoft.com/office/drawing/2014/main" id="{E3B9EE5B-C001-4277-995B-7B3515D91897}"/>
              </a:ext>
            </a:extLst>
          </p:cNvPr>
          <p:cNvSpPr/>
          <p:nvPr/>
        </p:nvSpPr>
        <p:spPr>
          <a:xfrm>
            <a:off x="609600" y="1744682"/>
            <a:ext cx="7848600" cy="39703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Developing an information system typically falls on a private EHR vendor and health system representatives, primarily IT technicians and clinical staff—both of whom are operationally oriented and focused on technical aspects.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0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long-term and strategic vison of IT in transforming health systems is </a:t>
            </a:r>
            <a:r>
              <a:rPr kumimoji="0" lang="en-US" sz="2800" b="0"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underrepresented </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initially, and </a:t>
            </a:r>
            <a:r>
              <a:rPr lang="en-US" sz="2800" dirty="0">
                <a:solidFill>
                  <a:srgbClr val="000000"/>
                </a:solidFill>
                <a:latin typeface="Times New Roman" panose="02020603050405020304" pitchFamily="18" charset="0"/>
                <a:cs typeface="Times New Roman" panose="02020603050405020304" pitchFamily="18" charset="0"/>
              </a:rPr>
              <a:t>frequently on a continuous basis. </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 </a:t>
            </a:r>
            <a:endPar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2FE10A78-7845-4568-B83B-1C24146DB27C}"/>
              </a:ext>
            </a:extLst>
          </p:cNvPr>
          <p:cNvSpPr/>
          <p:nvPr/>
        </p:nvSpPr>
        <p:spPr>
          <a:xfrm>
            <a:off x="0" y="838200"/>
            <a:ext cx="9144000"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Common Health IT System Design </a:t>
            </a:r>
            <a:r>
              <a:rPr kumimoji="0" lang="en-US" sz="3600" b="0"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Flaw</a:t>
            </a:r>
            <a:endPar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8D73160-DD14-49CE-9CB2-8EFEE0D36F4B}"/>
              </a:ext>
            </a:extLst>
          </p:cNvPr>
          <p:cNvSpPr txBox="1"/>
          <p:nvPr/>
        </p:nvSpPr>
        <p:spPr>
          <a:xfrm>
            <a:off x="7886700" y="5545930"/>
            <a:ext cx="1447800" cy="307777"/>
          </a:xfrm>
          <a:prstGeom prst="rect">
            <a:avLst/>
          </a:prstGeom>
          <a:noFill/>
        </p:spPr>
        <p:txBody>
          <a:bodyPr wrap="square" rtlCol="0">
            <a:spAutoFit/>
          </a:bodyPr>
          <a:lstStyle/>
          <a:p>
            <a:r>
              <a:rPr lang="en-US" sz="1400" dirty="0"/>
              <a:t>Slide 11.4</a:t>
            </a:r>
          </a:p>
        </p:txBody>
      </p:sp>
      <p:sp>
        <p:nvSpPr>
          <p:cNvPr id="10"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4095472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1940A5-337C-4208-A7AB-625DE1A89BA8}"/>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5" name="Rectangle 4">
            <a:extLst>
              <a:ext uri="{FF2B5EF4-FFF2-40B4-BE49-F238E27FC236}">
                <a16:creationId xmlns:a16="http://schemas.microsoft.com/office/drawing/2014/main" id="{1A987A0C-2F38-46E0-BFE7-5E5B094EE69D}"/>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6" name="Rectangle 5">
            <a:extLst>
              <a:ext uri="{FF2B5EF4-FFF2-40B4-BE49-F238E27FC236}">
                <a16:creationId xmlns:a16="http://schemas.microsoft.com/office/drawing/2014/main" id="{6077DB26-A0CD-4CBF-90D6-B99EDB2F3245}"/>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2" name="Rectangle 1">
            <a:extLst>
              <a:ext uri="{FF2B5EF4-FFF2-40B4-BE49-F238E27FC236}">
                <a16:creationId xmlns:a16="http://schemas.microsoft.com/office/drawing/2014/main" id="{982EB236-ECD2-4797-8B52-2F86914A3CF7}"/>
              </a:ext>
            </a:extLst>
          </p:cNvPr>
          <p:cNvSpPr/>
          <p:nvPr/>
        </p:nvSpPr>
        <p:spPr>
          <a:xfrm>
            <a:off x="0" y="788990"/>
            <a:ext cx="9144000" cy="630942"/>
          </a:xfrm>
          <a:prstGeom prst="rect">
            <a:avLst/>
          </a:prstGeom>
        </p:spPr>
        <p:txBody>
          <a:bodyPr wrap="square">
            <a:spAutoFit/>
          </a:bodyPr>
          <a:lstStyle/>
          <a:p>
            <a:pPr algn="ctr"/>
            <a:r>
              <a:rPr lang="en-US" sz="3500" dirty="0">
                <a:latin typeface="Times New Roman" panose="02020603050405020304" pitchFamily="18" charset="0"/>
                <a:ea typeface="Calibri" panose="020F0502020204030204" pitchFamily="34" charset="0"/>
              </a:rPr>
              <a:t>Health Information Systems Design and Function</a:t>
            </a:r>
            <a:endParaRPr lang="en-US" sz="3500" dirty="0"/>
          </a:p>
        </p:txBody>
      </p:sp>
      <p:sp>
        <p:nvSpPr>
          <p:cNvPr id="8" name="Rectangle 7">
            <a:extLst>
              <a:ext uri="{FF2B5EF4-FFF2-40B4-BE49-F238E27FC236}">
                <a16:creationId xmlns:a16="http://schemas.microsoft.com/office/drawing/2014/main" id="{92C40853-00ED-4E81-B900-38816EFA092F}"/>
              </a:ext>
            </a:extLst>
          </p:cNvPr>
          <p:cNvSpPr/>
          <p:nvPr/>
        </p:nvSpPr>
        <p:spPr>
          <a:xfrm>
            <a:off x="454957" y="1542395"/>
            <a:ext cx="8386483" cy="4401205"/>
          </a:xfrm>
          <a:prstGeom prst="rect">
            <a:avLst/>
          </a:prstGeom>
        </p:spPr>
        <p:txBody>
          <a:bodyPr wrap="square">
            <a:spAutoFit/>
          </a:bodyPr>
          <a:lstStyle/>
          <a:p>
            <a:r>
              <a:rPr lang="en-US" sz="2800" dirty="0">
                <a:latin typeface="Times New Roman" panose="02020603050405020304" pitchFamily="18" charset="0"/>
                <a:ea typeface="Calibri" panose="020F0502020204030204" pitchFamily="34" charset="0"/>
              </a:rPr>
              <a:t>Meaningful comparisons are complicated by differences in the design and function of health </a:t>
            </a:r>
            <a:r>
              <a:rPr lang="en-US" sz="2800" dirty="0" smtClean="0">
                <a:latin typeface="Times New Roman" panose="02020603050405020304" pitchFamily="18" charset="0"/>
                <a:ea typeface="Calibri" panose="020F0502020204030204" pitchFamily="34" charset="0"/>
              </a:rPr>
              <a:t>systems:   </a:t>
            </a:r>
            <a:endParaRPr lang="en-US" sz="2800" dirty="0">
              <a:latin typeface="Times New Roman" panose="02020603050405020304" pitchFamily="18" charset="0"/>
              <a:ea typeface="Calibri" panose="020F0502020204030204" pitchFamily="34" charset="0"/>
            </a:endParaRPr>
          </a:p>
          <a:p>
            <a:pPr marL="9144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P</a:t>
            </a:r>
            <a:r>
              <a:rPr lang="en-US" sz="2800" dirty="0" smtClean="0">
                <a:latin typeface="Times New Roman" panose="02020603050405020304" pitchFamily="18" charset="0"/>
                <a:ea typeface="Calibri" panose="020F0502020204030204" pitchFamily="34" charset="0"/>
              </a:rPr>
              <a:t>urpose</a:t>
            </a:r>
            <a:endParaRPr lang="en-US" sz="2800" dirty="0">
              <a:latin typeface="Times New Roman" panose="02020603050405020304" pitchFamily="18" charset="0"/>
              <a:ea typeface="Calibri" panose="020F0502020204030204" pitchFamily="34" charset="0"/>
            </a:endParaRPr>
          </a:p>
          <a:p>
            <a:pPr marL="9144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S</a:t>
            </a:r>
            <a:r>
              <a:rPr lang="en-US" sz="2800" dirty="0" smtClean="0">
                <a:latin typeface="Times New Roman" panose="02020603050405020304" pitchFamily="18" charset="0"/>
                <a:ea typeface="Calibri" panose="020F0502020204030204" pitchFamily="34" charset="0"/>
              </a:rPr>
              <a:t>ize</a:t>
            </a:r>
            <a:endParaRPr lang="en-US" sz="2800" dirty="0">
              <a:latin typeface="Times New Roman" panose="02020603050405020304" pitchFamily="18" charset="0"/>
              <a:ea typeface="Calibri" panose="020F0502020204030204" pitchFamily="34" charset="0"/>
            </a:endParaRPr>
          </a:p>
          <a:p>
            <a:pPr marL="9144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D</a:t>
            </a:r>
            <a:r>
              <a:rPr lang="en-US" sz="2800" dirty="0" smtClean="0">
                <a:latin typeface="Times New Roman" panose="02020603050405020304" pitchFamily="18" charset="0"/>
                <a:ea typeface="Calibri" panose="020F0502020204030204" pitchFamily="34" charset="0"/>
              </a:rPr>
              <a:t>iversity</a:t>
            </a:r>
            <a:endParaRPr lang="en-US" sz="2800" dirty="0">
              <a:latin typeface="Times New Roman" panose="02020603050405020304" pitchFamily="18" charset="0"/>
              <a:ea typeface="Calibri" panose="020F0502020204030204" pitchFamily="34" charset="0"/>
            </a:endParaRPr>
          </a:p>
          <a:p>
            <a:pPr marL="914400" lvl="1"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rPr>
              <a:t>S</a:t>
            </a:r>
            <a:r>
              <a:rPr lang="en-US" sz="2800" dirty="0" smtClean="0">
                <a:latin typeface="Times New Roman" panose="02020603050405020304" pitchFamily="18" charset="0"/>
                <a:ea typeface="Calibri" panose="020F0502020204030204" pitchFamily="34" charset="0"/>
              </a:rPr>
              <a:t>tructure </a:t>
            </a:r>
            <a:r>
              <a:rPr lang="en-US" sz="2800" dirty="0">
                <a:latin typeface="Times New Roman" panose="02020603050405020304" pitchFamily="18" charset="0"/>
                <a:ea typeface="Calibri" panose="020F0502020204030204" pitchFamily="34" charset="0"/>
              </a:rPr>
              <a:t>of health systems </a:t>
            </a:r>
            <a:endParaRPr lang="en-US" sz="2800" dirty="0"/>
          </a:p>
          <a:p>
            <a:r>
              <a:rPr lang="en-US" sz="2800" dirty="0" smtClean="0">
                <a:latin typeface="Times New Roman" panose="02020603050405020304" pitchFamily="18" charset="0"/>
                <a:ea typeface="Calibri" panose="020F0502020204030204" pitchFamily="34" charset="0"/>
              </a:rPr>
              <a:t>Most </a:t>
            </a:r>
            <a:r>
              <a:rPr lang="en-US" sz="2800" dirty="0">
                <a:latin typeface="Times New Roman" panose="02020603050405020304" pitchFamily="18" charset="0"/>
                <a:ea typeface="Calibri" panose="020F0502020204030204" pitchFamily="34" charset="0"/>
              </a:rPr>
              <a:t>countries consider access to health services a right and the responsibility of </a:t>
            </a:r>
            <a:r>
              <a:rPr lang="en-US" sz="2800" dirty="0" smtClean="0">
                <a:latin typeface="Times New Roman" panose="02020603050405020304" pitchFamily="18" charset="0"/>
                <a:ea typeface="Calibri" panose="020F0502020204030204" pitchFamily="34" charset="0"/>
              </a:rPr>
              <a:t>government</a:t>
            </a:r>
            <a:r>
              <a:rPr lang="en-US" sz="2800" dirty="0" smtClean="0"/>
              <a:t>—</a:t>
            </a:r>
            <a:r>
              <a:rPr lang="en-US" sz="2800" dirty="0" smtClean="0">
                <a:latin typeface="Times New Roman" panose="02020603050405020304" pitchFamily="18" charset="0"/>
                <a:ea typeface="Calibri" panose="020F0502020204030204" pitchFamily="34" charset="0"/>
              </a:rPr>
              <a:t>a </a:t>
            </a:r>
            <a:r>
              <a:rPr lang="en-US" sz="2800" dirty="0">
                <a:latin typeface="Times New Roman" panose="02020603050405020304" pitchFamily="18" charset="0"/>
                <a:ea typeface="Calibri" panose="020F0502020204030204" pitchFamily="34" charset="0"/>
              </a:rPr>
              <a:t>major difference from </a:t>
            </a:r>
            <a:r>
              <a:rPr lang="en-US" sz="2800" dirty="0" smtClean="0">
                <a:latin typeface="Times New Roman" panose="02020603050405020304" pitchFamily="18" charset="0"/>
                <a:ea typeface="Calibri" panose="020F0502020204030204" pitchFamily="34" charset="0"/>
              </a:rPr>
              <a:t>the US, with its </a:t>
            </a:r>
            <a:r>
              <a:rPr lang="en-US" sz="2800" dirty="0">
                <a:latin typeface="Times New Roman" panose="02020603050405020304" pitchFamily="18" charset="0"/>
                <a:ea typeface="Calibri" panose="020F0502020204030204" pitchFamily="34" charset="0"/>
              </a:rPr>
              <a:t>private, </a:t>
            </a:r>
            <a:r>
              <a:rPr lang="en-US" sz="2800" dirty="0" smtClean="0">
                <a:latin typeface="Times New Roman" panose="02020603050405020304" pitchFamily="18" charset="0"/>
                <a:ea typeface="Calibri" panose="020F0502020204030204" pitchFamily="34" charset="0"/>
              </a:rPr>
              <a:t>locally based </a:t>
            </a:r>
            <a:r>
              <a:rPr lang="en-US" sz="2800" dirty="0">
                <a:latin typeface="Times New Roman" panose="02020603050405020304" pitchFamily="18" charset="0"/>
                <a:ea typeface="Calibri" panose="020F0502020204030204" pitchFamily="34" charset="0"/>
              </a:rPr>
              <a:t>health institutions. </a:t>
            </a:r>
            <a:endParaRPr lang="en-US" sz="2800" dirty="0"/>
          </a:p>
        </p:txBody>
      </p:sp>
      <p:sp>
        <p:nvSpPr>
          <p:cNvPr id="9" name="TextBox 8">
            <a:extLst>
              <a:ext uri="{FF2B5EF4-FFF2-40B4-BE49-F238E27FC236}">
                <a16:creationId xmlns:a16="http://schemas.microsoft.com/office/drawing/2014/main" id="{744D1CEE-C7C0-49EC-AFC5-0BD56669E030}"/>
              </a:ext>
            </a:extLst>
          </p:cNvPr>
          <p:cNvSpPr txBox="1"/>
          <p:nvPr/>
        </p:nvSpPr>
        <p:spPr>
          <a:xfrm>
            <a:off x="8117540" y="5606513"/>
            <a:ext cx="1447800" cy="307777"/>
          </a:xfrm>
          <a:prstGeom prst="rect">
            <a:avLst/>
          </a:prstGeom>
          <a:noFill/>
        </p:spPr>
        <p:txBody>
          <a:bodyPr wrap="square" rtlCol="0">
            <a:spAutoFit/>
          </a:bodyPr>
          <a:lstStyle/>
          <a:p>
            <a:r>
              <a:rPr lang="en-US" sz="1400" dirty="0"/>
              <a:t>Slide 11.5</a:t>
            </a:r>
          </a:p>
        </p:txBody>
      </p:sp>
      <p:sp>
        <p:nvSpPr>
          <p:cNvPr id="10"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62824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1940A5-337C-4208-A7AB-625DE1A89BA8}"/>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5" name="Rectangle 4">
            <a:extLst>
              <a:ext uri="{FF2B5EF4-FFF2-40B4-BE49-F238E27FC236}">
                <a16:creationId xmlns:a16="http://schemas.microsoft.com/office/drawing/2014/main" id="{1A987A0C-2F38-46E0-BFE7-5E5B094EE69D}"/>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6" name="Rectangle 5">
            <a:extLst>
              <a:ext uri="{FF2B5EF4-FFF2-40B4-BE49-F238E27FC236}">
                <a16:creationId xmlns:a16="http://schemas.microsoft.com/office/drawing/2014/main" id="{6077DB26-A0CD-4CBF-90D6-B99EDB2F3245}"/>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2" name="Rectangle 1">
            <a:extLst>
              <a:ext uri="{FF2B5EF4-FFF2-40B4-BE49-F238E27FC236}">
                <a16:creationId xmlns:a16="http://schemas.microsoft.com/office/drawing/2014/main" id="{560DF778-8112-4B90-B7AF-17CC1D9256A0}"/>
              </a:ext>
            </a:extLst>
          </p:cNvPr>
          <p:cNvSpPr/>
          <p:nvPr/>
        </p:nvSpPr>
        <p:spPr>
          <a:xfrm>
            <a:off x="0" y="860387"/>
            <a:ext cx="9144000" cy="553998"/>
          </a:xfrm>
          <a:prstGeom prst="rect">
            <a:avLst/>
          </a:prstGeom>
        </p:spPr>
        <p:txBody>
          <a:bodyPr wrap="square">
            <a:spAutoFit/>
          </a:bodyPr>
          <a:lstStyle/>
          <a:p>
            <a:pPr algn="ctr"/>
            <a:r>
              <a:rPr lang="en-US" sz="3000" dirty="0">
                <a:latin typeface="Times New Roman" panose="02020603050405020304" pitchFamily="18" charset="0"/>
                <a:ea typeface="Calibri" panose="020F0502020204030204" pitchFamily="34" charset="0"/>
              </a:rPr>
              <a:t>Electronic Medical Records: Foundation of HIT Systems </a:t>
            </a:r>
            <a:endParaRPr lang="en-US" sz="3000" dirty="0"/>
          </a:p>
        </p:txBody>
      </p:sp>
      <p:sp>
        <p:nvSpPr>
          <p:cNvPr id="4" name="Rectangle 3">
            <a:extLst>
              <a:ext uri="{FF2B5EF4-FFF2-40B4-BE49-F238E27FC236}">
                <a16:creationId xmlns:a16="http://schemas.microsoft.com/office/drawing/2014/main" id="{D37D8788-C9E6-4D90-8809-9F2DB1E32399}"/>
              </a:ext>
            </a:extLst>
          </p:cNvPr>
          <p:cNvSpPr/>
          <p:nvPr/>
        </p:nvSpPr>
        <p:spPr>
          <a:xfrm>
            <a:off x="364190" y="1761798"/>
            <a:ext cx="8568017" cy="4093428"/>
          </a:xfrm>
          <a:prstGeom prst="rect">
            <a:avLst/>
          </a:prstGeom>
        </p:spPr>
        <p:txBody>
          <a:bodyPr wrap="square">
            <a:spAutoFit/>
          </a:bodyPr>
          <a:lstStyle/>
          <a:p>
            <a:r>
              <a:rPr lang="en-US" sz="2400" dirty="0">
                <a:latin typeface="Times New Roman" panose="02020603050405020304" pitchFamily="18" charset="0"/>
                <a:ea typeface="Calibri" panose="020F0502020204030204" pitchFamily="34" charset="0"/>
              </a:rPr>
              <a:t>Countries with national health systems or national health insurance assumed public </a:t>
            </a:r>
            <a:r>
              <a:rPr lang="en-US" sz="2400" u="sng" dirty="0">
                <a:latin typeface="Times New Roman" panose="02020603050405020304" pitchFamily="18" charset="0"/>
                <a:ea typeface="Calibri" panose="020F0502020204030204" pitchFamily="34" charset="0"/>
              </a:rPr>
              <a:t>and private institutions</a:t>
            </a:r>
            <a:r>
              <a:rPr lang="en-US" sz="2400" dirty="0">
                <a:latin typeface="Times New Roman" panose="02020603050405020304" pitchFamily="18" charset="0"/>
                <a:ea typeface="Calibri" panose="020F0502020204030204" pitchFamily="34" charset="0"/>
              </a:rPr>
              <a:t> and professionals would develop and use EMRs to better serve patients. </a:t>
            </a:r>
          </a:p>
          <a:p>
            <a:endParaRPr lang="en-US" sz="2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These fundamental values about </a:t>
            </a:r>
            <a:r>
              <a:rPr lang="en-US" sz="2400" dirty="0" smtClean="0">
                <a:latin typeface="Times New Roman" panose="02020603050405020304" pitchFamily="18" charset="0"/>
                <a:cs typeface="Times New Roman" panose="02020603050405020304" pitchFamily="18" charset="0"/>
              </a:rPr>
              <a:t>healthcare influence </a:t>
            </a:r>
            <a:r>
              <a:rPr lang="en-US" sz="2400" dirty="0">
                <a:latin typeface="Times New Roman" panose="02020603050405020304" pitchFamily="18" charset="0"/>
                <a:cs typeface="Times New Roman" panose="02020603050405020304" pitchFamily="18" charset="0"/>
              </a:rPr>
              <a:t>the design and acceptance of IT in countries.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Most countries with national health systems assume some form of controlled access to records by patients, hospitals, primary care centers, specialty clinics, laboratories, and policymakers. The US can learn from alternative approaches to secure access. </a:t>
            </a:r>
            <a:endParaRPr lang="en-US" sz="2400" dirty="0"/>
          </a:p>
        </p:txBody>
      </p:sp>
      <p:sp>
        <p:nvSpPr>
          <p:cNvPr id="10" name="TextBox 9">
            <a:extLst>
              <a:ext uri="{FF2B5EF4-FFF2-40B4-BE49-F238E27FC236}">
                <a16:creationId xmlns:a16="http://schemas.microsoft.com/office/drawing/2014/main" id="{53E261D3-2C16-4D26-A616-424954A38E06}"/>
              </a:ext>
            </a:extLst>
          </p:cNvPr>
          <p:cNvSpPr txBox="1"/>
          <p:nvPr/>
        </p:nvSpPr>
        <p:spPr>
          <a:xfrm>
            <a:off x="8117540" y="5606513"/>
            <a:ext cx="1447800" cy="307777"/>
          </a:xfrm>
          <a:prstGeom prst="rect">
            <a:avLst/>
          </a:prstGeom>
          <a:noFill/>
        </p:spPr>
        <p:txBody>
          <a:bodyPr wrap="square" rtlCol="0">
            <a:spAutoFit/>
          </a:bodyPr>
          <a:lstStyle/>
          <a:p>
            <a:r>
              <a:rPr lang="en-US" sz="1400" dirty="0"/>
              <a:t>Slide 11.6</a:t>
            </a:r>
          </a:p>
        </p:txBody>
      </p:sp>
      <p:sp>
        <p:nvSpPr>
          <p:cNvPr id="12"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096524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1940A5-337C-4208-A7AB-625DE1A89BA8}"/>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5" name="Rectangle 4">
            <a:extLst>
              <a:ext uri="{FF2B5EF4-FFF2-40B4-BE49-F238E27FC236}">
                <a16:creationId xmlns:a16="http://schemas.microsoft.com/office/drawing/2014/main" id="{1A987A0C-2F38-46E0-BFE7-5E5B094EE69D}"/>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6" name="Rectangle 5">
            <a:extLst>
              <a:ext uri="{FF2B5EF4-FFF2-40B4-BE49-F238E27FC236}">
                <a16:creationId xmlns:a16="http://schemas.microsoft.com/office/drawing/2014/main" id="{6077DB26-A0CD-4CBF-90D6-B99EDB2F3245}"/>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8" name="Rectangle 7">
            <a:extLst>
              <a:ext uri="{FF2B5EF4-FFF2-40B4-BE49-F238E27FC236}">
                <a16:creationId xmlns:a16="http://schemas.microsoft.com/office/drawing/2014/main" id="{2FE10A78-7845-4568-B83B-1C24146DB27C}"/>
              </a:ext>
            </a:extLst>
          </p:cNvPr>
          <p:cNvSpPr/>
          <p:nvPr/>
        </p:nvSpPr>
        <p:spPr>
          <a:xfrm>
            <a:off x="0" y="718840"/>
            <a:ext cx="9144000" cy="98488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rgbClr val="000000"/>
                </a:solidFill>
                <a:latin typeface="Times New Roman" panose="02020603050405020304" pitchFamily="18" charset="0"/>
                <a:cs typeface="Times New Roman" panose="02020603050405020304" pitchFamily="18" charset="0"/>
              </a:rPr>
              <a:t>Acceptance of EMRs</a:t>
            </a:r>
            <a:endParaRPr kumimoji="0" lang="en-US" sz="40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8CD3EB5-BE33-41F6-93D2-D5EEE554A097}"/>
              </a:ext>
            </a:extLst>
          </p:cNvPr>
          <p:cNvSpPr txBox="1"/>
          <p:nvPr/>
        </p:nvSpPr>
        <p:spPr>
          <a:xfrm>
            <a:off x="342900" y="1642170"/>
            <a:ext cx="8610600" cy="353943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Primary care physicians in New Zealand were among the world’s earliest and highest users of HIT, boasting almost 100 percent acceptance.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Physicians in Sweden, Norway, Denmark, the Netherlands, and Australia were early adopters and also achieved virtually 100 percent users of EMRs. </a:t>
            </a:r>
          </a:p>
          <a:p>
            <a:endParaRPr lang="en-US" sz="28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5D19E58-C037-4C29-AF24-CC5DD96F6096}"/>
              </a:ext>
            </a:extLst>
          </p:cNvPr>
          <p:cNvSpPr txBox="1"/>
          <p:nvPr/>
        </p:nvSpPr>
        <p:spPr>
          <a:xfrm>
            <a:off x="8117540" y="5606513"/>
            <a:ext cx="1447800" cy="307777"/>
          </a:xfrm>
          <a:prstGeom prst="rect">
            <a:avLst/>
          </a:prstGeom>
          <a:noFill/>
        </p:spPr>
        <p:txBody>
          <a:bodyPr wrap="square" rtlCol="0">
            <a:spAutoFit/>
          </a:bodyPr>
          <a:lstStyle/>
          <a:p>
            <a:r>
              <a:rPr lang="en-US" sz="1400" dirty="0"/>
              <a:t>Slide 11.7</a:t>
            </a:r>
          </a:p>
        </p:txBody>
      </p:sp>
      <p:sp>
        <p:nvSpPr>
          <p:cNvPr id="10"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406832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1940A5-337C-4208-A7AB-625DE1A89BA8}"/>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5" name="Rectangle 4">
            <a:extLst>
              <a:ext uri="{FF2B5EF4-FFF2-40B4-BE49-F238E27FC236}">
                <a16:creationId xmlns:a16="http://schemas.microsoft.com/office/drawing/2014/main" id="{1A987A0C-2F38-46E0-BFE7-5E5B094EE69D}"/>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6" name="Rectangle 5">
            <a:extLst>
              <a:ext uri="{FF2B5EF4-FFF2-40B4-BE49-F238E27FC236}">
                <a16:creationId xmlns:a16="http://schemas.microsoft.com/office/drawing/2014/main" id="{6077DB26-A0CD-4CBF-90D6-B99EDB2F3245}"/>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7" name="Rectangle 6">
            <a:extLst>
              <a:ext uri="{FF2B5EF4-FFF2-40B4-BE49-F238E27FC236}">
                <a16:creationId xmlns:a16="http://schemas.microsoft.com/office/drawing/2014/main" id="{7A096CD7-38E4-4B44-B99A-530424132CA1}"/>
              </a:ext>
            </a:extLst>
          </p:cNvPr>
          <p:cNvSpPr/>
          <p:nvPr/>
        </p:nvSpPr>
        <p:spPr>
          <a:xfrm>
            <a:off x="228599" y="1751095"/>
            <a:ext cx="8720417" cy="4031873"/>
          </a:xfrm>
          <a:prstGeom prst="rect">
            <a:avLst/>
          </a:prstGeom>
        </p:spPr>
        <p:txBody>
          <a:bodyPr wrap="square">
            <a:spAutoFit/>
          </a:bodyPr>
          <a:lstStyle/>
          <a:p>
            <a:r>
              <a:rPr lang="en-US" dirty="0">
                <a:latin typeface="Times New Roman" panose="02020603050405020304" pitchFamily="18" charset="0"/>
                <a:ea typeface="Calibri" panose="020F0502020204030204" pitchFamily="34" charset="0"/>
              </a:rPr>
              <a:t> </a:t>
            </a:r>
            <a:r>
              <a:rPr lang="en-US" sz="3200" dirty="0">
                <a:latin typeface="Times New Roman" panose="02020603050405020304" pitchFamily="18" charset="0"/>
                <a:ea typeface="Calibri" panose="020F0502020204030204" pitchFamily="34" charset="0"/>
              </a:rPr>
              <a:t>A disparity exists between large and small as well as urban and rural hospitals and clinics. </a:t>
            </a:r>
          </a:p>
          <a:p>
            <a:pPr marL="914400" lvl="1" indent="-457200">
              <a:buFont typeface="Arial" panose="020B0604020202020204" pitchFamily="34" charset="0"/>
              <a:buChar char="•"/>
            </a:pPr>
            <a:r>
              <a:rPr lang="en-US" sz="3200" dirty="0">
                <a:latin typeface="Times New Roman" panose="02020603050405020304" pitchFamily="18" charset="0"/>
              </a:rPr>
              <a:t>P</a:t>
            </a:r>
            <a:r>
              <a:rPr lang="en-US" sz="3200" dirty="0" smtClean="0">
                <a:latin typeface="Times New Roman" panose="02020603050405020304" pitchFamily="18" charset="0"/>
              </a:rPr>
              <a:t>olitical </a:t>
            </a:r>
            <a:r>
              <a:rPr lang="en-US" sz="3200" dirty="0">
                <a:latin typeface="Times New Roman" panose="02020603050405020304" pitchFamily="18" charset="0"/>
              </a:rPr>
              <a:t>influence </a:t>
            </a:r>
          </a:p>
          <a:p>
            <a:pPr marL="914400" lvl="1" indent="-457200">
              <a:buFont typeface="Arial" panose="020B0604020202020204" pitchFamily="34" charset="0"/>
              <a:buChar char="•"/>
            </a:pPr>
            <a:r>
              <a:rPr lang="en-US" sz="3200" dirty="0">
                <a:latin typeface="Times New Roman" panose="02020603050405020304" pitchFamily="18" charset="0"/>
              </a:rPr>
              <a:t>T</a:t>
            </a:r>
            <a:r>
              <a:rPr lang="en-US" sz="3200" dirty="0" smtClean="0">
                <a:latin typeface="Times New Roman" panose="02020603050405020304" pitchFamily="18" charset="0"/>
              </a:rPr>
              <a:t>echnical </a:t>
            </a:r>
            <a:r>
              <a:rPr lang="en-US" sz="3200" dirty="0">
                <a:latin typeface="Times New Roman" panose="02020603050405020304" pitchFamily="18" charset="0"/>
              </a:rPr>
              <a:t>capacity</a:t>
            </a:r>
          </a:p>
          <a:p>
            <a:pPr marL="914400" lvl="1" indent="-457200">
              <a:buFont typeface="Arial" panose="020B0604020202020204" pitchFamily="34" charset="0"/>
              <a:buChar char="•"/>
            </a:pPr>
            <a:r>
              <a:rPr lang="en-US" sz="3200" dirty="0">
                <a:latin typeface="Times New Roman" panose="02020603050405020304" pitchFamily="18" charset="0"/>
              </a:rPr>
              <a:t>E</a:t>
            </a:r>
            <a:r>
              <a:rPr lang="en-US" sz="3200" dirty="0" smtClean="0">
                <a:latin typeface="Times New Roman" panose="02020603050405020304" pitchFamily="18" charset="0"/>
              </a:rPr>
              <a:t>conomic </a:t>
            </a:r>
            <a:r>
              <a:rPr lang="en-US" sz="3200" dirty="0">
                <a:latin typeface="Times New Roman" panose="02020603050405020304" pitchFamily="18" charset="0"/>
              </a:rPr>
              <a:t>resources </a:t>
            </a:r>
          </a:p>
          <a:p>
            <a:endParaRPr lang="en-US" sz="3200" dirty="0">
              <a:latin typeface="Times New Roman" panose="02020603050405020304" pitchFamily="18" charset="0"/>
              <a:ea typeface="Calibri" panose="020F0502020204030204" pitchFamily="34" charset="0"/>
            </a:endParaRPr>
          </a:p>
          <a:p>
            <a:r>
              <a:rPr lang="en-US" sz="3200" dirty="0">
                <a:latin typeface="Times New Roman" panose="02020603050405020304" pitchFamily="18" charset="0"/>
                <a:ea typeface="Calibri" panose="020F0502020204030204" pitchFamily="34" charset="0"/>
              </a:rPr>
              <a:t>How can IT system investment improve health system performance in small and rural regions?</a:t>
            </a:r>
            <a:endParaRPr lang="en-US" sz="3200" dirty="0">
              <a:latin typeface="Times New Roman" panose="02020603050405020304" pitchFamily="18" charset="0"/>
            </a:endParaRPr>
          </a:p>
        </p:txBody>
      </p:sp>
      <p:sp>
        <p:nvSpPr>
          <p:cNvPr id="9" name="Rectangle 8">
            <a:extLst>
              <a:ext uri="{FF2B5EF4-FFF2-40B4-BE49-F238E27FC236}">
                <a16:creationId xmlns:a16="http://schemas.microsoft.com/office/drawing/2014/main" id="{2B22BE27-8D49-4874-9E16-B7C827E50169}"/>
              </a:ext>
            </a:extLst>
          </p:cNvPr>
          <p:cNvSpPr/>
          <p:nvPr/>
        </p:nvSpPr>
        <p:spPr>
          <a:xfrm>
            <a:off x="0" y="975928"/>
            <a:ext cx="9135979"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Common Disparity in Health IT Development</a:t>
            </a:r>
          </a:p>
        </p:txBody>
      </p:sp>
      <p:sp>
        <p:nvSpPr>
          <p:cNvPr id="12" name="TextBox 11">
            <a:extLst>
              <a:ext uri="{FF2B5EF4-FFF2-40B4-BE49-F238E27FC236}">
                <a16:creationId xmlns:a16="http://schemas.microsoft.com/office/drawing/2014/main" id="{F612D939-4AEC-479D-BC6A-CE685B5B0802}"/>
              </a:ext>
            </a:extLst>
          </p:cNvPr>
          <p:cNvSpPr txBox="1"/>
          <p:nvPr/>
        </p:nvSpPr>
        <p:spPr>
          <a:xfrm>
            <a:off x="8117540" y="5606513"/>
            <a:ext cx="1447800" cy="307777"/>
          </a:xfrm>
          <a:prstGeom prst="rect">
            <a:avLst/>
          </a:prstGeom>
          <a:noFill/>
        </p:spPr>
        <p:txBody>
          <a:bodyPr wrap="square" rtlCol="0">
            <a:spAutoFit/>
          </a:bodyPr>
          <a:lstStyle/>
          <a:p>
            <a:r>
              <a:rPr lang="en-US" sz="1400" dirty="0"/>
              <a:t>Slide 11.8</a:t>
            </a:r>
          </a:p>
        </p:txBody>
      </p:sp>
      <p:sp>
        <p:nvSpPr>
          <p:cNvPr id="13"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201547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1940A5-337C-4208-A7AB-625DE1A89BA8}"/>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5" name="Rectangle 4">
            <a:extLst>
              <a:ext uri="{FF2B5EF4-FFF2-40B4-BE49-F238E27FC236}">
                <a16:creationId xmlns:a16="http://schemas.microsoft.com/office/drawing/2014/main" id="{1A987A0C-2F38-46E0-BFE7-5E5B094EE69D}"/>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6" name="Rectangle 5">
            <a:extLst>
              <a:ext uri="{FF2B5EF4-FFF2-40B4-BE49-F238E27FC236}">
                <a16:creationId xmlns:a16="http://schemas.microsoft.com/office/drawing/2014/main" id="{6077DB26-A0CD-4CBF-90D6-B99EDB2F3245}"/>
              </a:ext>
            </a:extLst>
          </p:cNvPr>
          <p:cNvSpPr/>
          <p:nvPr/>
        </p:nvSpPr>
        <p:spPr>
          <a:xfrm>
            <a:off x="4529417" y="2622627"/>
            <a:ext cx="237566"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 </a:t>
            </a:r>
          </a:p>
        </p:txBody>
      </p:sp>
      <p:sp>
        <p:nvSpPr>
          <p:cNvPr id="7" name="Rectangle 6">
            <a:extLst>
              <a:ext uri="{FF2B5EF4-FFF2-40B4-BE49-F238E27FC236}">
                <a16:creationId xmlns:a16="http://schemas.microsoft.com/office/drawing/2014/main" id="{7A096CD7-38E4-4B44-B99A-530424132CA1}"/>
              </a:ext>
            </a:extLst>
          </p:cNvPr>
          <p:cNvSpPr/>
          <p:nvPr/>
        </p:nvSpPr>
        <p:spPr>
          <a:xfrm>
            <a:off x="304800" y="1918186"/>
            <a:ext cx="8534400" cy="4031873"/>
          </a:xfrm>
          <a:prstGeom prst="rect">
            <a:avLst/>
          </a:prstGeom>
        </p:spPr>
        <p:txBody>
          <a:bodyPr wrap="square">
            <a:spAutoFit/>
          </a:bodyPr>
          <a:lstStyle/>
          <a:p>
            <a:pPr marL="514350" indent="-514350">
              <a:buAutoNum type="arabicPeriod"/>
            </a:pPr>
            <a:r>
              <a:rPr lang="en-US" sz="3200" dirty="0">
                <a:latin typeface="Times New Roman"/>
              </a:rPr>
              <a:t>Centralized </a:t>
            </a:r>
            <a:r>
              <a:rPr lang="en-US" sz="3200" dirty="0" smtClean="0">
                <a:latin typeface="Times New Roman"/>
              </a:rPr>
              <a:t>architecture</a:t>
            </a:r>
            <a:endParaRPr lang="en-US" sz="3200" dirty="0">
              <a:latin typeface="Times New Roman"/>
            </a:endParaRPr>
          </a:p>
          <a:p>
            <a:pPr marL="514350" indent="-514350">
              <a:buAutoNum type="arabicPeriod"/>
            </a:pPr>
            <a:r>
              <a:rPr lang="en-US" sz="3200" dirty="0" err="1" smtClean="0">
                <a:latin typeface="Times New Roman"/>
              </a:rPr>
              <a:t>Semidistributed</a:t>
            </a:r>
            <a:r>
              <a:rPr lang="en-US" sz="3200" dirty="0" smtClean="0">
                <a:latin typeface="Times New Roman"/>
              </a:rPr>
              <a:t> architecture</a:t>
            </a:r>
            <a:endParaRPr lang="en-US" sz="3200" dirty="0">
              <a:latin typeface="Times New Roman"/>
            </a:endParaRPr>
          </a:p>
          <a:p>
            <a:pPr marL="514350" indent="-514350">
              <a:buAutoNum type="arabicPeriod"/>
            </a:pPr>
            <a:r>
              <a:rPr lang="en-US" sz="3200" dirty="0" smtClean="0">
                <a:latin typeface="Times New Roman"/>
              </a:rPr>
              <a:t>Distributed architecture</a:t>
            </a:r>
            <a:endParaRPr lang="en-US" sz="3200" dirty="0">
              <a:latin typeface="Times New Roman"/>
            </a:endParaRPr>
          </a:p>
          <a:p>
            <a:pPr marL="514350" indent="-514350">
              <a:buFontTx/>
              <a:buAutoNum type="arabicPeriod"/>
            </a:pPr>
            <a:r>
              <a:rPr lang="en-US" sz="3200" dirty="0" err="1" smtClean="0">
                <a:latin typeface="Times New Roman"/>
              </a:rPr>
              <a:t>Transinstitutional</a:t>
            </a:r>
            <a:r>
              <a:rPr lang="en-US" sz="3200" dirty="0" smtClean="0">
                <a:latin typeface="Times New Roman"/>
              </a:rPr>
              <a:t> health </a:t>
            </a:r>
            <a:r>
              <a:rPr lang="en-US" sz="3200" dirty="0">
                <a:latin typeface="Times New Roman"/>
              </a:rPr>
              <a:t>i</a:t>
            </a:r>
            <a:r>
              <a:rPr lang="en-US" sz="3200" dirty="0" smtClean="0">
                <a:latin typeface="Times New Roman"/>
              </a:rPr>
              <a:t>nformation </a:t>
            </a:r>
            <a:r>
              <a:rPr lang="en-US" sz="3200" dirty="0">
                <a:latin typeface="Times New Roman"/>
              </a:rPr>
              <a:t>a</a:t>
            </a:r>
            <a:r>
              <a:rPr lang="en-US" sz="3200" dirty="0" smtClean="0">
                <a:latin typeface="Times New Roman"/>
              </a:rPr>
              <a:t>rchitecture</a:t>
            </a:r>
            <a:endParaRPr lang="en-US" sz="3200" dirty="0">
              <a:latin typeface="Times New Roman"/>
            </a:endParaRPr>
          </a:p>
          <a:p>
            <a:r>
              <a:rPr lang="en-US" sz="1600" dirty="0">
                <a:latin typeface="Times New Roman"/>
              </a:rPr>
              <a:t>				</a:t>
            </a:r>
          </a:p>
          <a:p>
            <a:r>
              <a:rPr lang="en-US" sz="1600" dirty="0">
                <a:latin typeface="Times New Roman"/>
              </a:rPr>
              <a:t>				</a:t>
            </a:r>
          </a:p>
          <a:p>
            <a:endParaRPr lang="en-US" sz="1600" dirty="0">
              <a:latin typeface="Times New Roman"/>
            </a:endParaRPr>
          </a:p>
          <a:p>
            <a:endParaRPr lang="en-US" sz="1600" dirty="0">
              <a:latin typeface="Times New Roman"/>
            </a:endParaRPr>
          </a:p>
          <a:p>
            <a:endParaRPr lang="en-US" sz="1600" dirty="0">
              <a:latin typeface="Times New Roman"/>
            </a:endParaRPr>
          </a:p>
          <a:p>
            <a:r>
              <a:rPr lang="en-US" sz="1600" dirty="0">
                <a:latin typeface="Times New Roman"/>
              </a:rPr>
              <a:t>						 </a:t>
            </a:r>
          </a:p>
        </p:txBody>
      </p:sp>
      <p:sp>
        <p:nvSpPr>
          <p:cNvPr id="9" name="Rectangle 8">
            <a:extLst>
              <a:ext uri="{FF2B5EF4-FFF2-40B4-BE49-F238E27FC236}">
                <a16:creationId xmlns:a16="http://schemas.microsoft.com/office/drawing/2014/main" id="{2B22BE27-8D49-4874-9E16-B7C827E50169}"/>
              </a:ext>
            </a:extLst>
          </p:cNvPr>
          <p:cNvSpPr/>
          <p:nvPr/>
        </p:nvSpPr>
        <p:spPr>
          <a:xfrm>
            <a:off x="0" y="900121"/>
            <a:ext cx="9144000" cy="707886"/>
          </a:xfrm>
          <a:prstGeom prst="rect">
            <a:avLst/>
          </a:prstGeom>
        </p:spPr>
        <p:txBody>
          <a:bodyPr wrap="square">
            <a:spAutoFit/>
          </a:bodyPr>
          <a:lstStyle/>
          <a:p>
            <a:pPr algn="ctr"/>
            <a:r>
              <a:rPr lang="en-US" sz="4000" dirty="0">
                <a:latin typeface="Times New Roman" panose="02020603050405020304" pitchFamily="18" charset="0"/>
                <a:cs typeface="Times New Roman" panose="02020603050405020304" pitchFamily="18" charset="0"/>
              </a:rPr>
              <a:t>Types of Health IT Architecture</a:t>
            </a:r>
          </a:p>
        </p:txBody>
      </p:sp>
      <p:sp>
        <p:nvSpPr>
          <p:cNvPr id="2" name="Rectangle 1">
            <a:extLst>
              <a:ext uri="{FF2B5EF4-FFF2-40B4-BE49-F238E27FC236}">
                <a16:creationId xmlns:a16="http://schemas.microsoft.com/office/drawing/2014/main" id="{EFD0663B-6155-424A-911E-93B50C6523C5}"/>
              </a:ext>
            </a:extLst>
          </p:cNvPr>
          <p:cNvSpPr/>
          <p:nvPr/>
        </p:nvSpPr>
        <p:spPr>
          <a:xfrm>
            <a:off x="4529417" y="5544958"/>
            <a:ext cx="4572000" cy="369332"/>
          </a:xfrm>
          <a:prstGeom prst="rect">
            <a:avLst/>
          </a:prstGeom>
        </p:spPr>
        <p:txBody>
          <a:bodyPr>
            <a:spAutoFit/>
          </a:bodyPr>
          <a:lstStyle/>
          <a:p>
            <a:r>
              <a:rPr lang="en-US" dirty="0" smtClean="0">
                <a:latin typeface="Times New Roman" panose="02020603050405020304" pitchFamily="18" charset="0"/>
                <a:ea typeface="Calibri" panose="020F0502020204030204" pitchFamily="34" charset="0"/>
              </a:rPr>
              <a:t>(</a:t>
            </a:r>
            <a:r>
              <a:rPr lang="en-US" dirty="0" err="1" smtClean="0">
                <a:latin typeface="Times New Roman" panose="02020603050405020304" pitchFamily="18" charset="0"/>
                <a:ea typeface="Calibri" panose="020F0502020204030204" pitchFamily="34" charset="0"/>
              </a:rPr>
              <a:t>Fragidis</a:t>
            </a:r>
            <a:r>
              <a:rPr lang="en-US" dirty="0" smtClean="0">
                <a:latin typeface="Times New Roman" panose="02020603050405020304" pitchFamily="18" charset="0"/>
                <a:ea typeface="Calibri" panose="020F0502020204030204" pitchFamily="34" charset="0"/>
              </a:rPr>
              <a:t> and </a:t>
            </a:r>
            <a:r>
              <a:rPr lang="en-US" dirty="0" err="1" smtClean="0">
                <a:latin typeface="Times New Roman" panose="02020603050405020304" pitchFamily="18" charset="0"/>
                <a:ea typeface="Calibri" panose="020F0502020204030204" pitchFamily="34" charset="0"/>
              </a:rPr>
              <a:t>Chatzoglou</a:t>
            </a:r>
            <a:r>
              <a:rPr lang="en-US" dirty="0" smtClean="0">
                <a:latin typeface="Times New Roman" panose="02020603050405020304" pitchFamily="18" charset="0"/>
                <a:ea typeface="Calibri" panose="020F0502020204030204" pitchFamily="34" charset="0"/>
              </a:rPr>
              <a:t> 2017) </a:t>
            </a:r>
            <a:endParaRPr lang="en-US" dirty="0"/>
          </a:p>
        </p:txBody>
      </p:sp>
      <p:sp>
        <p:nvSpPr>
          <p:cNvPr id="12" name="TextBox 11">
            <a:extLst>
              <a:ext uri="{FF2B5EF4-FFF2-40B4-BE49-F238E27FC236}">
                <a16:creationId xmlns:a16="http://schemas.microsoft.com/office/drawing/2014/main" id="{BAD2974A-F058-421C-8B48-24BD5CC6F21D}"/>
              </a:ext>
            </a:extLst>
          </p:cNvPr>
          <p:cNvSpPr txBox="1"/>
          <p:nvPr/>
        </p:nvSpPr>
        <p:spPr>
          <a:xfrm>
            <a:off x="8117540" y="5606513"/>
            <a:ext cx="1447800" cy="307777"/>
          </a:xfrm>
          <a:prstGeom prst="rect">
            <a:avLst/>
          </a:prstGeom>
          <a:noFill/>
        </p:spPr>
        <p:txBody>
          <a:bodyPr wrap="square" rtlCol="0">
            <a:spAutoFit/>
          </a:bodyPr>
          <a:lstStyle/>
          <a:p>
            <a:r>
              <a:rPr lang="en-US" sz="1400" dirty="0"/>
              <a:t>Slide 11.9</a:t>
            </a:r>
          </a:p>
        </p:txBody>
      </p:sp>
      <p:sp>
        <p:nvSpPr>
          <p:cNvPr id="13" name="Shape 155"/>
          <p:cNvSpPr txBox="1"/>
          <p:nvPr/>
        </p:nvSpPr>
        <p:spPr>
          <a:xfrm>
            <a:off x="2941983" y="6256960"/>
            <a:ext cx="3296892"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200"/>
              <a:buFont typeface="Times New Roman"/>
              <a:buNone/>
            </a:pPr>
            <a:r>
              <a:rPr lang="en-US" sz="1200" b="1" i="0" u="none" strike="noStrike" cap="none" dirty="0" smtClean="0">
                <a:solidFill>
                  <a:schemeClr val="lt1"/>
                </a:solidFill>
                <a:latin typeface="Times New Roman"/>
                <a:ea typeface="Times New Roman"/>
                <a:cs typeface="Times New Roman"/>
                <a:sym typeface="Times New Roman"/>
              </a:rPr>
              <a:t>Copyright </a:t>
            </a:r>
            <a:r>
              <a:rPr lang="en-US" sz="1200" b="1" i="0" u="none" strike="noStrike" cap="none" dirty="0">
                <a:solidFill>
                  <a:schemeClr val="lt1"/>
                </a:solidFill>
                <a:latin typeface="Times New Roman"/>
                <a:ea typeface="Times New Roman"/>
                <a:cs typeface="Times New Roman"/>
                <a:sym typeface="Times New Roman"/>
              </a:rPr>
              <a:t>© </a:t>
            </a:r>
            <a:r>
              <a:rPr lang="en-US" sz="1200" b="1" i="0" u="none" strike="noStrike" cap="none" dirty="0" smtClean="0">
                <a:solidFill>
                  <a:schemeClr val="lt1"/>
                </a:solidFill>
                <a:latin typeface="Times New Roman"/>
                <a:ea typeface="Times New Roman"/>
                <a:cs typeface="Times New Roman"/>
                <a:sym typeface="Times New Roman"/>
              </a:rPr>
              <a:t>2019 </a:t>
            </a:r>
            <a:r>
              <a:rPr lang="en-US" sz="1200" b="1" i="0" u="none" strike="noStrike" cap="none" dirty="0">
                <a:solidFill>
                  <a:schemeClr val="lt1"/>
                </a:solidFill>
                <a:latin typeface="Times New Roman"/>
                <a:ea typeface="Times New Roman"/>
                <a:cs typeface="Times New Roman"/>
                <a:sym typeface="Times New Roman"/>
              </a:rPr>
              <a:t>Foundation of the American </a:t>
            </a:r>
            <a:r>
              <a:rPr lang="en-US" sz="1200" b="1" i="0" u="none" strike="noStrike" cap="none" dirty="0" smtClean="0">
                <a:solidFill>
                  <a:schemeClr val="lt1"/>
                </a:solidFill>
                <a:latin typeface="Times New Roman"/>
                <a:ea typeface="Times New Roman"/>
                <a:cs typeface="Times New Roman"/>
                <a:sym typeface="Times New Roman"/>
              </a:rPr>
              <a:t>College </a:t>
            </a:r>
            <a:r>
              <a:rPr lang="en-US" sz="1200" b="1" i="0" u="none" strike="noStrike" cap="none" dirty="0">
                <a:solidFill>
                  <a:schemeClr val="lt1"/>
                </a:solidFill>
                <a:latin typeface="Times New Roman"/>
                <a:ea typeface="Times New Roman"/>
                <a:cs typeface="Times New Roman"/>
                <a:sym typeface="Times New Roman"/>
              </a:rPr>
              <a:t>of Healthcare Executives. Not for sale.</a:t>
            </a:r>
            <a:endParaRPr dirty="0"/>
          </a:p>
        </p:txBody>
      </p:sp>
    </p:spTree>
    <p:extLst>
      <p:ext uri="{BB962C8B-B14F-4D97-AF65-F5344CB8AC3E}">
        <p14:creationId xmlns:p14="http://schemas.microsoft.com/office/powerpoint/2010/main" val="3211640928"/>
      </p:ext>
    </p:extLst>
  </p:cSld>
  <p:clrMapOvr>
    <a:masterClrMapping/>
  </p:clrMapOvr>
</p:sld>
</file>

<file path=ppt/theme/theme1.xml><?xml version="1.0" encoding="utf-8"?>
<a:theme xmlns:a="http://schemas.openxmlformats.org/drawingml/2006/main" name="1_PPT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9EF1E5DC21F54A8F04D99362B56D03" ma:contentTypeVersion="13" ma:contentTypeDescription="Create a new document." ma:contentTypeScope="" ma:versionID="4d4655c2c8080f9452f58b6223928f2c">
  <xsd:schema xmlns:xsd="http://www.w3.org/2001/XMLSchema" xmlns:xs="http://www.w3.org/2001/XMLSchema" xmlns:p="http://schemas.microsoft.com/office/2006/metadata/properties" xmlns:ns2="7d324761-fe53-494d-8205-2c443b4e1901" xmlns:ns3="85776e18-afee-41fb-9c4c-60a23c8fa3aa" targetNamespace="http://schemas.microsoft.com/office/2006/metadata/properties" ma:root="true" ma:fieldsID="419b385ae521bbb2ce3f6a8af29ffc04" ns2:_="" ns3:_="">
    <xsd:import namespace="7d324761-fe53-494d-8205-2c443b4e1901"/>
    <xsd:import namespace="85776e18-afee-41fb-9c4c-60a23c8fa3a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Description0"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324761-fe53-494d-8205-2c443b4e1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Description0" ma:index="15" nillable="true" ma:displayName="Description" ma:format="Dropdown" ma:internalName="Description0">
      <xsd:simpleType>
        <xsd:restriction base="dms:Text">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5776e18-afee-41fb-9c4c-60a23c8fa3a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7d324761-fe53-494d-8205-2c443b4e1901" xsi:nil="true"/>
  </documentManagement>
</p:properties>
</file>

<file path=customXml/itemProps1.xml><?xml version="1.0" encoding="utf-8"?>
<ds:datastoreItem xmlns:ds="http://schemas.openxmlformats.org/officeDocument/2006/customXml" ds:itemID="{0B53B90A-6BE7-4D9E-802A-7BB367644DB6}"/>
</file>

<file path=customXml/itemProps2.xml><?xml version="1.0" encoding="utf-8"?>
<ds:datastoreItem xmlns:ds="http://schemas.openxmlformats.org/officeDocument/2006/customXml" ds:itemID="{EE99F0D7-856F-4775-8237-6FA0809ADF05}"/>
</file>

<file path=customXml/itemProps3.xml><?xml version="1.0" encoding="utf-8"?>
<ds:datastoreItem xmlns:ds="http://schemas.openxmlformats.org/officeDocument/2006/customXml" ds:itemID="{72777238-0B62-47E6-B977-06CB9079CD5A}"/>
</file>

<file path=docProps/app.xml><?xml version="1.0" encoding="utf-8"?>
<Properties xmlns="http://schemas.openxmlformats.org/officeDocument/2006/extended-properties" xmlns:vt="http://schemas.openxmlformats.org/officeDocument/2006/docPropsVTypes">
  <Template/>
  <TotalTime>57761</TotalTime>
  <Words>2187</Words>
  <Application>Microsoft Office PowerPoint</Application>
  <PresentationFormat>On-screen Show (4:3)</PresentationFormat>
  <Paragraphs>342</Paragraphs>
  <Slides>30</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Garamond</vt:lpstr>
      <vt:lpstr>Monotype Sorts</vt:lpstr>
      <vt:lpstr>Times New Roman</vt:lpstr>
      <vt:lpstr>1_PPTtemplate</vt:lpstr>
      <vt:lpstr>   Global Health Systems Informatics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vector>
  </TitlesOfParts>
  <Company>University of Missouri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the Processes of Clinical Trials</dc:title>
  <dc:creator>%username%</dc:creator>
  <cp:lastModifiedBy>Michael  G. Noren</cp:lastModifiedBy>
  <cp:revision>1213</cp:revision>
  <dcterms:created xsi:type="dcterms:W3CDTF">2010-10-27T20:06:28Z</dcterms:created>
  <dcterms:modified xsi:type="dcterms:W3CDTF">2018-09-19T15:13:14Z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0x010100109EF1E5DC21F54A8F04D99362B56D03</vt:lpwstr>
  </property>
</Properties>
</file>