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377" r:id="rId2"/>
    <p:sldId id="378" r:id="rId3"/>
    <p:sldId id="379" r:id="rId4"/>
    <p:sldId id="380" r:id="rId5"/>
    <p:sldId id="381" r:id="rId6"/>
    <p:sldId id="382" r:id="rId7"/>
    <p:sldId id="383" r:id="rId8"/>
    <p:sldId id="384" r:id="rId9"/>
    <p:sldId id="385" r:id="rId10"/>
    <p:sldId id="386" r:id="rId11"/>
    <p:sldId id="387" r:id="rId12"/>
    <p:sldId id="388" r:id="rId13"/>
    <p:sldId id="389" r:id="rId14"/>
    <p:sldId id="390" r:id="rId15"/>
    <p:sldId id="391" r:id="rId16"/>
    <p:sldId id="392" r:id="rId17"/>
    <p:sldId id="393" r:id="rId18"/>
    <p:sldId id="394" r:id="rId19"/>
    <p:sldId id="395" r:id="rId20"/>
    <p:sldId id="396" r:id="rId21"/>
    <p:sldId id="397" r:id="rId22"/>
    <p:sldId id="398" r:id="rId23"/>
    <p:sldId id="399" r:id="rId24"/>
    <p:sldId id="400" r:id="rId25"/>
    <p:sldId id="401" r:id="rId26"/>
    <p:sldId id="402" r:id="rId27"/>
    <p:sldId id="40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extLst>
      <p:ext uri="{19B8F6BF-5375-455C-9EA6-DF929625EA0E}">
        <p15:presenceInfo xmlns:p15="http://schemas.microsoft.com/office/powerpoint/2012/main" userId="S-1-5-21-617317731-1927854996-104450171-1194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99008C"/>
    <a:srgbClr val="001581"/>
    <a:srgbClr val="82007C"/>
    <a:srgbClr val="96008F"/>
    <a:srgbClr val="595375"/>
    <a:srgbClr val="6B638B"/>
    <a:srgbClr val="000000"/>
    <a:srgbClr val="FDB940"/>
    <a:srgbClr val="D4EA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0" autoAdjust="0"/>
    <p:restoredTop sz="96203" autoAdjust="0"/>
  </p:normalViewPr>
  <p:slideViewPr>
    <p:cSldViewPr>
      <p:cViewPr varScale="1">
        <p:scale>
          <a:sx n="47" d="100"/>
          <a:sy n="47" d="100"/>
        </p:scale>
        <p:origin x="1392" y="38"/>
      </p:cViewPr>
      <p:guideLst>
        <p:guide orient="horz" pos="2160"/>
        <p:guide pos="2880"/>
      </p:guideLst>
    </p:cSldViewPr>
  </p:slideViewPr>
  <p:outlineViewPr>
    <p:cViewPr>
      <p:scale>
        <a:sx n="33" d="100"/>
        <a:sy n="33" d="100"/>
      </p:scale>
      <p:origin x="0" y="-13188"/>
    </p:cViewPr>
  </p:outlineViewPr>
  <p:notesTextViewPr>
    <p:cViewPr>
      <p:scale>
        <a:sx n="1" d="1"/>
        <a:sy n="1" d="1"/>
      </p:scale>
      <p:origin x="0" y="0"/>
    </p:cViewPr>
  </p:notesText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t>6/29/2020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t>6/29/2020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a:t>
            </a:fld>
            <a:endParaRPr lang="en-US" dirty="0"/>
          </a:p>
        </p:txBody>
      </p:sp>
    </p:spTree>
    <p:extLst>
      <p:ext uri="{BB962C8B-B14F-4D97-AF65-F5344CB8AC3E}">
        <p14:creationId xmlns:p14="http://schemas.microsoft.com/office/powerpoint/2010/main" val="1279581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23</a:t>
            </a:fld>
            <a:endParaRPr lang="en-US" dirty="0"/>
          </a:p>
        </p:txBody>
      </p:sp>
    </p:spTree>
    <p:extLst>
      <p:ext uri="{BB962C8B-B14F-4D97-AF65-F5344CB8AC3E}">
        <p14:creationId xmlns:p14="http://schemas.microsoft.com/office/powerpoint/2010/main" val="4180320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9" name="TextBox 8"/>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6/29/2020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1" name="TextBox 10"/>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6/29/2020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6/29/2020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6/29/2020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6/29/2020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3" name="TextBox 12"/>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t>6/29/2020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6/29/2020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8" name="TextBox 7"/>
          <p:cNvSpPr txBox="1"/>
          <p:nvPr userDrawn="1"/>
        </p:nvSpPr>
        <p:spPr>
          <a:xfrm>
            <a:off x="95799" y="6438054"/>
            <a:ext cx="71628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a:latin typeface="Verdana" panose="020B0604030504040204" pitchFamily="34" charset="0"/>
                <a:ea typeface="Verdana" panose="020B0604030504040204" pitchFamily="34" charset="0"/>
                <a:cs typeface="Verdana" panose="020B0604030504040204" pitchFamily="34" charset="0"/>
              </a:rPr>
              <a:t>2018, 2014, 2012</a:t>
            </a:r>
            <a:r>
              <a:rPr lang="en-US" altLang="en-US" sz="1200" b="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806267"/>
          </a:xfrm>
        </p:spPr>
        <p:txBody>
          <a:bodyPr anchor="b"/>
          <a:lstStyle/>
          <a:p>
            <a:r>
              <a:rPr lang="en-US" altLang="en-US" sz="3600" b="0" dirty="0">
                <a:latin typeface="+mj-lt"/>
              </a:rPr>
              <a:t>Elementary Statistics</a:t>
            </a:r>
            <a:endParaRPr lang="en-IN" sz="3600" dirty="0">
              <a:latin typeface="+mj-lt"/>
            </a:endParaRPr>
          </a:p>
        </p:txBody>
      </p:sp>
      <p:sp>
        <p:nvSpPr>
          <p:cNvPr id="3" name="Text Placeholder 2"/>
          <p:cNvSpPr>
            <a:spLocks noGrp="1"/>
          </p:cNvSpPr>
          <p:nvPr>
            <p:ph type="body" sz="quarter" idx="13"/>
          </p:nvPr>
        </p:nvSpPr>
        <p:spPr>
          <a:xfrm>
            <a:off x="457200" y="1174932"/>
            <a:ext cx="8229600" cy="349068"/>
          </a:xfrm>
        </p:spPr>
        <p:txBody>
          <a:bodyPr/>
          <a:lstStyle/>
          <a:p>
            <a:r>
              <a:rPr lang="en-US" altLang="en-US" sz="2400" dirty="0"/>
              <a:t>Thirteenth Edition</a:t>
            </a:r>
            <a:endParaRPr lang="en-IN" sz="2400" dirty="0">
              <a:latin typeface="+mj-lt"/>
            </a:endParaRPr>
          </a:p>
        </p:txBody>
      </p:sp>
      <p:sp>
        <p:nvSpPr>
          <p:cNvPr id="4" name="Text Placeholder 3"/>
          <p:cNvSpPr>
            <a:spLocks noGrp="1"/>
          </p:cNvSpPr>
          <p:nvPr>
            <p:ph type="body" sz="quarter" idx="14"/>
          </p:nvPr>
        </p:nvSpPr>
        <p:spPr/>
        <p:txBody>
          <a:bodyPr/>
          <a:lstStyle/>
          <a:p>
            <a:pPr algn="ctr"/>
            <a:r>
              <a:rPr lang="en-IN" sz="4000" b="1" dirty="0"/>
              <a:t>Chapter 13</a:t>
            </a:r>
            <a:endParaRPr lang="en-IN" sz="4000" dirty="0"/>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t>Nonparametric Tests</a:t>
            </a:r>
            <a:endParaRPr lang="en-US" sz="3600" dirty="0">
              <a:cs typeface="Arial" panose="020B0604020202020204" pitchFamily="34" charset="0"/>
            </a:endParaRPr>
          </a:p>
        </p:txBody>
      </p:sp>
      <p:pic>
        <p:nvPicPr>
          <p:cNvPr id="8" name="Picture 2" descr="Front Cover: Elementary Statistics Thirteenth Edition by Maro F. Triola."/>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112" y="1702940"/>
            <a:ext cx="3368274"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a:xfrm>
            <a:off x="1828800" y="6508934"/>
            <a:ext cx="5867400" cy="187537"/>
          </a:xfrm>
        </p:spPr>
        <p:txBody>
          <a:bodyPr/>
          <a:lstStyle/>
          <a:p>
            <a:pPr>
              <a:spcBef>
                <a:spcPts val="0"/>
              </a:spcBef>
              <a:buClrTx/>
              <a:defRPr/>
            </a:pPr>
            <a:r>
              <a:rPr lang="en-US" altLang="en-US" dirty="0">
                <a:latin typeface="Verdana" panose="020B0604030504040204" pitchFamily="34" charset="0"/>
                <a:ea typeface="Verdana" panose="020B0604030504040204" pitchFamily="34" charset="0"/>
                <a:cs typeface="Verdana" panose="020B0604030504040204" pitchFamily="34" charset="0"/>
              </a:rPr>
              <a:t>Copyright © 2018, 2014, 2012 Pearson Education, Inc. All Rights Reserved</a:t>
            </a:r>
          </a:p>
        </p:txBody>
      </p:sp>
    </p:spTree>
    <p:extLst>
      <p:ext uri="{BB962C8B-B14F-4D97-AF65-F5344CB8AC3E}">
        <p14:creationId xmlns:p14="http://schemas.microsoft.com/office/powerpoint/2010/main" val="2645556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Run Test for Randomness: Test Statistic and Critical Values </a:t>
            </a:r>
            <a:r>
              <a:rPr lang="en-US" sz="2000" b="0" dirty="0">
                <a:solidFill>
                  <a:schemeClr val="bg2"/>
                </a:solidFill>
                <a:latin typeface="+mj-lt"/>
              </a:rPr>
              <a:t>(2 of 3)</a:t>
            </a:r>
            <a:endParaRPr lang="en-IN" sz="2000" b="0" dirty="0">
              <a:solidFill>
                <a:schemeClr val="bg2"/>
              </a:solidFill>
              <a:latin typeface="+mj-lt"/>
            </a:endParaRPr>
          </a:p>
        </p:txBody>
      </p:sp>
      <p:sp>
        <p:nvSpPr>
          <p:cNvPr id="3" name="Content Placeholder 2"/>
          <p:cNvSpPr>
            <a:spLocks noGrp="1"/>
          </p:cNvSpPr>
          <p:nvPr>
            <p:ph idx="1"/>
          </p:nvPr>
        </p:nvSpPr>
        <p:spPr>
          <a:xfrm>
            <a:off x="457200" y="1600201"/>
            <a:ext cx="8229600" cy="1828800"/>
          </a:xfrm>
        </p:spPr>
        <p:txBody>
          <a:bodyPr/>
          <a:lstStyle/>
          <a:p>
            <a:pPr marL="0" indent="0">
              <a:buNone/>
            </a:pPr>
            <a:r>
              <a:rPr lang="en-US" sz="2600" b="1" dirty="0"/>
              <a:t>For Large Samples or </a:t>
            </a:r>
            <a:r>
              <a:rPr lang="el-GR" sz="2600" b="1" i="1" dirty="0">
                <a:cs typeface="Arial" panose="020B0604020202020204" pitchFamily="34" charset="0"/>
                <a:sym typeface="Symbol" panose="05050102010706020507" pitchFamily="18" charset="2"/>
              </a:rPr>
              <a:t>α</a:t>
            </a:r>
            <a:r>
              <a:rPr lang="en-US" sz="2600" b="1" dirty="0"/>
              <a:t> </a:t>
            </a:r>
            <a:r>
              <a:rPr lang="en-US" sz="2600" b="1" dirty="0">
                <a:cs typeface="Arial" panose="020B0604020202020204" pitchFamily="34" charset="0"/>
              </a:rPr>
              <a:t>≠</a:t>
            </a:r>
            <a:r>
              <a:rPr lang="en-US" sz="2600" b="1" dirty="0"/>
              <a:t> 0</a:t>
            </a:r>
            <a:r>
              <a:rPr lang="en-US" sz="2600" dirty="0"/>
              <a:t>.</a:t>
            </a:r>
            <a:r>
              <a:rPr lang="en-US" sz="2600" b="1" dirty="0"/>
              <a:t>05: </a:t>
            </a:r>
            <a:r>
              <a:rPr lang="en-US" sz="2600" dirty="0"/>
              <a:t>If </a:t>
            </a:r>
            <a:r>
              <a:rPr lang="en-US" sz="2600" i="1" dirty="0"/>
              <a:t>n</a:t>
            </a:r>
            <a:r>
              <a:rPr lang="en-US" sz="2600" baseline="-25000" dirty="0"/>
              <a:t>1</a:t>
            </a:r>
            <a:r>
              <a:rPr lang="en-US" sz="2600" dirty="0"/>
              <a:t> &gt; 20 or </a:t>
            </a:r>
            <a:r>
              <a:rPr lang="en-US" sz="2600" i="1" dirty="0"/>
              <a:t>n</a:t>
            </a:r>
            <a:r>
              <a:rPr lang="en-US" sz="2600" baseline="-25000" dirty="0"/>
              <a:t>2</a:t>
            </a:r>
            <a:r>
              <a:rPr lang="en-US" sz="2600" dirty="0"/>
              <a:t> &gt; 20 or </a:t>
            </a:r>
            <a:br>
              <a:rPr lang="en-US" sz="2600" dirty="0"/>
            </a:br>
            <a:r>
              <a:rPr lang="el-GR" sz="2600" i="1" dirty="0">
                <a:cs typeface="Arial" panose="020B0604020202020204" pitchFamily="34" charset="0"/>
                <a:sym typeface="Symbol" panose="05050102010706020507" pitchFamily="18" charset="2"/>
              </a:rPr>
              <a:t>α</a:t>
            </a:r>
            <a:r>
              <a:rPr lang="en-US" sz="2600" dirty="0"/>
              <a:t> </a:t>
            </a:r>
            <a:r>
              <a:rPr lang="en-US" sz="2600" dirty="0">
                <a:cs typeface="Arial" panose="020B0604020202020204" pitchFamily="34" charset="0"/>
              </a:rPr>
              <a:t>≠</a:t>
            </a:r>
            <a:r>
              <a:rPr lang="en-US" sz="2600" b="1" dirty="0"/>
              <a:t> </a:t>
            </a:r>
            <a:r>
              <a:rPr lang="en-US" sz="2600" dirty="0"/>
              <a:t>0.05, the test statistic, critical values, and decision criteria are as follows:</a:t>
            </a:r>
          </a:p>
          <a:p>
            <a:r>
              <a:rPr lang="en-US" sz="2600" b="1" dirty="0"/>
              <a:t>Test statistic:</a:t>
            </a:r>
            <a:endParaRPr lang="en-IN" sz="2600" dirty="0"/>
          </a:p>
        </p:txBody>
      </p:sp>
      <p:pic>
        <p:nvPicPr>
          <p:cNvPr id="4" name="Picture 3" descr="z = G minus mu sub G, divided by sigma sub G, where mu sub G = 2 n sub 1 n sub 2, over n sub 1 + n sub 2, + 1, and sigma sub G = the square root of 2 n sub 1 n sub 2 times, 2 n sub 1 n sub 2 minus n sub 1 minus n sub 2, divided by, n sub 1 + n sub 2, squared, times, n sub 1 + n sub 2 minus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5895" y="3511914"/>
            <a:ext cx="4772210" cy="2662045"/>
          </a:xfrm>
          <a:prstGeom prst="rect">
            <a:avLst/>
          </a:prstGeom>
        </p:spPr>
      </p:pic>
    </p:spTree>
    <p:extLst>
      <p:ext uri="{BB962C8B-B14F-4D97-AF65-F5344CB8AC3E}">
        <p14:creationId xmlns:p14="http://schemas.microsoft.com/office/powerpoint/2010/main" val="3493254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Run Test for Randomness: Test Statistic and Critical Values </a:t>
            </a:r>
            <a:r>
              <a:rPr lang="en-US" sz="2000" b="0" dirty="0">
                <a:solidFill>
                  <a:schemeClr val="bg2"/>
                </a:solidFill>
                <a:latin typeface="+mj-lt"/>
              </a:rPr>
              <a:t>(3 of 3)</a:t>
            </a:r>
            <a:endParaRPr lang="en-IN" sz="2000" b="0" dirty="0">
              <a:solidFill>
                <a:schemeClr val="bg2"/>
              </a:solidFill>
              <a:latin typeface="+mj-lt"/>
            </a:endParaRPr>
          </a:p>
        </p:txBody>
      </p:sp>
      <p:sp>
        <p:nvSpPr>
          <p:cNvPr id="3" name="Content Placeholder 2"/>
          <p:cNvSpPr>
            <a:spLocks noGrp="1"/>
          </p:cNvSpPr>
          <p:nvPr>
            <p:ph idx="1"/>
          </p:nvPr>
        </p:nvSpPr>
        <p:spPr>
          <a:xfrm>
            <a:off x="457200" y="1600201"/>
            <a:ext cx="8229600" cy="3962400"/>
          </a:xfrm>
        </p:spPr>
        <p:txBody>
          <a:bodyPr/>
          <a:lstStyle/>
          <a:p>
            <a:pPr marL="0" indent="0">
              <a:spcBef>
                <a:spcPts val="1200"/>
              </a:spcBef>
              <a:buNone/>
            </a:pPr>
            <a:r>
              <a:rPr lang="en-US" sz="2600" b="1" dirty="0"/>
              <a:t>For Large Samples or </a:t>
            </a:r>
            <a:r>
              <a:rPr lang="el-GR" sz="2600" b="1" i="1" dirty="0">
                <a:cs typeface="Arial" panose="020B0604020202020204" pitchFamily="34" charset="0"/>
                <a:sym typeface="Symbol" panose="05050102010706020507" pitchFamily="18" charset="2"/>
              </a:rPr>
              <a:t>α</a:t>
            </a:r>
            <a:r>
              <a:rPr lang="en-US" sz="2600" b="1" dirty="0"/>
              <a:t> </a:t>
            </a:r>
            <a:r>
              <a:rPr lang="en-US" sz="2600" b="1" dirty="0">
                <a:cs typeface="Arial" panose="020B0604020202020204" pitchFamily="34" charset="0"/>
              </a:rPr>
              <a:t>≠</a:t>
            </a:r>
            <a:r>
              <a:rPr lang="en-US" sz="2600" b="1" dirty="0"/>
              <a:t> 0</a:t>
            </a:r>
            <a:r>
              <a:rPr lang="en-US" sz="2600" dirty="0"/>
              <a:t>.</a:t>
            </a:r>
            <a:r>
              <a:rPr lang="en-US" sz="2600" b="1" dirty="0"/>
              <a:t>05: </a:t>
            </a:r>
            <a:r>
              <a:rPr lang="en-US" sz="2600" dirty="0"/>
              <a:t>If </a:t>
            </a:r>
            <a:r>
              <a:rPr lang="en-US" sz="2600" i="1" dirty="0"/>
              <a:t>n</a:t>
            </a:r>
            <a:r>
              <a:rPr lang="en-US" sz="2600" baseline="-25000" dirty="0"/>
              <a:t>1</a:t>
            </a:r>
            <a:r>
              <a:rPr lang="en-US" sz="2600" dirty="0"/>
              <a:t> &gt; 20 or </a:t>
            </a:r>
            <a:r>
              <a:rPr lang="en-US" sz="2600" i="1" dirty="0"/>
              <a:t>n</a:t>
            </a:r>
            <a:r>
              <a:rPr lang="en-US" sz="2600" baseline="-25000" dirty="0"/>
              <a:t>2</a:t>
            </a:r>
            <a:r>
              <a:rPr lang="en-US" sz="2600" dirty="0"/>
              <a:t> &gt; 20 or </a:t>
            </a:r>
            <a:r>
              <a:rPr lang="el-GR" sz="2600" i="1" dirty="0">
                <a:cs typeface="Arial" panose="020B0604020202020204" pitchFamily="34" charset="0"/>
                <a:sym typeface="Symbol" panose="05050102010706020507" pitchFamily="18" charset="2"/>
              </a:rPr>
              <a:t>α</a:t>
            </a:r>
            <a:r>
              <a:rPr lang="en-US" sz="2600" dirty="0"/>
              <a:t> </a:t>
            </a:r>
            <a:r>
              <a:rPr lang="en-US" sz="2600" dirty="0">
                <a:cs typeface="Arial" panose="020B0604020202020204" pitchFamily="34" charset="0"/>
              </a:rPr>
              <a:t>≠</a:t>
            </a:r>
            <a:r>
              <a:rPr lang="en-US" sz="2600" b="1" dirty="0">
                <a:cs typeface="Arial" panose="020B0604020202020204" pitchFamily="34" charset="0"/>
              </a:rPr>
              <a:t> </a:t>
            </a:r>
            <a:r>
              <a:rPr lang="en-US" sz="2600" dirty="0"/>
              <a:t>0.05, the test statistic, critical values, and decision criteria are as follows:</a:t>
            </a:r>
          </a:p>
          <a:p>
            <a:pPr>
              <a:spcBef>
                <a:spcPts val="1200"/>
              </a:spcBef>
            </a:pPr>
            <a:r>
              <a:rPr lang="en-US" sz="2400" b="1" dirty="0"/>
              <a:t>Critical values of </a:t>
            </a:r>
            <a:r>
              <a:rPr lang="en-US" sz="2400" b="1" i="1" dirty="0"/>
              <a:t>z</a:t>
            </a:r>
            <a:r>
              <a:rPr lang="en-US" sz="2400" dirty="0"/>
              <a:t>: Use Table A-2.</a:t>
            </a:r>
          </a:p>
          <a:p>
            <a:pPr>
              <a:spcBef>
                <a:spcPts val="1200"/>
              </a:spcBef>
            </a:pPr>
            <a:r>
              <a:rPr lang="en-US" sz="2400" b="1" dirty="0"/>
              <a:t>Decision criteria: </a:t>
            </a:r>
            <a:r>
              <a:rPr lang="en-US" sz="2400" dirty="0"/>
              <a:t>Reject randomness if the test statistic </a:t>
            </a:r>
            <a:r>
              <a:rPr lang="en-US" sz="2400" i="1" dirty="0"/>
              <a:t>z </a:t>
            </a:r>
            <a:r>
              <a:rPr lang="en-US" sz="2400" dirty="0"/>
              <a:t>is such that</a:t>
            </a:r>
          </a:p>
          <a:p>
            <a:pPr lvl="1">
              <a:spcBef>
                <a:spcPts val="1200"/>
              </a:spcBef>
            </a:pPr>
            <a:r>
              <a:rPr lang="en-US" sz="2200" i="1" dirty="0"/>
              <a:t>z </a:t>
            </a:r>
            <a:r>
              <a:rPr lang="en-US" sz="2200" dirty="0"/>
              <a:t>≤ negative critical </a:t>
            </a:r>
            <a:r>
              <a:rPr lang="en-US" sz="2200" i="1" dirty="0"/>
              <a:t>z </a:t>
            </a:r>
            <a:r>
              <a:rPr lang="en-US" sz="2200" dirty="0"/>
              <a:t>score (such as </a:t>
            </a:r>
            <a:r>
              <a:rPr lang="el-GR" sz="2200" dirty="0">
                <a:cs typeface="Arial" panose="020B0604020202020204" pitchFamily="34" charset="0"/>
              </a:rPr>
              <a:t>−</a:t>
            </a:r>
            <a:r>
              <a:rPr lang="en-US" sz="2200" dirty="0"/>
              <a:t>1.96)</a:t>
            </a:r>
          </a:p>
          <a:p>
            <a:pPr lvl="1">
              <a:spcBef>
                <a:spcPts val="1200"/>
              </a:spcBef>
            </a:pPr>
            <a:r>
              <a:rPr lang="en-US" sz="2200" dirty="0"/>
              <a:t>or </a:t>
            </a:r>
            <a:r>
              <a:rPr lang="en-US" sz="2200" i="1" dirty="0"/>
              <a:t>z </a:t>
            </a:r>
            <a:r>
              <a:rPr lang="en-US" sz="2200" dirty="0"/>
              <a:t>≥ positive critical </a:t>
            </a:r>
            <a:r>
              <a:rPr lang="en-US" sz="2200" i="1" dirty="0"/>
              <a:t>z </a:t>
            </a:r>
            <a:r>
              <a:rPr lang="en-US" sz="2200" dirty="0"/>
              <a:t>score (such as 1.96).</a:t>
            </a:r>
            <a:endParaRPr lang="en-IN" sz="2200" dirty="0"/>
          </a:p>
        </p:txBody>
      </p:sp>
    </p:spTree>
    <p:extLst>
      <p:ext uri="{BB962C8B-B14F-4D97-AF65-F5344CB8AC3E}">
        <p14:creationId xmlns:p14="http://schemas.microsoft.com/office/powerpoint/2010/main" val="1253714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Caution</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229600" cy="3124200"/>
          </a:xfrm>
        </p:spPr>
        <p:txBody>
          <a:bodyPr/>
          <a:lstStyle/>
          <a:p>
            <a:pPr marL="0" indent="0">
              <a:buNone/>
            </a:pPr>
            <a:r>
              <a:rPr lang="en-US" sz="2600" dirty="0"/>
              <a:t>The runs test for randomness is based on the </a:t>
            </a:r>
            <a:r>
              <a:rPr lang="en-US" sz="2600" b="1" dirty="0"/>
              <a:t>order</a:t>
            </a:r>
            <a:r>
              <a:rPr lang="en-US" sz="2600" i="1" dirty="0"/>
              <a:t> </a:t>
            </a:r>
            <a:r>
              <a:rPr lang="en-US" sz="2600" dirty="0"/>
              <a:t>in which the data occur; it is </a:t>
            </a:r>
            <a:r>
              <a:rPr lang="en-US" sz="2600" b="1" dirty="0"/>
              <a:t>not</a:t>
            </a:r>
            <a:r>
              <a:rPr lang="en-US" sz="2600" i="1" dirty="0"/>
              <a:t> </a:t>
            </a:r>
            <a:r>
              <a:rPr lang="en-US" sz="2600" dirty="0"/>
              <a:t>based on the </a:t>
            </a:r>
            <a:r>
              <a:rPr lang="en-US" sz="2600" b="1" dirty="0"/>
              <a:t>frequency</a:t>
            </a:r>
            <a:r>
              <a:rPr lang="en-US" sz="2600" i="1" dirty="0"/>
              <a:t> </a:t>
            </a:r>
            <a:r>
              <a:rPr lang="en-US" sz="2600" dirty="0"/>
              <a:t>of the data. For example, a sequence of 3 men and 20 women might appear to be random, but the issue of whether 3 men and 20 women constitute a </a:t>
            </a:r>
            <a:r>
              <a:rPr lang="en-US" sz="2600" b="1" dirty="0"/>
              <a:t>biased </a:t>
            </a:r>
            <a:r>
              <a:rPr lang="en-US" sz="2600" dirty="0"/>
              <a:t>sample (with disproportionately more women) is </a:t>
            </a:r>
            <a:r>
              <a:rPr lang="en-US" sz="2600" b="1" dirty="0"/>
              <a:t>not</a:t>
            </a:r>
            <a:r>
              <a:rPr lang="en-US" sz="2600" i="1" dirty="0"/>
              <a:t> </a:t>
            </a:r>
            <a:r>
              <a:rPr lang="en-US" sz="2600" dirty="0"/>
              <a:t>addressed by the runs test.</a:t>
            </a:r>
            <a:endParaRPr lang="en-IN" sz="2600" dirty="0"/>
          </a:p>
        </p:txBody>
      </p:sp>
    </p:spTree>
    <p:extLst>
      <p:ext uri="{BB962C8B-B14F-4D97-AF65-F5344CB8AC3E}">
        <p14:creationId xmlns:p14="http://schemas.microsoft.com/office/powerpoint/2010/main" val="2984293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Procedure for Runs Test for Randomness</a:t>
            </a:r>
            <a:endParaRPr lang="en-IN" sz="3600" dirty="0">
              <a:latin typeface="+mj-lt"/>
            </a:endParaRPr>
          </a:p>
        </p:txBody>
      </p:sp>
      <p:pic>
        <p:nvPicPr>
          <p:cNvPr id="4" name="Picture 3" descr="The procedure for conducting a runs test for randomness is as follows. Identify a sequence of two different characteristics. Determine the value of n sub 1, the number of elements of the first type. Determine the value of n sub 2, the number of elements of the second type. Determine the value of G, the number of runs. Is n sub 1 greater than 20? If yes, then calculate mu sub G = 2 n sub 1 n sub 2 over, n sub 1 + n sub 2, + 1. Calculate sigma sub G = the square root of 2 n sub 1 n sub 2 times, 2 n sub 1 n sub 2 minus n sub 1 minus n sub 2, divided by, n sub 1 + n sub 2, squared, times, n sub 1 + n sub 2 minus 1. Calculate the test statistic z = G minus mu sub G, divided by sigma sub G. Determine the critical values of z from Table A-2 as usual. If alpha = 0.05, the critical values are negative 1.96 and 1.96. Reject randomness is the test statistic is less than or equal to the smaller critical value or greater than or equal to the larger critical value. Otherwise, fail to reject the null hypothesis of randomness. If n sub 1 is not greater than 20, is n sub 2 greater than 20? If yes, proceed to calculating mu sub G, sigma sub G, and z. If n sub 2 is not greater than 20, does alpha = 0.05? If no, proceed to calculating mu sub G, sigma sub G, and z. If yes, then the test statistic is G. Use Table A-10 to get the critical values. Then proceed to rejecting or failing to reject the null hypothesi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86540" y="1536010"/>
            <a:ext cx="2970920" cy="4841498"/>
          </a:xfrm>
          <a:prstGeom prst="rect">
            <a:avLst/>
          </a:prstGeom>
        </p:spPr>
      </p:pic>
    </p:spTree>
    <p:extLst>
      <p:ext uri="{BB962C8B-B14F-4D97-AF65-F5344CB8AC3E}">
        <p14:creationId xmlns:p14="http://schemas.microsoft.com/office/powerpoint/2010/main" val="1846504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7467600" cy="1097280"/>
          </a:xfrm>
        </p:spPr>
        <p:txBody>
          <a:bodyPr/>
          <a:lstStyle/>
          <a:p>
            <a:r>
              <a:rPr lang="en-US" sz="3600" dirty="0">
                <a:latin typeface="+mj-lt"/>
              </a:rPr>
              <a:t>Fundamental Principle of the Runs Test</a:t>
            </a:r>
            <a:endParaRPr lang="en-IN" sz="3600" dirty="0">
              <a:latin typeface="+mj-lt"/>
            </a:endParaRPr>
          </a:p>
        </p:txBody>
      </p:sp>
      <p:sp>
        <p:nvSpPr>
          <p:cNvPr id="3" name="Content Placeholder 2"/>
          <p:cNvSpPr>
            <a:spLocks noGrp="1"/>
          </p:cNvSpPr>
          <p:nvPr>
            <p:ph idx="1"/>
          </p:nvPr>
        </p:nvSpPr>
        <p:spPr>
          <a:xfrm>
            <a:off x="457200" y="1600201"/>
            <a:ext cx="8229600" cy="4343400"/>
          </a:xfrm>
        </p:spPr>
        <p:txBody>
          <a:bodyPr/>
          <a:lstStyle/>
          <a:p>
            <a:pPr marL="0" indent="0">
              <a:buNone/>
            </a:pPr>
            <a:r>
              <a:rPr lang="en-US" sz="2600" dirty="0"/>
              <a:t>Here is the key idea underlying the runs test:</a:t>
            </a:r>
          </a:p>
          <a:p>
            <a:pPr marL="0" indent="0" algn="ctr">
              <a:buNone/>
            </a:pPr>
            <a:r>
              <a:rPr lang="en-US" sz="2600" b="1" dirty="0"/>
              <a:t>Reject randomness if the number of runs is very low or very high.</a:t>
            </a:r>
          </a:p>
          <a:p>
            <a:r>
              <a:rPr lang="en-US" sz="2400" dirty="0"/>
              <a:t>Example: The sequence of genders FFFFFMMMMM is not random because it has only 2 runs, so the number of runs is very </a:t>
            </a:r>
            <a:r>
              <a:rPr lang="en-US" sz="2400" b="1" dirty="0"/>
              <a:t>low</a:t>
            </a:r>
            <a:r>
              <a:rPr lang="en-US" sz="2400" dirty="0"/>
              <a:t>.</a:t>
            </a:r>
          </a:p>
          <a:p>
            <a:r>
              <a:rPr lang="en-US" sz="2400" dirty="0"/>
              <a:t>Example: The sequence of genders FMFMFMFMFM is not random because there are 10 runs, which is very </a:t>
            </a:r>
            <a:r>
              <a:rPr lang="en-US" sz="2400" b="1" dirty="0"/>
              <a:t>high</a:t>
            </a:r>
            <a:r>
              <a:rPr lang="en-US" sz="2400" dirty="0"/>
              <a:t>.</a:t>
            </a:r>
            <a:endParaRPr lang="en-IN" sz="2400" dirty="0"/>
          </a:p>
        </p:txBody>
      </p:sp>
    </p:spTree>
    <p:extLst>
      <p:ext uri="{BB962C8B-B14F-4D97-AF65-F5344CB8AC3E}">
        <p14:creationId xmlns:p14="http://schemas.microsoft.com/office/powerpoint/2010/main" val="4136607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Small Sample – Political Parties of Presidents </a:t>
            </a:r>
            <a:r>
              <a:rPr lang="en-US" sz="2000" b="0" dirty="0">
                <a:latin typeface="+mj-lt"/>
              </a:rPr>
              <a:t>(1 of 5)</a:t>
            </a:r>
            <a:endParaRPr lang="en-IN" sz="2000" b="0" dirty="0">
              <a:latin typeface="+mj-lt"/>
            </a:endParaRPr>
          </a:p>
        </p:txBody>
      </p:sp>
      <p:sp>
        <p:nvSpPr>
          <p:cNvPr id="3" name="Content Placeholder 2"/>
          <p:cNvSpPr>
            <a:spLocks noGrp="1"/>
          </p:cNvSpPr>
          <p:nvPr>
            <p:ph idx="1"/>
          </p:nvPr>
        </p:nvSpPr>
        <p:spPr>
          <a:xfrm>
            <a:off x="457200" y="1600201"/>
            <a:ext cx="8153400" cy="2819400"/>
          </a:xfrm>
        </p:spPr>
        <p:txBody>
          <a:bodyPr/>
          <a:lstStyle/>
          <a:p>
            <a:pPr marL="0" indent="0">
              <a:buNone/>
            </a:pPr>
            <a:r>
              <a:rPr lang="en-US" sz="2600" dirty="0"/>
              <a:t>Listed below are the recent political parties of presidents of the United States. The letter R represents a Republican president and the letter D represents a Democratic president. Use a 0.05 significance level to test for randomness in the sequence.</a:t>
            </a:r>
          </a:p>
          <a:p>
            <a:pPr marL="0" indent="0" algn="ctr">
              <a:buNone/>
            </a:pPr>
            <a:r>
              <a:rPr lang="pt-BR" sz="2600" b="1" dirty="0"/>
              <a:t>R  R  D  D  R  D  D  R  R  D  R  R  D  R  D</a:t>
            </a:r>
            <a:endParaRPr lang="en-US" sz="2600" dirty="0"/>
          </a:p>
        </p:txBody>
      </p:sp>
    </p:spTree>
    <p:extLst>
      <p:ext uri="{BB962C8B-B14F-4D97-AF65-F5344CB8AC3E}">
        <p14:creationId xmlns:p14="http://schemas.microsoft.com/office/powerpoint/2010/main" val="2622723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Small Sample – Political Parties of Presidents </a:t>
            </a:r>
            <a:r>
              <a:rPr lang="en-US" sz="2000" b="0" dirty="0">
                <a:latin typeface="+mj-lt"/>
              </a:rPr>
              <a:t>(2 of 5)</a:t>
            </a:r>
            <a:endParaRPr lang="en-IN" sz="2000" b="0" dirty="0">
              <a:latin typeface="+mj-lt"/>
            </a:endParaRPr>
          </a:p>
        </p:txBody>
      </p:sp>
      <p:sp>
        <p:nvSpPr>
          <p:cNvPr id="3" name="Content Placeholder 2"/>
          <p:cNvSpPr>
            <a:spLocks noGrp="1"/>
          </p:cNvSpPr>
          <p:nvPr>
            <p:ph idx="1"/>
          </p:nvPr>
        </p:nvSpPr>
        <p:spPr>
          <a:xfrm>
            <a:off x="457200" y="1600201"/>
            <a:ext cx="8001000" cy="2286000"/>
          </a:xfrm>
        </p:spPr>
        <p:txBody>
          <a:bodyPr/>
          <a:lstStyle/>
          <a:p>
            <a:pPr marL="0" indent="0">
              <a:spcBef>
                <a:spcPts val="600"/>
              </a:spcBef>
              <a:buNone/>
            </a:pPr>
            <a:r>
              <a:rPr lang="en-US" sz="2600" dirty="0"/>
              <a:t>Solution</a:t>
            </a:r>
          </a:p>
          <a:p>
            <a:pPr marL="0" indent="0">
              <a:spcBef>
                <a:spcPts val="600"/>
              </a:spcBef>
              <a:buNone/>
            </a:pPr>
            <a:r>
              <a:rPr lang="en-US" sz="2400" b="1" dirty="0"/>
              <a:t>Requirement Check </a:t>
            </a:r>
            <a:r>
              <a:rPr lang="en-US" sz="2400" dirty="0"/>
              <a:t>(1) The data are arranged in order. (2) Each data value is categorized into one of two separate categories (Republican/Democrat). The requirements are satisfied.</a:t>
            </a:r>
            <a:endParaRPr lang="en-IN" sz="2400" dirty="0"/>
          </a:p>
        </p:txBody>
      </p:sp>
    </p:spTree>
    <p:extLst>
      <p:ext uri="{BB962C8B-B14F-4D97-AF65-F5344CB8AC3E}">
        <p14:creationId xmlns:p14="http://schemas.microsoft.com/office/powerpoint/2010/main" val="4133535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Small Sample – Political Parties of Presidents </a:t>
            </a:r>
            <a:r>
              <a:rPr lang="en-US" sz="2000" b="0" dirty="0">
                <a:latin typeface="+mj-lt"/>
              </a:rPr>
              <a:t>(3 of 5)</a:t>
            </a:r>
            <a:endParaRPr lang="en-IN" sz="2000" b="0" dirty="0">
              <a:latin typeface="+mj-lt"/>
            </a:endParaRPr>
          </a:p>
        </p:txBody>
      </p:sp>
      <p:sp>
        <p:nvSpPr>
          <p:cNvPr id="3" name="Content Placeholder 2"/>
          <p:cNvSpPr>
            <a:spLocks noGrp="1"/>
          </p:cNvSpPr>
          <p:nvPr>
            <p:ph idx="1"/>
          </p:nvPr>
        </p:nvSpPr>
        <p:spPr>
          <a:xfrm>
            <a:off x="457200" y="1600201"/>
            <a:ext cx="7848600" cy="2362199"/>
          </a:xfrm>
        </p:spPr>
        <p:txBody>
          <a:bodyPr/>
          <a:lstStyle/>
          <a:p>
            <a:pPr marL="0" indent="0">
              <a:spcBef>
                <a:spcPts val="600"/>
              </a:spcBef>
              <a:buNone/>
            </a:pPr>
            <a:r>
              <a:rPr lang="en-US" sz="2600" dirty="0"/>
              <a:t>Solution</a:t>
            </a:r>
          </a:p>
          <a:p>
            <a:pPr marL="0" indent="0">
              <a:spcBef>
                <a:spcPts val="600"/>
              </a:spcBef>
              <a:buNone/>
            </a:pPr>
            <a:r>
              <a:rPr lang="en-US" sz="2400" dirty="0"/>
              <a:t>We will follow the procedure. The sequence of two characteristics (Republican/Democrat) has been identified. We must now find the values of </a:t>
            </a:r>
            <a:r>
              <a:rPr lang="en-US" sz="2400" i="1" dirty="0"/>
              <a:t>n</a:t>
            </a:r>
            <a:r>
              <a:rPr lang="en-US" sz="2400" baseline="-25000" dirty="0"/>
              <a:t>1</a:t>
            </a:r>
            <a:r>
              <a:rPr lang="en-US" sz="2400" dirty="0"/>
              <a:t>, </a:t>
            </a:r>
            <a:r>
              <a:rPr lang="en-US" sz="2400" i="1" dirty="0"/>
              <a:t>n</a:t>
            </a:r>
            <a:r>
              <a:rPr lang="en-US" sz="2400" baseline="-25000" dirty="0"/>
              <a:t>2</a:t>
            </a:r>
            <a:r>
              <a:rPr lang="en-US" sz="2400" dirty="0"/>
              <a:t>, and the number of runs </a:t>
            </a:r>
            <a:r>
              <a:rPr lang="en-US" sz="2400" i="1" dirty="0"/>
              <a:t>G. </a:t>
            </a:r>
            <a:r>
              <a:rPr lang="en-US" sz="2400" dirty="0"/>
              <a:t>The sequence is shown below with spacing adjusted to better identify the different runs.</a:t>
            </a:r>
            <a:endParaRPr lang="en-IN" sz="2400" dirty="0"/>
          </a:p>
        </p:txBody>
      </p:sp>
      <p:pic>
        <p:nvPicPr>
          <p:cNvPr id="4" name="Picture 3" descr="The following list provides the number of the run followed by the events for that run: 1, R R; 2, D D; 3, R; 4, D D; 5, R R; 6, D; 7, R R; 8, D; 9, R; 10, 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811" y="4267200"/>
            <a:ext cx="7924704" cy="947838"/>
          </a:xfrm>
          <a:prstGeom prst="rect">
            <a:avLst/>
          </a:prstGeom>
        </p:spPr>
      </p:pic>
    </p:spTree>
    <p:extLst>
      <p:ext uri="{BB962C8B-B14F-4D97-AF65-F5344CB8AC3E}">
        <p14:creationId xmlns:p14="http://schemas.microsoft.com/office/powerpoint/2010/main" val="2411637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Small Sample – Political Parties of Presidents </a:t>
            </a:r>
            <a:r>
              <a:rPr lang="en-US" sz="2000" b="0" dirty="0">
                <a:latin typeface="+mj-lt"/>
              </a:rPr>
              <a:t>(4 of 5)</a:t>
            </a:r>
            <a:endParaRPr lang="en-IN" sz="2000" b="0" dirty="0">
              <a:latin typeface="+mj-lt"/>
            </a:endParaRPr>
          </a:p>
        </p:txBody>
      </p:sp>
      <p:sp>
        <p:nvSpPr>
          <p:cNvPr id="3" name="Content Placeholder 2"/>
          <p:cNvSpPr>
            <a:spLocks noGrp="1"/>
          </p:cNvSpPr>
          <p:nvPr>
            <p:ph idx="1"/>
          </p:nvPr>
        </p:nvSpPr>
        <p:spPr>
          <a:xfrm>
            <a:off x="457200" y="1600201"/>
            <a:ext cx="8001000" cy="3581400"/>
          </a:xfrm>
        </p:spPr>
        <p:txBody>
          <a:bodyPr/>
          <a:lstStyle/>
          <a:p>
            <a:pPr marL="0" indent="0">
              <a:spcBef>
                <a:spcPts val="600"/>
              </a:spcBef>
              <a:buNone/>
            </a:pPr>
            <a:r>
              <a:rPr lang="en-US" sz="2600" dirty="0"/>
              <a:t>Solution</a:t>
            </a:r>
          </a:p>
          <a:p>
            <a:pPr marL="0" indent="0">
              <a:spcBef>
                <a:spcPts val="600"/>
              </a:spcBef>
              <a:buNone/>
            </a:pPr>
            <a:r>
              <a:rPr lang="en-US" sz="2400" dirty="0"/>
              <a:t>The above display shows that there are 8 Republican presidents and 7 Democratic presidents, and the number of runs is 10. We represent those results with the following notation.</a:t>
            </a:r>
          </a:p>
          <a:p>
            <a:pPr marL="0" indent="0">
              <a:spcBef>
                <a:spcPts val="600"/>
              </a:spcBef>
              <a:buNone/>
            </a:pPr>
            <a:r>
              <a:rPr lang="en-US" sz="2400" i="1" dirty="0"/>
              <a:t>n</a:t>
            </a:r>
            <a:r>
              <a:rPr lang="en-US" sz="2400" baseline="-25000" dirty="0"/>
              <a:t>1</a:t>
            </a:r>
            <a:r>
              <a:rPr lang="en-US" sz="2400" dirty="0"/>
              <a:t> = number of Republican presidents = 8</a:t>
            </a:r>
          </a:p>
          <a:p>
            <a:pPr marL="0" indent="0">
              <a:spcBef>
                <a:spcPts val="600"/>
              </a:spcBef>
              <a:buNone/>
            </a:pPr>
            <a:r>
              <a:rPr lang="en-US" sz="2400" i="1" dirty="0"/>
              <a:t>n</a:t>
            </a:r>
            <a:r>
              <a:rPr lang="en-US" sz="2400" baseline="-25000" dirty="0"/>
              <a:t>2</a:t>
            </a:r>
            <a:r>
              <a:rPr lang="en-US" sz="2400" dirty="0"/>
              <a:t> = number of Democratic presidents = 7</a:t>
            </a:r>
          </a:p>
          <a:p>
            <a:pPr marL="0" indent="0">
              <a:spcBef>
                <a:spcPts val="600"/>
              </a:spcBef>
              <a:buNone/>
            </a:pPr>
            <a:r>
              <a:rPr lang="en-US" sz="2400" i="1" dirty="0"/>
              <a:t>G </a:t>
            </a:r>
            <a:r>
              <a:rPr lang="en-US" sz="2400" dirty="0"/>
              <a:t>= number of runs = 10</a:t>
            </a:r>
            <a:endParaRPr lang="en-IN" sz="2400" dirty="0"/>
          </a:p>
        </p:txBody>
      </p:sp>
    </p:spTree>
    <p:extLst>
      <p:ext uri="{BB962C8B-B14F-4D97-AF65-F5344CB8AC3E}">
        <p14:creationId xmlns:p14="http://schemas.microsoft.com/office/powerpoint/2010/main" val="3048341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Small Sample – Political Parties of Presidents </a:t>
            </a:r>
            <a:r>
              <a:rPr lang="en-US" sz="2000" b="0" dirty="0">
                <a:latin typeface="+mj-lt"/>
              </a:rPr>
              <a:t>(5 of 5)</a:t>
            </a:r>
            <a:endParaRPr lang="en-IN" sz="2000" b="0" dirty="0">
              <a:latin typeface="+mj-lt"/>
            </a:endParaRPr>
          </a:p>
        </p:txBody>
      </p:sp>
      <p:sp>
        <p:nvSpPr>
          <p:cNvPr id="3" name="Content Placeholder 2"/>
          <p:cNvSpPr>
            <a:spLocks noGrp="1"/>
          </p:cNvSpPr>
          <p:nvPr>
            <p:ph idx="1"/>
          </p:nvPr>
        </p:nvSpPr>
        <p:spPr>
          <a:xfrm>
            <a:off x="457200" y="1600201"/>
            <a:ext cx="7848600" cy="4267200"/>
          </a:xfrm>
        </p:spPr>
        <p:txBody>
          <a:bodyPr/>
          <a:lstStyle/>
          <a:p>
            <a:pPr marL="0" indent="0">
              <a:spcBef>
                <a:spcPts val="600"/>
              </a:spcBef>
              <a:buNone/>
            </a:pPr>
            <a:r>
              <a:rPr lang="en-US" sz="2600" dirty="0"/>
              <a:t>Solution</a:t>
            </a:r>
          </a:p>
          <a:p>
            <a:pPr marL="0" indent="0">
              <a:spcBef>
                <a:spcPts val="600"/>
              </a:spcBef>
              <a:buNone/>
            </a:pPr>
            <a:r>
              <a:rPr lang="en-US" sz="2400" dirty="0"/>
              <a:t>Because </a:t>
            </a:r>
            <a:r>
              <a:rPr lang="en-US" sz="2400" i="1" dirty="0"/>
              <a:t>n</a:t>
            </a:r>
            <a:r>
              <a:rPr lang="en-US" sz="2400" baseline="-25000" dirty="0"/>
              <a:t>1</a:t>
            </a:r>
            <a:r>
              <a:rPr lang="en-US" sz="2400" dirty="0"/>
              <a:t> ≤ 20 and </a:t>
            </a:r>
            <a:r>
              <a:rPr lang="en-US" sz="2400" i="1" dirty="0"/>
              <a:t>n</a:t>
            </a:r>
            <a:r>
              <a:rPr lang="en-US" sz="2400" baseline="-25000" dirty="0"/>
              <a:t>2</a:t>
            </a:r>
            <a:r>
              <a:rPr lang="en-US" sz="2400" dirty="0"/>
              <a:t> ≤ 20 and the significance level is </a:t>
            </a:r>
            <a:r>
              <a:rPr lang="el-GR" sz="2400" i="1" dirty="0">
                <a:cs typeface="Arial" panose="020B0604020202020204" pitchFamily="34" charset="0"/>
                <a:sym typeface="Symbol" panose="05050102010706020507" pitchFamily="18" charset="2"/>
              </a:rPr>
              <a:t>α</a:t>
            </a:r>
            <a:r>
              <a:rPr lang="en-US" sz="2400" b="1" dirty="0"/>
              <a:t> </a:t>
            </a:r>
            <a:r>
              <a:rPr lang="en-US" sz="2400" dirty="0"/>
              <a:t>= 0.05, the test statistic is </a:t>
            </a:r>
            <a:r>
              <a:rPr lang="en-US" sz="2400" i="1" dirty="0"/>
              <a:t>G </a:t>
            </a:r>
            <a:r>
              <a:rPr lang="en-US" sz="2400" dirty="0"/>
              <a:t>= 10 (the number of runs), and we refer to Table A-10 to find the critical values of 4 and 13. Because </a:t>
            </a:r>
            <a:r>
              <a:rPr lang="en-US" sz="2400" i="1" dirty="0"/>
              <a:t>G </a:t>
            </a:r>
            <a:r>
              <a:rPr lang="en-US" sz="2400" dirty="0"/>
              <a:t>= 10 is neither less than or equal to the critical value of 4, nor is it greater than or equal to the critical value of 13, </a:t>
            </a:r>
            <a:r>
              <a:rPr lang="en-US" sz="2400" b="1" dirty="0"/>
              <a:t>we do not reject randomness.</a:t>
            </a:r>
            <a:r>
              <a:rPr lang="en-US" sz="2400" i="1" dirty="0"/>
              <a:t> </a:t>
            </a:r>
            <a:r>
              <a:rPr lang="en-US" sz="2400" dirty="0"/>
              <a:t>There is not sufficient evidence to reject randomness in the sequence of political parties of recent presidents.</a:t>
            </a:r>
            <a:endParaRPr lang="en-IN" sz="2400" dirty="0"/>
          </a:p>
        </p:txBody>
      </p:sp>
    </p:spTree>
    <p:extLst>
      <p:ext uri="{BB962C8B-B14F-4D97-AF65-F5344CB8AC3E}">
        <p14:creationId xmlns:p14="http://schemas.microsoft.com/office/powerpoint/2010/main" val="4042698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Nonparametric Tests</a:t>
            </a:r>
            <a:endParaRPr lang="en-IN" sz="3600" dirty="0">
              <a:solidFill>
                <a:schemeClr val="bg2"/>
              </a:solidFill>
              <a:latin typeface="+mj-lt"/>
            </a:endParaRPr>
          </a:p>
        </p:txBody>
      </p:sp>
      <p:sp>
        <p:nvSpPr>
          <p:cNvPr id="3" name="Content Placeholder 2"/>
          <p:cNvSpPr>
            <a:spLocks noGrp="1"/>
          </p:cNvSpPr>
          <p:nvPr>
            <p:ph idx="1"/>
          </p:nvPr>
        </p:nvSpPr>
        <p:spPr>
          <a:xfrm>
            <a:off x="457200" y="1600200"/>
            <a:ext cx="7772400" cy="4525963"/>
          </a:xfrm>
        </p:spPr>
        <p:txBody>
          <a:bodyPr/>
          <a:lstStyle/>
          <a:p>
            <a:pPr marL="12700" indent="0" defTabSz="690563">
              <a:spcBef>
                <a:spcPct val="50000"/>
              </a:spcBef>
              <a:buNone/>
              <a:defRPr/>
            </a:pPr>
            <a:r>
              <a:rPr lang="en-US" sz="2600" dirty="0"/>
              <a:t>13-1 Basics of Nonparametric Tests</a:t>
            </a:r>
          </a:p>
          <a:p>
            <a:pPr marL="12700" indent="0" defTabSz="690563">
              <a:spcBef>
                <a:spcPct val="50000"/>
              </a:spcBef>
              <a:buNone/>
              <a:defRPr/>
            </a:pPr>
            <a:r>
              <a:rPr lang="en-US" sz="2600" dirty="0"/>
              <a:t>13-2 Sign Test</a:t>
            </a:r>
          </a:p>
          <a:p>
            <a:pPr marL="12700" indent="0" defTabSz="690563">
              <a:spcBef>
                <a:spcPct val="50000"/>
              </a:spcBef>
              <a:buNone/>
              <a:defRPr/>
            </a:pPr>
            <a:r>
              <a:rPr lang="en-US" sz="2600" dirty="0"/>
              <a:t>13-3 Wilcoxon Signed-Ranks Test for Matched Pairs</a:t>
            </a:r>
          </a:p>
          <a:p>
            <a:pPr marL="12700" indent="0" defTabSz="690563">
              <a:spcBef>
                <a:spcPct val="50000"/>
              </a:spcBef>
              <a:buNone/>
              <a:defRPr/>
            </a:pPr>
            <a:r>
              <a:rPr lang="en-US" sz="2600" dirty="0"/>
              <a:t>13-4 Wilcoxon Rank-Sum Test for Two Independent Samples</a:t>
            </a:r>
          </a:p>
          <a:p>
            <a:pPr marL="12700" indent="0" defTabSz="690563">
              <a:spcBef>
                <a:spcPct val="50000"/>
              </a:spcBef>
              <a:buNone/>
              <a:defRPr/>
            </a:pPr>
            <a:r>
              <a:rPr lang="en-US" sz="2600" dirty="0"/>
              <a:t>13-5 Kruskal-Wallis Test for Three or More Samples</a:t>
            </a:r>
          </a:p>
          <a:p>
            <a:pPr marL="12700" indent="0" defTabSz="690563">
              <a:spcBef>
                <a:spcPct val="50000"/>
              </a:spcBef>
              <a:buNone/>
              <a:defRPr/>
            </a:pPr>
            <a:r>
              <a:rPr lang="en-US" sz="2600" dirty="0"/>
              <a:t>13-6 Rank Correlation</a:t>
            </a:r>
          </a:p>
          <a:p>
            <a:pPr marL="12700" indent="0" defTabSz="690563">
              <a:spcBef>
                <a:spcPct val="50000"/>
              </a:spcBef>
              <a:buNone/>
              <a:defRPr/>
            </a:pPr>
            <a:r>
              <a:rPr lang="en-US" sz="2600" b="1" dirty="0"/>
              <a:t>13-7 Runs Test for Randomness</a:t>
            </a:r>
            <a:endParaRPr lang="en-IN" sz="2600" b="1" dirty="0"/>
          </a:p>
        </p:txBody>
      </p:sp>
    </p:spTree>
    <p:extLst>
      <p:ext uri="{BB962C8B-B14F-4D97-AF65-F5344CB8AC3E}">
        <p14:creationId xmlns:p14="http://schemas.microsoft.com/office/powerpoint/2010/main" val="955902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Large Sample – Randomness of Births </a:t>
            </a:r>
            <a:r>
              <a:rPr lang="en-US" sz="2000" b="0" dirty="0">
                <a:latin typeface="+mj-lt"/>
              </a:rPr>
              <a:t>(1 of 8)</a:t>
            </a:r>
            <a:endParaRPr lang="en-IN" sz="2000" b="0" dirty="0">
              <a:latin typeface="+mj-lt"/>
            </a:endParaRPr>
          </a:p>
        </p:txBody>
      </p:sp>
      <p:sp>
        <p:nvSpPr>
          <p:cNvPr id="3" name="Content Placeholder 2"/>
          <p:cNvSpPr>
            <a:spLocks noGrp="1"/>
          </p:cNvSpPr>
          <p:nvPr>
            <p:ph idx="1"/>
          </p:nvPr>
        </p:nvSpPr>
        <p:spPr>
          <a:xfrm>
            <a:off x="457200" y="1600201"/>
            <a:ext cx="7924800" cy="3505200"/>
          </a:xfrm>
        </p:spPr>
        <p:txBody>
          <a:bodyPr/>
          <a:lstStyle/>
          <a:p>
            <a:pPr marL="0" indent="0">
              <a:buNone/>
            </a:pPr>
            <a:r>
              <a:rPr lang="en-US" sz="2600" dirty="0"/>
              <a:t>Data Set 4 “Births” in Appendix B lists genders from 100 births at Bellevue Hospital Center. Let’s consider the sequence of the listed genders indicated below, where 1 = boy and 0 = girl. (The complete list of 100 genders can be seen in Data Set 4.) Use a 0.05 significance level to test the claim that the sequence is random.</a:t>
            </a:r>
          </a:p>
          <a:p>
            <a:pPr marL="0" indent="0" algn="ctr">
              <a:buNone/>
            </a:pPr>
            <a:r>
              <a:rPr lang="en-US" sz="2600" dirty="0"/>
              <a:t>1  0  1  0  0  0  0  1…1  0  1</a:t>
            </a:r>
            <a:endParaRPr lang="en-IN" sz="2600" dirty="0"/>
          </a:p>
        </p:txBody>
      </p:sp>
    </p:spTree>
    <p:extLst>
      <p:ext uri="{BB962C8B-B14F-4D97-AF65-F5344CB8AC3E}">
        <p14:creationId xmlns:p14="http://schemas.microsoft.com/office/powerpoint/2010/main" val="850307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Large Sample – Randomness of Births </a:t>
            </a:r>
            <a:r>
              <a:rPr lang="en-US" sz="2000" b="0" dirty="0">
                <a:latin typeface="+mj-lt"/>
              </a:rPr>
              <a:t>(2 of 8)</a:t>
            </a:r>
            <a:endParaRPr lang="en-IN" sz="2000" b="0" dirty="0">
              <a:latin typeface="+mj-lt"/>
            </a:endParaRPr>
          </a:p>
        </p:txBody>
      </p:sp>
      <p:sp>
        <p:nvSpPr>
          <p:cNvPr id="3" name="Content Placeholder 2"/>
          <p:cNvSpPr>
            <a:spLocks noGrp="1"/>
          </p:cNvSpPr>
          <p:nvPr>
            <p:ph idx="1"/>
          </p:nvPr>
        </p:nvSpPr>
        <p:spPr>
          <a:xfrm>
            <a:off x="457200" y="1600201"/>
            <a:ext cx="8001000" cy="3810000"/>
          </a:xfrm>
        </p:spPr>
        <p:txBody>
          <a:bodyPr/>
          <a:lstStyle/>
          <a:p>
            <a:pPr marL="0" indent="0">
              <a:spcBef>
                <a:spcPts val="600"/>
              </a:spcBef>
              <a:buNone/>
            </a:pPr>
            <a:r>
              <a:rPr lang="en-US" sz="2600" dirty="0"/>
              <a:t>Solution</a:t>
            </a:r>
          </a:p>
          <a:p>
            <a:pPr marL="0" indent="0">
              <a:spcBef>
                <a:spcPts val="600"/>
              </a:spcBef>
              <a:buNone/>
            </a:pPr>
            <a:r>
              <a:rPr lang="en-US" sz="2400" b="1" dirty="0"/>
              <a:t>Requirement Check </a:t>
            </a:r>
            <a:r>
              <a:rPr lang="en-US" sz="2400" dirty="0"/>
              <a:t>(1) The data are arranged in order. (2) Each data value is categorized into one of two separate categories (boy/girl). The requirements are satisfied. The null and alternative hypotheses are as follows:</a:t>
            </a:r>
          </a:p>
          <a:p>
            <a:pPr marL="0" indent="0">
              <a:spcBef>
                <a:spcPts val="600"/>
              </a:spcBef>
              <a:buNone/>
            </a:pPr>
            <a:r>
              <a:rPr lang="en-US" sz="2400" i="1" dirty="0"/>
              <a:t>H</a:t>
            </a:r>
            <a:r>
              <a:rPr lang="en-US" sz="2400" baseline="-25000" dirty="0"/>
              <a:t>0</a:t>
            </a:r>
            <a:r>
              <a:rPr lang="en-US" sz="2400" dirty="0"/>
              <a:t>: The sequence is random.</a:t>
            </a:r>
          </a:p>
          <a:p>
            <a:pPr marL="0" indent="0">
              <a:spcBef>
                <a:spcPts val="600"/>
              </a:spcBef>
              <a:buNone/>
            </a:pPr>
            <a:r>
              <a:rPr lang="en-US" sz="2400" i="1" dirty="0"/>
              <a:t>H</a:t>
            </a:r>
            <a:r>
              <a:rPr lang="en-US" sz="2400" baseline="-25000" dirty="0"/>
              <a:t>1</a:t>
            </a:r>
            <a:r>
              <a:rPr lang="en-US" sz="2400" dirty="0"/>
              <a:t>: The sequence is not random.</a:t>
            </a:r>
            <a:endParaRPr lang="en-IN" sz="2400" dirty="0"/>
          </a:p>
        </p:txBody>
      </p:sp>
    </p:spTree>
    <p:extLst>
      <p:ext uri="{BB962C8B-B14F-4D97-AF65-F5344CB8AC3E}">
        <p14:creationId xmlns:p14="http://schemas.microsoft.com/office/powerpoint/2010/main" val="2442004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Large Sample – Randomness of Births </a:t>
            </a:r>
            <a:r>
              <a:rPr lang="en-US" sz="2000" b="0" dirty="0">
                <a:latin typeface="+mj-lt"/>
              </a:rPr>
              <a:t>(3 of 8)</a:t>
            </a:r>
            <a:endParaRPr lang="en-IN" sz="2000" b="0" dirty="0">
              <a:latin typeface="+mj-lt"/>
            </a:endParaRPr>
          </a:p>
        </p:txBody>
      </p:sp>
      <p:sp>
        <p:nvSpPr>
          <p:cNvPr id="3" name="Content Placeholder 2"/>
          <p:cNvSpPr>
            <a:spLocks noGrp="1"/>
          </p:cNvSpPr>
          <p:nvPr>
            <p:ph idx="1"/>
          </p:nvPr>
        </p:nvSpPr>
        <p:spPr>
          <a:xfrm>
            <a:off x="457200" y="1600201"/>
            <a:ext cx="8153400" cy="3048000"/>
          </a:xfrm>
        </p:spPr>
        <p:txBody>
          <a:bodyPr/>
          <a:lstStyle/>
          <a:p>
            <a:pPr marL="0" indent="0">
              <a:spcBef>
                <a:spcPts val="600"/>
              </a:spcBef>
              <a:buNone/>
            </a:pPr>
            <a:r>
              <a:rPr lang="en-US" sz="2600" dirty="0"/>
              <a:t>Solution</a:t>
            </a:r>
          </a:p>
          <a:p>
            <a:pPr marL="0" indent="0">
              <a:spcBef>
                <a:spcPts val="600"/>
              </a:spcBef>
              <a:buNone/>
            </a:pPr>
            <a:r>
              <a:rPr lang="en-US" sz="2400" dirty="0"/>
              <a:t>Examination of the sequence of 100 genders results in these values:</a:t>
            </a:r>
          </a:p>
          <a:p>
            <a:pPr marL="400050" lvl="1" indent="0">
              <a:buNone/>
            </a:pPr>
            <a:r>
              <a:rPr lang="en-US" sz="2400" i="1" dirty="0"/>
              <a:t>n</a:t>
            </a:r>
            <a:r>
              <a:rPr lang="en-US" sz="2400" baseline="-25000" dirty="0"/>
              <a:t>1</a:t>
            </a:r>
            <a:r>
              <a:rPr lang="en-US" sz="2400" dirty="0"/>
              <a:t> = number of boys = 51</a:t>
            </a:r>
          </a:p>
          <a:p>
            <a:pPr marL="400050" lvl="1" indent="0">
              <a:buNone/>
            </a:pPr>
            <a:r>
              <a:rPr lang="en-US" sz="2400" i="1" dirty="0"/>
              <a:t>n</a:t>
            </a:r>
            <a:r>
              <a:rPr lang="en-US" sz="2400" baseline="-25000" dirty="0"/>
              <a:t>2</a:t>
            </a:r>
            <a:r>
              <a:rPr lang="en-US" sz="2400" dirty="0"/>
              <a:t> = number of girls = 49</a:t>
            </a:r>
          </a:p>
          <a:p>
            <a:pPr marL="400050" lvl="1" indent="0">
              <a:buNone/>
            </a:pPr>
            <a:r>
              <a:rPr lang="en-US" sz="2400" i="1" dirty="0"/>
              <a:t>G </a:t>
            </a:r>
            <a:r>
              <a:rPr lang="en-US" sz="2400" dirty="0"/>
              <a:t>= number of runs = 59</a:t>
            </a:r>
            <a:endParaRPr lang="en-IN" sz="2400" dirty="0"/>
          </a:p>
        </p:txBody>
      </p:sp>
    </p:spTree>
    <p:extLst>
      <p:ext uri="{BB962C8B-B14F-4D97-AF65-F5344CB8AC3E}">
        <p14:creationId xmlns:p14="http://schemas.microsoft.com/office/powerpoint/2010/main" val="22738626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Large Sample – Randomness of Births </a:t>
            </a:r>
            <a:r>
              <a:rPr lang="en-US" sz="2000" b="0" dirty="0">
                <a:latin typeface="+mj-lt"/>
              </a:rPr>
              <a:t>(4 of 8)</a:t>
            </a:r>
            <a:endParaRPr lang="en-IN" sz="2000" b="0" dirty="0">
              <a:latin typeface="+mj-lt"/>
            </a:endParaRPr>
          </a:p>
        </p:txBody>
      </p:sp>
      <p:sp>
        <p:nvSpPr>
          <p:cNvPr id="3" name="Content Placeholder 2"/>
          <p:cNvSpPr>
            <a:spLocks noGrp="1"/>
          </p:cNvSpPr>
          <p:nvPr>
            <p:ph idx="1"/>
          </p:nvPr>
        </p:nvSpPr>
        <p:spPr>
          <a:xfrm>
            <a:off x="457200" y="1600201"/>
            <a:ext cx="7620000" cy="1295399"/>
          </a:xfrm>
        </p:spPr>
        <p:txBody>
          <a:bodyPr/>
          <a:lstStyle/>
          <a:p>
            <a:pPr marL="0" indent="0">
              <a:spcBef>
                <a:spcPts val="600"/>
              </a:spcBef>
              <a:buNone/>
            </a:pPr>
            <a:r>
              <a:rPr lang="en-US" sz="2600" dirty="0"/>
              <a:t>Solution</a:t>
            </a:r>
          </a:p>
          <a:p>
            <a:pPr marL="0" indent="0">
              <a:spcBef>
                <a:spcPts val="600"/>
              </a:spcBef>
              <a:buNone/>
            </a:pPr>
            <a:r>
              <a:rPr lang="en-US" sz="2400" dirty="0"/>
              <a:t>Since </a:t>
            </a:r>
            <a:r>
              <a:rPr lang="en-US" sz="2400" i="1" dirty="0"/>
              <a:t>n</a:t>
            </a:r>
            <a:r>
              <a:rPr lang="en-US" sz="2400" baseline="-25000" dirty="0"/>
              <a:t>1</a:t>
            </a:r>
            <a:r>
              <a:rPr lang="en-US" sz="2400" dirty="0"/>
              <a:t> &gt; 20, we need to calculate the test statistic </a:t>
            </a:r>
            <a:r>
              <a:rPr lang="en-US" sz="2400" i="1" dirty="0"/>
              <a:t>z, </a:t>
            </a:r>
            <a:r>
              <a:rPr lang="en-US" sz="2400" dirty="0"/>
              <a:t>so we must first evaluate </a:t>
            </a:r>
            <a:r>
              <a:rPr lang="en-US" sz="2400" i="1" dirty="0"/>
              <a:t>µ</a:t>
            </a:r>
            <a:r>
              <a:rPr lang="en-US" sz="2400" i="1" baseline="-25000" dirty="0"/>
              <a:t>G</a:t>
            </a:r>
            <a:r>
              <a:rPr lang="en-US" sz="2400" dirty="0"/>
              <a:t> and </a:t>
            </a:r>
            <a:r>
              <a:rPr lang="en-US" sz="2400" i="1" dirty="0"/>
              <a:t>s</a:t>
            </a:r>
            <a:r>
              <a:rPr lang="en-US" sz="2400" i="1" baseline="-25000" dirty="0"/>
              <a:t>G </a:t>
            </a:r>
            <a:r>
              <a:rPr lang="en-US" sz="2400" dirty="0"/>
              <a:t>as follows:</a:t>
            </a:r>
            <a:endParaRPr lang="en-IN" sz="2400" dirty="0"/>
          </a:p>
        </p:txBody>
      </p:sp>
      <p:pic>
        <p:nvPicPr>
          <p:cNvPr id="4" name="Picture 3" descr="Mu sub G = 2 n sub 1 n sub 2 divided by, n sub 1 = n sub 2, + 1. Mu sub G = 2 times 51 times 49, divided by, 51 + 49, + 1. Mu sub G = 50.9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4838" y="3048000"/>
            <a:ext cx="5504857" cy="636810"/>
          </a:xfrm>
          <a:prstGeom prst="rect">
            <a:avLst/>
          </a:prstGeom>
        </p:spPr>
      </p:pic>
    </p:spTree>
    <p:extLst>
      <p:ext uri="{BB962C8B-B14F-4D97-AF65-F5344CB8AC3E}">
        <p14:creationId xmlns:p14="http://schemas.microsoft.com/office/powerpoint/2010/main" val="496160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Large Sample – Randomness of Births </a:t>
            </a:r>
            <a:r>
              <a:rPr lang="en-US" sz="2000" b="0" dirty="0">
                <a:latin typeface="+mj-lt"/>
              </a:rPr>
              <a:t>(5 of 8)</a:t>
            </a:r>
            <a:endParaRPr lang="en-IN" sz="2000" b="0" dirty="0">
              <a:latin typeface="+mj-lt"/>
            </a:endParaRPr>
          </a:p>
        </p:txBody>
      </p:sp>
      <p:sp>
        <p:nvSpPr>
          <p:cNvPr id="3" name="Content Placeholder 2"/>
          <p:cNvSpPr>
            <a:spLocks noGrp="1"/>
          </p:cNvSpPr>
          <p:nvPr>
            <p:ph idx="1"/>
          </p:nvPr>
        </p:nvSpPr>
        <p:spPr>
          <a:xfrm>
            <a:off x="457200" y="1600201"/>
            <a:ext cx="8229600" cy="457200"/>
          </a:xfrm>
        </p:spPr>
        <p:txBody>
          <a:bodyPr/>
          <a:lstStyle/>
          <a:p>
            <a:pPr marL="0" indent="0">
              <a:buNone/>
            </a:pPr>
            <a:r>
              <a:rPr lang="en-US" sz="2600" dirty="0"/>
              <a:t>Solution</a:t>
            </a:r>
            <a:endParaRPr lang="en-IN" sz="2600" dirty="0"/>
          </a:p>
        </p:txBody>
      </p:sp>
      <p:pic>
        <p:nvPicPr>
          <p:cNvPr id="4" name="Picture 3" descr="Sigma sub G = the square root of 2 n sub 1 n sub 2 times, 2 n sub 1 n sub 2 minus n sub 1 minus n sub 2, divided by, n sub 1 + n sub 2, squared, times, n sub 1 + n sub 2 minus 1. Sigma sub G = the square root of 2 times 51 times 49 times expression, 2 times 51 times 49 minus 51 minus 49, divided by, 51 + 49, squared times, 51 + 49 minus 1. Sigma sub G = 4.97267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6154" y="2286000"/>
            <a:ext cx="6417825" cy="1498213"/>
          </a:xfrm>
          <a:prstGeom prst="rect">
            <a:avLst/>
          </a:prstGeom>
        </p:spPr>
      </p:pic>
    </p:spTree>
    <p:extLst>
      <p:ext uri="{BB962C8B-B14F-4D97-AF65-F5344CB8AC3E}">
        <p14:creationId xmlns:p14="http://schemas.microsoft.com/office/powerpoint/2010/main" val="3192198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Large Sample – Randomness of Births </a:t>
            </a:r>
            <a:r>
              <a:rPr lang="en-US" sz="2000" b="0" dirty="0">
                <a:latin typeface="+mj-lt"/>
              </a:rPr>
              <a:t>(6 of 8)</a:t>
            </a:r>
            <a:endParaRPr lang="en-IN" sz="2000" b="0" dirty="0">
              <a:latin typeface="+mj-lt"/>
            </a:endParaRPr>
          </a:p>
        </p:txBody>
      </p:sp>
      <p:sp>
        <p:nvSpPr>
          <p:cNvPr id="3" name="Content Placeholder 2"/>
          <p:cNvSpPr>
            <a:spLocks noGrp="1"/>
          </p:cNvSpPr>
          <p:nvPr>
            <p:ph idx="1"/>
          </p:nvPr>
        </p:nvSpPr>
        <p:spPr>
          <a:xfrm>
            <a:off x="457200" y="1600201"/>
            <a:ext cx="8229600" cy="990600"/>
          </a:xfrm>
        </p:spPr>
        <p:txBody>
          <a:bodyPr/>
          <a:lstStyle/>
          <a:p>
            <a:pPr marL="0" indent="0">
              <a:buNone/>
            </a:pPr>
            <a:r>
              <a:rPr lang="en-US" sz="2600" dirty="0"/>
              <a:t>Solution</a:t>
            </a:r>
          </a:p>
          <a:p>
            <a:pPr marL="0" indent="0">
              <a:buNone/>
            </a:pPr>
            <a:r>
              <a:rPr lang="en-US" sz="2400" dirty="0"/>
              <a:t>We now find the test statistic:</a:t>
            </a:r>
            <a:endParaRPr lang="en-IN" sz="2400" dirty="0"/>
          </a:p>
        </p:txBody>
      </p:sp>
      <p:pic>
        <p:nvPicPr>
          <p:cNvPr id="5" name="Picture 4" descr="z = G minus mu sub G, divided by sigma sub G = 59 minus 50.98, divided by 4.972673 = 1.6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2952884"/>
            <a:ext cx="4168323" cy="647434"/>
          </a:xfrm>
          <a:prstGeom prst="rect">
            <a:avLst/>
          </a:prstGeom>
        </p:spPr>
      </p:pic>
      <p:sp>
        <p:nvSpPr>
          <p:cNvPr id="4" name="Content Placeholder 3"/>
          <p:cNvSpPr>
            <a:spLocks noGrp="1"/>
          </p:cNvSpPr>
          <p:nvPr>
            <p:ph idx="13"/>
          </p:nvPr>
        </p:nvSpPr>
        <p:spPr>
          <a:xfrm>
            <a:off x="457200" y="3962401"/>
            <a:ext cx="8458200" cy="1142999"/>
          </a:xfrm>
        </p:spPr>
        <p:txBody>
          <a:bodyPr/>
          <a:lstStyle/>
          <a:p>
            <a:pPr marL="0" indent="0">
              <a:buNone/>
            </a:pPr>
            <a:r>
              <a:rPr lang="en-US" sz="2400" dirty="0"/>
              <a:t>We can use the test statistic </a:t>
            </a:r>
            <a:r>
              <a:rPr lang="en-US" sz="2400" i="1" dirty="0"/>
              <a:t>z </a:t>
            </a:r>
            <a:r>
              <a:rPr lang="en-US" sz="2400" dirty="0"/>
              <a:t>= 1.61 to find the </a:t>
            </a:r>
            <a:r>
              <a:rPr lang="en-US" sz="2400" i="1" dirty="0"/>
              <a:t>P</a:t>
            </a:r>
            <a:r>
              <a:rPr lang="en-US" sz="2400" dirty="0"/>
              <a:t>-value of 0.1074, which is greater than the significance level of </a:t>
            </a:r>
            <a:r>
              <a:rPr lang="el-GR" sz="2400" i="1" dirty="0">
                <a:cs typeface="Arial" panose="020B0604020202020204" pitchFamily="34" charset="0"/>
                <a:sym typeface="Symbol" panose="05050102010706020507" pitchFamily="18" charset="2"/>
              </a:rPr>
              <a:t>α</a:t>
            </a:r>
            <a:r>
              <a:rPr lang="en-US" sz="2400" b="1" dirty="0"/>
              <a:t> </a:t>
            </a:r>
            <a:r>
              <a:rPr lang="en-US" sz="2400" dirty="0"/>
              <a:t>= 0.05, so we fail to reject the null hypothesis of randomness.</a:t>
            </a:r>
            <a:endParaRPr lang="en-IN" sz="2400" dirty="0"/>
          </a:p>
        </p:txBody>
      </p:sp>
    </p:spTree>
    <p:extLst>
      <p:ext uri="{BB962C8B-B14F-4D97-AF65-F5344CB8AC3E}">
        <p14:creationId xmlns:p14="http://schemas.microsoft.com/office/powerpoint/2010/main" val="41207355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Large Sample – Randomness of Births </a:t>
            </a:r>
            <a:r>
              <a:rPr lang="en-US" sz="2000" b="0" dirty="0">
                <a:latin typeface="+mj-lt"/>
              </a:rPr>
              <a:t>(7 of 8)</a:t>
            </a:r>
            <a:endParaRPr lang="en-IN" sz="2000" b="0" dirty="0">
              <a:latin typeface="+mj-lt"/>
            </a:endParaRPr>
          </a:p>
        </p:txBody>
      </p:sp>
      <p:sp>
        <p:nvSpPr>
          <p:cNvPr id="3" name="Content Placeholder 2"/>
          <p:cNvSpPr>
            <a:spLocks noGrp="1"/>
          </p:cNvSpPr>
          <p:nvPr>
            <p:ph idx="1"/>
          </p:nvPr>
        </p:nvSpPr>
        <p:spPr>
          <a:xfrm>
            <a:off x="457200" y="1600201"/>
            <a:ext cx="8077200" cy="2667000"/>
          </a:xfrm>
        </p:spPr>
        <p:txBody>
          <a:bodyPr/>
          <a:lstStyle/>
          <a:p>
            <a:pPr marL="0" indent="0">
              <a:spcBef>
                <a:spcPts val="600"/>
              </a:spcBef>
              <a:buNone/>
            </a:pPr>
            <a:r>
              <a:rPr lang="en-US" sz="2600" dirty="0"/>
              <a:t>Solution</a:t>
            </a:r>
          </a:p>
          <a:p>
            <a:pPr marL="0" indent="0">
              <a:spcBef>
                <a:spcPts val="600"/>
              </a:spcBef>
              <a:buNone/>
            </a:pPr>
            <a:r>
              <a:rPr lang="en-US" sz="2400" dirty="0"/>
              <a:t>Also, because the significance level is </a:t>
            </a:r>
            <a:r>
              <a:rPr lang="el-GR" sz="2400" i="1" dirty="0">
                <a:cs typeface="Arial" panose="020B0604020202020204" pitchFamily="34" charset="0"/>
                <a:sym typeface="Symbol" panose="05050102010706020507" pitchFamily="18" charset="2"/>
              </a:rPr>
              <a:t>α</a:t>
            </a:r>
            <a:r>
              <a:rPr lang="en-US" sz="2400" dirty="0"/>
              <a:t> = 0.05 and we have a two-tailed test, the critical values are </a:t>
            </a:r>
            <a:r>
              <a:rPr lang="en-US" sz="2400" i="1" dirty="0"/>
              <a:t>z </a:t>
            </a:r>
            <a:r>
              <a:rPr lang="en-US" sz="2400" dirty="0"/>
              <a:t>= </a:t>
            </a:r>
            <a:r>
              <a:rPr lang="el-GR" sz="2400" dirty="0">
                <a:cs typeface="Arial" panose="020B0604020202020204" pitchFamily="34" charset="0"/>
              </a:rPr>
              <a:t>−</a:t>
            </a:r>
            <a:r>
              <a:rPr lang="en-US" sz="2400" dirty="0"/>
              <a:t>1.96 and </a:t>
            </a:r>
            <a:r>
              <a:rPr lang="en-US" sz="2400" i="1" dirty="0"/>
              <a:t>z </a:t>
            </a:r>
            <a:r>
              <a:rPr lang="en-US" sz="2400" dirty="0"/>
              <a:t>= 1.96. The test statistic of </a:t>
            </a:r>
            <a:r>
              <a:rPr lang="en-US" sz="2400" i="1" dirty="0"/>
              <a:t>z </a:t>
            </a:r>
            <a:r>
              <a:rPr lang="en-US" sz="2400" dirty="0"/>
              <a:t>= 1.61 does not fall within the critical region, so we again fail to reject the null hypothesis of randomness.</a:t>
            </a:r>
            <a:endParaRPr lang="en-IN" sz="2400" dirty="0"/>
          </a:p>
        </p:txBody>
      </p:sp>
    </p:spTree>
    <p:extLst>
      <p:ext uri="{BB962C8B-B14F-4D97-AF65-F5344CB8AC3E}">
        <p14:creationId xmlns:p14="http://schemas.microsoft.com/office/powerpoint/2010/main" val="2696082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Example: Large Sample – Randomness of Births </a:t>
            </a:r>
            <a:r>
              <a:rPr lang="en-US" sz="2000" b="0" dirty="0">
                <a:latin typeface="+mj-lt"/>
              </a:rPr>
              <a:t>(8 of 8)</a:t>
            </a:r>
            <a:endParaRPr lang="en-IN" sz="2000" b="0" dirty="0">
              <a:latin typeface="+mj-lt"/>
            </a:endParaRPr>
          </a:p>
        </p:txBody>
      </p:sp>
      <p:sp>
        <p:nvSpPr>
          <p:cNvPr id="3" name="Content Placeholder 2"/>
          <p:cNvSpPr>
            <a:spLocks noGrp="1"/>
          </p:cNvSpPr>
          <p:nvPr>
            <p:ph idx="1"/>
          </p:nvPr>
        </p:nvSpPr>
        <p:spPr>
          <a:xfrm>
            <a:off x="457200" y="1600201"/>
            <a:ext cx="8229600" cy="1676399"/>
          </a:xfrm>
        </p:spPr>
        <p:txBody>
          <a:bodyPr/>
          <a:lstStyle/>
          <a:p>
            <a:pPr marL="0" indent="0">
              <a:spcBef>
                <a:spcPts val="600"/>
              </a:spcBef>
              <a:buNone/>
            </a:pPr>
            <a:r>
              <a:rPr lang="en-US" sz="2600" dirty="0"/>
              <a:t>Interpretation</a:t>
            </a:r>
          </a:p>
          <a:p>
            <a:pPr marL="0" indent="0">
              <a:spcBef>
                <a:spcPts val="600"/>
              </a:spcBef>
              <a:buNone/>
            </a:pPr>
            <a:r>
              <a:rPr lang="en-US" sz="2400" dirty="0"/>
              <a:t>We do not have sufficient evidence to reject randomness of the sequence of 100 births at Bellevue Hospital Center (from Data Set 4 “Births” in Appendix B).</a:t>
            </a:r>
            <a:endParaRPr lang="en-IN" sz="2400" dirty="0"/>
          </a:p>
        </p:txBody>
      </p:sp>
    </p:spTree>
    <p:extLst>
      <p:ext uri="{BB962C8B-B14F-4D97-AF65-F5344CB8AC3E}">
        <p14:creationId xmlns:p14="http://schemas.microsoft.com/office/powerpoint/2010/main" val="200941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Key Concept</a:t>
            </a:r>
            <a:endParaRPr lang="en-IN" sz="3600" dirty="0">
              <a:latin typeface="+mj-lt"/>
            </a:endParaRPr>
          </a:p>
        </p:txBody>
      </p:sp>
      <p:sp>
        <p:nvSpPr>
          <p:cNvPr id="3" name="Content Placeholder 2"/>
          <p:cNvSpPr>
            <a:spLocks noGrp="1"/>
          </p:cNvSpPr>
          <p:nvPr>
            <p:ph idx="1"/>
          </p:nvPr>
        </p:nvSpPr>
        <p:spPr>
          <a:xfrm>
            <a:off x="457200" y="1600201"/>
            <a:ext cx="8229600" cy="3581400"/>
          </a:xfrm>
        </p:spPr>
        <p:txBody>
          <a:bodyPr/>
          <a:lstStyle/>
          <a:p>
            <a:pPr marL="0" indent="0">
              <a:buNone/>
            </a:pPr>
            <a:r>
              <a:rPr lang="en-US" sz="2600" dirty="0"/>
              <a:t>This section describes the </a:t>
            </a:r>
            <a:r>
              <a:rPr lang="en-US" sz="2600" b="1" dirty="0"/>
              <a:t>runs test for randomness,</a:t>
            </a:r>
            <a:r>
              <a:rPr lang="en-US" sz="2600" i="1" dirty="0"/>
              <a:t> </a:t>
            </a:r>
            <a:r>
              <a:rPr lang="en-US" sz="2600" dirty="0"/>
              <a:t>which is used to determine whether a sequence of sample data has a random order. This test requires a criterion for categorizing each data value into one of two separate categories, and it analyzes </a:t>
            </a:r>
            <a:r>
              <a:rPr lang="en-US" sz="2600" b="1" dirty="0"/>
              <a:t>runs</a:t>
            </a:r>
            <a:r>
              <a:rPr lang="en-US" sz="2600" i="1" dirty="0"/>
              <a:t> </a:t>
            </a:r>
            <a:r>
              <a:rPr lang="en-US" sz="2600" dirty="0"/>
              <a:t>of those two categories to determine whether the runs appear to result from a random process, or whether the runs suggest that the order of the data is not random.</a:t>
            </a:r>
          </a:p>
        </p:txBody>
      </p:sp>
    </p:spTree>
    <p:extLst>
      <p:ext uri="{BB962C8B-B14F-4D97-AF65-F5344CB8AC3E}">
        <p14:creationId xmlns:p14="http://schemas.microsoft.com/office/powerpoint/2010/main" val="2629798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Run</a:t>
            </a:r>
            <a:endParaRPr lang="en-IN" sz="3600" dirty="0">
              <a:latin typeface="+mj-lt"/>
            </a:endParaRPr>
          </a:p>
        </p:txBody>
      </p:sp>
      <p:sp>
        <p:nvSpPr>
          <p:cNvPr id="3" name="Content Placeholder 2"/>
          <p:cNvSpPr>
            <a:spLocks noGrp="1"/>
          </p:cNvSpPr>
          <p:nvPr>
            <p:ph idx="1"/>
          </p:nvPr>
        </p:nvSpPr>
        <p:spPr>
          <a:xfrm>
            <a:off x="457200" y="1600201"/>
            <a:ext cx="8229600" cy="2743199"/>
          </a:xfrm>
        </p:spPr>
        <p:txBody>
          <a:bodyPr/>
          <a:lstStyle/>
          <a:p>
            <a:r>
              <a:rPr lang="en-US" sz="2800" dirty="0"/>
              <a:t>Run</a:t>
            </a:r>
          </a:p>
          <a:p>
            <a:pPr marL="741600" lvl="1" indent="-284400"/>
            <a:r>
              <a:rPr lang="en-US" sz="2600" dirty="0"/>
              <a:t>After characterizing each data value as one of two separate categories, a </a:t>
            </a:r>
            <a:r>
              <a:rPr lang="en-US" sz="2600" b="1" dirty="0"/>
              <a:t>run </a:t>
            </a:r>
            <a:r>
              <a:rPr lang="en-US" sz="2600" dirty="0"/>
              <a:t>is a sequence of data having the same characteristic; the sequence is preceded and followed by data with a different characteristic or by no data at all.</a:t>
            </a:r>
            <a:endParaRPr lang="en-IN" sz="2600" dirty="0"/>
          </a:p>
        </p:txBody>
      </p:sp>
    </p:spTree>
    <p:extLst>
      <p:ext uri="{BB962C8B-B14F-4D97-AF65-F5344CB8AC3E}">
        <p14:creationId xmlns:p14="http://schemas.microsoft.com/office/powerpoint/2010/main" val="2965529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rPr>
              <a:t>Runs Test</a:t>
            </a:r>
            <a:endParaRPr lang="en-IN" sz="3600" dirty="0">
              <a:latin typeface="+mj-lt"/>
            </a:endParaRPr>
          </a:p>
        </p:txBody>
      </p:sp>
      <p:sp>
        <p:nvSpPr>
          <p:cNvPr id="3" name="Content Placeholder 2"/>
          <p:cNvSpPr>
            <a:spLocks noGrp="1"/>
          </p:cNvSpPr>
          <p:nvPr>
            <p:ph idx="1"/>
          </p:nvPr>
        </p:nvSpPr>
        <p:spPr>
          <a:xfrm>
            <a:off x="457200" y="1600201"/>
            <a:ext cx="8153400" cy="1828800"/>
          </a:xfrm>
        </p:spPr>
        <p:txBody>
          <a:bodyPr/>
          <a:lstStyle/>
          <a:p>
            <a:r>
              <a:rPr lang="en-US" sz="2800" dirty="0"/>
              <a:t>Runs Test</a:t>
            </a:r>
          </a:p>
          <a:p>
            <a:pPr marL="741600" lvl="1" indent="-284400"/>
            <a:r>
              <a:rPr lang="en-US" sz="2600" dirty="0"/>
              <a:t>The </a:t>
            </a:r>
            <a:r>
              <a:rPr lang="en-US" sz="2600" b="1" dirty="0"/>
              <a:t>runs test </a:t>
            </a:r>
            <a:r>
              <a:rPr lang="en-US" sz="2600" dirty="0"/>
              <a:t>uses the number of runs in a sequence of sample data to test for randomness in the order of the data.</a:t>
            </a:r>
            <a:endParaRPr lang="en-IN" sz="2600" dirty="0"/>
          </a:p>
        </p:txBody>
      </p:sp>
    </p:spTree>
    <p:extLst>
      <p:ext uri="{BB962C8B-B14F-4D97-AF65-F5344CB8AC3E}">
        <p14:creationId xmlns:p14="http://schemas.microsoft.com/office/powerpoint/2010/main" val="331566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Run Test for Randomness: Objective</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229600" cy="2590800"/>
          </a:xfrm>
        </p:spPr>
        <p:txBody>
          <a:bodyPr/>
          <a:lstStyle/>
          <a:p>
            <a:pPr marL="0" indent="0">
              <a:buNone/>
            </a:pPr>
            <a:r>
              <a:rPr lang="en-US" sz="2600" dirty="0"/>
              <a:t>Apply the runs test for randomness to a </a:t>
            </a:r>
            <a:r>
              <a:rPr lang="en-US" sz="2600" b="1" dirty="0"/>
              <a:t>sequence</a:t>
            </a:r>
            <a:r>
              <a:rPr lang="en-US" sz="2600" i="1" dirty="0"/>
              <a:t> </a:t>
            </a:r>
            <a:r>
              <a:rPr lang="en-US" sz="2600" dirty="0"/>
              <a:t>of sample data to test for randomness in the </a:t>
            </a:r>
            <a:r>
              <a:rPr lang="en-US" sz="2600" b="1" dirty="0"/>
              <a:t>order</a:t>
            </a:r>
            <a:r>
              <a:rPr lang="en-US" sz="2600" i="1" dirty="0"/>
              <a:t> </a:t>
            </a:r>
            <a:r>
              <a:rPr lang="en-US" sz="2600" dirty="0"/>
              <a:t>of the data. Use the following null and alternative hypotheses:</a:t>
            </a:r>
          </a:p>
          <a:p>
            <a:pPr marL="0" indent="0">
              <a:buNone/>
            </a:pPr>
            <a:r>
              <a:rPr lang="en-US" sz="2600" i="1" dirty="0"/>
              <a:t>H</a:t>
            </a:r>
            <a:r>
              <a:rPr lang="en-US" sz="2600" baseline="-25000" dirty="0"/>
              <a:t>0</a:t>
            </a:r>
            <a:r>
              <a:rPr lang="en-US" sz="2600" dirty="0"/>
              <a:t>: The data are in a random order.</a:t>
            </a:r>
          </a:p>
          <a:p>
            <a:pPr marL="0" indent="0">
              <a:buNone/>
            </a:pPr>
            <a:r>
              <a:rPr lang="en-US" sz="2600" i="1" dirty="0"/>
              <a:t>H</a:t>
            </a:r>
            <a:r>
              <a:rPr lang="en-US" sz="2600" baseline="-25000" dirty="0"/>
              <a:t>1</a:t>
            </a:r>
            <a:r>
              <a:rPr lang="en-US" sz="2600" dirty="0"/>
              <a:t>: The data are in an order that is not random.</a:t>
            </a:r>
            <a:endParaRPr lang="en-IN" sz="2600" dirty="0"/>
          </a:p>
        </p:txBody>
      </p:sp>
    </p:spTree>
    <p:extLst>
      <p:ext uri="{BB962C8B-B14F-4D97-AF65-F5344CB8AC3E}">
        <p14:creationId xmlns:p14="http://schemas.microsoft.com/office/powerpoint/2010/main" val="3540540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Run Test for Randomness: Notation</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229600" cy="2819400"/>
          </a:xfrm>
        </p:spPr>
        <p:txBody>
          <a:bodyPr/>
          <a:lstStyle/>
          <a:p>
            <a:pPr marL="738188" indent="-738188">
              <a:buNone/>
            </a:pPr>
            <a:r>
              <a:rPr lang="en-US" sz="2600" i="1" dirty="0"/>
              <a:t>n</a:t>
            </a:r>
            <a:r>
              <a:rPr lang="en-US" sz="2600" baseline="-25000" dirty="0"/>
              <a:t>1</a:t>
            </a:r>
            <a:r>
              <a:rPr lang="en-US" sz="2600" dirty="0"/>
              <a:t> = number of elements in the sequence that have one particular characteristic. (The characteristic chosen for </a:t>
            </a:r>
            <a:r>
              <a:rPr lang="en-US" sz="2600" i="1" dirty="0"/>
              <a:t>n</a:t>
            </a:r>
            <a:r>
              <a:rPr lang="en-US" sz="2600" baseline="-25000" dirty="0"/>
              <a:t>1</a:t>
            </a:r>
            <a:r>
              <a:rPr lang="en-US" sz="2600" dirty="0"/>
              <a:t> is arbitrary.)</a:t>
            </a:r>
          </a:p>
          <a:p>
            <a:pPr marL="738188" indent="-738188">
              <a:buNone/>
            </a:pPr>
            <a:r>
              <a:rPr lang="en-US" sz="2600" i="1" dirty="0"/>
              <a:t>n</a:t>
            </a:r>
            <a:r>
              <a:rPr lang="en-US" sz="2600" baseline="-25000" dirty="0"/>
              <a:t>2</a:t>
            </a:r>
            <a:r>
              <a:rPr lang="en-US" sz="2600" dirty="0"/>
              <a:t> = number of elements in the sequence that have the other characteristic</a:t>
            </a:r>
          </a:p>
          <a:p>
            <a:pPr marL="0" indent="0">
              <a:buNone/>
            </a:pPr>
            <a:r>
              <a:rPr lang="en-US" sz="2600" i="1" dirty="0"/>
              <a:t>G </a:t>
            </a:r>
            <a:r>
              <a:rPr lang="en-US" sz="2600" dirty="0"/>
              <a:t>= number of runs</a:t>
            </a:r>
            <a:endParaRPr lang="en-IN" sz="2600" dirty="0"/>
          </a:p>
        </p:txBody>
      </p:sp>
    </p:spTree>
    <p:extLst>
      <p:ext uri="{BB962C8B-B14F-4D97-AF65-F5344CB8AC3E}">
        <p14:creationId xmlns:p14="http://schemas.microsoft.com/office/powerpoint/2010/main" val="970089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Run Test for Randomness: Requirements</a:t>
            </a:r>
            <a:endParaRPr lang="en-IN" sz="3600" dirty="0">
              <a:solidFill>
                <a:schemeClr val="bg2"/>
              </a:solidFill>
              <a:latin typeface="+mj-lt"/>
            </a:endParaRPr>
          </a:p>
        </p:txBody>
      </p:sp>
      <p:sp>
        <p:nvSpPr>
          <p:cNvPr id="3" name="Content Placeholder 2"/>
          <p:cNvSpPr>
            <a:spLocks noGrp="1"/>
          </p:cNvSpPr>
          <p:nvPr>
            <p:ph idx="1"/>
          </p:nvPr>
        </p:nvSpPr>
        <p:spPr>
          <a:xfrm>
            <a:off x="457200" y="1600201"/>
            <a:ext cx="8229600" cy="2514599"/>
          </a:xfrm>
        </p:spPr>
        <p:txBody>
          <a:bodyPr/>
          <a:lstStyle/>
          <a:p>
            <a:pPr marL="457200" indent="-457200">
              <a:buFont typeface="+mj-lt"/>
              <a:buAutoNum type="arabicPeriod"/>
            </a:pPr>
            <a:r>
              <a:rPr lang="en-US" sz="2600" dirty="0"/>
              <a:t>The sample data are arranged according to some ordering scheme, such as the order in which the sample values were obtained.</a:t>
            </a:r>
          </a:p>
          <a:p>
            <a:pPr marL="457200" indent="-457200">
              <a:buFont typeface="+mj-lt"/>
              <a:buAutoNum type="arabicPeriod"/>
            </a:pPr>
            <a:r>
              <a:rPr lang="en-US" sz="2600" dirty="0"/>
              <a:t>Each data value can be categorized into one of </a:t>
            </a:r>
            <a:r>
              <a:rPr lang="en-US" sz="2600" b="1" dirty="0"/>
              <a:t>two</a:t>
            </a:r>
            <a:r>
              <a:rPr lang="en-US" sz="2600" i="1" dirty="0"/>
              <a:t> </a:t>
            </a:r>
            <a:r>
              <a:rPr lang="en-US" sz="2600" dirty="0"/>
              <a:t>separate categories (such as male/female).</a:t>
            </a:r>
            <a:endParaRPr lang="en-IN" sz="2600" dirty="0"/>
          </a:p>
        </p:txBody>
      </p:sp>
    </p:spTree>
    <p:extLst>
      <p:ext uri="{BB962C8B-B14F-4D97-AF65-F5344CB8AC3E}">
        <p14:creationId xmlns:p14="http://schemas.microsoft.com/office/powerpoint/2010/main" val="2221998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bg2"/>
                </a:solidFill>
                <a:latin typeface="+mj-lt"/>
              </a:rPr>
              <a:t>Run Test for Randomness: Test Statistic and Critical Values </a:t>
            </a:r>
            <a:r>
              <a:rPr lang="en-US" sz="2000" b="0" dirty="0">
                <a:solidFill>
                  <a:schemeClr val="bg2"/>
                </a:solidFill>
                <a:latin typeface="+mj-lt"/>
              </a:rPr>
              <a:t>(1 of 3)</a:t>
            </a:r>
            <a:endParaRPr lang="en-IN" sz="2000" b="0" dirty="0">
              <a:solidFill>
                <a:schemeClr val="bg2"/>
              </a:solidFill>
              <a:latin typeface="+mj-lt"/>
            </a:endParaRPr>
          </a:p>
        </p:txBody>
      </p:sp>
      <p:sp>
        <p:nvSpPr>
          <p:cNvPr id="3" name="Content Placeholder 2"/>
          <p:cNvSpPr>
            <a:spLocks noGrp="1"/>
          </p:cNvSpPr>
          <p:nvPr>
            <p:ph idx="1"/>
          </p:nvPr>
        </p:nvSpPr>
        <p:spPr>
          <a:xfrm>
            <a:off x="457200" y="1600201"/>
            <a:ext cx="8305800" cy="4114800"/>
          </a:xfrm>
        </p:spPr>
        <p:txBody>
          <a:bodyPr/>
          <a:lstStyle/>
          <a:p>
            <a:pPr marL="0" indent="0">
              <a:spcBef>
                <a:spcPts val="1200"/>
              </a:spcBef>
              <a:buNone/>
            </a:pPr>
            <a:r>
              <a:rPr lang="en-US" sz="2600" b="1" dirty="0"/>
              <a:t>For Small Samples and </a:t>
            </a:r>
            <a:r>
              <a:rPr lang="el-GR" sz="2600" b="1" i="1" dirty="0">
                <a:cs typeface="Arial" panose="020B0604020202020204" pitchFamily="34" charset="0"/>
                <a:sym typeface="Symbol" panose="05050102010706020507" pitchFamily="18" charset="2"/>
              </a:rPr>
              <a:t>α</a:t>
            </a:r>
            <a:r>
              <a:rPr lang="en-US" sz="2600" b="1" dirty="0"/>
              <a:t> = 0.05: </a:t>
            </a:r>
            <a:r>
              <a:rPr lang="en-US" sz="2600" dirty="0"/>
              <a:t>If </a:t>
            </a:r>
            <a:r>
              <a:rPr lang="en-US" sz="2600" i="1" dirty="0"/>
              <a:t>n</a:t>
            </a:r>
            <a:r>
              <a:rPr lang="en-US" sz="2600" baseline="-25000" dirty="0"/>
              <a:t>1</a:t>
            </a:r>
            <a:r>
              <a:rPr lang="en-US" sz="2600" dirty="0"/>
              <a:t> ≤ 20 and </a:t>
            </a:r>
            <a:r>
              <a:rPr lang="en-US" sz="2600" i="1" dirty="0"/>
              <a:t>n</a:t>
            </a:r>
            <a:r>
              <a:rPr lang="en-US" sz="2600" baseline="-25000" dirty="0"/>
              <a:t>2</a:t>
            </a:r>
            <a:r>
              <a:rPr lang="en-US" sz="2600" dirty="0"/>
              <a:t> ≤ 20 and the significance level is </a:t>
            </a:r>
            <a:r>
              <a:rPr lang="el-GR" sz="2600" i="1" dirty="0">
                <a:cs typeface="Arial" panose="020B0604020202020204" pitchFamily="34" charset="0"/>
                <a:sym typeface="Symbol" panose="05050102010706020507" pitchFamily="18" charset="2"/>
              </a:rPr>
              <a:t>α</a:t>
            </a:r>
            <a:r>
              <a:rPr lang="en-US" sz="2600" dirty="0"/>
              <a:t> = 0.05, the test statistic, critical values, and decision criteria are as follows:</a:t>
            </a:r>
          </a:p>
          <a:p>
            <a:pPr>
              <a:spcBef>
                <a:spcPts val="1200"/>
              </a:spcBef>
            </a:pPr>
            <a:r>
              <a:rPr lang="en-US" sz="2400" b="1" dirty="0"/>
              <a:t>Test statistic: </a:t>
            </a:r>
            <a:r>
              <a:rPr lang="en-US" sz="2400" dirty="0"/>
              <a:t>number of runs </a:t>
            </a:r>
            <a:r>
              <a:rPr lang="en-US" sz="2400" i="1" dirty="0"/>
              <a:t>G</a:t>
            </a:r>
          </a:p>
          <a:p>
            <a:pPr>
              <a:spcBef>
                <a:spcPts val="1200"/>
              </a:spcBef>
            </a:pPr>
            <a:r>
              <a:rPr lang="en-US" sz="2400" b="1" dirty="0"/>
              <a:t>Critical values of G: </a:t>
            </a:r>
            <a:r>
              <a:rPr lang="en-US" sz="2400" dirty="0"/>
              <a:t>Use Table A-10.</a:t>
            </a:r>
          </a:p>
          <a:p>
            <a:pPr>
              <a:spcBef>
                <a:spcPts val="1200"/>
              </a:spcBef>
            </a:pPr>
            <a:r>
              <a:rPr lang="en-US" sz="2400" b="1" dirty="0"/>
              <a:t>Decision criteria: </a:t>
            </a:r>
            <a:r>
              <a:rPr lang="en-US" sz="2400" dirty="0"/>
              <a:t>Reject randomness if the number of runs </a:t>
            </a:r>
            <a:r>
              <a:rPr lang="en-US" sz="2400" i="1" dirty="0"/>
              <a:t>G </a:t>
            </a:r>
            <a:r>
              <a:rPr lang="en-US" sz="2400" dirty="0"/>
              <a:t>is such that</a:t>
            </a:r>
          </a:p>
          <a:p>
            <a:pPr lvl="1">
              <a:spcBef>
                <a:spcPts val="1200"/>
              </a:spcBef>
            </a:pPr>
            <a:r>
              <a:rPr lang="en-US" sz="2200" i="1" dirty="0"/>
              <a:t>G </a:t>
            </a:r>
            <a:r>
              <a:rPr lang="en-US" sz="2200" dirty="0"/>
              <a:t>≤ smaller critical value found in Table A-10.</a:t>
            </a:r>
          </a:p>
          <a:p>
            <a:pPr lvl="1">
              <a:spcBef>
                <a:spcPts val="1200"/>
              </a:spcBef>
            </a:pPr>
            <a:r>
              <a:rPr lang="en-US" sz="2200" dirty="0"/>
              <a:t>or </a:t>
            </a:r>
            <a:r>
              <a:rPr lang="en-US" sz="2200" i="1" dirty="0"/>
              <a:t>G ≥ </a:t>
            </a:r>
            <a:r>
              <a:rPr lang="en-US" sz="2200" dirty="0"/>
              <a:t>larger critical value found in Table A-10.</a:t>
            </a:r>
            <a:endParaRPr lang="en-IN" sz="2200" dirty="0"/>
          </a:p>
        </p:txBody>
      </p:sp>
    </p:spTree>
    <p:extLst>
      <p:ext uri="{BB962C8B-B14F-4D97-AF65-F5344CB8AC3E}">
        <p14:creationId xmlns:p14="http://schemas.microsoft.com/office/powerpoint/2010/main" val="1048286949"/>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4706</TotalTime>
  <Words>1605</Words>
  <Application>Microsoft Office PowerPoint</Application>
  <PresentationFormat>On-screen Show (4:3)</PresentationFormat>
  <Paragraphs>105</Paragraphs>
  <Slides>27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Times New Roman</vt:lpstr>
      <vt:lpstr>Verdana</vt:lpstr>
      <vt:lpstr>Wingdings</vt:lpstr>
      <vt:lpstr>508 Lecture</vt:lpstr>
      <vt:lpstr>Elementary Statistics</vt:lpstr>
      <vt:lpstr>Nonparametric Tests</vt:lpstr>
      <vt:lpstr>Key Concept</vt:lpstr>
      <vt:lpstr>Run</vt:lpstr>
      <vt:lpstr>Runs Test</vt:lpstr>
      <vt:lpstr>Run Test for Randomness: Objective</vt:lpstr>
      <vt:lpstr>Run Test for Randomness: Notation</vt:lpstr>
      <vt:lpstr>Run Test for Randomness: Requirements</vt:lpstr>
      <vt:lpstr>Run Test for Randomness: Test Statistic and Critical Values (1 of 3)</vt:lpstr>
      <vt:lpstr>Run Test for Randomness: Test Statistic and Critical Values (2 of 3)</vt:lpstr>
      <vt:lpstr>Run Test for Randomness: Test Statistic and Critical Values (3 of 3)</vt:lpstr>
      <vt:lpstr>Caution</vt:lpstr>
      <vt:lpstr>Procedure for Runs Test for Randomness</vt:lpstr>
      <vt:lpstr>Fundamental Principle of the Runs Test</vt:lpstr>
      <vt:lpstr>Example: Small Sample – Political Parties of Presidents (1 of 5)</vt:lpstr>
      <vt:lpstr>Example: Small Sample – Political Parties of Presidents (2 of 5)</vt:lpstr>
      <vt:lpstr>Example: Small Sample – Political Parties of Presidents (3 of 5)</vt:lpstr>
      <vt:lpstr>Example: Small Sample – Political Parties of Presidents (4 of 5)</vt:lpstr>
      <vt:lpstr>Example: Small Sample – Political Parties of Presidents (5 of 5)</vt:lpstr>
      <vt:lpstr>Example: Large Sample – Randomness of Births (1 of 8)</vt:lpstr>
      <vt:lpstr>Example: Large Sample – Randomness of Births (2 of 8)</vt:lpstr>
      <vt:lpstr>Example: Large Sample – Randomness of Births (3 of 8)</vt:lpstr>
      <vt:lpstr>Example: Large Sample – Randomness of Births (4 of 8)</vt:lpstr>
      <vt:lpstr>Example: Large Sample – Randomness of Births (5 of 8)</vt:lpstr>
      <vt:lpstr>Example: Large Sample – Randomness of Births (6 of 8)</vt:lpstr>
      <vt:lpstr>Example: Large Sample – Randomness of Births (7 of 8)</vt:lpstr>
      <vt:lpstr>Example: Large Sample – Randomness of Births (8 of 8)</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Elementary Statistics, 13e</dc:title>
  <dc:subject>Statistics</dc:subject>
  <dc:creator>Mario F. Triola</dc:creator>
  <cp:lastModifiedBy>Idalis Padron</cp:lastModifiedBy>
  <cp:revision>1280</cp:revision>
  <dcterms:created xsi:type="dcterms:W3CDTF">2014-07-14T20:04:21Z</dcterms:created>
  <dcterms:modified xsi:type="dcterms:W3CDTF">2020-06-30T00:38:18Z</dcterms:modified>
</cp:coreProperties>
</file>