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77" r:id="rId2"/>
    <p:sldId id="378"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 id="40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ext uri="{19B8F6BF-5375-455C-9EA6-DF929625EA0E}">
        <p15:presenceInfo xmlns:p15="http://schemas.microsoft.com/office/powerpoint/2012/main" userId="S-1-5-21-617317731-1927854996-104450171-1194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99008C"/>
    <a:srgbClr val="001581"/>
    <a:srgbClr val="82007C"/>
    <a:srgbClr val="96008F"/>
    <a:srgbClr val="595375"/>
    <a:srgbClr val="6B638B"/>
    <a:srgbClr val="000000"/>
    <a:srgbClr val="FDB940"/>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96203" autoAdjust="0"/>
  </p:normalViewPr>
  <p:slideViewPr>
    <p:cSldViewPr>
      <p:cViewPr varScale="1">
        <p:scale>
          <a:sx n="47" d="100"/>
          <a:sy n="47" d="100"/>
        </p:scale>
        <p:origin x="1392"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6/29/2020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6/29/2020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a:t>
            </a:fld>
            <a:endParaRPr lang="en-US" dirty="0"/>
          </a:p>
        </p:txBody>
      </p:sp>
    </p:spTree>
    <p:extLst>
      <p:ext uri="{BB962C8B-B14F-4D97-AF65-F5344CB8AC3E}">
        <p14:creationId xmlns:p14="http://schemas.microsoft.com/office/powerpoint/2010/main" val="127958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25</a:t>
            </a:fld>
            <a:endParaRPr lang="en-US" dirty="0"/>
          </a:p>
        </p:txBody>
      </p:sp>
    </p:spTree>
    <p:extLst>
      <p:ext uri="{BB962C8B-B14F-4D97-AF65-F5344CB8AC3E}">
        <p14:creationId xmlns:p14="http://schemas.microsoft.com/office/powerpoint/2010/main" val="296555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9" name="TextBox 8"/>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8" name="TextBox 7"/>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806267"/>
          </a:xfrm>
        </p:spPr>
        <p:txBody>
          <a:bodyPr anchor="b"/>
          <a:lstStyle/>
          <a:p>
            <a:r>
              <a:rPr lang="en-US" altLang="en-US" sz="3600" b="0" dirty="0">
                <a:latin typeface="+mj-lt"/>
              </a:rPr>
              <a:t>Elementary Statistics</a:t>
            </a:r>
            <a:endParaRPr lang="en-IN" sz="3600" dirty="0">
              <a:latin typeface="+mj-lt"/>
            </a:endParaRPr>
          </a:p>
        </p:txBody>
      </p:sp>
      <p:sp>
        <p:nvSpPr>
          <p:cNvPr id="3" name="Text Placeholder 2"/>
          <p:cNvSpPr>
            <a:spLocks noGrp="1"/>
          </p:cNvSpPr>
          <p:nvPr>
            <p:ph type="body" sz="quarter" idx="13"/>
          </p:nvPr>
        </p:nvSpPr>
        <p:spPr>
          <a:xfrm>
            <a:off x="457200" y="1174932"/>
            <a:ext cx="8229600" cy="349068"/>
          </a:xfrm>
        </p:spPr>
        <p:txBody>
          <a:bodyPr/>
          <a:lstStyle/>
          <a:p>
            <a:r>
              <a:rPr lang="en-US" altLang="en-US" sz="2400" dirty="0"/>
              <a:t>Thirteenth Edition</a:t>
            </a:r>
            <a:endParaRPr lang="en-IN" sz="2400" dirty="0">
              <a:latin typeface="+mj-lt"/>
            </a:endParaRPr>
          </a:p>
        </p:txBody>
      </p:sp>
      <p:sp>
        <p:nvSpPr>
          <p:cNvPr id="4" name="Text Placeholder 3"/>
          <p:cNvSpPr>
            <a:spLocks noGrp="1"/>
          </p:cNvSpPr>
          <p:nvPr>
            <p:ph type="body" sz="quarter" idx="14"/>
          </p:nvPr>
        </p:nvSpPr>
        <p:spPr/>
        <p:txBody>
          <a:bodyPr/>
          <a:lstStyle/>
          <a:p>
            <a:pPr algn="ctr"/>
            <a:r>
              <a:rPr lang="en-IN" sz="4000" b="1" dirty="0">
                <a:latin typeface="+mj-lt"/>
              </a:rPr>
              <a:t>Chapter 13</a:t>
            </a:r>
            <a:endParaRPr lang="en-IN" sz="4000" dirty="0">
              <a:latin typeface="+mj-lt"/>
            </a:endParaRPr>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t>Nonparametric Tests</a:t>
            </a:r>
            <a:endParaRPr lang="en-US" sz="3600" dirty="0">
              <a:cs typeface="Arial" panose="020B0604020202020204" pitchFamily="34" charset="0"/>
            </a:endParaRPr>
          </a:p>
        </p:txBody>
      </p:sp>
      <p:pic>
        <p:nvPicPr>
          <p:cNvPr id="8" name="Picture 2" descr="Front Cover: Elementary Statistics Thirteenth Edition by Maro F. Triola."/>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2" y="1702940"/>
            <a:ext cx="336827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a:xfrm>
            <a:off x="1828800" y="6508934"/>
            <a:ext cx="5867400" cy="187537"/>
          </a:xfrm>
        </p:spPr>
        <p:txBody>
          <a:bodyPr/>
          <a:lstStyle/>
          <a:p>
            <a:pPr>
              <a:spcBef>
                <a:spcPts val="0"/>
              </a:spcBef>
              <a:buClrTx/>
              <a:defRPr/>
            </a:pPr>
            <a:r>
              <a:rPr lang="en-US" altLang="en-US" dirty="0">
                <a:latin typeface="Verdana" panose="020B0604030504040204" pitchFamily="34" charset="0"/>
                <a:ea typeface="Verdana" panose="020B0604030504040204" pitchFamily="34" charset="0"/>
                <a:cs typeface="Verdana" panose="020B0604030504040204" pitchFamily="34" charset="0"/>
              </a:rPr>
              <a:t>Copyright © 2018, 2014, 2012 Pearson Education, Inc. All Rights Reserved</a:t>
            </a:r>
          </a:p>
        </p:txBody>
      </p:sp>
    </p:spTree>
    <p:extLst>
      <p:ext uri="{BB962C8B-B14F-4D97-AF65-F5344CB8AC3E}">
        <p14:creationId xmlns:p14="http://schemas.microsoft.com/office/powerpoint/2010/main" val="264555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a:t>
            </a:r>
            <a:r>
              <a:rPr lang="en-US" sz="3600" i="1" dirty="0">
                <a:solidFill>
                  <a:schemeClr val="bg2"/>
                </a:solidFill>
                <a:latin typeface="+mj-lt"/>
              </a:rPr>
              <a:t>P</a:t>
            </a:r>
            <a:r>
              <a:rPr lang="en-US" sz="3600" dirty="0">
                <a:solidFill>
                  <a:schemeClr val="bg2"/>
                </a:solidFill>
                <a:latin typeface="+mj-lt"/>
              </a:rPr>
              <a:t>-Values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001000" cy="1752600"/>
          </a:xfrm>
        </p:spPr>
        <p:txBody>
          <a:bodyPr/>
          <a:lstStyle/>
          <a:p>
            <a:pPr marL="0" indent="0">
              <a:buNone/>
            </a:pPr>
            <a:r>
              <a:rPr lang="en-US" sz="2600" i="1" dirty="0"/>
              <a:t>P</a:t>
            </a:r>
            <a:r>
              <a:rPr lang="en-US" sz="2600" dirty="0"/>
              <a:t>-values are sometimes provided by technology, but use them only if they result from Spearman’s rank correlation. (Do not use </a:t>
            </a:r>
            <a:r>
              <a:rPr lang="en-US" sz="2600" i="1" dirty="0"/>
              <a:t>P</a:t>
            </a:r>
            <a:r>
              <a:rPr lang="en-US" sz="2600" dirty="0"/>
              <a:t>-values resulting from tests of </a:t>
            </a:r>
            <a:r>
              <a:rPr lang="en-US" sz="2600" b="1" dirty="0"/>
              <a:t>linear</a:t>
            </a:r>
            <a:r>
              <a:rPr lang="en-US" sz="2600" i="1" dirty="0"/>
              <a:t> </a:t>
            </a:r>
            <a:r>
              <a:rPr lang="en-US" sz="2600" dirty="0"/>
              <a:t>correlation.)</a:t>
            </a:r>
            <a:endParaRPr lang="en-IN" sz="2600" dirty="0"/>
          </a:p>
        </p:txBody>
      </p:sp>
    </p:spTree>
    <p:extLst>
      <p:ext uri="{BB962C8B-B14F-4D97-AF65-F5344CB8AC3E}">
        <p14:creationId xmlns:p14="http://schemas.microsoft.com/office/powerpoint/2010/main" val="2614914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Critical Values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1397000"/>
          </a:xfrm>
        </p:spPr>
        <p:txBody>
          <a:bodyPr/>
          <a:lstStyle/>
          <a:p>
            <a:pPr marL="429768" indent="-429768">
              <a:buFont typeface="+mj-lt"/>
              <a:buAutoNum type="arabicPeriod"/>
            </a:pPr>
            <a:r>
              <a:rPr lang="en-US" sz="2600" dirty="0"/>
              <a:t>If </a:t>
            </a:r>
            <a:r>
              <a:rPr lang="en-US" sz="2600" i="1" dirty="0"/>
              <a:t>n ≤ </a:t>
            </a:r>
            <a:r>
              <a:rPr lang="en-US" sz="2600" dirty="0"/>
              <a:t>30, critical values are found in Table A-9.</a:t>
            </a:r>
          </a:p>
          <a:p>
            <a:pPr marL="429768" indent="-429768">
              <a:buFont typeface="+mj-lt"/>
              <a:buAutoNum type="arabicPeriod"/>
            </a:pPr>
            <a:r>
              <a:rPr lang="en-US" sz="2600" dirty="0"/>
              <a:t>If </a:t>
            </a:r>
            <a:r>
              <a:rPr lang="en-US" sz="2600" i="1" dirty="0"/>
              <a:t>n &gt; </a:t>
            </a:r>
            <a:r>
              <a:rPr lang="en-US" sz="2600" dirty="0"/>
              <a:t>30, critical values of </a:t>
            </a:r>
            <a:r>
              <a:rPr lang="en-US" sz="2600" i="1" dirty="0"/>
              <a:t>r</a:t>
            </a:r>
            <a:r>
              <a:rPr lang="en-US" sz="2600" i="1" baseline="-25000" dirty="0"/>
              <a:t>s</a:t>
            </a:r>
            <a:r>
              <a:rPr lang="en-US" sz="2600" dirty="0"/>
              <a:t> are found using the following formula.</a:t>
            </a:r>
            <a:endParaRPr lang="en-IN" sz="2600" dirty="0"/>
          </a:p>
        </p:txBody>
      </p:sp>
      <p:pic>
        <p:nvPicPr>
          <p:cNvPr id="4" name="Picture 3" descr="r sub s = plus or minus z, divided by the square root of n minus 1, critical values for n greater than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2336" y="3161557"/>
            <a:ext cx="5314660" cy="636487"/>
          </a:xfrm>
          <a:prstGeom prst="rect">
            <a:avLst/>
          </a:prstGeom>
        </p:spPr>
      </p:pic>
      <p:sp>
        <p:nvSpPr>
          <p:cNvPr id="5" name="Content Placeholder 4"/>
          <p:cNvSpPr>
            <a:spLocks noGrp="1"/>
          </p:cNvSpPr>
          <p:nvPr>
            <p:ph idx="13"/>
          </p:nvPr>
        </p:nvSpPr>
        <p:spPr>
          <a:xfrm>
            <a:off x="457200" y="4038601"/>
            <a:ext cx="8229600" cy="457199"/>
          </a:xfrm>
        </p:spPr>
        <p:txBody>
          <a:bodyPr/>
          <a:lstStyle/>
          <a:p>
            <a:pPr marL="0" indent="0">
              <a:buNone/>
            </a:pPr>
            <a:r>
              <a:rPr lang="en-US" sz="2400" dirty="0"/>
              <a:t>where the value of </a:t>
            </a:r>
            <a:r>
              <a:rPr lang="en-US" sz="2400" i="1" dirty="0"/>
              <a:t>z </a:t>
            </a:r>
            <a:r>
              <a:rPr lang="en-US" sz="2400" dirty="0"/>
              <a:t>corresponds to the significance level.</a:t>
            </a:r>
            <a:endParaRPr lang="en-IN" sz="2400" dirty="0"/>
          </a:p>
        </p:txBody>
      </p:sp>
    </p:spTree>
    <p:extLst>
      <p:ext uri="{BB962C8B-B14F-4D97-AF65-F5344CB8AC3E}">
        <p14:creationId xmlns:p14="http://schemas.microsoft.com/office/powerpoint/2010/main" val="3091289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Rank Correlation Procedure for Testing </a:t>
            </a:r>
            <a:r>
              <a:rPr lang="en-US" sz="3600" i="1" dirty="0">
                <a:latin typeface="+mj-lt"/>
              </a:rPr>
              <a:t>H</a:t>
            </a:r>
            <a:r>
              <a:rPr lang="en-US" sz="3600" baseline="-25000" dirty="0">
                <a:latin typeface="+mj-lt"/>
              </a:rPr>
              <a:t>0</a:t>
            </a:r>
            <a:r>
              <a:rPr lang="en-US" sz="3600" dirty="0">
                <a:latin typeface="+mj-lt"/>
              </a:rPr>
              <a:t>: </a:t>
            </a:r>
            <a:r>
              <a:rPr lang="el-GR" sz="3600" i="1" dirty="0">
                <a:latin typeface="+mj-lt"/>
              </a:rPr>
              <a:t>ρ</a:t>
            </a:r>
            <a:r>
              <a:rPr lang="en-US" sz="3600" i="1" baseline="-25000" dirty="0">
                <a:latin typeface="+mj-lt"/>
              </a:rPr>
              <a:t>s</a:t>
            </a:r>
            <a:r>
              <a:rPr lang="en-US" sz="3600" dirty="0">
                <a:latin typeface="+mj-lt"/>
              </a:rPr>
              <a:t> </a:t>
            </a:r>
            <a:r>
              <a:rPr lang="en-US" sz="3600" b="0" dirty="0">
                <a:latin typeface="+mj-lt"/>
              </a:rPr>
              <a:t>= </a:t>
            </a:r>
            <a:r>
              <a:rPr lang="en-US" sz="3600" dirty="0">
                <a:latin typeface="+mj-lt"/>
              </a:rPr>
              <a:t>0</a:t>
            </a:r>
            <a:endParaRPr lang="en-IN" sz="3600" dirty="0">
              <a:latin typeface="+mj-lt"/>
            </a:endParaRPr>
          </a:p>
        </p:txBody>
      </p:sp>
      <p:pic>
        <p:nvPicPr>
          <p:cNvPr id="4" name="Picture 3" descr="The process for using rank correlation to test H sub 0, rho sub s = 0, is as follows. First ask, are the n pairs of data in the form of ranks? If no, convert the data of the first sample to ranks from 1 to n and then do the same for the second sample, before looking for ties among variable ranks. If the data are in the form of ranks, does either variable have ties among its ranks? If yes, then calculate r sub s using Formula 10-1, with the ranks, r sub s = n times the sum of x y minus the sum of y times the sum of y, divided by the product of the square root of n times the sum of x squared minus, the sum of x, squared, and the square root of n times the sum of y squared minus, the sum of y, squared. If either variable does not have ties among its ranks, calculate the difference d for each pair of ranks by subtracting the lower rank from the higher rank. Square each difference d and then find the sum of those squares to get the sum of d squared. Complete the computation of r sub s = 1 minus 6 times the sum of d squared over n times, n squared minus 1, to get the test statistic. Once r sub s is calculated, ask, is n less than or equal to 30? If yes, find the negative and positive critical values of r sub s from Table A-9. If r sub s is between the negative and positive critical values, fail to reject the null hypothesis rho sub s = 0, for no correlation. If r sub s is not between the negative and positive critical values, reject the null hypothesis rho sub s = 0 and conclude that there is sufficient evidence to support a claim of correlation. If n is not less than or equal to 30. calculate the critical values r sub s = plus or minus z over the square root of n minus 1, where z corresponds to the significance level."/>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7564" y="1491536"/>
            <a:ext cx="3248873" cy="4941726"/>
          </a:xfrm>
          <a:prstGeom prst="rect">
            <a:avLst/>
          </a:prstGeom>
        </p:spPr>
      </p:pic>
    </p:spTree>
    <p:extLst>
      <p:ext uri="{BB962C8B-B14F-4D97-AF65-F5344CB8AC3E}">
        <p14:creationId xmlns:p14="http://schemas.microsoft.com/office/powerpoint/2010/main" val="3302916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Advantages of Rank Correlation</a:t>
            </a:r>
            <a:endParaRPr lang="en-IN" sz="3600" dirty="0">
              <a:latin typeface="+mj-lt"/>
            </a:endParaRPr>
          </a:p>
        </p:txBody>
      </p:sp>
      <p:sp>
        <p:nvSpPr>
          <p:cNvPr id="3" name="Content Placeholder 2"/>
          <p:cNvSpPr>
            <a:spLocks noGrp="1"/>
          </p:cNvSpPr>
          <p:nvPr>
            <p:ph idx="1"/>
          </p:nvPr>
        </p:nvSpPr>
        <p:spPr/>
        <p:txBody>
          <a:bodyPr/>
          <a:lstStyle/>
          <a:p>
            <a:pPr marL="0" indent="0">
              <a:buNone/>
            </a:pPr>
            <a:r>
              <a:rPr lang="en-US" sz="2600" dirty="0"/>
              <a:t>Rank correlation has these advantages over the parametric methods:</a:t>
            </a:r>
          </a:p>
          <a:p>
            <a:pPr marL="429768" indent="-429768">
              <a:buFont typeface="+mj-lt"/>
              <a:buAutoNum type="arabicPeriod"/>
            </a:pPr>
            <a:r>
              <a:rPr lang="en-US" sz="2400" dirty="0"/>
              <a:t>Rank correlation can be used with paired data that are ranks or can be converted to ranks. Unlike the parametric methods, the method of rank correlation does </a:t>
            </a:r>
            <a:r>
              <a:rPr lang="en-US" sz="2400" b="1" dirty="0"/>
              <a:t>not</a:t>
            </a:r>
            <a:r>
              <a:rPr lang="en-US" sz="2400" i="1" dirty="0"/>
              <a:t> </a:t>
            </a:r>
            <a:r>
              <a:rPr lang="en-US" sz="2400" dirty="0"/>
              <a:t>require a normal distribution for any population.</a:t>
            </a:r>
          </a:p>
          <a:p>
            <a:pPr marL="429768" indent="-429768">
              <a:buFont typeface="+mj-lt"/>
              <a:buAutoNum type="arabicPeriod"/>
            </a:pPr>
            <a:r>
              <a:rPr lang="en-US" sz="2400" dirty="0"/>
              <a:t>Rank correlation can be used to detect some (not all) relationships that are not linear.</a:t>
            </a:r>
            <a:endParaRPr lang="en-IN" sz="2400" dirty="0"/>
          </a:p>
        </p:txBody>
      </p:sp>
    </p:spTree>
    <p:extLst>
      <p:ext uri="{BB962C8B-B14F-4D97-AF65-F5344CB8AC3E}">
        <p14:creationId xmlns:p14="http://schemas.microsoft.com/office/powerpoint/2010/main" val="1037078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Disadvantage of Rank Correlation: Efficiency</a:t>
            </a:r>
            <a:endParaRPr lang="en-IN" sz="3600" dirty="0">
              <a:latin typeface="+mj-lt"/>
            </a:endParaRPr>
          </a:p>
        </p:txBody>
      </p:sp>
      <p:sp>
        <p:nvSpPr>
          <p:cNvPr id="3" name="Content Placeholder 2"/>
          <p:cNvSpPr>
            <a:spLocks noGrp="1"/>
          </p:cNvSpPr>
          <p:nvPr>
            <p:ph idx="1"/>
          </p:nvPr>
        </p:nvSpPr>
        <p:spPr>
          <a:xfrm>
            <a:off x="457200" y="1600201"/>
            <a:ext cx="8229600" cy="3429000"/>
          </a:xfrm>
        </p:spPr>
        <p:txBody>
          <a:bodyPr/>
          <a:lstStyle/>
          <a:p>
            <a:pPr marL="0" indent="0">
              <a:buNone/>
            </a:pPr>
            <a:r>
              <a:rPr lang="en-US" sz="2600" dirty="0"/>
              <a:t>A minor disadvantage of rank correlation is its efficiency rating of 0.91. This efficiency rating shows that with all other circumstances being equal, the nonparametric approach of rank correlation requires 100 pairs of sample data to achieve the same results as only 91 pairs of sample observations analyzed through the parametric approach, assuming that the stricter requirements of the parametric approach are met.</a:t>
            </a:r>
          </a:p>
        </p:txBody>
      </p:sp>
    </p:spTree>
    <p:extLst>
      <p:ext uri="{BB962C8B-B14F-4D97-AF65-F5344CB8AC3E}">
        <p14:creationId xmlns:p14="http://schemas.microsoft.com/office/powerpoint/2010/main" val="3055539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(1 of 8)</a:t>
            </a:r>
            <a:endParaRPr lang="en-IN" sz="2000" b="0" dirty="0">
              <a:latin typeface="+mj-lt"/>
            </a:endParaRPr>
          </a:p>
        </p:txBody>
      </p:sp>
      <p:sp>
        <p:nvSpPr>
          <p:cNvPr id="3" name="Content Placeholder 2"/>
          <p:cNvSpPr>
            <a:spLocks noGrp="1"/>
          </p:cNvSpPr>
          <p:nvPr>
            <p:ph idx="1"/>
          </p:nvPr>
        </p:nvSpPr>
        <p:spPr>
          <a:xfrm>
            <a:off x="457200" y="1600201"/>
            <a:ext cx="8229600" cy="2971799"/>
          </a:xfrm>
        </p:spPr>
        <p:txBody>
          <a:bodyPr/>
          <a:lstStyle/>
          <a:p>
            <a:pPr marL="0" indent="0">
              <a:buNone/>
            </a:pPr>
            <a:r>
              <a:rPr lang="en-US" sz="2400" dirty="0"/>
              <a:t>The table below lists ranks and costs (hundreds of dollars) of LCD televisions with screens of at least 60 inches (based on data from </a:t>
            </a:r>
            <a:r>
              <a:rPr lang="en-US" sz="2400" b="1" dirty="0"/>
              <a:t>Consumer Reports</a:t>
            </a:r>
            <a:r>
              <a:rPr lang="en-US" sz="2400" dirty="0"/>
              <a:t>). Find the value of the rank correlation coefficient and use it to determine whether there is sufficient evidence to support the claim of a correlation between quality and price. Use a 0.05 significance level. Based on the result, does it appear that you can get better quality by spending more?</a:t>
            </a:r>
            <a:endParaRPr lang="en-IN" sz="2400" dirty="0"/>
          </a:p>
        </p:txBody>
      </p:sp>
      <p:graphicFrame>
        <p:nvGraphicFramePr>
          <p:cNvPr id="4" name="Table 3" descr="A table. For each quality rank, the table provides the cost in hundreds of dollars: 1, 23; 2, 50; 3, 23; 4, 20; 5, 32; 6, 25; 7, 14; 8, 16; 9, 40; 10, 22."/>
          <p:cNvGraphicFramePr>
            <a:graphicFrameLocks noGrp="1"/>
          </p:cNvGraphicFramePr>
          <p:nvPr>
            <p:extLst>
              <p:ext uri="{D42A27DB-BD31-4B8C-83A1-F6EECF244321}">
                <p14:modId xmlns:p14="http://schemas.microsoft.com/office/powerpoint/2010/main" val="786206342"/>
              </p:ext>
            </p:extLst>
          </p:nvPr>
        </p:nvGraphicFramePr>
        <p:xfrm>
          <a:off x="609600" y="5012277"/>
          <a:ext cx="7501469" cy="1010920"/>
        </p:xfrm>
        <a:graphic>
          <a:graphicData uri="http://schemas.openxmlformats.org/drawingml/2006/table">
            <a:tbl>
              <a:tblPr firstRow="1" bandRow="1">
                <a:tableStyleId>{3B4B98B0-60AC-42C2-AFA5-B58CD77FA1E5}</a:tableStyleId>
              </a:tblPr>
              <a:tblGrid>
                <a:gridCol w="1981200">
                  <a:extLst>
                    <a:ext uri="{9D8B030D-6E8A-4147-A177-3AD203B41FA5}">
                      <a16:colId xmlns:a16="http://schemas.microsoft.com/office/drawing/2014/main" val="20000"/>
                    </a:ext>
                  </a:extLst>
                </a:gridCol>
                <a:gridCol w="532631">
                  <a:extLst>
                    <a:ext uri="{9D8B030D-6E8A-4147-A177-3AD203B41FA5}">
                      <a16:colId xmlns:a16="http://schemas.microsoft.com/office/drawing/2014/main" val="20001"/>
                    </a:ext>
                  </a:extLst>
                </a:gridCol>
                <a:gridCol w="554182">
                  <a:extLst>
                    <a:ext uri="{9D8B030D-6E8A-4147-A177-3AD203B41FA5}">
                      <a16:colId xmlns:a16="http://schemas.microsoft.com/office/drawing/2014/main" val="20002"/>
                    </a:ext>
                  </a:extLst>
                </a:gridCol>
                <a:gridCol w="554182">
                  <a:extLst>
                    <a:ext uri="{9D8B030D-6E8A-4147-A177-3AD203B41FA5}">
                      <a16:colId xmlns:a16="http://schemas.microsoft.com/office/drawing/2014/main" val="20003"/>
                    </a:ext>
                  </a:extLst>
                </a:gridCol>
                <a:gridCol w="554182">
                  <a:extLst>
                    <a:ext uri="{9D8B030D-6E8A-4147-A177-3AD203B41FA5}">
                      <a16:colId xmlns:a16="http://schemas.microsoft.com/office/drawing/2014/main" val="20004"/>
                    </a:ext>
                  </a:extLst>
                </a:gridCol>
                <a:gridCol w="554182">
                  <a:extLst>
                    <a:ext uri="{9D8B030D-6E8A-4147-A177-3AD203B41FA5}">
                      <a16:colId xmlns:a16="http://schemas.microsoft.com/office/drawing/2014/main" val="20005"/>
                    </a:ext>
                  </a:extLst>
                </a:gridCol>
                <a:gridCol w="554182">
                  <a:extLst>
                    <a:ext uri="{9D8B030D-6E8A-4147-A177-3AD203B41FA5}">
                      <a16:colId xmlns:a16="http://schemas.microsoft.com/office/drawing/2014/main" val="20006"/>
                    </a:ext>
                  </a:extLst>
                </a:gridCol>
                <a:gridCol w="554182">
                  <a:extLst>
                    <a:ext uri="{9D8B030D-6E8A-4147-A177-3AD203B41FA5}">
                      <a16:colId xmlns:a16="http://schemas.microsoft.com/office/drawing/2014/main" val="20007"/>
                    </a:ext>
                  </a:extLst>
                </a:gridCol>
                <a:gridCol w="554182">
                  <a:extLst>
                    <a:ext uri="{9D8B030D-6E8A-4147-A177-3AD203B41FA5}">
                      <a16:colId xmlns:a16="http://schemas.microsoft.com/office/drawing/2014/main" val="20008"/>
                    </a:ext>
                  </a:extLst>
                </a:gridCol>
                <a:gridCol w="554182">
                  <a:extLst>
                    <a:ext uri="{9D8B030D-6E8A-4147-A177-3AD203B41FA5}">
                      <a16:colId xmlns:a16="http://schemas.microsoft.com/office/drawing/2014/main" val="20009"/>
                    </a:ext>
                  </a:extLst>
                </a:gridCol>
                <a:gridCol w="554182">
                  <a:extLst>
                    <a:ext uri="{9D8B030D-6E8A-4147-A177-3AD203B41FA5}">
                      <a16:colId xmlns:a16="http://schemas.microsoft.com/office/drawing/2014/main" val="20010"/>
                    </a:ext>
                  </a:extLst>
                </a:gridCol>
              </a:tblGrid>
              <a:tr h="370840">
                <a:tc>
                  <a:txBody>
                    <a:bodyPr/>
                    <a:lstStyle/>
                    <a:p>
                      <a:r>
                        <a:rPr lang="en-IN" dirty="0">
                          <a:solidFill>
                            <a:schemeClr val="tx1"/>
                          </a:solidFill>
                        </a:rPr>
                        <a:t>Quality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r>
                        <a:rPr lang="en-IN" b="1" dirty="0">
                          <a:solidFill>
                            <a:schemeClr val="tx1"/>
                          </a:solidFill>
                        </a:rPr>
                        <a:t>Cost (hundreds</a:t>
                      </a:r>
                      <a:r>
                        <a:rPr lang="en-IN" b="1" baseline="0" dirty="0">
                          <a:solidFill>
                            <a:schemeClr val="tx1"/>
                          </a:solidFill>
                        </a:rPr>
                        <a:t> of dollars)</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9546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(2 of 8)</a:t>
            </a:r>
            <a:endParaRPr lang="en-IN" sz="2000" b="0" dirty="0">
              <a:latin typeface="+mj-lt"/>
            </a:endParaRPr>
          </a:p>
        </p:txBody>
      </p:sp>
      <p:sp>
        <p:nvSpPr>
          <p:cNvPr id="3" name="Content Placeholder 2"/>
          <p:cNvSpPr>
            <a:spLocks noGrp="1"/>
          </p:cNvSpPr>
          <p:nvPr>
            <p:ph idx="1"/>
          </p:nvPr>
        </p:nvSpPr>
        <p:spPr>
          <a:xfrm>
            <a:off x="457200" y="1600201"/>
            <a:ext cx="8229600" cy="3505200"/>
          </a:xfrm>
        </p:spPr>
        <p:txBody>
          <a:bodyPr/>
          <a:lstStyle/>
          <a:p>
            <a:pPr marL="0" indent="0">
              <a:spcBef>
                <a:spcPts val="600"/>
              </a:spcBef>
              <a:buNone/>
            </a:pPr>
            <a:r>
              <a:rPr lang="en-US" sz="2600" dirty="0"/>
              <a:t>Solution</a:t>
            </a:r>
          </a:p>
          <a:p>
            <a:pPr marL="0" indent="0">
              <a:spcBef>
                <a:spcPts val="600"/>
              </a:spcBef>
              <a:buNone/>
            </a:pPr>
            <a:r>
              <a:rPr lang="en-US" sz="2400" b="1" dirty="0"/>
              <a:t>Requirement Check </a:t>
            </a:r>
            <a:r>
              <a:rPr lang="en-US" sz="2400" dirty="0"/>
              <a:t>The sample data are a simple random sample from the televisions that were tested. The data are ranks or can be converted to ranks.</a:t>
            </a:r>
          </a:p>
          <a:p>
            <a:pPr marL="0" indent="0">
              <a:spcBef>
                <a:spcPts val="600"/>
              </a:spcBef>
              <a:buNone/>
            </a:pPr>
            <a:r>
              <a:rPr lang="en-US" sz="2400" kern="0" dirty="0"/>
              <a:t>The quality ranks are consecutive integers and are not from a population that is normally distributed, so we use the rank correlation coefficient to test for a relationship between quality and price.</a:t>
            </a:r>
            <a:endParaRPr lang="en-IN" sz="2400" dirty="0"/>
          </a:p>
        </p:txBody>
      </p:sp>
    </p:spTree>
    <p:extLst>
      <p:ext uri="{BB962C8B-B14F-4D97-AF65-F5344CB8AC3E}">
        <p14:creationId xmlns:p14="http://schemas.microsoft.com/office/powerpoint/2010/main" val="3008825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(3 of 8)</a:t>
            </a:r>
            <a:endParaRPr lang="en-IN" sz="2000" b="0" dirty="0">
              <a:latin typeface="+mj-lt"/>
            </a:endParaRPr>
          </a:p>
        </p:txBody>
      </p:sp>
      <p:pic>
        <p:nvPicPr>
          <p:cNvPr id="5" name="Picture 4" descr="Solution. The null and alternative hypotheses are as follows. H sub 0, rho sub s = 0. There is no correlation between quality and price. H sub 1, rho sub s is not equal to 0. There is a correlation between quality and pri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611586"/>
            <a:ext cx="7557025" cy="1817414"/>
          </a:xfrm>
          <a:prstGeom prst="rect">
            <a:avLst/>
          </a:prstGeom>
        </p:spPr>
      </p:pic>
    </p:spTree>
    <p:extLst>
      <p:ext uri="{BB962C8B-B14F-4D97-AF65-F5344CB8AC3E}">
        <p14:creationId xmlns:p14="http://schemas.microsoft.com/office/powerpoint/2010/main" val="265493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(4 of 8)</a:t>
            </a:r>
            <a:endParaRPr lang="en-IN" sz="2000" b="0" dirty="0">
              <a:latin typeface="+mj-lt"/>
            </a:endParaRPr>
          </a:p>
        </p:txBody>
      </p:sp>
      <p:sp>
        <p:nvSpPr>
          <p:cNvPr id="3" name="Content Placeholder 2"/>
          <p:cNvSpPr>
            <a:spLocks noGrp="1"/>
          </p:cNvSpPr>
          <p:nvPr>
            <p:ph idx="1"/>
          </p:nvPr>
        </p:nvSpPr>
        <p:spPr>
          <a:xfrm>
            <a:off x="457200" y="1600201"/>
            <a:ext cx="8229600" cy="1676399"/>
          </a:xfrm>
        </p:spPr>
        <p:txBody>
          <a:bodyPr/>
          <a:lstStyle/>
          <a:p>
            <a:pPr marL="0" indent="0">
              <a:spcBef>
                <a:spcPts val="600"/>
              </a:spcBef>
              <a:buNone/>
            </a:pPr>
            <a:r>
              <a:rPr lang="en-US" sz="2600" dirty="0"/>
              <a:t>Solution</a:t>
            </a:r>
          </a:p>
          <a:p>
            <a:pPr marL="0" indent="0">
              <a:spcBef>
                <a:spcPts val="600"/>
              </a:spcBef>
              <a:buNone/>
            </a:pPr>
            <a:r>
              <a:rPr lang="en-US" sz="2400" dirty="0"/>
              <a:t>Following the procedure, we begin by converting the costs in the table below into their corresponding ranks shown in the table on the next slide. </a:t>
            </a:r>
            <a:endParaRPr lang="en-IN" sz="2400" dirty="0"/>
          </a:p>
        </p:txBody>
      </p:sp>
      <p:graphicFrame>
        <p:nvGraphicFramePr>
          <p:cNvPr id="4" name="Table 3" descr="A table. For each quality rank, the table provides the cost in hundreds of dollars: 1, 23; 2, 50; 3, 23; 4, 20; 5, 32; 6, 25; 7, 14; 8, 16; 9, 40; 10, 22."/>
          <p:cNvGraphicFramePr>
            <a:graphicFrameLocks noGrp="1"/>
          </p:cNvGraphicFramePr>
          <p:nvPr>
            <p:extLst>
              <p:ext uri="{D42A27DB-BD31-4B8C-83A1-F6EECF244321}">
                <p14:modId xmlns:p14="http://schemas.microsoft.com/office/powerpoint/2010/main" val="1554376875"/>
              </p:ext>
            </p:extLst>
          </p:nvPr>
        </p:nvGraphicFramePr>
        <p:xfrm>
          <a:off x="609600" y="3429000"/>
          <a:ext cx="7501469" cy="1010920"/>
        </p:xfrm>
        <a:graphic>
          <a:graphicData uri="http://schemas.openxmlformats.org/drawingml/2006/table">
            <a:tbl>
              <a:tblPr firstRow="1" bandRow="1">
                <a:tableStyleId>{3B4B98B0-60AC-42C2-AFA5-B58CD77FA1E5}</a:tableStyleId>
              </a:tblPr>
              <a:tblGrid>
                <a:gridCol w="1981200">
                  <a:extLst>
                    <a:ext uri="{9D8B030D-6E8A-4147-A177-3AD203B41FA5}">
                      <a16:colId xmlns:a16="http://schemas.microsoft.com/office/drawing/2014/main" val="20000"/>
                    </a:ext>
                  </a:extLst>
                </a:gridCol>
                <a:gridCol w="532631">
                  <a:extLst>
                    <a:ext uri="{9D8B030D-6E8A-4147-A177-3AD203B41FA5}">
                      <a16:colId xmlns:a16="http://schemas.microsoft.com/office/drawing/2014/main" val="20001"/>
                    </a:ext>
                  </a:extLst>
                </a:gridCol>
                <a:gridCol w="554182">
                  <a:extLst>
                    <a:ext uri="{9D8B030D-6E8A-4147-A177-3AD203B41FA5}">
                      <a16:colId xmlns:a16="http://schemas.microsoft.com/office/drawing/2014/main" val="20002"/>
                    </a:ext>
                  </a:extLst>
                </a:gridCol>
                <a:gridCol w="554182">
                  <a:extLst>
                    <a:ext uri="{9D8B030D-6E8A-4147-A177-3AD203B41FA5}">
                      <a16:colId xmlns:a16="http://schemas.microsoft.com/office/drawing/2014/main" val="20003"/>
                    </a:ext>
                  </a:extLst>
                </a:gridCol>
                <a:gridCol w="554182">
                  <a:extLst>
                    <a:ext uri="{9D8B030D-6E8A-4147-A177-3AD203B41FA5}">
                      <a16:colId xmlns:a16="http://schemas.microsoft.com/office/drawing/2014/main" val="20004"/>
                    </a:ext>
                  </a:extLst>
                </a:gridCol>
                <a:gridCol w="554182">
                  <a:extLst>
                    <a:ext uri="{9D8B030D-6E8A-4147-A177-3AD203B41FA5}">
                      <a16:colId xmlns:a16="http://schemas.microsoft.com/office/drawing/2014/main" val="20005"/>
                    </a:ext>
                  </a:extLst>
                </a:gridCol>
                <a:gridCol w="554182">
                  <a:extLst>
                    <a:ext uri="{9D8B030D-6E8A-4147-A177-3AD203B41FA5}">
                      <a16:colId xmlns:a16="http://schemas.microsoft.com/office/drawing/2014/main" val="20006"/>
                    </a:ext>
                  </a:extLst>
                </a:gridCol>
                <a:gridCol w="554182">
                  <a:extLst>
                    <a:ext uri="{9D8B030D-6E8A-4147-A177-3AD203B41FA5}">
                      <a16:colId xmlns:a16="http://schemas.microsoft.com/office/drawing/2014/main" val="20007"/>
                    </a:ext>
                  </a:extLst>
                </a:gridCol>
                <a:gridCol w="554182">
                  <a:extLst>
                    <a:ext uri="{9D8B030D-6E8A-4147-A177-3AD203B41FA5}">
                      <a16:colId xmlns:a16="http://schemas.microsoft.com/office/drawing/2014/main" val="20008"/>
                    </a:ext>
                  </a:extLst>
                </a:gridCol>
                <a:gridCol w="554182">
                  <a:extLst>
                    <a:ext uri="{9D8B030D-6E8A-4147-A177-3AD203B41FA5}">
                      <a16:colId xmlns:a16="http://schemas.microsoft.com/office/drawing/2014/main" val="20009"/>
                    </a:ext>
                  </a:extLst>
                </a:gridCol>
                <a:gridCol w="554182">
                  <a:extLst>
                    <a:ext uri="{9D8B030D-6E8A-4147-A177-3AD203B41FA5}">
                      <a16:colId xmlns:a16="http://schemas.microsoft.com/office/drawing/2014/main" val="20010"/>
                    </a:ext>
                  </a:extLst>
                </a:gridCol>
              </a:tblGrid>
              <a:tr h="370840">
                <a:tc>
                  <a:txBody>
                    <a:bodyPr/>
                    <a:lstStyle/>
                    <a:p>
                      <a:r>
                        <a:rPr lang="en-IN" dirty="0">
                          <a:solidFill>
                            <a:schemeClr val="tx1"/>
                          </a:solidFill>
                        </a:rPr>
                        <a:t>Quality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r>
                        <a:rPr lang="en-IN" b="1" dirty="0">
                          <a:solidFill>
                            <a:schemeClr val="tx1"/>
                          </a:solidFill>
                        </a:rPr>
                        <a:t>Cost (hundreds</a:t>
                      </a:r>
                      <a:r>
                        <a:rPr lang="en-IN" b="1" baseline="0" dirty="0">
                          <a:solidFill>
                            <a:schemeClr val="tx1"/>
                          </a:solidFill>
                        </a:rPr>
                        <a:t> of dollars)</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70522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(5 of 8)</a:t>
            </a:r>
            <a:endParaRPr lang="en-IN" sz="2000" b="0" dirty="0">
              <a:latin typeface="+mj-lt"/>
            </a:endParaRPr>
          </a:p>
        </p:txBody>
      </p:sp>
      <p:sp>
        <p:nvSpPr>
          <p:cNvPr id="3" name="Content Placeholder 2"/>
          <p:cNvSpPr>
            <a:spLocks noGrp="1"/>
          </p:cNvSpPr>
          <p:nvPr>
            <p:ph idx="1"/>
          </p:nvPr>
        </p:nvSpPr>
        <p:spPr>
          <a:xfrm>
            <a:off x="457200" y="1600201"/>
            <a:ext cx="8229600" cy="2285999"/>
          </a:xfrm>
        </p:spPr>
        <p:txBody>
          <a:bodyPr/>
          <a:lstStyle/>
          <a:p>
            <a:pPr marL="0" indent="0">
              <a:spcBef>
                <a:spcPts val="600"/>
              </a:spcBef>
              <a:buNone/>
            </a:pPr>
            <a:r>
              <a:rPr lang="en-US" sz="2600" dirty="0"/>
              <a:t>Solution</a:t>
            </a:r>
          </a:p>
          <a:p>
            <a:pPr marL="0" indent="0">
              <a:spcBef>
                <a:spcPts val="600"/>
              </a:spcBef>
              <a:buNone/>
            </a:pPr>
            <a:r>
              <a:rPr lang="en-US" sz="2400" dirty="0"/>
              <a:t>The lowest cost of $1400 is assigned a rank of 1. Because the fifth and sixth costs are tied at $2300, we assign the rank of 5.5 to each of them (where 5.5 is the mean of ranks 5 and 6). The ranks corresponding to the costs are shown in the second row.</a:t>
            </a:r>
            <a:endParaRPr lang="en-IN" sz="2400" dirty="0"/>
          </a:p>
        </p:txBody>
      </p:sp>
      <p:graphicFrame>
        <p:nvGraphicFramePr>
          <p:cNvPr id="5" name="Table 4" descr="A table. For each quality rank, the table provides the cost rank, as follows: 1, 5.5; 2, 10; 3, 5.5; 4, 3; 5, 8; 6, 7; 7, 1; 8, 2; 9, 9; 10, 4."/>
          <p:cNvGraphicFramePr>
            <a:graphicFrameLocks noGrp="1"/>
          </p:cNvGraphicFramePr>
          <p:nvPr>
            <p:extLst>
              <p:ext uri="{D42A27DB-BD31-4B8C-83A1-F6EECF244321}">
                <p14:modId xmlns:p14="http://schemas.microsoft.com/office/powerpoint/2010/main" val="516251030"/>
              </p:ext>
            </p:extLst>
          </p:nvPr>
        </p:nvGraphicFramePr>
        <p:xfrm>
          <a:off x="609600" y="4114800"/>
          <a:ext cx="7501469" cy="741680"/>
        </p:xfrm>
        <a:graphic>
          <a:graphicData uri="http://schemas.openxmlformats.org/drawingml/2006/table">
            <a:tbl>
              <a:tblPr firstRow="1" bandRow="1">
                <a:tableStyleId>{3B4B98B0-60AC-42C2-AFA5-B58CD77FA1E5}</a:tableStyleId>
              </a:tblPr>
              <a:tblGrid>
                <a:gridCol w="1981200">
                  <a:extLst>
                    <a:ext uri="{9D8B030D-6E8A-4147-A177-3AD203B41FA5}">
                      <a16:colId xmlns:a16="http://schemas.microsoft.com/office/drawing/2014/main" val="20000"/>
                    </a:ext>
                  </a:extLst>
                </a:gridCol>
                <a:gridCol w="532631">
                  <a:extLst>
                    <a:ext uri="{9D8B030D-6E8A-4147-A177-3AD203B41FA5}">
                      <a16:colId xmlns:a16="http://schemas.microsoft.com/office/drawing/2014/main" val="20001"/>
                    </a:ext>
                  </a:extLst>
                </a:gridCol>
                <a:gridCol w="554182">
                  <a:extLst>
                    <a:ext uri="{9D8B030D-6E8A-4147-A177-3AD203B41FA5}">
                      <a16:colId xmlns:a16="http://schemas.microsoft.com/office/drawing/2014/main" val="20002"/>
                    </a:ext>
                  </a:extLst>
                </a:gridCol>
                <a:gridCol w="554182">
                  <a:extLst>
                    <a:ext uri="{9D8B030D-6E8A-4147-A177-3AD203B41FA5}">
                      <a16:colId xmlns:a16="http://schemas.microsoft.com/office/drawing/2014/main" val="20003"/>
                    </a:ext>
                  </a:extLst>
                </a:gridCol>
                <a:gridCol w="554182">
                  <a:extLst>
                    <a:ext uri="{9D8B030D-6E8A-4147-A177-3AD203B41FA5}">
                      <a16:colId xmlns:a16="http://schemas.microsoft.com/office/drawing/2014/main" val="20004"/>
                    </a:ext>
                  </a:extLst>
                </a:gridCol>
                <a:gridCol w="554182">
                  <a:extLst>
                    <a:ext uri="{9D8B030D-6E8A-4147-A177-3AD203B41FA5}">
                      <a16:colId xmlns:a16="http://schemas.microsoft.com/office/drawing/2014/main" val="20005"/>
                    </a:ext>
                  </a:extLst>
                </a:gridCol>
                <a:gridCol w="554182">
                  <a:extLst>
                    <a:ext uri="{9D8B030D-6E8A-4147-A177-3AD203B41FA5}">
                      <a16:colId xmlns:a16="http://schemas.microsoft.com/office/drawing/2014/main" val="20006"/>
                    </a:ext>
                  </a:extLst>
                </a:gridCol>
                <a:gridCol w="554182">
                  <a:extLst>
                    <a:ext uri="{9D8B030D-6E8A-4147-A177-3AD203B41FA5}">
                      <a16:colId xmlns:a16="http://schemas.microsoft.com/office/drawing/2014/main" val="20007"/>
                    </a:ext>
                  </a:extLst>
                </a:gridCol>
                <a:gridCol w="554182">
                  <a:extLst>
                    <a:ext uri="{9D8B030D-6E8A-4147-A177-3AD203B41FA5}">
                      <a16:colId xmlns:a16="http://schemas.microsoft.com/office/drawing/2014/main" val="20008"/>
                    </a:ext>
                  </a:extLst>
                </a:gridCol>
                <a:gridCol w="554182">
                  <a:extLst>
                    <a:ext uri="{9D8B030D-6E8A-4147-A177-3AD203B41FA5}">
                      <a16:colId xmlns:a16="http://schemas.microsoft.com/office/drawing/2014/main" val="20009"/>
                    </a:ext>
                  </a:extLst>
                </a:gridCol>
                <a:gridCol w="554182">
                  <a:extLst>
                    <a:ext uri="{9D8B030D-6E8A-4147-A177-3AD203B41FA5}">
                      <a16:colId xmlns:a16="http://schemas.microsoft.com/office/drawing/2014/main" val="20010"/>
                    </a:ext>
                  </a:extLst>
                </a:gridCol>
              </a:tblGrid>
              <a:tr h="370840">
                <a:tc>
                  <a:txBody>
                    <a:bodyPr/>
                    <a:lstStyle/>
                    <a:p>
                      <a:r>
                        <a:rPr lang="en-IN" dirty="0">
                          <a:solidFill>
                            <a:schemeClr val="tx1"/>
                          </a:solidFill>
                        </a:rPr>
                        <a:t>Quality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r>
                        <a:rPr lang="en-IN" b="1" dirty="0">
                          <a:solidFill>
                            <a:schemeClr val="tx1"/>
                          </a:solidFill>
                        </a:rPr>
                        <a:t>Cost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6723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Nonparametric Tests</a:t>
            </a:r>
            <a:endParaRPr lang="en-IN" sz="3600" dirty="0">
              <a:solidFill>
                <a:schemeClr val="bg2"/>
              </a:solidFill>
              <a:latin typeface="+mj-lt"/>
            </a:endParaRPr>
          </a:p>
        </p:txBody>
      </p:sp>
      <p:sp>
        <p:nvSpPr>
          <p:cNvPr id="3" name="Content Placeholder 2"/>
          <p:cNvSpPr>
            <a:spLocks noGrp="1"/>
          </p:cNvSpPr>
          <p:nvPr>
            <p:ph idx="1"/>
          </p:nvPr>
        </p:nvSpPr>
        <p:spPr/>
        <p:txBody>
          <a:bodyPr/>
          <a:lstStyle/>
          <a:p>
            <a:pPr marL="12700" indent="0" defTabSz="690563">
              <a:spcBef>
                <a:spcPct val="50000"/>
              </a:spcBef>
              <a:buNone/>
              <a:defRPr/>
            </a:pPr>
            <a:r>
              <a:rPr lang="en-US" sz="2600" dirty="0"/>
              <a:t>13-1 Basics of Nonparametric Tests</a:t>
            </a:r>
          </a:p>
          <a:p>
            <a:pPr marL="12700" indent="0" defTabSz="690563">
              <a:spcBef>
                <a:spcPct val="50000"/>
              </a:spcBef>
              <a:buNone/>
              <a:defRPr/>
            </a:pPr>
            <a:r>
              <a:rPr lang="en-US" sz="2600" dirty="0"/>
              <a:t>13-2 Sign Test</a:t>
            </a:r>
          </a:p>
          <a:p>
            <a:pPr marL="12700" indent="0" defTabSz="690563">
              <a:spcBef>
                <a:spcPct val="50000"/>
              </a:spcBef>
              <a:buNone/>
              <a:defRPr/>
            </a:pPr>
            <a:r>
              <a:rPr lang="en-US" sz="2600" dirty="0"/>
              <a:t>13-3 Wilcoxon Signed-Ranks Test for Matched Pairs</a:t>
            </a:r>
          </a:p>
          <a:p>
            <a:pPr marL="12700" indent="0" defTabSz="690563">
              <a:spcBef>
                <a:spcPct val="50000"/>
              </a:spcBef>
              <a:buNone/>
              <a:defRPr/>
            </a:pPr>
            <a:r>
              <a:rPr lang="en-US" sz="2600" dirty="0"/>
              <a:t>13-4 Wilcoxon Rank-Sum Test for Two Independent Samples</a:t>
            </a:r>
          </a:p>
          <a:p>
            <a:pPr marL="12700" indent="0" defTabSz="690563">
              <a:spcBef>
                <a:spcPct val="50000"/>
              </a:spcBef>
              <a:buNone/>
              <a:defRPr/>
            </a:pPr>
            <a:r>
              <a:rPr lang="en-US" sz="2600" dirty="0"/>
              <a:t>13-5 Kruskal-Wallis Test for Three or More Samples</a:t>
            </a:r>
          </a:p>
          <a:p>
            <a:pPr marL="12700" indent="0" defTabSz="690563">
              <a:spcBef>
                <a:spcPct val="50000"/>
              </a:spcBef>
              <a:buNone/>
              <a:defRPr/>
            </a:pPr>
            <a:r>
              <a:rPr lang="en-US" sz="2600" b="1" dirty="0"/>
              <a:t>13-6 Rank Correlation</a:t>
            </a:r>
          </a:p>
          <a:p>
            <a:pPr marL="12700" indent="0" defTabSz="690563">
              <a:spcBef>
                <a:spcPct val="50000"/>
              </a:spcBef>
              <a:buNone/>
              <a:defRPr/>
            </a:pPr>
            <a:r>
              <a:rPr lang="en-US" sz="2600" dirty="0"/>
              <a:t>13-7 Runs Test for Randomness</a:t>
            </a:r>
            <a:endParaRPr lang="en-IN" sz="2600" dirty="0"/>
          </a:p>
        </p:txBody>
      </p:sp>
    </p:spTree>
    <p:extLst>
      <p:ext uri="{BB962C8B-B14F-4D97-AF65-F5344CB8AC3E}">
        <p14:creationId xmlns:p14="http://schemas.microsoft.com/office/powerpoint/2010/main" val="95590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(6 of 8)</a:t>
            </a:r>
            <a:endParaRPr lang="en-IN" sz="2000" b="0" dirty="0">
              <a:latin typeface="+mj-lt"/>
            </a:endParaRPr>
          </a:p>
        </p:txBody>
      </p:sp>
      <p:sp>
        <p:nvSpPr>
          <p:cNvPr id="3" name="Content Placeholder 2"/>
          <p:cNvSpPr>
            <a:spLocks noGrp="1"/>
          </p:cNvSpPr>
          <p:nvPr>
            <p:ph idx="1"/>
          </p:nvPr>
        </p:nvSpPr>
        <p:spPr>
          <a:xfrm>
            <a:off x="457200" y="1600201"/>
            <a:ext cx="8382000" cy="1752599"/>
          </a:xfrm>
        </p:spPr>
        <p:txBody>
          <a:bodyPr/>
          <a:lstStyle/>
          <a:p>
            <a:pPr marL="0" indent="0">
              <a:spcBef>
                <a:spcPts val="600"/>
              </a:spcBef>
              <a:buNone/>
            </a:pPr>
            <a:r>
              <a:rPr lang="en-US" sz="2600" dirty="0"/>
              <a:t>Solution</a:t>
            </a:r>
          </a:p>
          <a:p>
            <a:pPr marL="0" indent="0">
              <a:spcBef>
                <a:spcPts val="600"/>
              </a:spcBef>
              <a:buNone/>
            </a:pPr>
            <a:r>
              <a:rPr lang="en-US" sz="2400" dirty="0"/>
              <a:t>Because there are ties among ranks, we must use the first test statistic formula to find that the rank correlation coefficient </a:t>
            </a:r>
            <a:r>
              <a:rPr lang="en-US" sz="2400" i="1" dirty="0"/>
              <a:t>r</a:t>
            </a:r>
            <a:r>
              <a:rPr lang="en-US" sz="2400" baseline="-25000" dirty="0"/>
              <a:t>s</a:t>
            </a:r>
            <a:r>
              <a:rPr lang="en-US" sz="2400" dirty="0"/>
              <a:t> is equal to </a:t>
            </a:r>
            <a:r>
              <a:rPr lang="en-US" sz="2400" dirty="0">
                <a:cs typeface="Arial" panose="020B0604020202020204" pitchFamily="34" charset="0"/>
              </a:rPr>
              <a:t>−</a:t>
            </a:r>
            <a:r>
              <a:rPr lang="en-US" sz="2400" dirty="0"/>
              <a:t>0.274.</a:t>
            </a:r>
            <a:endParaRPr lang="en-IN" sz="2400" dirty="0"/>
          </a:p>
        </p:txBody>
      </p:sp>
      <p:graphicFrame>
        <p:nvGraphicFramePr>
          <p:cNvPr id="4" name="Table 3" descr="A table. For each quality rank, the table provides the cost rank, as follows: 1, 5.5; 2, 10; 3, 5.5; 4, 3; 5, 8; 6, 7; 7, 1; 8, 2; 9, 9; 10, 4."/>
          <p:cNvGraphicFramePr>
            <a:graphicFrameLocks noGrp="1"/>
          </p:cNvGraphicFramePr>
          <p:nvPr>
            <p:extLst>
              <p:ext uri="{D42A27DB-BD31-4B8C-83A1-F6EECF244321}">
                <p14:modId xmlns:p14="http://schemas.microsoft.com/office/powerpoint/2010/main" val="2857603995"/>
              </p:ext>
            </p:extLst>
          </p:nvPr>
        </p:nvGraphicFramePr>
        <p:xfrm>
          <a:off x="609600" y="3429000"/>
          <a:ext cx="7501469" cy="741680"/>
        </p:xfrm>
        <a:graphic>
          <a:graphicData uri="http://schemas.openxmlformats.org/drawingml/2006/table">
            <a:tbl>
              <a:tblPr firstRow="1" bandRow="1">
                <a:tableStyleId>{3B4B98B0-60AC-42C2-AFA5-B58CD77FA1E5}</a:tableStyleId>
              </a:tblPr>
              <a:tblGrid>
                <a:gridCol w="1981200">
                  <a:extLst>
                    <a:ext uri="{9D8B030D-6E8A-4147-A177-3AD203B41FA5}">
                      <a16:colId xmlns:a16="http://schemas.microsoft.com/office/drawing/2014/main" val="20000"/>
                    </a:ext>
                  </a:extLst>
                </a:gridCol>
                <a:gridCol w="532631">
                  <a:extLst>
                    <a:ext uri="{9D8B030D-6E8A-4147-A177-3AD203B41FA5}">
                      <a16:colId xmlns:a16="http://schemas.microsoft.com/office/drawing/2014/main" val="20001"/>
                    </a:ext>
                  </a:extLst>
                </a:gridCol>
                <a:gridCol w="554182">
                  <a:extLst>
                    <a:ext uri="{9D8B030D-6E8A-4147-A177-3AD203B41FA5}">
                      <a16:colId xmlns:a16="http://schemas.microsoft.com/office/drawing/2014/main" val="20002"/>
                    </a:ext>
                  </a:extLst>
                </a:gridCol>
                <a:gridCol w="554182">
                  <a:extLst>
                    <a:ext uri="{9D8B030D-6E8A-4147-A177-3AD203B41FA5}">
                      <a16:colId xmlns:a16="http://schemas.microsoft.com/office/drawing/2014/main" val="20003"/>
                    </a:ext>
                  </a:extLst>
                </a:gridCol>
                <a:gridCol w="554182">
                  <a:extLst>
                    <a:ext uri="{9D8B030D-6E8A-4147-A177-3AD203B41FA5}">
                      <a16:colId xmlns:a16="http://schemas.microsoft.com/office/drawing/2014/main" val="20004"/>
                    </a:ext>
                  </a:extLst>
                </a:gridCol>
                <a:gridCol w="554182">
                  <a:extLst>
                    <a:ext uri="{9D8B030D-6E8A-4147-A177-3AD203B41FA5}">
                      <a16:colId xmlns:a16="http://schemas.microsoft.com/office/drawing/2014/main" val="20005"/>
                    </a:ext>
                  </a:extLst>
                </a:gridCol>
                <a:gridCol w="554182">
                  <a:extLst>
                    <a:ext uri="{9D8B030D-6E8A-4147-A177-3AD203B41FA5}">
                      <a16:colId xmlns:a16="http://schemas.microsoft.com/office/drawing/2014/main" val="20006"/>
                    </a:ext>
                  </a:extLst>
                </a:gridCol>
                <a:gridCol w="554182">
                  <a:extLst>
                    <a:ext uri="{9D8B030D-6E8A-4147-A177-3AD203B41FA5}">
                      <a16:colId xmlns:a16="http://schemas.microsoft.com/office/drawing/2014/main" val="20007"/>
                    </a:ext>
                  </a:extLst>
                </a:gridCol>
                <a:gridCol w="554182">
                  <a:extLst>
                    <a:ext uri="{9D8B030D-6E8A-4147-A177-3AD203B41FA5}">
                      <a16:colId xmlns:a16="http://schemas.microsoft.com/office/drawing/2014/main" val="20008"/>
                    </a:ext>
                  </a:extLst>
                </a:gridCol>
                <a:gridCol w="554182">
                  <a:extLst>
                    <a:ext uri="{9D8B030D-6E8A-4147-A177-3AD203B41FA5}">
                      <a16:colId xmlns:a16="http://schemas.microsoft.com/office/drawing/2014/main" val="20009"/>
                    </a:ext>
                  </a:extLst>
                </a:gridCol>
                <a:gridCol w="554182">
                  <a:extLst>
                    <a:ext uri="{9D8B030D-6E8A-4147-A177-3AD203B41FA5}">
                      <a16:colId xmlns:a16="http://schemas.microsoft.com/office/drawing/2014/main" val="20010"/>
                    </a:ext>
                  </a:extLst>
                </a:gridCol>
              </a:tblGrid>
              <a:tr h="370840">
                <a:tc>
                  <a:txBody>
                    <a:bodyPr/>
                    <a:lstStyle/>
                    <a:p>
                      <a:r>
                        <a:rPr lang="en-IN" dirty="0">
                          <a:solidFill>
                            <a:schemeClr val="tx1"/>
                          </a:solidFill>
                        </a:rPr>
                        <a:t>Quality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b="0"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r>
                        <a:rPr lang="en-IN" b="1" dirty="0">
                          <a:solidFill>
                            <a:schemeClr val="tx1"/>
                          </a:solidFill>
                        </a:rPr>
                        <a:t>Cost 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N"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1374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(7 of 8)</a:t>
            </a:r>
            <a:endParaRPr lang="en-IN" sz="2000" b="0" dirty="0">
              <a:latin typeface="+mj-lt"/>
            </a:endParaRPr>
          </a:p>
        </p:txBody>
      </p:sp>
      <p:sp>
        <p:nvSpPr>
          <p:cNvPr id="3" name="Content Placeholder 2"/>
          <p:cNvSpPr>
            <a:spLocks noGrp="1"/>
          </p:cNvSpPr>
          <p:nvPr>
            <p:ph idx="1"/>
          </p:nvPr>
        </p:nvSpPr>
        <p:spPr>
          <a:xfrm>
            <a:off x="457200" y="1600201"/>
            <a:ext cx="8229600" cy="457200"/>
          </a:xfrm>
        </p:spPr>
        <p:txBody>
          <a:bodyPr/>
          <a:lstStyle/>
          <a:p>
            <a:pPr marL="0" indent="0">
              <a:buNone/>
            </a:pPr>
            <a:r>
              <a:rPr lang="en-US" sz="2600" dirty="0"/>
              <a:t>Solution</a:t>
            </a:r>
            <a:endParaRPr lang="en-IN" sz="2600" dirty="0"/>
          </a:p>
        </p:txBody>
      </p:sp>
      <p:pic>
        <p:nvPicPr>
          <p:cNvPr id="4" name="Picture 3" descr="r sub s = n times the sum of x y minus the sum of y times the sum of y, divided by the product of the square root of n times the sum of x squared minus, the sum of x, squared, and the square root of n times the sum of y squared minus, the sum of y, squared. r sub s = 10 times 280 minus 55 times 55, divided by the product of the square root of 10 times 385 minus 55 squared, and the square root of 10 times 384.5 minus 55 squared. r sub s = negative 0.2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861" y="2224974"/>
            <a:ext cx="6784144" cy="2408050"/>
          </a:xfrm>
          <a:prstGeom prst="rect">
            <a:avLst/>
          </a:prstGeom>
        </p:spPr>
      </p:pic>
    </p:spTree>
    <p:extLst>
      <p:ext uri="{BB962C8B-B14F-4D97-AF65-F5344CB8AC3E}">
        <p14:creationId xmlns:p14="http://schemas.microsoft.com/office/powerpoint/2010/main" val="3143339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Do Better Televisions Cost More? </a:t>
            </a:r>
            <a:r>
              <a:rPr lang="en-US" sz="2000" b="0" dirty="0">
                <a:latin typeface="+mj-lt"/>
              </a:rPr>
              <a:t>(8 of 8)</a:t>
            </a:r>
            <a:endParaRPr lang="en-IN" sz="2000" b="0" dirty="0">
              <a:latin typeface="+mj-lt"/>
            </a:endParaRPr>
          </a:p>
        </p:txBody>
      </p:sp>
      <p:sp>
        <p:nvSpPr>
          <p:cNvPr id="3" name="Content Placeholder 2"/>
          <p:cNvSpPr>
            <a:spLocks noGrp="1"/>
          </p:cNvSpPr>
          <p:nvPr>
            <p:ph idx="1"/>
          </p:nvPr>
        </p:nvSpPr>
        <p:spPr>
          <a:xfrm>
            <a:off x="457200" y="1600201"/>
            <a:ext cx="8077200" cy="3428999"/>
          </a:xfrm>
        </p:spPr>
        <p:txBody>
          <a:bodyPr/>
          <a:lstStyle/>
          <a:p>
            <a:pPr marL="0" indent="0">
              <a:spcBef>
                <a:spcPts val="600"/>
              </a:spcBef>
              <a:buNone/>
            </a:pPr>
            <a:r>
              <a:rPr lang="en-US" sz="2600" dirty="0"/>
              <a:t>Solution</a:t>
            </a:r>
          </a:p>
          <a:p>
            <a:pPr marL="0" indent="0">
              <a:spcBef>
                <a:spcPts val="600"/>
              </a:spcBef>
              <a:buNone/>
            </a:pPr>
            <a:r>
              <a:rPr lang="en-US" sz="2400" dirty="0"/>
              <a:t>Now we refer to Table A-9 to find the critical values of </a:t>
            </a:r>
            <a:r>
              <a:rPr lang="en-US" sz="2400" dirty="0">
                <a:latin typeface="Arial" panose="020B0604020202020204" pitchFamily="34" charset="0"/>
                <a:cs typeface="Arial" panose="020B0604020202020204" pitchFamily="34" charset="0"/>
                <a:sym typeface="Symbol" panose="05050102010706020507" pitchFamily="18" charset="2"/>
              </a:rPr>
              <a:t>±</a:t>
            </a:r>
            <a:r>
              <a:rPr lang="en-US" sz="2400" dirty="0"/>
              <a:t>0.648 (based on </a:t>
            </a:r>
            <a:r>
              <a:rPr lang="el-GR" sz="2400" i="1" dirty="0"/>
              <a:t>α</a:t>
            </a:r>
            <a:r>
              <a:rPr lang="en-US" sz="2400" dirty="0"/>
              <a:t> = 0.05 and </a:t>
            </a:r>
            <a:r>
              <a:rPr lang="en-US" sz="2400" i="1" dirty="0"/>
              <a:t>n </a:t>
            </a:r>
            <a:r>
              <a:rPr lang="en-US" sz="2400" dirty="0"/>
              <a:t>= 10). Because the test statistic </a:t>
            </a:r>
            <a:r>
              <a:rPr lang="en-US" sz="2400" i="1" dirty="0"/>
              <a:t>r</a:t>
            </a:r>
            <a:r>
              <a:rPr lang="en-US" sz="2400" i="1" baseline="-25000" dirty="0"/>
              <a:t>s</a:t>
            </a:r>
            <a:r>
              <a:rPr lang="en-US" sz="2400" i="1" dirty="0"/>
              <a:t> </a:t>
            </a:r>
            <a:r>
              <a:rPr lang="en-US" sz="2400" dirty="0"/>
              <a:t>= </a:t>
            </a:r>
            <a:r>
              <a:rPr lang="en-US" sz="2400" dirty="0">
                <a:cs typeface="Arial" panose="020B0604020202020204" pitchFamily="34" charset="0"/>
              </a:rPr>
              <a:t>−</a:t>
            </a:r>
            <a:r>
              <a:rPr lang="en-US" sz="2400" dirty="0"/>
              <a:t>0.274 is between the critical values of </a:t>
            </a:r>
            <a:r>
              <a:rPr lang="en-US" sz="2400" dirty="0">
                <a:cs typeface="Arial" panose="020B0604020202020204" pitchFamily="34" charset="0"/>
              </a:rPr>
              <a:t>−</a:t>
            </a:r>
            <a:r>
              <a:rPr lang="en-US" sz="2400" dirty="0"/>
              <a:t>0.648 and 0.648, we fail to reject the null hypothesis. There is not sufficient evidence to support a claim of a correlation between quality and cost. Based on the given sample data, it appears that you don’t necessarily get better quality by paying more.</a:t>
            </a:r>
            <a:endParaRPr lang="en-IN" sz="2400" dirty="0"/>
          </a:p>
        </p:txBody>
      </p:sp>
    </p:spTree>
    <p:extLst>
      <p:ext uri="{BB962C8B-B14F-4D97-AF65-F5344CB8AC3E}">
        <p14:creationId xmlns:p14="http://schemas.microsoft.com/office/powerpoint/2010/main" val="2749591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Case </a:t>
            </a:r>
            <a:r>
              <a:rPr lang="en-US" sz="2000" b="0" dirty="0">
                <a:latin typeface="+mj-lt"/>
              </a:rPr>
              <a:t>(1 of 4)</a:t>
            </a:r>
            <a:endParaRPr lang="en-IN" sz="2000" b="0" dirty="0">
              <a:latin typeface="+mj-lt"/>
            </a:endParaRPr>
          </a:p>
        </p:txBody>
      </p:sp>
      <p:sp>
        <p:nvSpPr>
          <p:cNvPr id="3" name="Content Placeholder 2"/>
          <p:cNvSpPr>
            <a:spLocks noGrp="1"/>
          </p:cNvSpPr>
          <p:nvPr>
            <p:ph idx="1"/>
          </p:nvPr>
        </p:nvSpPr>
        <p:spPr>
          <a:xfrm>
            <a:off x="457200" y="1600201"/>
            <a:ext cx="8229600" cy="2667000"/>
          </a:xfrm>
        </p:spPr>
        <p:txBody>
          <a:bodyPr/>
          <a:lstStyle/>
          <a:p>
            <a:pPr marL="0" indent="0">
              <a:buNone/>
            </a:pPr>
            <a:r>
              <a:rPr lang="en-US" sz="2600" dirty="0"/>
              <a:t>Refer to the measured systolic and diastolic blood pressure measurements of 147 randomly selected females in Data Set 1 “Body Data” in Appendix B and use a 0.05 significance level to test the claim that among women, there is a correlation between systolic blood pressure and diastolic blood pressure.</a:t>
            </a:r>
            <a:endParaRPr lang="en-IN" sz="2600" dirty="0"/>
          </a:p>
        </p:txBody>
      </p:sp>
    </p:spTree>
    <p:extLst>
      <p:ext uri="{BB962C8B-B14F-4D97-AF65-F5344CB8AC3E}">
        <p14:creationId xmlns:p14="http://schemas.microsoft.com/office/powerpoint/2010/main" val="2676094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Case </a:t>
            </a:r>
            <a:r>
              <a:rPr lang="en-US" sz="2000" b="0" dirty="0">
                <a:latin typeface="+mj-lt"/>
              </a:rPr>
              <a:t>(2 of 4)</a:t>
            </a:r>
            <a:endParaRPr lang="en-IN" sz="2000" b="0" dirty="0">
              <a:latin typeface="+mj-lt"/>
            </a:endParaRPr>
          </a:p>
        </p:txBody>
      </p:sp>
      <p:sp>
        <p:nvSpPr>
          <p:cNvPr id="3" name="Content Placeholder 2"/>
          <p:cNvSpPr>
            <a:spLocks noGrp="1"/>
          </p:cNvSpPr>
          <p:nvPr>
            <p:ph idx="1"/>
          </p:nvPr>
        </p:nvSpPr>
        <p:spPr>
          <a:xfrm>
            <a:off x="457200" y="1600201"/>
            <a:ext cx="8229600" cy="2971800"/>
          </a:xfrm>
        </p:spPr>
        <p:txBody>
          <a:bodyPr/>
          <a:lstStyle/>
          <a:p>
            <a:pPr marL="0" indent="0">
              <a:buNone/>
            </a:pPr>
            <a:r>
              <a:rPr lang="en-US" sz="2600" dirty="0"/>
              <a:t>Solution</a:t>
            </a:r>
          </a:p>
          <a:p>
            <a:pPr marL="0" indent="0">
              <a:buNone/>
            </a:pPr>
            <a:r>
              <a:rPr lang="en-US" sz="2400" b="1" dirty="0"/>
              <a:t>Requirement Check </a:t>
            </a:r>
            <a:r>
              <a:rPr lang="en-US" sz="2400" dirty="0"/>
              <a:t>The data are a simple random sample and can be converted to ranks.</a:t>
            </a:r>
          </a:p>
          <a:p>
            <a:pPr marL="0" indent="0">
              <a:buNone/>
            </a:pPr>
            <a:r>
              <a:rPr lang="en-US" sz="2400" b="1" kern="0" dirty="0"/>
              <a:t>Test Statistic </a:t>
            </a:r>
            <a:r>
              <a:rPr lang="en-US" sz="2400" kern="0" dirty="0"/>
              <a:t>The value of the rank correlation coefficient is </a:t>
            </a:r>
            <a:r>
              <a:rPr lang="en-US" sz="2400" i="1" kern="0" dirty="0"/>
              <a:t>r</a:t>
            </a:r>
            <a:r>
              <a:rPr lang="en-US" sz="2400" i="1" kern="0" baseline="-25000" dirty="0"/>
              <a:t>s</a:t>
            </a:r>
            <a:r>
              <a:rPr lang="en-US" sz="2400" i="1" kern="0" dirty="0"/>
              <a:t> </a:t>
            </a:r>
            <a:r>
              <a:rPr lang="en-US" sz="2400" kern="0" dirty="0"/>
              <a:t>= 0.354, which can be found by using technology.</a:t>
            </a:r>
            <a:endParaRPr lang="en-IN" sz="2400" dirty="0"/>
          </a:p>
        </p:txBody>
      </p:sp>
    </p:spTree>
    <p:extLst>
      <p:ext uri="{BB962C8B-B14F-4D97-AF65-F5344CB8AC3E}">
        <p14:creationId xmlns:p14="http://schemas.microsoft.com/office/powerpoint/2010/main" val="772258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Case </a:t>
            </a:r>
            <a:r>
              <a:rPr lang="en-US" sz="2000" b="0" dirty="0">
                <a:latin typeface="+mj-lt"/>
              </a:rPr>
              <a:t>(3 of 4)</a:t>
            </a:r>
            <a:endParaRPr lang="en-IN" sz="2000" b="0" dirty="0">
              <a:latin typeface="+mj-lt"/>
            </a:endParaRPr>
          </a:p>
        </p:txBody>
      </p:sp>
      <p:sp>
        <p:nvSpPr>
          <p:cNvPr id="3" name="Content Placeholder 2"/>
          <p:cNvSpPr>
            <a:spLocks noGrp="1"/>
          </p:cNvSpPr>
          <p:nvPr>
            <p:ph idx="1"/>
          </p:nvPr>
        </p:nvSpPr>
        <p:spPr>
          <a:xfrm>
            <a:off x="457200" y="1600201"/>
            <a:ext cx="7848600" cy="2362199"/>
          </a:xfrm>
        </p:spPr>
        <p:txBody>
          <a:bodyPr/>
          <a:lstStyle/>
          <a:p>
            <a:pPr marL="0" indent="0">
              <a:spcBef>
                <a:spcPts val="600"/>
              </a:spcBef>
              <a:buNone/>
            </a:pPr>
            <a:r>
              <a:rPr lang="en-US" sz="2600" dirty="0"/>
              <a:t>Solution</a:t>
            </a:r>
          </a:p>
          <a:p>
            <a:pPr marL="0" indent="0">
              <a:spcBef>
                <a:spcPts val="600"/>
              </a:spcBef>
              <a:buNone/>
            </a:pPr>
            <a:r>
              <a:rPr lang="en-US" sz="2400" b="1" dirty="0"/>
              <a:t>Critical Values </a:t>
            </a:r>
            <a:r>
              <a:rPr lang="en-US" sz="2400" dirty="0"/>
              <a:t>Because there are 147 pairs of data, we have </a:t>
            </a:r>
            <a:r>
              <a:rPr lang="en-US" sz="2400" i="1" dirty="0"/>
              <a:t>n </a:t>
            </a:r>
            <a:r>
              <a:rPr lang="en-US" sz="2400" dirty="0"/>
              <a:t>= 147. Because </a:t>
            </a:r>
            <a:r>
              <a:rPr lang="en-US" sz="2400" i="1" dirty="0"/>
              <a:t>n </a:t>
            </a:r>
            <a:r>
              <a:rPr lang="en-US" sz="2400" dirty="0"/>
              <a:t>exceeds 30, we find the critical values from the formula below instead of Table A-9. With </a:t>
            </a:r>
            <a:r>
              <a:rPr lang="el-GR" sz="2400" i="1" dirty="0"/>
              <a:t>α</a:t>
            </a:r>
            <a:r>
              <a:rPr lang="en-US" sz="2400" dirty="0"/>
              <a:t> = 0.05 in two tails, we let </a:t>
            </a:r>
            <a:r>
              <a:rPr lang="en-US" sz="2400" i="1" dirty="0"/>
              <a:t>z </a:t>
            </a:r>
            <a:r>
              <a:rPr lang="en-US" sz="2400" dirty="0"/>
              <a:t>= 1.96 to get the critical values of </a:t>
            </a:r>
            <a:r>
              <a:rPr lang="en-US" sz="2400" dirty="0">
                <a:cs typeface="Arial" panose="020B0604020202020204" pitchFamily="34" charset="0"/>
              </a:rPr>
              <a:t>−</a:t>
            </a:r>
            <a:r>
              <a:rPr lang="en-US" sz="2400" dirty="0"/>
              <a:t>0.162 and 0.162, as shown below.</a:t>
            </a:r>
            <a:endParaRPr lang="en-IN" sz="2400" dirty="0"/>
          </a:p>
        </p:txBody>
      </p:sp>
      <p:pic>
        <p:nvPicPr>
          <p:cNvPr id="5" name="Picture 4" descr="r sub s = plus or minus z over the square root of n minus 1 = plus or minus 1.96 over the square root of 147 minus 1 = plus or minus 0.16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4249949"/>
            <a:ext cx="4277131" cy="738558"/>
          </a:xfrm>
          <a:prstGeom prst="rect">
            <a:avLst/>
          </a:prstGeom>
        </p:spPr>
      </p:pic>
    </p:spTree>
    <p:extLst>
      <p:ext uri="{BB962C8B-B14F-4D97-AF65-F5344CB8AC3E}">
        <p14:creationId xmlns:p14="http://schemas.microsoft.com/office/powerpoint/2010/main" val="3946974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Case </a:t>
            </a:r>
            <a:r>
              <a:rPr lang="en-US" sz="2000" b="0" dirty="0">
                <a:latin typeface="+mj-lt"/>
              </a:rPr>
              <a:t>(4 of 4)</a:t>
            </a:r>
            <a:endParaRPr lang="en-IN" sz="2000" b="0" dirty="0">
              <a:latin typeface="+mj-lt"/>
            </a:endParaRPr>
          </a:p>
        </p:txBody>
      </p:sp>
      <p:sp>
        <p:nvSpPr>
          <p:cNvPr id="3" name="Content Placeholder 2"/>
          <p:cNvSpPr>
            <a:spLocks noGrp="1"/>
          </p:cNvSpPr>
          <p:nvPr>
            <p:ph idx="1"/>
          </p:nvPr>
        </p:nvSpPr>
        <p:spPr>
          <a:xfrm>
            <a:off x="457200" y="1600201"/>
            <a:ext cx="8229600" cy="3124200"/>
          </a:xfrm>
        </p:spPr>
        <p:txBody>
          <a:bodyPr/>
          <a:lstStyle/>
          <a:p>
            <a:pPr marL="0" indent="0">
              <a:spcBef>
                <a:spcPts val="600"/>
              </a:spcBef>
              <a:buNone/>
            </a:pPr>
            <a:r>
              <a:rPr lang="en-US" sz="2600" dirty="0"/>
              <a:t>Solution</a:t>
            </a:r>
          </a:p>
          <a:p>
            <a:pPr marL="0" indent="0">
              <a:spcBef>
                <a:spcPts val="600"/>
              </a:spcBef>
              <a:buNone/>
            </a:pPr>
            <a:r>
              <a:rPr lang="en-US" sz="2400" dirty="0"/>
              <a:t>The test statistic of </a:t>
            </a:r>
            <a:r>
              <a:rPr lang="en-US" sz="2400" i="1" dirty="0"/>
              <a:t>r</a:t>
            </a:r>
            <a:r>
              <a:rPr lang="en-US" sz="2400" i="1" baseline="-25000" dirty="0"/>
              <a:t>s</a:t>
            </a:r>
            <a:r>
              <a:rPr lang="en-US" sz="2400" i="1" dirty="0"/>
              <a:t> </a:t>
            </a:r>
            <a:r>
              <a:rPr lang="en-US" sz="2400" dirty="0"/>
              <a:t>= 0.354 is not between the critical values of </a:t>
            </a:r>
            <a:r>
              <a:rPr lang="en-US" sz="2400" dirty="0">
                <a:cs typeface="Arial" panose="020B0604020202020204" pitchFamily="34" charset="0"/>
              </a:rPr>
              <a:t>−</a:t>
            </a:r>
            <a:r>
              <a:rPr lang="en-US" sz="2400" dirty="0"/>
              <a:t>0.162 and 0.162, so we reject the null hypothesis of </a:t>
            </a:r>
            <a:r>
              <a:rPr lang="en-US" sz="2400" i="1" dirty="0"/>
              <a:t>r</a:t>
            </a:r>
            <a:r>
              <a:rPr lang="en-US" sz="2400" i="1" baseline="-25000" dirty="0"/>
              <a:t>s</a:t>
            </a:r>
            <a:r>
              <a:rPr lang="en-US" sz="2400" i="1" dirty="0"/>
              <a:t> </a:t>
            </a:r>
            <a:r>
              <a:rPr lang="en-US" sz="2400" dirty="0"/>
              <a:t>= 0. There is sufficient evidence to support the claim that among women, there is a correlation between systolic blood pressure and diastolic blood pressure.</a:t>
            </a:r>
            <a:endParaRPr lang="en-IN" sz="2400" dirty="0"/>
          </a:p>
        </p:txBody>
      </p:sp>
    </p:spTree>
    <p:extLst>
      <p:ext uri="{BB962C8B-B14F-4D97-AF65-F5344CB8AC3E}">
        <p14:creationId xmlns:p14="http://schemas.microsoft.com/office/powerpoint/2010/main" val="203409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Key Concept</a:t>
            </a:r>
            <a:endParaRPr lang="en-IN" sz="3600" dirty="0">
              <a:latin typeface="+mj-lt"/>
            </a:endParaRPr>
          </a:p>
        </p:txBody>
      </p:sp>
      <p:sp>
        <p:nvSpPr>
          <p:cNvPr id="3" name="Content Placeholder 2"/>
          <p:cNvSpPr>
            <a:spLocks noGrp="1"/>
          </p:cNvSpPr>
          <p:nvPr>
            <p:ph idx="1"/>
          </p:nvPr>
        </p:nvSpPr>
        <p:spPr>
          <a:xfrm>
            <a:off x="457200" y="1600201"/>
            <a:ext cx="8229600" cy="1447800"/>
          </a:xfrm>
        </p:spPr>
        <p:txBody>
          <a:bodyPr/>
          <a:lstStyle/>
          <a:p>
            <a:pPr marL="0" indent="0">
              <a:buNone/>
            </a:pPr>
            <a:r>
              <a:rPr lang="en-US" sz="2600" dirty="0"/>
              <a:t>This section describes the nonparametric method of the </a:t>
            </a:r>
            <a:r>
              <a:rPr lang="en-US" sz="2600" b="1" dirty="0"/>
              <a:t>rank correlation test,</a:t>
            </a:r>
            <a:r>
              <a:rPr lang="en-US" sz="2600" i="1" dirty="0"/>
              <a:t> </a:t>
            </a:r>
            <a:r>
              <a:rPr lang="en-US" sz="2600" dirty="0"/>
              <a:t>which uses </a:t>
            </a:r>
            <a:r>
              <a:rPr lang="en-US" sz="2600" b="1" dirty="0"/>
              <a:t>ranks</a:t>
            </a:r>
            <a:r>
              <a:rPr lang="en-US" sz="2600" i="1" dirty="0"/>
              <a:t> </a:t>
            </a:r>
            <a:r>
              <a:rPr lang="en-US" sz="2600" dirty="0"/>
              <a:t>of paired data to test for an association between two variables.</a:t>
            </a:r>
            <a:endParaRPr lang="en-IN" sz="2600" dirty="0"/>
          </a:p>
        </p:txBody>
      </p:sp>
    </p:spTree>
    <p:extLst>
      <p:ext uri="{BB962C8B-B14F-4D97-AF65-F5344CB8AC3E}">
        <p14:creationId xmlns:p14="http://schemas.microsoft.com/office/powerpoint/2010/main" val="236367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Rank Correlation Test</a:t>
            </a:r>
            <a:endParaRPr lang="en-IN" sz="3600" dirty="0">
              <a:latin typeface="+mj-lt"/>
            </a:endParaRPr>
          </a:p>
        </p:txBody>
      </p:sp>
      <p:sp>
        <p:nvSpPr>
          <p:cNvPr id="3" name="Content Placeholder 2"/>
          <p:cNvSpPr>
            <a:spLocks noGrp="1"/>
          </p:cNvSpPr>
          <p:nvPr>
            <p:ph idx="1"/>
          </p:nvPr>
        </p:nvSpPr>
        <p:spPr>
          <a:xfrm>
            <a:off x="457200" y="1600201"/>
            <a:ext cx="8229600" cy="2667000"/>
          </a:xfrm>
        </p:spPr>
        <p:txBody>
          <a:bodyPr/>
          <a:lstStyle/>
          <a:p>
            <a:r>
              <a:rPr lang="en-US" sz="2800" dirty="0"/>
              <a:t>Rank Correlation Test</a:t>
            </a:r>
          </a:p>
          <a:p>
            <a:pPr marL="741600" lvl="1" indent="-284400"/>
            <a:r>
              <a:rPr lang="en-US" sz="2600" dirty="0"/>
              <a:t>The </a:t>
            </a:r>
            <a:r>
              <a:rPr lang="en-US" sz="2600" b="1" dirty="0"/>
              <a:t>rank correlation test </a:t>
            </a:r>
            <a:r>
              <a:rPr lang="en-US" sz="2600" dirty="0"/>
              <a:t>(or </a:t>
            </a:r>
            <a:r>
              <a:rPr lang="en-US" sz="2600" b="1" dirty="0"/>
              <a:t>Spearman’s rank correlation test</a:t>
            </a:r>
            <a:r>
              <a:rPr lang="en-US" sz="2600" dirty="0"/>
              <a:t>) is a nonparametric test that uses ranks of sample data consisting of matched pairs. It is used to test for an association between two variables.</a:t>
            </a:r>
            <a:endParaRPr lang="en-IN" sz="2600" dirty="0"/>
          </a:p>
        </p:txBody>
      </p:sp>
    </p:spTree>
    <p:extLst>
      <p:ext uri="{BB962C8B-B14F-4D97-AF65-F5344CB8AC3E}">
        <p14:creationId xmlns:p14="http://schemas.microsoft.com/office/powerpoint/2010/main" val="263719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Objective</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1295399"/>
          </a:xfrm>
        </p:spPr>
        <p:txBody>
          <a:bodyPr/>
          <a:lstStyle/>
          <a:p>
            <a:pPr marL="0" indent="0">
              <a:buNone/>
            </a:pPr>
            <a:r>
              <a:rPr lang="en-US" sz="2600" dirty="0"/>
              <a:t>Compute the rank correlation coefficient </a:t>
            </a:r>
            <a:r>
              <a:rPr lang="en-US" sz="2600" i="1" dirty="0"/>
              <a:t>r</a:t>
            </a:r>
            <a:r>
              <a:rPr lang="en-US" sz="2600" i="1" baseline="-25000" dirty="0"/>
              <a:t>s</a:t>
            </a:r>
            <a:r>
              <a:rPr lang="en-US" sz="2600" i="1" dirty="0"/>
              <a:t> </a:t>
            </a:r>
            <a:r>
              <a:rPr lang="en-US" sz="2600" dirty="0"/>
              <a:t>and use it to test for an association between two variables. The null and alternative hypotheses are as follows:</a:t>
            </a:r>
          </a:p>
        </p:txBody>
      </p:sp>
      <p:pic>
        <p:nvPicPr>
          <p:cNvPr id="4" name="Picture 3" descr="H sub 0, rho subs = 0. There is no correlation. H sub 1, rho sub s does not equal 0. There is a correlati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124200"/>
            <a:ext cx="4886721" cy="862362"/>
          </a:xfrm>
          <a:prstGeom prst="rect">
            <a:avLst/>
          </a:prstGeom>
        </p:spPr>
      </p:pic>
    </p:spTree>
    <p:extLst>
      <p:ext uri="{BB962C8B-B14F-4D97-AF65-F5344CB8AC3E}">
        <p14:creationId xmlns:p14="http://schemas.microsoft.com/office/powerpoint/2010/main" val="843922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Notation</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838200"/>
          </a:xfrm>
        </p:spPr>
        <p:txBody>
          <a:bodyPr/>
          <a:lstStyle/>
          <a:p>
            <a:pPr marL="738188" indent="-738188">
              <a:buNone/>
            </a:pPr>
            <a:r>
              <a:rPr lang="en-US" sz="2600" i="1" dirty="0"/>
              <a:t>r</a:t>
            </a:r>
            <a:r>
              <a:rPr lang="en-US" sz="2600" i="1" baseline="-25000" dirty="0"/>
              <a:t>s</a:t>
            </a:r>
            <a:r>
              <a:rPr lang="en-US" sz="2600" i="1" dirty="0"/>
              <a:t> </a:t>
            </a:r>
            <a:r>
              <a:rPr lang="en-US" sz="2600" dirty="0"/>
              <a:t>=  rank correlation coefficient for sample paired data (</a:t>
            </a:r>
            <a:r>
              <a:rPr lang="en-US" sz="2600" i="1" dirty="0"/>
              <a:t>r</a:t>
            </a:r>
            <a:r>
              <a:rPr lang="en-US" sz="2600" i="1" baseline="-25000" dirty="0"/>
              <a:t>s</a:t>
            </a:r>
            <a:r>
              <a:rPr lang="en-US" sz="2600" i="1" dirty="0"/>
              <a:t> </a:t>
            </a:r>
            <a:r>
              <a:rPr lang="en-US" sz="2600" dirty="0"/>
              <a:t>is a sample statistic)</a:t>
            </a:r>
          </a:p>
        </p:txBody>
      </p:sp>
      <p:pic>
        <p:nvPicPr>
          <p:cNvPr id="5" name="Picture 4" descr="Rho sub s is the rank correlation coefficient for all the population data. So, rho sub s is a population paramet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725950"/>
            <a:ext cx="7557025" cy="700535"/>
          </a:xfrm>
          <a:prstGeom prst="rect">
            <a:avLst/>
          </a:prstGeom>
        </p:spPr>
      </p:pic>
      <p:sp>
        <p:nvSpPr>
          <p:cNvPr id="4" name="Content Placeholder 3"/>
          <p:cNvSpPr>
            <a:spLocks noGrp="1"/>
          </p:cNvSpPr>
          <p:nvPr>
            <p:ph idx="13"/>
          </p:nvPr>
        </p:nvSpPr>
        <p:spPr>
          <a:xfrm>
            <a:off x="457200" y="3698632"/>
            <a:ext cx="8229600" cy="1371600"/>
          </a:xfrm>
        </p:spPr>
        <p:txBody>
          <a:bodyPr/>
          <a:lstStyle/>
          <a:p>
            <a:pPr marL="738188" indent="-738188">
              <a:buNone/>
            </a:pPr>
            <a:r>
              <a:rPr lang="en-US" sz="2600" i="1" dirty="0"/>
              <a:t>n </a:t>
            </a:r>
            <a:r>
              <a:rPr lang="en-US" sz="2600" dirty="0"/>
              <a:t>=  number of pairs of sample data</a:t>
            </a:r>
          </a:p>
          <a:p>
            <a:pPr marL="738188" indent="-738188">
              <a:buNone/>
            </a:pPr>
            <a:r>
              <a:rPr lang="en-US" sz="2600" i="1" dirty="0"/>
              <a:t>d </a:t>
            </a:r>
            <a:r>
              <a:rPr lang="en-US" sz="2600" dirty="0"/>
              <a:t>=  difference between ranks for the two values within an individual pair</a:t>
            </a:r>
            <a:endParaRPr lang="en-IN" sz="2600" dirty="0"/>
          </a:p>
        </p:txBody>
      </p:sp>
    </p:spTree>
    <p:extLst>
      <p:ext uri="{BB962C8B-B14F-4D97-AF65-F5344CB8AC3E}">
        <p14:creationId xmlns:p14="http://schemas.microsoft.com/office/powerpoint/2010/main" val="1819934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Requirements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1219200"/>
          </a:xfrm>
        </p:spPr>
        <p:txBody>
          <a:bodyPr/>
          <a:lstStyle/>
          <a:p>
            <a:pPr marL="429768" indent="-429768">
              <a:buFont typeface="+mj-lt"/>
              <a:buAutoNum type="arabicPeriod"/>
            </a:pPr>
            <a:r>
              <a:rPr lang="en-US" sz="2600" dirty="0"/>
              <a:t>The paired data are a simple random sample.</a:t>
            </a:r>
          </a:p>
          <a:p>
            <a:pPr marL="429768" indent="-429768">
              <a:buFont typeface="+mj-lt"/>
              <a:buAutoNum type="arabicPeriod"/>
            </a:pPr>
            <a:r>
              <a:rPr lang="en-US" sz="2600" dirty="0"/>
              <a:t>The data are ranks or can be converted to ranks.</a:t>
            </a:r>
            <a:endParaRPr lang="en-IN" sz="2600" dirty="0"/>
          </a:p>
        </p:txBody>
      </p:sp>
    </p:spTree>
    <p:extLst>
      <p:ext uri="{BB962C8B-B14F-4D97-AF65-F5344CB8AC3E}">
        <p14:creationId xmlns:p14="http://schemas.microsoft.com/office/powerpoint/2010/main" val="108370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Test Statistic </a:t>
            </a:r>
            <a:r>
              <a:rPr lang="en-US" sz="2000" b="0" dirty="0">
                <a:solidFill>
                  <a:schemeClr val="bg2"/>
                </a:solidFill>
                <a:latin typeface="+mj-lt"/>
              </a:rPr>
              <a:t>(1 of 2)</a:t>
            </a:r>
            <a:endParaRPr lang="en-IN" sz="2000" b="0" dirty="0">
              <a:solidFill>
                <a:schemeClr val="bg2"/>
              </a:solidFill>
              <a:latin typeface="+mj-lt"/>
            </a:endParaRPr>
          </a:p>
        </p:txBody>
      </p:sp>
      <p:sp>
        <p:nvSpPr>
          <p:cNvPr id="3" name="Content Placeholder 2"/>
          <p:cNvSpPr>
            <a:spLocks noGrp="1"/>
          </p:cNvSpPr>
          <p:nvPr>
            <p:ph idx="1"/>
          </p:nvPr>
        </p:nvSpPr>
        <p:spPr>
          <a:xfrm>
            <a:off x="457200" y="1600201"/>
            <a:ext cx="8305800" cy="1295400"/>
          </a:xfrm>
        </p:spPr>
        <p:txBody>
          <a:bodyPr/>
          <a:lstStyle/>
          <a:p>
            <a:pPr marL="0" indent="0">
              <a:buNone/>
            </a:pPr>
            <a:r>
              <a:rPr lang="en-US" sz="2600" dirty="0"/>
              <a:t>Within each sample, first convert the data to </a:t>
            </a:r>
            <a:r>
              <a:rPr lang="en-US" sz="2600" b="1" dirty="0"/>
              <a:t>ranks,</a:t>
            </a:r>
            <a:r>
              <a:rPr lang="en-US" sz="2600" i="1" dirty="0"/>
              <a:t> </a:t>
            </a:r>
            <a:r>
              <a:rPr lang="en-US" sz="2600" dirty="0"/>
              <a:t>then find the exact value of the rank correlation coefficient </a:t>
            </a:r>
            <a:r>
              <a:rPr lang="en-US" sz="2600" i="1" dirty="0"/>
              <a:t>r</a:t>
            </a:r>
            <a:r>
              <a:rPr lang="en-US" sz="2600" i="1" baseline="-25000" dirty="0"/>
              <a:t>s</a:t>
            </a:r>
            <a:r>
              <a:rPr lang="en-US" sz="2600" i="1" dirty="0"/>
              <a:t> </a:t>
            </a:r>
            <a:r>
              <a:rPr lang="en-US" sz="2600" dirty="0"/>
              <a:t>by using this formula:</a:t>
            </a:r>
            <a:endParaRPr lang="en-IN" sz="2600" dirty="0"/>
          </a:p>
        </p:txBody>
      </p:sp>
      <p:pic>
        <p:nvPicPr>
          <p:cNvPr id="5" name="Picture 4" descr="r sub s = n times the sum of x y minus the sum of y times the sum of y, divided by the product of the square root of n times the sum of x squared minus, the sum of x, squared, and the square root of n times the sum of y squared minus, the sum of y, squar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7277" y="3085030"/>
            <a:ext cx="5298644" cy="1026610"/>
          </a:xfrm>
          <a:prstGeom prst="rect">
            <a:avLst/>
          </a:prstGeom>
        </p:spPr>
      </p:pic>
    </p:spTree>
    <p:extLst>
      <p:ext uri="{BB962C8B-B14F-4D97-AF65-F5344CB8AC3E}">
        <p14:creationId xmlns:p14="http://schemas.microsoft.com/office/powerpoint/2010/main" val="1740745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Rank Correlation: Test Statistic </a:t>
            </a:r>
            <a:r>
              <a:rPr lang="en-US" sz="2000" b="0" dirty="0">
                <a:solidFill>
                  <a:schemeClr val="bg2"/>
                </a:solidFill>
                <a:latin typeface="+mj-lt"/>
              </a:rPr>
              <a:t>(2 of 2)</a:t>
            </a:r>
            <a:endParaRPr lang="en-IN" sz="2000" b="0" dirty="0">
              <a:solidFill>
                <a:schemeClr val="bg2"/>
              </a:solidFill>
              <a:latin typeface="+mj-lt"/>
            </a:endParaRPr>
          </a:p>
        </p:txBody>
      </p:sp>
      <p:sp>
        <p:nvSpPr>
          <p:cNvPr id="3" name="Content Placeholder 2"/>
          <p:cNvSpPr>
            <a:spLocks noGrp="1"/>
          </p:cNvSpPr>
          <p:nvPr>
            <p:ph idx="1"/>
          </p:nvPr>
        </p:nvSpPr>
        <p:spPr>
          <a:xfrm>
            <a:off x="457200" y="1600201"/>
            <a:ext cx="8077200" cy="3276600"/>
          </a:xfrm>
        </p:spPr>
        <p:txBody>
          <a:bodyPr/>
          <a:lstStyle/>
          <a:p>
            <a:pPr marL="0" indent="0">
              <a:buNone/>
            </a:pPr>
            <a:r>
              <a:rPr lang="en-US" sz="2600" b="1" dirty="0"/>
              <a:t>Simpler Test Statistic if There Are No Ties: </a:t>
            </a:r>
            <a:r>
              <a:rPr lang="en-US" sz="2600" dirty="0"/>
              <a:t>After converting the data in each sample to ranks, if there are no ties among ranks for the first variable and there are no ties among ranks for the second variable, the exact value of the test statistic can be calculated using the formula on the previous slide or with the following relatively simple formula, but it is probably easier to use the formula on the previous slide with technology:</a:t>
            </a:r>
            <a:endParaRPr lang="en-IN" sz="2600" dirty="0"/>
          </a:p>
        </p:txBody>
      </p:sp>
      <p:pic>
        <p:nvPicPr>
          <p:cNvPr id="5" name="Picture 4" descr="r sub s = 6 times the sum of d squared, divided by n times, n squared minus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5029200"/>
            <a:ext cx="2041559" cy="861007"/>
          </a:xfrm>
          <a:prstGeom prst="rect">
            <a:avLst/>
          </a:prstGeom>
        </p:spPr>
      </p:pic>
    </p:spTree>
    <p:extLst>
      <p:ext uri="{BB962C8B-B14F-4D97-AF65-F5344CB8AC3E}">
        <p14:creationId xmlns:p14="http://schemas.microsoft.com/office/powerpoint/2010/main" val="3903455824"/>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4761</TotalTime>
  <Words>1416</Words>
  <Application>Microsoft Office PowerPoint</Application>
  <PresentationFormat>On-screen Show (4:3)</PresentationFormat>
  <Paragraphs>167</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Times New Roman</vt:lpstr>
      <vt:lpstr>Verdana</vt:lpstr>
      <vt:lpstr>Wingdings</vt:lpstr>
      <vt:lpstr>508 Lecture</vt:lpstr>
      <vt:lpstr>Elementary Statistics</vt:lpstr>
      <vt:lpstr>Nonparametric Tests</vt:lpstr>
      <vt:lpstr>Key Concept</vt:lpstr>
      <vt:lpstr>Rank Correlation Test</vt:lpstr>
      <vt:lpstr>Rank Correlation: Objective</vt:lpstr>
      <vt:lpstr>Rank Correlation: Notation</vt:lpstr>
      <vt:lpstr>Rank Correlation: Requirements</vt:lpstr>
      <vt:lpstr>Rank Correlation: Test Statistic (1 of 2)</vt:lpstr>
      <vt:lpstr>Rank Correlation: Test Statistic (2 of 2)</vt:lpstr>
      <vt:lpstr>Rank Correlation: P-Values</vt:lpstr>
      <vt:lpstr>Rank Correlation: Critical Values</vt:lpstr>
      <vt:lpstr>Rank Correlation Procedure for Testing H0: ρs = 0</vt:lpstr>
      <vt:lpstr>Advantages of Rank Correlation</vt:lpstr>
      <vt:lpstr>Disadvantage of Rank Correlation: Efficiency</vt:lpstr>
      <vt:lpstr>Example: Do Better Televisions Cost More? (1 of 8)</vt:lpstr>
      <vt:lpstr>Example: Do Better Televisions Cost More? (2 of 8)</vt:lpstr>
      <vt:lpstr>Example: Do Better Televisions Cost More? (3 of 8)</vt:lpstr>
      <vt:lpstr>Example: Do Better Televisions Cost More? (4 of 8)</vt:lpstr>
      <vt:lpstr>Example: Do Better Televisions Cost More? (5 of 8)</vt:lpstr>
      <vt:lpstr>Example: Do Better Televisions Cost More? (6 of 8)</vt:lpstr>
      <vt:lpstr>Example: Do Better Televisions Cost More? (7 of 8)</vt:lpstr>
      <vt:lpstr>Example: Do Better Televisions Cost More? (8 of 8)</vt:lpstr>
      <vt:lpstr>Example: Large Sample Case (1 of 4)</vt:lpstr>
      <vt:lpstr>Example: Large Sample Case (2 of 4)</vt:lpstr>
      <vt:lpstr>Example: Large Sample Case (3 of 4)</vt:lpstr>
      <vt:lpstr>Example: Large Sample Case (4 of 4)</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Statistics, 13e</dc:title>
  <dc:subject>Statistics</dc:subject>
  <dc:creator>Mario F. Triola</dc:creator>
  <cp:lastModifiedBy>Idalis Padron</cp:lastModifiedBy>
  <cp:revision>1305</cp:revision>
  <dcterms:created xsi:type="dcterms:W3CDTF">2014-07-14T20:04:21Z</dcterms:created>
  <dcterms:modified xsi:type="dcterms:W3CDTF">2020-06-30T00:37:58Z</dcterms:modified>
</cp:coreProperties>
</file>