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377" r:id="rId2"/>
    <p:sldId id="378" r:id="rId3"/>
    <p:sldId id="379" r:id="rId4"/>
    <p:sldId id="380" r:id="rId5"/>
    <p:sldId id="381" r:id="rId6"/>
    <p:sldId id="382" r:id="rId7"/>
    <p:sldId id="383" r:id="rId8"/>
    <p:sldId id="384" r:id="rId9"/>
    <p:sldId id="385" r:id="rId10"/>
    <p:sldId id="386" r:id="rId11"/>
    <p:sldId id="387" r:id="rId12"/>
    <p:sldId id="388" r:id="rId13"/>
    <p:sldId id="389" r:id="rId14"/>
    <p:sldId id="390" r:id="rId15"/>
    <p:sldId id="391" r:id="rId16"/>
    <p:sldId id="392" r:id="rId17"/>
    <p:sldId id="393" r:id="rId18"/>
    <p:sldId id="394" r:id="rId19"/>
    <p:sldId id="395" r:id="rId20"/>
    <p:sldId id="396" r:id="rId21"/>
    <p:sldId id="397" r:id="rId22"/>
    <p:sldId id="398" r:id="rId23"/>
    <p:sldId id="399" r:id="rId24"/>
    <p:sldId id="400" r:id="rId25"/>
    <p:sldId id="401" r:id="rId26"/>
    <p:sldId id="40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Mohanapriya" initials="DM" lastIdx="1" clrIdx="0">
    <p:extLst>
      <p:ext uri="{19B8F6BF-5375-455C-9EA6-DF929625EA0E}">
        <p15:presenceInfo xmlns:p15="http://schemas.microsoft.com/office/powerpoint/2012/main" userId="S-1-5-21-617317731-1927854996-104450171-1194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99008C"/>
    <a:srgbClr val="001581"/>
    <a:srgbClr val="82007C"/>
    <a:srgbClr val="96008F"/>
    <a:srgbClr val="595375"/>
    <a:srgbClr val="6B638B"/>
    <a:srgbClr val="000000"/>
    <a:srgbClr val="FDB940"/>
    <a:srgbClr val="D4EA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90" autoAdjust="0"/>
    <p:restoredTop sz="96203" autoAdjust="0"/>
  </p:normalViewPr>
  <p:slideViewPr>
    <p:cSldViewPr>
      <p:cViewPr varScale="1">
        <p:scale>
          <a:sx n="47" d="100"/>
          <a:sy n="47" d="100"/>
        </p:scale>
        <p:origin x="1392" y="38"/>
      </p:cViewPr>
      <p:guideLst>
        <p:guide orient="horz" pos="2160"/>
        <p:guide pos="2880"/>
      </p:guideLst>
    </p:cSldViewPr>
  </p:slideViewPr>
  <p:outlineViewPr>
    <p:cViewPr>
      <p:scale>
        <a:sx n="33" d="100"/>
        <a:sy n="33" d="100"/>
      </p:scale>
      <p:origin x="0" y="-12756"/>
    </p:cViewPr>
  </p:outlineViewPr>
  <p:notesTextViewPr>
    <p:cViewPr>
      <p:scale>
        <a:sx n="1" d="1"/>
        <a:sy n="1" d="1"/>
      </p:scale>
      <p:origin x="0" y="0"/>
    </p:cViewPr>
  </p:notesText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t>6/29/2020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t>6/29/2020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a:t>
            </a:fld>
            <a:endParaRPr lang="en-US" dirty="0"/>
          </a:p>
        </p:txBody>
      </p:sp>
    </p:spTree>
    <p:extLst>
      <p:ext uri="{BB962C8B-B14F-4D97-AF65-F5344CB8AC3E}">
        <p14:creationId xmlns:p14="http://schemas.microsoft.com/office/powerpoint/2010/main" val="12795816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pic>
        <p:nvPicPr>
          <p:cNvPr id="8" name="Picture 7"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9" name="TextBox 8"/>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a:latin typeface="Verdana" panose="020B0604030504040204" pitchFamily="34" charset="0"/>
                <a:ea typeface="Verdana" panose="020B0604030504040204" pitchFamily="34" charset="0"/>
                <a:cs typeface="Verdana" panose="020B0604030504040204" pitchFamily="34" charset="0"/>
              </a:rPr>
              <a:t>2018, 2014, 2012</a:t>
            </a:r>
            <a:r>
              <a:rPr lang="en-US" altLang="en-US" sz="1200" b="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6/29/2020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1" name="TextBox 10"/>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a:latin typeface="Verdana" panose="020B0604030504040204" pitchFamily="34" charset="0"/>
                <a:ea typeface="Verdana" panose="020B0604030504040204" pitchFamily="34" charset="0"/>
                <a:cs typeface="Verdana" panose="020B0604030504040204" pitchFamily="34" charset="0"/>
              </a:rPr>
              <a:t>2018, 2014, 2012</a:t>
            </a:r>
            <a:r>
              <a:rPr lang="en-US" altLang="en-US" sz="1200" b="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val="371113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6/29/2020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grpSp>
        <p:nvGrpSpPr>
          <p:cNvPr id="2" name="Group 4"/>
          <p:cNvGrpSpPr>
            <a:grpSpLocks noChangeAspect="1"/>
          </p:cNvGrpSpPr>
          <p:nvPr userDrawn="1"/>
        </p:nvGrpSpPr>
        <p:grpSpPr bwMode="auto">
          <a:xfrm>
            <a:off x="57755" y="6407126"/>
            <a:ext cx="1611690" cy="417560"/>
            <a:chOff x="21" y="4059"/>
            <a:chExt cx="1046" cy="271"/>
          </a:xfrm>
        </p:grpSpPr>
        <p:sp>
          <p:nvSpPr>
            <p:cNvPr id="3"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6" name="Freeform 5"/>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18" name="Text Placeholder 17"/>
          <p:cNvSpPr>
            <a:spLocks noGrp="1"/>
          </p:cNvSpPr>
          <p:nvPr>
            <p:ph type="body" sz="quarter" idx="16" hasCustomPrompt="1"/>
          </p:nvPr>
        </p:nvSpPr>
        <p:spPr>
          <a:xfrm>
            <a:off x="1752600" y="6529254"/>
            <a:ext cx="5867400" cy="187537"/>
          </a:xfrm>
        </p:spPr>
        <p:txBody>
          <a:bodyPr/>
          <a:lstStyle>
            <a:lvl1pPr marL="0" indent="0">
              <a:buNone/>
              <a:defRPr sz="1200" baseline="0"/>
            </a:lvl1pPr>
          </a:lstStyle>
          <a:p>
            <a:pPr lvl="0"/>
            <a:r>
              <a:rPr lang="en-US" dirty="0"/>
              <a:t>Click to add copyright line</a:t>
            </a:r>
            <a:endParaRPr lang="en-IN"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6/29/2020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6/29/2020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6/29/2020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3" name="TextBox 12"/>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a:latin typeface="Verdana" panose="020B0604030504040204" pitchFamily="34" charset="0"/>
                <a:ea typeface="Verdana" panose="020B0604030504040204" pitchFamily="34" charset="0"/>
                <a:cs typeface="Verdana" panose="020B0604030504040204" pitchFamily="34" charset="0"/>
              </a:rPr>
              <a:t>2018, 2014, 2012</a:t>
            </a:r>
            <a:r>
              <a:rPr lang="en-US" altLang="en-US" sz="1200" b="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6/29/2020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8" name="TextBox 7"/>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a:latin typeface="Verdana" panose="020B0604030504040204" pitchFamily="34" charset="0"/>
                <a:ea typeface="Verdana" panose="020B0604030504040204" pitchFamily="34" charset="0"/>
                <a:cs typeface="Verdana" panose="020B0604030504040204" pitchFamily="34" charset="0"/>
              </a:rPr>
              <a:t>2018, 2014, 2012</a:t>
            </a:r>
            <a:r>
              <a:rPr lang="en-US" altLang="en-US" sz="1200" b="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382000" cy="806267"/>
          </a:xfrm>
        </p:spPr>
        <p:txBody>
          <a:bodyPr anchor="b"/>
          <a:lstStyle/>
          <a:p>
            <a:r>
              <a:rPr lang="en-US" altLang="en-US" sz="3600" b="0" dirty="0">
                <a:latin typeface="+mj-lt"/>
              </a:rPr>
              <a:t>Elementary Statistics</a:t>
            </a:r>
            <a:endParaRPr lang="en-IN" sz="3600" dirty="0">
              <a:latin typeface="+mj-lt"/>
            </a:endParaRPr>
          </a:p>
        </p:txBody>
      </p:sp>
      <p:sp>
        <p:nvSpPr>
          <p:cNvPr id="3" name="Text Placeholder 2"/>
          <p:cNvSpPr>
            <a:spLocks noGrp="1"/>
          </p:cNvSpPr>
          <p:nvPr>
            <p:ph type="body" sz="quarter" idx="13"/>
          </p:nvPr>
        </p:nvSpPr>
        <p:spPr>
          <a:xfrm>
            <a:off x="457200" y="1174932"/>
            <a:ext cx="8229600" cy="349068"/>
          </a:xfrm>
        </p:spPr>
        <p:txBody>
          <a:bodyPr/>
          <a:lstStyle/>
          <a:p>
            <a:r>
              <a:rPr lang="en-US" altLang="en-US" sz="2400" dirty="0"/>
              <a:t>Thirteenth Edition</a:t>
            </a:r>
            <a:endParaRPr lang="en-IN" sz="2400" dirty="0">
              <a:latin typeface="+mj-lt"/>
            </a:endParaRPr>
          </a:p>
        </p:txBody>
      </p:sp>
      <p:sp>
        <p:nvSpPr>
          <p:cNvPr id="4" name="Text Placeholder 3"/>
          <p:cNvSpPr>
            <a:spLocks noGrp="1"/>
          </p:cNvSpPr>
          <p:nvPr>
            <p:ph type="body" sz="quarter" idx="14"/>
          </p:nvPr>
        </p:nvSpPr>
        <p:spPr/>
        <p:txBody>
          <a:bodyPr/>
          <a:lstStyle/>
          <a:p>
            <a:pPr algn="ctr"/>
            <a:r>
              <a:rPr lang="en-IN" sz="4000" b="1" dirty="0">
                <a:latin typeface="+mj-lt"/>
              </a:rPr>
              <a:t>Chapter 13</a:t>
            </a:r>
            <a:endParaRPr lang="en-IN" sz="4000" dirty="0">
              <a:latin typeface="+mj-lt"/>
            </a:endParaRPr>
          </a:p>
        </p:txBody>
      </p:sp>
      <p:sp>
        <p:nvSpPr>
          <p:cNvPr id="5" name="Text Placeholder 4"/>
          <p:cNvSpPr>
            <a:spLocks noGrp="1"/>
          </p:cNvSpPr>
          <p:nvPr>
            <p:ph type="body" sz="quarter" idx="15"/>
          </p:nvPr>
        </p:nvSpPr>
        <p:spPr>
          <a:xfrm>
            <a:off x="5029200" y="3322637"/>
            <a:ext cx="3657600" cy="2925763"/>
          </a:xfrm>
        </p:spPr>
        <p:txBody>
          <a:bodyPr/>
          <a:lstStyle/>
          <a:p>
            <a:pPr algn="ctr"/>
            <a:r>
              <a:rPr lang="en-US" sz="3600" dirty="0"/>
              <a:t>Nonparametric Tests</a:t>
            </a:r>
            <a:endParaRPr lang="en-US" sz="3600" dirty="0">
              <a:cs typeface="Arial" panose="020B0604020202020204" pitchFamily="34" charset="0"/>
            </a:endParaRPr>
          </a:p>
        </p:txBody>
      </p:sp>
      <p:pic>
        <p:nvPicPr>
          <p:cNvPr id="8" name="Picture 2" descr="Front Cover: Elementary Statistics Thirteenth Edition by Maro F. Triola."/>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112" y="1702940"/>
            <a:ext cx="3368274"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6"/>
          </p:nvPr>
        </p:nvSpPr>
        <p:spPr>
          <a:xfrm>
            <a:off x="1828800" y="6508934"/>
            <a:ext cx="5867400" cy="187537"/>
          </a:xfrm>
        </p:spPr>
        <p:txBody>
          <a:bodyPr/>
          <a:lstStyle/>
          <a:p>
            <a:pPr>
              <a:spcBef>
                <a:spcPts val="0"/>
              </a:spcBef>
              <a:buClrTx/>
              <a:defRPr/>
            </a:pPr>
            <a:r>
              <a:rPr lang="en-US" altLang="en-US" dirty="0">
                <a:latin typeface="Verdana" panose="020B0604030504040204" pitchFamily="34" charset="0"/>
                <a:ea typeface="Verdana" panose="020B0604030504040204" pitchFamily="34" charset="0"/>
                <a:cs typeface="Verdana" panose="020B0604030504040204" pitchFamily="34" charset="0"/>
              </a:rPr>
              <a:t>Copyright © 2018, 2014, 2012 Pearson Education, Inc. All Rights Reserved</a:t>
            </a:r>
          </a:p>
        </p:txBody>
      </p:sp>
    </p:spTree>
    <p:extLst>
      <p:ext uri="{BB962C8B-B14F-4D97-AF65-F5344CB8AC3E}">
        <p14:creationId xmlns:p14="http://schemas.microsoft.com/office/powerpoint/2010/main" val="2645556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Wilcoxon Rank-Sum Test: </a:t>
            </a:r>
            <a:r>
              <a:rPr lang="en-US" sz="3600" i="1" dirty="0">
                <a:solidFill>
                  <a:schemeClr val="bg2"/>
                </a:solidFill>
                <a:latin typeface="+mj-lt"/>
              </a:rPr>
              <a:t>P</a:t>
            </a:r>
            <a:r>
              <a:rPr lang="en-US" sz="3600" dirty="0">
                <a:solidFill>
                  <a:schemeClr val="bg2"/>
                </a:solidFill>
                <a:latin typeface="+mj-lt"/>
              </a:rPr>
              <a:t>-Values</a:t>
            </a:r>
            <a:endParaRPr lang="en-IN" sz="3600" dirty="0">
              <a:solidFill>
                <a:schemeClr val="bg2"/>
              </a:solidFill>
              <a:latin typeface="+mj-lt"/>
            </a:endParaRPr>
          </a:p>
        </p:txBody>
      </p:sp>
      <p:sp>
        <p:nvSpPr>
          <p:cNvPr id="3" name="Content Placeholder 2"/>
          <p:cNvSpPr>
            <a:spLocks noGrp="1"/>
          </p:cNvSpPr>
          <p:nvPr>
            <p:ph idx="1"/>
          </p:nvPr>
        </p:nvSpPr>
        <p:spPr>
          <a:xfrm>
            <a:off x="457200" y="1600201"/>
            <a:ext cx="7543800" cy="1676400"/>
          </a:xfrm>
        </p:spPr>
        <p:txBody>
          <a:bodyPr/>
          <a:lstStyle/>
          <a:p>
            <a:pPr marL="0" indent="0">
              <a:spcBef>
                <a:spcPts val="1200"/>
              </a:spcBef>
              <a:buNone/>
            </a:pPr>
            <a:r>
              <a:rPr lang="en-US" sz="2600" b="1" i="1" dirty="0"/>
              <a:t>P-</a:t>
            </a:r>
            <a:r>
              <a:rPr lang="en-US" sz="2600" b="1" dirty="0"/>
              <a:t>Values</a:t>
            </a:r>
          </a:p>
          <a:p>
            <a:pPr marL="0" indent="0">
              <a:spcBef>
                <a:spcPts val="1200"/>
              </a:spcBef>
              <a:buNone/>
            </a:pPr>
            <a:r>
              <a:rPr lang="en-US" sz="2400" i="1" dirty="0"/>
              <a:t>P</a:t>
            </a:r>
            <a:r>
              <a:rPr lang="en-US" sz="2400" dirty="0"/>
              <a:t>-values can be found from technology or by using the </a:t>
            </a:r>
            <a:r>
              <a:rPr lang="en-US" sz="2400" i="1" dirty="0"/>
              <a:t>z </a:t>
            </a:r>
            <a:r>
              <a:rPr lang="en-US" sz="2400" dirty="0"/>
              <a:t>test statistic and Table A-2.</a:t>
            </a:r>
            <a:endParaRPr lang="en-IN" sz="2400" dirty="0"/>
          </a:p>
        </p:txBody>
      </p:sp>
    </p:spTree>
    <p:extLst>
      <p:ext uri="{BB962C8B-B14F-4D97-AF65-F5344CB8AC3E}">
        <p14:creationId xmlns:p14="http://schemas.microsoft.com/office/powerpoint/2010/main" val="3944194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Wilcoxon Rank-Sum Test: Critical Values</a:t>
            </a:r>
            <a:endParaRPr lang="en-IN" sz="3600" dirty="0">
              <a:solidFill>
                <a:schemeClr val="bg2"/>
              </a:solidFill>
              <a:latin typeface="+mj-lt"/>
            </a:endParaRPr>
          </a:p>
        </p:txBody>
      </p:sp>
      <p:sp>
        <p:nvSpPr>
          <p:cNvPr id="3" name="Content Placeholder 2"/>
          <p:cNvSpPr>
            <a:spLocks noGrp="1"/>
          </p:cNvSpPr>
          <p:nvPr>
            <p:ph idx="1"/>
          </p:nvPr>
        </p:nvSpPr>
        <p:spPr>
          <a:xfrm>
            <a:off x="457200" y="1600201"/>
            <a:ext cx="8001000" cy="1371600"/>
          </a:xfrm>
        </p:spPr>
        <p:txBody>
          <a:bodyPr/>
          <a:lstStyle/>
          <a:p>
            <a:pPr marL="0" indent="0">
              <a:spcBef>
                <a:spcPts val="1200"/>
              </a:spcBef>
              <a:buNone/>
            </a:pPr>
            <a:r>
              <a:rPr lang="en-US" sz="2600" b="1" dirty="0"/>
              <a:t>Critical Values</a:t>
            </a:r>
          </a:p>
          <a:p>
            <a:pPr marL="0" indent="0">
              <a:spcBef>
                <a:spcPts val="1200"/>
              </a:spcBef>
              <a:buNone/>
            </a:pPr>
            <a:r>
              <a:rPr lang="en-US" sz="2400" dirty="0"/>
              <a:t>Critical values can be found in Table A-2 (because the test statistic is based on the normal distribution).</a:t>
            </a:r>
            <a:endParaRPr lang="en-IN" sz="2400" dirty="0"/>
          </a:p>
        </p:txBody>
      </p:sp>
    </p:spTree>
    <p:extLst>
      <p:ext uri="{BB962C8B-B14F-4D97-AF65-F5344CB8AC3E}">
        <p14:creationId xmlns:p14="http://schemas.microsoft.com/office/powerpoint/2010/main" val="975894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Procedure for Finding the Value of the Test Statistic </a:t>
            </a:r>
            <a:r>
              <a:rPr lang="en-US" sz="2000" b="0" dirty="0">
                <a:latin typeface="+mj-lt"/>
              </a:rPr>
              <a:t>(1 of 4)</a:t>
            </a:r>
            <a:endParaRPr lang="en-IN" sz="2000" b="0" dirty="0">
              <a:latin typeface="+mj-lt"/>
            </a:endParaRPr>
          </a:p>
        </p:txBody>
      </p:sp>
      <p:sp>
        <p:nvSpPr>
          <p:cNvPr id="3" name="Content Placeholder 2"/>
          <p:cNvSpPr>
            <a:spLocks noGrp="1"/>
          </p:cNvSpPr>
          <p:nvPr>
            <p:ph idx="1"/>
          </p:nvPr>
        </p:nvSpPr>
        <p:spPr>
          <a:xfrm>
            <a:off x="457200" y="1600201"/>
            <a:ext cx="8229600" cy="2971800"/>
          </a:xfrm>
        </p:spPr>
        <p:txBody>
          <a:bodyPr/>
          <a:lstStyle/>
          <a:p>
            <a:pPr marL="0" indent="0">
              <a:buNone/>
            </a:pPr>
            <a:r>
              <a:rPr lang="en-US" sz="2600" b="1" dirty="0"/>
              <a:t>Step 1: </a:t>
            </a:r>
            <a:r>
              <a:rPr lang="en-US" sz="2600" dirty="0"/>
              <a:t>Temporarily combine the two samples into one big sample, then replace each sample value with its rank. (The lowest value gets a rank of 1, the next lowest value gets a rank of 2, and so on. If values are tied, assign to them the mean of the ranks involved in the tie. See Section 13-1 for a description of ranks and the procedure for handling ties.)</a:t>
            </a:r>
            <a:endParaRPr lang="en-IN" sz="2600" dirty="0"/>
          </a:p>
        </p:txBody>
      </p:sp>
    </p:spTree>
    <p:extLst>
      <p:ext uri="{BB962C8B-B14F-4D97-AF65-F5344CB8AC3E}">
        <p14:creationId xmlns:p14="http://schemas.microsoft.com/office/powerpoint/2010/main" val="2893096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Procedure for Finding the Value of the Test Statistic </a:t>
            </a:r>
            <a:r>
              <a:rPr lang="en-US" sz="2000" b="0" dirty="0">
                <a:latin typeface="+mj-lt"/>
              </a:rPr>
              <a:t>(2 of 4)</a:t>
            </a:r>
            <a:endParaRPr lang="en-IN" sz="2000" b="0" dirty="0">
              <a:latin typeface="+mj-lt"/>
            </a:endParaRPr>
          </a:p>
        </p:txBody>
      </p:sp>
      <p:sp>
        <p:nvSpPr>
          <p:cNvPr id="3" name="Content Placeholder 2"/>
          <p:cNvSpPr>
            <a:spLocks noGrp="1"/>
          </p:cNvSpPr>
          <p:nvPr>
            <p:ph idx="1"/>
          </p:nvPr>
        </p:nvSpPr>
        <p:spPr>
          <a:xfrm>
            <a:off x="457200" y="1600200"/>
            <a:ext cx="5257800" cy="4800600"/>
          </a:xfrm>
        </p:spPr>
        <p:txBody>
          <a:bodyPr/>
          <a:lstStyle/>
          <a:p>
            <a:pPr marL="0" indent="0">
              <a:spcBef>
                <a:spcPts val="600"/>
              </a:spcBef>
              <a:buNone/>
            </a:pPr>
            <a:r>
              <a:rPr lang="en-US" sz="2600" b="1" dirty="0"/>
              <a:t>Step 1:</a:t>
            </a:r>
          </a:p>
          <a:p>
            <a:pPr marL="0" indent="0">
              <a:spcBef>
                <a:spcPts val="600"/>
              </a:spcBef>
              <a:buNone/>
            </a:pPr>
            <a:r>
              <a:rPr lang="en-US" sz="2400" b="1" dirty="0"/>
              <a:t>EXAMPLE:</a:t>
            </a:r>
            <a:r>
              <a:rPr lang="en-US" sz="2400" i="1" dirty="0"/>
              <a:t> </a:t>
            </a:r>
            <a:r>
              <a:rPr lang="en-US" sz="2400" dirty="0"/>
              <a:t>In the table, the ranks of the 27 student course evaluations are shown in parentheses. The rank of 1 is assigned to the lowest sample value of 2.9, the rank of 2 is assigned to the next lowest value of 3.1, and the rank of 3 is assigned to the next lowest value of 3.3. The next lowest value is 3.4, which occurs four times, so we find the mean of the ranks of 4, 5, 6, 7, which is 5.5, and we assign the rank of 5.5 to each of those four tied values.</a:t>
            </a:r>
            <a:endParaRPr lang="en-IN" sz="2400" dirty="0"/>
          </a:p>
        </p:txBody>
      </p:sp>
      <p:graphicFrame>
        <p:nvGraphicFramePr>
          <p:cNvPr id="6" name="Table 5" descr="The table provides the scores for female and male professors. The following list provides the scores for female professors, with each score followed by its rank: 4.3, 20.5; 4.3, 20.5; 4.4, 23.5; 4.0, 13.5; 3.4, 5.5; 4.7, 27; 2.9, 1; 4.0, 13.5; 4.3, 20.5; 3.4, 5.5; 3.4, 5.5; 3.3, 3. For this set, n sub 1 = 12, and R sub 1 = 159.5. The following list provides the scores for male professors, with each score followed by its rank: 4.5, 25.5; 3.7, 8; 4.2, 17.5; 3.9, 11; 3.1 ,2; 4.0, 13.5; 3.8, 9.5; 3.4, 5.5; 3.4, 5.5; 3.8, 9.5; 4.3, 20.5; 4.4, 23.5; 4.1, 16; 4.2, 17.5; 4.0, 13.5. For this set, n sub 2 = 15, and R sub 2 = 218.5."/>
          <p:cNvGraphicFramePr>
            <a:graphicFrameLocks noGrp="1"/>
          </p:cNvGraphicFramePr>
          <p:nvPr>
            <p:extLst>
              <p:ext uri="{D42A27DB-BD31-4B8C-83A1-F6EECF244321}">
                <p14:modId xmlns:p14="http://schemas.microsoft.com/office/powerpoint/2010/main" val="3899319265"/>
              </p:ext>
            </p:extLst>
          </p:nvPr>
        </p:nvGraphicFramePr>
        <p:xfrm>
          <a:off x="5992368" y="1430189"/>
          <a:ext cx="2802476" cy="4937760"/>
        </p:xfrm>
        <a:graphic>
          <a:graphicData uri="http://schemas.openxmlformats.org/drawingml/2006/table">
            <a:tbl>
              <a:tblPr firstRow="1" bandRow="1">
                <a:tableStyleId>{3B4B98B0-60AC-42C2-AFA5-B58CD77FA1E5}</a:tableStyleId>
              </a:tblPr>
              <a:tblGrid>
                <a:gridCol w="1468976">
                  <a:extLst>
                    <a:ext uri="{9D8B030D-6E8A-4147-A177-3AD203B41FA5}">
                      <a16:colId xmlns:a16="http://schemas.microsoft.com/office/drawing/2014/main" val="20000"/>
                    </a:ext>
                  </a:extLst>
                </a:gridCol>
                <a:gridCol w="1333500">
                  <a:extLst>
                    <a:ext uri="{9D8B030D-6E8A-4147-A177-3AD203B41FA5}">
                      <a16:colId xmlns:a16="http://schemas.microsoft.com/office/drawing/2014/main" val="20001"/>
                    </a:ext>
                  </a:extLst>
                </a:gridCol>
              </a:tblGrid>
              <a:tr h="249849">
                <a:tc>
                  <a:txBody>
                    <a:bodyPr/>
                    <a:lstStyle/>
                    <a:p>
                      <a:pPr algn="ctr"/>
                      <a:r>
                        <a:rPr lang="en-IN" sz="1200" dirty="0">
                          <a:solidFill>
                            <a:schemeClr val="tx1"/>
                          </a:solidFill>
                        </a:rPr>
                        <a:t>Female Professor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200" dirty="0">
                          <a:solidFill>
                            <a:schemeClr val="tx1"/>
                          </a:solidFill>
                        </a:rPr>
                        <a:t>Male Professor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262329">
                <a:tc>
                  <a:txBody>
                    <a:bodyPr/>
                    <a:lstStyle/>
                    <a:p>
                      <a:pPr algn="l"/>
                      <a:r>
                        <a:rPr lang="en-IN" sz="1200" dirty="0">
                          <a:solidFill>
                            <a:schemeClr val="tx1"/>
                          </a:solidFill>
                        </a:rPr>
                        <a:t>4.3 </a:t>
                      </a:r>
                      <a:r>
                        <a:rPr lang="en-IN" sz="1200" b="1" dirty="0">
                          <a:solidFill>
                            <a:schemeClr val="tx1"/>
                          </a:solidFill>
                        </a:rPr>
                        <a:t>(20.5)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4.5</a:t>
                      </a:r>
                      <a:r>
                        <a:rPr lang="en-IN" sz="1200" baseline="0" dirty="0">
                          <a:solidFill>
                            <a:schemeClr val="tx1"/>
                          </a:solidFill>
                        </a:rPr>
                        <a:t> </a:t>
                      </a:r>
                      <a:r>
                        <a:rPr lang="en-IN" sz="1200" b="1" baseline="0" dirty="0">
                          <a:solidFill>
                            <a:schemeClr val="tx1"/>
                          </a:solidFill>
                        </a:rPr>
                        <a:t>(25.5)</a:t>
                      </a:r>
                      <a:endParaRPr lang="en-IN"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62329">
                <a:tc>
                  <a:txBody>
                    <a:bodyPr/>
                    <a:lstStyle/>
                    <a:p>
                      <a:pPr algn="l"/>
                      <a:r>
                        <a:rPr lang="en-IN" sz="1200" dirty="0">
                          <a:solidFill>
                            <a:schemeClr val="tx1"/>
                          </a:solidFill>
                        </a:rPr>
                        <a:t>4.3 </a:t>
                      </a:r>
                      <a:r>
                        <a:rPr lang="en-IN" sz="1200" b="1" dirty="0">
                          <a:solidFill>
                            <a:schemeClr val="tx1"/>
                          </a:solidFill>
                        </a:rPr>
                        <a:t>(20.5)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3.7 </a:t>
                      </a:r>
                      <a:r>
                        <a:rPr lang="en-IN" sz="1200" b="1"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62329">
                <a:tc>
                  <a:txBody>
                    <a:bodyPr/>
                    <a:lstStyle/>
                    <a:p>
                      <a:pPr algn="l"/>
                      <a:r>
                        <a:rPr lang="en-IN" sz="1200" dirty="0">
                          <a:solidFill>
                            <a:schemeClr val="tx1"/>
                          </a:solidFill>
                        </a:rPr>
                        <a:t>4.4 </a:t>
                      </a:r>
                      <a:r>
                        <a:rPr lang="en-IN" sz="1200" b="1" dirty="0">
                          <a:solidFill>
                            <a:schemeClr val="tx1"/>
                          </a:solidFill>
                        </a:rPr>
                        <a:t>(23.5)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4.2 </a:t>
                      </a:r>
                      <a:r>
                        <a:rPr lang="en-IN" sz="1200" b="1" dirty="0">
                          <a:solidFill>
                            <a:schemeClr val="tx1"/>
                          </a:solidFill>
                        </a:rPr>
                        <a:t>(17.5)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62329">
                <a:tc>
                  <a:txBody>
                    <a:bodyPr/>
                    <a:lstStyle/>
                    <a:p>
                      <a:pPr algn="l"/>
                      <a:r>
                        <a:rPr lang="en-IN" sz="1200" dirty="0">
                          <a:solidFill>
                            <a:schemeClr val="tx1"/>
                          </a:solidFill>
                        </a:rPr>
                        <a:t>4.0 </a:t>
                      </a:r>
                      <a:r>
                        <a:rPr lang="en-IN" sz="1200" b="1" dirty="0">
                          <a:solidFill>
                            <a:schemeClr val="tx1"/>
                          </a:solidFill>
                        </a:rPr>
                        <a:t>(13.5)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3.9 </a:t>
                      </a:r>
                      <a:r>
                        <a:rPr lang="en-IN" sz="1200" b="1" dirty="0">
                          <a:solidFill>
                            <a:schemeClr val="tx1"/>
                          </a:solidFill>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62329">
                <a:tc>
                  <a:txBody>
                    <a:bodyPr/>
                    <a:lstStyle/>
                    <a:p>
                      <a:pPr algn="l"/>
                      <a:r>
                        <a:rPr lang="en-IN" sz="1200" dirty="0">
                          <a:solidFill>
                            <a:schemeClr val="tx1"/>
                          </a:solidFill>
                        </a:rPr>
                        <a:t>3.4 </a:t>
                      </a:r>
                      <a:r>
                        <a:rPr lang="en-IN" sz="1200" b="1" dirty="0">
                          <a:solidFill>
                            <a:schemeClr val="tx1"/>
                          </a:solidFill>
                        </a:rPr>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3.1 </a:t>
                      </a:r>
                      <a:r>
                        <a:rPr lang="en-IN" sz="1200" b="1"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62329">
                <a:tc>
                  <a:txBody>
                    <a:bodyPr/>
                    <a:lstStyle/>
                    <a:p>
                      <a:pPr algn="l"/>
                      <a:r>
                        <a:rPr lang="en-IN" sz="1200" dirty="0">
                          <a:solidFill>
                            <a:schemeClr val="tx1"/>
                          </a:solidFill>
                        </a:rPr>
                        <a:t>4.7 </a:t>
                      </a:r>
                      <a:r>
                        <a:rPr lang="en-IN" sz="1200" b="1" dirty="0">
                          <a:solidFill>
                            <a:schemeClr val="tx1"/>
                          </a:solidFill>
                        </a:rPr>
                        <a:t>(27)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4.0 </a:t>
                      </a:r>
                      <a:r>
                        <a:rPr lang="en-IN" sz="1200" b="1" dirty="0">
                          <a:solidFill>
                            <a:schemeClr val="tx1"/>
                          </a:solidFill>
                        </a:rPr>
                        <a:t>(13.5)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62329">
                <a:tc>
                  <a:txBody>
                    <a:bodyPr/>
                    <a:lstStyle/>
                    <a:p>
                      <a:pPr algn="l"/>
                      <a:r>
                        <a:rPr lang="en-IN" sz="1200" dirty="0">
                          <a:solidFill>
                            <a:schemeClr val="tx1"/>
                          </a:solidFill>
                        </a:rPr>
                        <a:t>2.9 </a:t>
                      </a:r>
                      <a:r>
                        <a:rPr lang="en-IN" sz="1200"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3.8 </a:t>
                      </a:r>
                      <a:r>
                        <a:rPr lang="en-IN" sz="1200" b="1" dirty="0">
                          <a:solidFill>
                            <a:schemeClr val="tx1"/>
                          </a:solidFill>
                        </a:rPr>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62329">
                <a:tc>
                  <a:txBody>
                    <a:bodyPr/>
                    <a:lstStyle/>
                    <a:p>
                      <a:pPr algn="l"/>
                      <a:r>
                        <a:rPr lang="en-IN" sz="1200" dirty="0">
                          <a:solidFill>
                            <a:schemeClr val="tx1"/>
                          </a:solidFill>
                        </a:rPr>
                        <a:t>4.0 </a:t>
                      </a:r>
                      <a:r>
                        <a:rPr lang="en-IN" sz="1200" b="1" dirty="0">
                          <a:solidFill>
                            <a:schemeClr val="tx1"/>
                          </a:solidFill>
                        </a:rPr>
                        <a:t>(13.5)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3.4 </a:t>
                      </a:r>
                      <a:r>
                        <a:rPr lang="en-IN" sz="1200" b="1" dirty="0">
                          <a:solidFill>
                            <a:schemeClr val="tx1"/>
                          </a:solidFill>
                        </a:rPr>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62329">
                <a:tc>
                  <a:txBody>
                    <a:bodyPr/>
                    <a:lstStyle/>
                    <a:p>
                      <a:pPr algn="l"/>
                      <a:r>
                        <a:rPr lang="en-IN" sz="1200" dirty="0">
                          <a:solidFill>
                            <a:schemeClr val="tx1"/>
                          </a:solidFill>
                        </a:rPr>
                        <a:t>4.3 </a:t>
                      </a:r>
                      <a:r>
                        <a:rPr lang="en-IN" sz="1200" b="1" dirty="0">
                          <a:solidFill>
                            <a:schemeClr val="tx1"/>
                          </a:solidFill>
                        </a:rPr>
                        <a:t>(20.5)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3.4 </a:t>
                      </a:r>
                      <a:r>
                        <a:rPr lang="en-IN" sz="1200" b="1" dirty="0">
                          <a:solidFill>
                            <a:schemeClr val="tx1"/>
                          </a:solidFill>
                        </a:rPr>
                        <a:t>(25.5)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62329">
                <a:tc>
                  <a:txBody>
                    <a:bodyPr/>
                    <a:lstStyle/>
                    <a:p>
                      <a:pPr algn="l"/>
                      <a:r>
                        <a:rPr lang="en-IN" sz="1200" dirty="0">
                          <a:solidFill>
                            <a:schemeClr val="tx1"/>
                          </a:solidFill>
                        </a:rPr>
                        <a:t>3.4 </a:t>
                      </a:r>
                      <a:r>
                        <a:rPr lang="en-IN" sz="1200" b="1" dirty="0">
                          <a:solidFill>
                            <a:schemeClr val="tx1"/>
                          </a:solidFill>
                        </a:rPr>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3.8 </a:t>
                      </a:r>
                      <a:r>
                        <a:rPr lang="en-IN" sz="1200" b="1" dirty="0">
                          <a:solidFill>
                            <a:schemeClr val="tx1"/>
                          </a:solidFill>
                        </a:rPr>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262329">
                <a:tc>
                  <a:txBody>
                    <a:bodyPr/>
                    <a:lstStyle/>
                    <a:p>
                      <a:pPr algn="l"/>
                      <a:r>
                        <a:rPr lang="en-IN" sz="1200" dirty="0">
                          <a:solidFill>
                            <a:schemeClr val="tx1"/>
                          </a:solidFill>
                        </a:rPr>
                        <a:t>3.4 </a:t>
                      </a:r>
                      <a:r>
                        <a:rPr lang="en-IN" sz="1200" b="1" dirty="0">
                          <a:solidFill>
                            <a:schemeClr val="tx1"/>
                          </a:solidFill>
                        </a:rPr>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4.3 </a:t>
                      </a:r>
                      <a:r>
                        <a:rPr lang="en-IN" sz="1200" b="1" dirty="0">
                          <a:solidFill>
                            <a:schemeClr val="tx1"/>
                          </a:solidFill>
                        </a:rPr>
                        <a:t>(20.5)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1"/>
                  </a:ext>
                </a:extLst>
              </a:tr>
              <a:tr h="262329">
                <a:tc>
                  <a:txBody>
                    <a:bodyPr/>
                    <a:lstStyle/>
                    <a:p>
                      <a:pPr algn="l"/>
                      <a:r>
                        <a:rPr lang="en-IN" sz="1200" dirty="0">
                          <a:solidFill>
                            <a:schemeClr val="tx1"/>
                          </a:solidFill>
                        </a:rPr>
                        <a:t>3.3 </a:t>
                      </a:r>
                      <a:r>
                        <a:rPr lang="en-IN" sz="1200" b="1"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4.4 </a:t>
                      </a:r>
                      <a:r>
                        <a:rPr lang="en-IN" sz="1200" b="1" dirty="0">
                          <a:solidFill>
                            <a:schemeClr val="tx1"/>
                          </a:solidFill>
                        </a:rPr>
                        <a:t>(23.5)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2"/>
                  </a:ext>
                </a:extLst>
              </a:tr>
              <a:tr h="262329">
                <a:tc>
                  <a:txBody>
                    <a:bodyPr/>
                    <a:lstStyle/>
                    <a:p>
                      <a:pPr algn="l"/>
                      <a:r>
                        <a:rPr lang="en-IN" sz="1200"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4.1 </a:t>
                      </a:r>
                      <a:r>
                        <a:rPr lang="en-IN" sz="1200" b="1" dirty="0">
                          <a:solidFill>
                            <a:schemeClr val="tx1"/>
                          </a:solidFill>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3"/>
                  </a:ext>
                </a:extLst>
              </a:tr>
              <a:tr h="262329">
                <a:tc>
                  <a:txBody>
                    <a:bodyPr/>
                    <a:lstStyle/>
                    <a:p>
                      <a:pPr algn="l"/>
                      <a:r>
                        <a:rPr lang="en-IN" sz="1200"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4.2 </a:t>
                      </a:r>
                      <a:r>
                        <a:rPr lang="en-IN" sz="1200" b="1" dirty="0">
                          <a:solidFill>
                            <a:schemeClr val="tx1"/>
                          </a:solidFill>
                        </a:rPr>
                        <a:t>(17.5)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4"/>
                  </a:ext>
                </a:extLst>
              </a:tr>
              <a:tr h="262329">
                <a:tc>
                  <a:txBody>
                    <a:bodyPr/>
                    <a:lstStyle/>
                    <a:p>
                      <a:pPr algn="l"/>
                      <a:r>
                        <a:rPr lang="en-IN" sz="1200"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4.0 </a:t>
                      </a:r>
                      <a:r>
                        <a:rPr lang="en-IN" sz="1200" b="1" dirty="0">
                          <a:solidFill>
                            <a:schemeClr val="tx1"/>
                          </a:solidFill>
                        </a:rPr>
                        <a:t>(13.5)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5"/>
                  </a:ext>
                </a:extLst>
              </a:tr>
              <a:tr h="262329">
                <a:tc>
                  <a:txBody>
                    <a:bodyPr/>
                    <a:lstStyle/>
                    <a:p>
                      <a:pPr algn="l"/>
                      <a:r>
                        <a:rPr lang="en-IN" sz="1200" i="1" dirty="0">
                          <a:solidFill>
                            <a:schemeClr val="tx1"/>
                          </a:solidFill>
                        </a:rPr>
                        <a:t>n</a:t>
                      </a:r>
                      <a:r>
                        <a:rPr lang="en-IN" sz="1200" baseline="-25000" dirty="0">
                          <a:solidFill>
                            <a:schemeClr val="tx1"/>
                          </a:solidFill>
                        </a:rPr>
                        <a:t>1</a:t>
                      </a:r>
                      <a:r>
                        <a:rPr lang="en-IN" sz="1200" dirty="0">
                          <a:solidFill>
                            <a:schemeClr val="tx1"/>
                          </a:solidFill>
                        </a:rPr>
                        <a:t> = </a:t>
                      </a:r>
                      <a:r>
                        <a:rPr lang="en-IN" sz="1200" b="1"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i="1" dirty="0">
                          <a:solidFill>
                            <a:schemeClr val="tx1"/>
                          </a:solidFill>
                        </a:rPr>
                        <a:t>n</a:t>
                      </a:r>
                      <a:r>
                        <a:rPr lang="en-IN" sz="1200" i="1" baseline="-25000" dirty="0">
                          <a:solidFill>
                            <a:schemeClr val="tx1"/>
                          </a:solidFill>
                        </a:rPr>
                        <a:t>2</a:t>
                      </a:r>
                      <a:r>
                        <a:rPr lang="en-IN" sz="1200" dirty="0">
                          <a:solidFill>
                            <a:schemeClr val="tx1"/>
                          </a:solidFill>
                        </a:rPr>
                        <a:t> = </a:t>
                      </a:r>
                      <a:r>
                        <a:rPr lang="en-IN" sz="1200" b="1" dirty="0">
                          <a:solidFill>
                            <a:schemeClr val="tx1"/>
                          </a:solidFill>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6"/>
                  </a:ext>
                </a:extLst>
              </a:tr>
              <a:tr h="262329">
                <a:tc>
                  <a:txBody>
                    <a:bodyPr/>
                    <a:lstStyle/>
                    <a:p>
                      <a:pPr algn="l"/>
                      <a:r>
                        <a:rPr lang="en-IN" sz="1200" i="1" dirty="0">
                          <a:solidFill>
                            <a:schemeClr val="tx1"/>
                          </a:solidFill>
                        </a:rPr>
                        <a:t>R</a:t>
                      </a:r>
                      <a:r>
                        <a:rPr lang="en-IN" sz="1200" baseline="-25000" dirty="0">
                          <a:solidFill>
                            <a:schemeClr val="tx1"/>
                          </a:solidFill>
                        </a:rPr>
                        <a:t>1</a:t>
                      </a:r>
                      <a:r>
                        <a:rPr lang="en-IN" sz="1200" dirty="0">
                          <a:solidFill>
                            <a:schemeClr val="tx1"/>
                          </a:solidFill>
                        </a:rPr>
                        <a:t> = </a:t>
                      </a:r>
                      <a:r>
                        <a:rPr lang="en-IN" sz="1200" b="1" dirty="0">
                          <a:solidFill>
                            <a:schemeClr val="tx1"/>
                          </a:solidFill>
                        </a:rPr>
                        <a:t>159.5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i="1" dirty="0">
                          <a:solidFill>
                            <a:schemeClr val="tx1"/>
                          </a:solidFill>
                        </a:rPr>
                        <a:t>R</a:t>
                      </a:r>
                      <a:r>
                        <a:rPr lang="en-IN" sz="1200" baseline="-25000" dirty="0">
                          <a:solidFill>
                            <a:schemeClr val="tx1"/>
                          </a:solidFill>
                        </a:rPr>
                        <a:t>2</a:t>
                      </a:r>
                      <a:r>
                        <a:rPr lang="en-IN" sz="1200" baseline="0" dirty="0">
                          <a:solidFill>
                            <a:schemeClr val="tx1"/>
                          </a:solidFill>
                        </a:rPr>
                        <a:t> = </a:t>
                      </a:r>
                      <a:r>
                        <a:rPr lang="en-IN" sz="1200" b="1" baseline="0" dirty="0">
                          <a:solidFill>
                            <a:schemeClr val="tx1"/>
                          </a:solidFill>
                        </a:rPr>
                        <a:t>218.5</a:t>
                      </a:r>
                      <a:endParaRPr lang="en-IN"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3340633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Procedure for Finding the Value of the Test Statistic </a:t>
            </a:r>
            <a:r>
              <a:rPr lang="en-US" sz="2000" b="0" dirty="0">
                <a:latin typeface="+mj-lt"/>
              </a:rPr>
              <a:t>(3 of 4)</a:t>
            </a:r>
            <a:endParaRPr lang="en-IN" sz="2000" b="0" dirty="0">
              <a:latin typeface="+mj-lt"/>
            </a:endParaRPr>
          </a:p>
        </p:txBody>
      </p:sp>
      <p:sp>
        <p:nvSpPr>
          <p:cNvPr id="3" name="Content Placeholder 2"/>
          <p:cNvSpPr>
            <a:spLocks noGrp="1"/>
          </p:cNvSpPr>
          <p:nvPr>
            <p:ph idx="1"/>
          </p:nvPr>
        </p:nvSpPr>
        <p:spPr>
          <a:xfrm>
            <a:off x="457199" y="1600200"/>
            <a:ext cx="5442593" cy="3733800"/>
          </a:xfrm>
        </p:spPr>
        <p:txBody>
          <a:bodyPr/>
          <a:lstStyle/>
          <a:p>
            <a:pPr marL="0" indent="0">
              <a:spcBef>
                <a:spcPts val="1200"/>
              </a:spcBef>
              <a:buNone/>
            </a:pPr>
            <a:r>
              <a:rPr lang="en-US" sz="2600" b="1" dirty="0"/>
              <a:t>Step 2:</a:t>
            </a:r>
          </a:p>
          <a:p>
            <a:pPr marL="0" indent="0">
              <a:spcBef>
                <a:spcPts val="1200"/>
              </a:spcBef>
              <a:buNone/>
            </a:pPr>
            <a:r>
              <a:rPr lang="en-US" sz="2400" dirty="0"/>
              <a:t>Find the sum of the ranks for either one of the two samples.</a:t>
            </a:r>
          </a:p>
          <a:p>
            <a:pPr marL="0" indent="0">
              <a:spcBef>
                <a:spcPts val="1200"/>
              </a:spcBef>
              <a:buFontTx/>
              <a:buNone/>
            </a:pPr>
            <a:r>
              <a:rPr lang="en-US" sz="2400" b="1" kern="0" dirty="0"/>
              <a:t>EXAMPLE:</a:t>
            </a:r>
            <a:r>
              <a:rPr lang="en-US" sz="2400" i="1" kern="0" dirty="0"/>
              <a:t> </a:t>
            </a:r>
            <a:r>
              <a:rPr lang="en-US" sz="2400" kern="0" dirty="0"/>
              <a:t>In the table, the sum of the ranks from the first sample is 159.5. </a:t>
            </a:r>
            <a:endParaRPr lang="en-US" sz="2400" i="1" kern="0" dirty="0"/>
          </a:p>
          <a:p>
            <a:pPr marL="0" indent="0">
              <a:spcBef>
                <a:spcPts val="1200"/>
              </a:spcBef>
              <a:buFontTx/>
              <a:buNone/>
            </a:pPr>
            <a:r>
              <a:rPr lang="en-US" sz="2400" i="1" kern="0" dirty="0"/>
              <a:t>R</a:t>
            </a:r>
            <a:r>
              <a:rPr lang="en-US" sz="2400" kern="0" baseline="-25000" dirty="0"/>
              <a:t>1</a:t>
            </a:r>
            <a:r>
              <a:rPr lang="en-US" sz="2400" kern="0" dirty="0"/>
              <a:t> = 20.5 + 20.5 + 23.5 + … + 3 = 159.5</a:t>
            </a:r>
            <a:endParaRPr lang="en-IN" sz="2400" dirty="0"/>
          </a:p>
        </p:txBody>
      </p:sp>
      <p:pic>
        <p:nvPicPr>
          <p:cNvPr id="6" name="Picture 5" descr="Column 1 of the table provides the following ranks: 20.5, 20.5, 23.5, 13.5, 5.5, 27, 1, 13.5, 20.5, 5.5, 5.5,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7051" y="1412947"/>
            <a:ext cx="2847765" cy="4987853"/>
          </a:xfrm>
          <a:prstGeom prst="rect">
            <a:avLst/>
          </a:prstGeom>
        </p:spPr>
      </p:pic>
    </p:spTree>
    <p:extLst>
      <p:ext uri="{BB962C8B-B14F-4D97-AF65-F5344CB8AC3E}">
        <p14:creationId xmlns:p14="http://schemas.microsoft.com/office/powerpoint/2010/main" val="3918461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Procedure for Finding the Value of the Test Statistic </a:t>
            </a:r>
            <a:r>
              <a:rPr lang="en-US" sz="2000" b="0" dirty="0">
                <a:latin typeface="+mj-lt"/>
              </a:rPr>
              <a:t>(4 of 4)</a:t>
            </a:r>
            <a:endParaRPr lang="en-IN" sz="2000" b="0" dirty="0">
              <a:latin typeface="+mj-lt"/>
            </a:endParaRPr>
          </a:p>
        </p:txBody>
      </p:sp>
      <p:sp>
        <p:nvSpPr>
          <p:cNvPr id="3" name="Content Placeholder 2"/>
          <p:cNvSpPr>
            <a:spLocks noGrp="1"/>
          </p:cNvSpPr>
          <p:nvPr>
            <p:ph idx="1"/>
          </p:nvPr>
        </p:nvSpPr>
        <p:spPr>
          <a:xfrm>
            <a:off x="457200" y="1600200"/>
            <a:ext cx="8153400" cy="3428999"/>
          </a:xfrm>
        </p:spPr>
        <p:txBody>
          <a:bodyPr/>
          <a:lstStyle/>
          <a:p>
            <a:pPr marL="0" indent="0">
              <a:buNone/>
            </a:pPr>
            <a:r>
              <a:rPr lang="en-US" sz="2600" b="1" dirty="0"/>
              <a:t>Step 3: </a:t>
            </a:r>
            <a:r>
              <a:rPr lang="en-US" sz="2600" dirty="0"/>
              <a:t>Calculate the value of the </a:t>
            </a:r>
            <a:r>
              <a:rPr lang="en-US" sz="2600" i="1" dirty="0"/>
              <a:t>z </a:t>
            </a:r>
            <a:r>
              <a:rPr lang="en-US" sz="2600" dirty="0"/>
              <a:t>test statistic as shown previously, where either sample can be used as “Sample 1.” (If both sample sizes are greater than 10, then the sampling distribution of </a:t>
            </a:r>
            <a:r>
              <a:rPr lang="en-US" sz="2600" i="1" dirty="0"/>
              <a:t>R </a:t>
            </a:r>
            <a:r>
              <a:rPr lang="en-US" sz="2600" dirty="0"/>
              <a:t>is approximately normal with mean </a:t>
            </a:r>
            <a:r>
              <a:rPr lang="en-US" sz="2600" i="1" dirty="0"/>
              <a:t>µ</a:t>
            </a:r>
            <a:r>
              <a:rPr lang="en-US" sz="2600" i="1" baseline="-25000" dirty="0"/>
              <a:t>R</a:t>
            </a:r>
            <a:r>
              <a:rPr lang="en-US" sz="2600" i="1" dirty="0"/>
              <a:t> </a:t>
            </a:r>
            <a:r>
              <a:rPr lang="en-US" sz="2600" dirty="0"/>
              <a:t>and standard deviation </a:t>
            </a:r>
            <a:r>
              <a:rPr lang="el-GR" sz="2600" i="1" dirty="0">
                <a:cs typeface="Arial" panose="020B0604020202020204" pitchFamily="34" charset="0"/>
                <a:sym typeface="Symbol" panose="05050102010706020507" pitchFamily="18" charset="2"/>
              </a:rPr>
              <a:t>σ</a:t>
            </a:r>
            <a:r>
              <a:rPr lang="en-US" sz="2600" i="1" baseline="-25000" dirty="0"/>
              <a:t>R</a:t>
            </a:r>
            <a:r>
              <a:rPr lang="en-US" sz="2600" dirty="0"/>
              <a:t>, and the test statistic is as shown previously.)</a:t>
            </a:r>
          </a:p>
          <a:p>
            <a:pPr marL="0" indent="0">
              <a:buNone/>
            </a:pPr>
            <a:r>
              <a:rPr lang="en-US" sz="2400" b="1" kern="0" dirty="0"/>
              <a:t>EXAMPLE:</a:t>
            </a:r>
            <a:r>
              <a:rPr lang="en-US" sz="2400" i="1" kern="0" dirty="0"/>
              <a:t> </a:t>
            </a:r>
            <a:r>
              <a:rPr lang="en-US" sz="2400" kern="0" dirty="0"/>
              <a:t>Calculations of </a:t>
            </a:r>
            <a:r>
              <a:rPr lang="en-US" sz="2400" i="1" kern="0" dirty="0"/>
              <a:t>µ</a:t>
            </a:r>
            <a:r>
              <a:rPr lang="en-US" sz="2400" i="1" kern="0" baseline="-25000" dirty="0"/>
              <a:t>R</a:t>
            </a:r>
            <a:r>
              <a:rPr lang="en-US" sz="2400" i="1" kern="0" dirty="0"/>
              <a:t> </a:t>
            </a:r>
            <a:r>
              <a:rPr lang="en-US" sz="2400" kern="0" dirty="0"/>
              <a:t>and </a:t>
            </a:r>
            <a:r>
              <a:rPr lang="el-GR" sz="2400" i="1" dirty="0">
                <a:cs typeface="Arial" panose="020B0604020202020204" pitchFamily="34" charset="0"/>
                <a:sym typeface="Symbol" panose="05050102010706020507" pitchFamily="18" charset="2"/>
              </a:rPr>
              <a:t>σ</a:t>
            </a:r>
            <a:r>
              <a:rPr lang="en-US" sz="2400" i="1" kern="0" baseline="-25000" dirty="0"/>
              <a:t>R</a:t>
            </a:r>
            <a:r>
              <a:rPr lang="en-US" sz="2400" i="1" kern="0" dirty="0"/>
              <a:t> </a:t>
            </a:r>
            <a:r>
              <a:rPr lang="en-US" sz="2400" kern="0" dirty="0"/>
              <a:t>and </a:t>
            </a:r>
            <a:r>
              <a:rPr lang="en-US" sz="2400" i="1" kern="0" dirty="0"/>
              <a:t>z </a:t>
            </a:r>
            <a:r>
              <a:rPr lang="en-US" sz="2400" kern="0" dirty="0"/>
              <a:t>are shown in the example which follows.</a:t>
            </a:r>
            <a:endParaRPr lang="en-IN" sz="2400" dirty="0"/>
          </a:p>
        </p:txBody>
      </p:sp>
    </p:spTree>
    <p:extLst>
      <p:ext uri="{BB962C8B-B14F-4D97-AF65-F5344CB8AC3E}">
        <p14:creationId xmlns:p14="http://schemas.microsoft.com/office/powerpoint/2010/main" val="3890428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Course Evaluation Ratings for Female and Male Professors </a:t>
            </a:r>
            <a:r>
              <a:rPr lang="en-US" sz="2000" b="0" dirty="0">
                <a:latin typeface="+mj-lt"/>
              </a:rPr>
              <a:t>(1 of 11)</a:t>
            </a:r>
            <a:endParaRPr lang="en-IN" sz="2000" b="0" dirty="0">
              <a:latin typeface="+mj-lt"/>
            </a:endParaRPr>
          </a:p>
        </p:txBody>
      </p:sp>
      <p:sp>
        <p:nvSpPr>
          <p:cNvPr id="3" name="Content Placeholder 2"/>
          <p:cNvSpPr>
            <a:spLocks noGrp="1"/>
          </p:cNvSpPr>
          <p:nvPr>
            <p:ph idx="1"/>
          </p:nvPr>
        </p:nvSpPr>
        <p:spPr>
          <a:xfrm>
            <a:off x="457200" y="1600201"/>
            <a:ext cx="4419600" cy="3810000"/>
          </a:xfrm>
        </p:spPr>
        <p:txBody>
          <a:bodyPr/>
          <a:lstStyle/>
          <a:p>
            <a:pPr marL="0" indent="0">
              <a:buNone/>
            </a:pPr>
            <a:r>
              <a:rPr lang="en-US" sz="2400" dirty="0"/>
              <a:t>The table lists course evaluation ratings for courses taught by female and male professors. Use a 0.05 significance level to test the claim that female and male professors have the same median course evaluation rating.</a:t>
            </a:r>
            <a:endParaRPr lang="en-IN" sz="2400" dirty="0"/>
          </a:p>
        </p:txBody>
      </p:sp>
      <p:graphicFrame>
        <p:nvGraphicFramePr>
          <p:cNvPr id="5" name="Table 4" descr="The table provides the scores for female and male professors. The following list provides the scores for female professors, with each score followed by its rank: 4.3, 20.5; 4.3, 20.5; 4.4, 23.5; 4.0, 13.5; 3.4, 5.5; 4.7, 27; 2.9, 1; 4.0, 13.5; 4.3, 20.5; 3.4, 5.5; 3.4, 5.5; 3.3, 3. For this set, n sub 1 = 12, and R sub 1 = 159.5. The following list provides the scores for male professors, with each score followed by its rank: 4.5, 25.5; 3.7, 8; 4.2, 17.5; 3.9, 11; 3.1 ,2; 4.0, 13.5; 3.8, 9.5; 3.4, 5.5; 3.4, 5.5; 3.8, 9.5; 4.3, 20.5; 4.4, 23.5; 4.1, 16; 4.2, 17.5; 4.0, 13.5. For this set, n sub 2 = 15, and R sub 2 = 218.5."/>
          <p:cNvGraphicFramePr>
            <a:graphicFrameLocks noGrp="1"/>
          </p:cNvGraphicFramePr>
          <p:nvPr>
            <p:extLst>
              <p:ext uri="{D42A27DB-BD31-4B8C-83A1-F6EECF244321}">
                <p14:modId xmlns:p14="http://schemas.microsoft.com/office/powerpoint/2010/main" val="3528005921"/>
              </p:ext>
            </p:extLst>
          </p:nvPr>
        </p:nvGraphicFramePr>
        <p:xfrm>
          <a:off x="5706532" y="1430866"/>
          <a:ext cx="2802476" cy="4937760"/>
        </p:xfrm>
        <a:graphic>
          <a:graphicData uri="http://schemas.openxmlformats.org/drawingml/2006/table">
            <a:tbl>
              <a:tblPr firstRow="1" bandRow="1">
                <a:tableStyleId>{3B4B98B0-60AC-42C2-AFA5-B58CD77FA1E5}</a:tableStyleId>
              </a:tblPr>
              <a:tblGrid>
                <a:gridCol w="1468976">
                  <a:extLst>
                    <a:ext uri="{9D8B030D-6E8A-4147-A177-3AD203B41FA5}">
                      <a16:colId xmlns:a16="http://schemas.microsoft.com/office/drawing/2014/main" val="20000"/>
                    </a:ext>
                  </a:extLst>
                </a:gridCol>
                <a:gridCol w="1333500">
                  <a:extLst>
                    <a:ext uri="{9D8B030D-6E8A-4147-A177-3AD203B41FA5}">
                      <a16:colId xmlns:a16="http://schemas.microsoft.com/office/drawing/2014/main" val="20001"/>
                    </a:ext>
                  </a:extLst>
                </a:gridCol>
              </a:tblGrid>
              <a:tr h="249849">
                <a:tc>
                  <a:txBody>
                    <a:bodyPr/>
                    <a:lstStyle/>
                    <a:p>
                      <a:pPr algn="ctr"/>
                      <a:r>
                        <a:rPr lang="en-IN" sz="1200" dirty="0">
                          <a:solidFill>
                            <a:schemeClr val="tx1"/>
                          </a:solidFill>
                        </a:rPr>
                        <a:t>Female Professor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sz="1200" dirty="0">
                          <a:solidFill>
                            <a:schemeClr val="tx1"/>
                          </a:solidFill>
                        </a:rPr>
                        <a:t>Male Professor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262329">
                <a:tc>
                  <a:txBody>
                    <a:bodyPr/>
                    <a:lstStyle/>
                    <a:p>
                      <a:pPr algn="l"/>
                      <a:r>
                        <a:rPr lang="en-IN" sz="1200" dirty="0">
                          <a:solidFill>
                            <a:schemeClr val="tx1"/>
                          </a:solidFill>
                        </a:rPr>
                        <a:t>4.3 </a:t>
                      </a:r>
                      <a:r>
                        <a:rPr lang="en-IN" sz="1200" b="1" dirty="0">
                          <a:solidFill>
                            <a:schemeClr val="tx1"/>
                          </a:solidFill>
                        </a:rPr>
                        <a:t>(20.5)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4.5</a:t>
                      </a:r>
                      <a:r>
                        <a:rPr lang="en-IN" sz="1200" baseline="0" dirty="0">
                          <a:solidFill>
                            <a:schemeClr val="tx1"/>
                          </a:solidFill>
                        </a:rPr>
                        <a:t> </a:t>
                      </a:r>
                      <a:r>
                        <a:rPr lang="en-IN" sz="1200" b="1" baseline="0" dirty="0">
                          <a:solidFill>
                            <a:schemeClr val="tx1"/>
                          </a:solidFill>
                        </a:rPr>
                        <a:t>(25.5)</a:t>
                      </a:r>
                      <a:endParaRPr lang="en-IN"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62329">
                <a:tc>
                  <a:txBody>
                    <a:bodyPr/>
                    <a:lstStyle/>
                    <a:p>
                      <a:pPr algn="l"/>
                      <a:r>
                        <a:rPr lang="en-IN" sz="1200" dirty="0">
                          <a:solidFill>
                            <a:schemeClr val="tx1"/>
                          </a:solidFill>
                        </a:rPr>
                        <a:t>4.3 </a:t>
                      </a:r>
                      <a:r>
                        <a:rPr lang="en-IN" sz="1200" b="1" dirty="0">
                          <a:solidFill>
                            <a:schemeClr val="tx1"/>
                          </a:solidFill>
                        </a:rPr>
                        <a:t>(20.5)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3.7 </a:t>
                      </a:r>
                      <a:r>
                        <a:rPr lang="en-IN" sz="1200" b="1"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62329">
                <a:tc>
                  <a:txBody>
                    <a:bodyPr/>
                    <a:lstStyle/>
                    <a:p>
                      <a:pPr algn="l"/>
                      <a:r>
                        <a:rPr lang="en-IN" sz="1200" dirty="0">
                          <a:solidFill>
                            <a:schemeClr val="tx1"/>
                          </a:solidFill>
                        </a:rPr>
                        <a:t>4.4 </a:t>
                      </a:r>
                      <a:r>
                        <a:rPr lang="en-IN" sz="1200" b="1" dirty="0">
                          <a:solidFill>
                            <a:schemeClr val="tx1"/>
                          </a:solidFill>
                        </a:rPr>
                        <a:t>(23.5)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4.2 </a:t>
                      </a:r>
                      <a:r>
                        <a:rPr lang="en-IN" sz="1200" b="1" dirty="0">
                          <a:solidFill>
                            <a:schemeClr val="tx1"/>
                          </a:solidFill>
                        </a:rPr>
                        <a:t>(17.5)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62329">
                <a:tc>
                  <a:txBody>
                    <a:bodyPr/>
                    <a:lstStyle/>
                    <a:p>
                      <a:pPr algn="l"/>
                      <a:r>
                        <a:rPr lang="en-IN" sz="1200" dirty="0">
                          <a:solidFill>
                            <a:schemeClr val="tx1"/>
                          </a:solidFill>
                        </a:rPr>
                        <a:t>4.0 </a:t>
                      </a:r>
                      <a:r>
                        <a:rPr lang="en-IN" sz="1200" b="1" dirty="0">
                          <a:solidFill>
                            <a:schemeClr val="tx1"/>
                          </a:solidFill>
                        </a:rPr>
                        <a:t>(13.5)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3.9 </a:t>
                      </a:r>
                      <a:r>
                        <a:rPr lang="en-IN" sz="1200" b="1" dirty="0">
                          <a:solidFill>
                            <a:schemeClr val="tx1"/>
                          </a:solidFill>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62329">
                <a:tc>
                  <a:txBody>
                    <a:bodyPr/>
                    <a:lstStyle/>
                    <a:p>
                      <a:pPr algn="l"/>
                      <a:r>
                        <a:rPr lang="en-IN" sz="1200" dirty="0">
                          <a:solidFill>
                            <a:schemeClr val="tx1"/>
                          </a:solidFill>
                        </a:rPr>
                        <a:t>3.4 </a:t>
                      </a:r>
                      <a:r>
                        <a:rPr lang="en-IN" sz="1200" b="1" dirty="0">
                          <a:solidFill>
                            <a:schemeClr val="tx1"/>
                          </a:solidFill>
                        </a:rPr>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3.1 </a:t>
                      </a:r>
                      <a:r>
                        <a:rPr lang="en-IN" sz="1200" b="1"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62329">
                <a:tc>
                  <a:txBody>
                    <a:bodyPr/>
                    <a:lstStyle/>
                    <a:p>
                      <a:pPr algn="l"/>
                      <a:r>
                        <a:rPr lang="en-IN" sz="1200" dirty="0">
                          <a:solidFill>
                            <a:schemeClr val="tx1"/>
                          </a:solidFill>
                        </a:rPr>
                        <a:t>4.7 </a:t>
                      </a:r>
                      <a:r>
                        <a:rPr lang="en-IN" sz="1200" b="1" dirty="0">
                          <a:solidFill>
                            <a:schemeClr val="tx1"/>
                          </a:solidFill>
                        </a:rPr>
                        <a:t>(27)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4.0 </a:t>
                      </a:r>
                      <a:r>
                        <a:rPr lang="en-IN" sz="1200" b="1" dirty="0">
                          <a:solidFill>
                            <a:schemeClr val="tx1"/>
                          </a:solidFill>
                        </a:rPr>
                        <a:t>(13.5)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62329">
                <a:tc>
                  <a:txBody>
                    <a:bodyPr/>
                    <a:lstStyle/>
                    <a:p>
                      <a:pPr algn="l"/>
                      <a:r>
                        <a:rPr lang="en-IN" sz="1200" dirty="0">
                          <a:solidFill>
                            <a:schemeClr val="tx1"/>
                          </a:solidFill>
                        </a:rPr>
                        <a:t>2.9 </a:t>
                      </a:r>
                      <a:r>
                        <a:rPr lang="en-IN" sz="1200"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3.8 </a:t>
                      </a:r>
                      <a:r>
                        <a:rPr lang="en-IN" sz="1200" b="1" dirty="0">
                          <a:solidFill>
                            <a:schemeClr val="tx1"/>
                          </a:solidFill>
                        </a:rPr>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62329">
                <a:tc>
                  <a:txBody>
                    <a:bodyPr/>
                    <a:lstStyle/>
                    <a:p>
                      <a:pPr algn="l"/>
                      <a:r>
                        <a:rPr lang="en-IN" sz="1200" dirty="0">
                          <a:solidFill>
                            <a:schemeClr val="tx1"/>
                          </a:solidFill>
                        </a:rPr>
                        <a:t>4.0 </a:t>
                      </a:r>
                      <a:r>
                        <a:rPr lang="en-IN" sz="1200" b="1" dirty="0">
                          <a:solidFill>
                            <a:schemeClr val="tx1"/>
                          </a:solidFill>
                        </a:rPr>
                        <a:t>(13.5)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3.4 </a:t>
                      </a:r>
                      <a:r>
                        <a:rPr lang="en-IN" sz="1200" b="1" dirty="0">
                          <a:solidFill>
                            <a:schemeClr val="tx1"/>
                          </a:solidFill>
                        </a:rPr>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62329">
                <a:tc>
                  <a:txBody>
                    <a:bodyPr/>
                    <a:lstStyle/>
                    <a:p>
                      <a:pPr algn="l"/>
                      <a:r>
                        <a:rPr lang="en-IN" sz="1200" dirty="0">
                          <a:solidFill>
                            <a:schemeClr val="tx1"/>
                          </a:solidFill>
                        </a:rPr>
                        <a:t>4.3 </a:t>
                      </a:r>
                      <a:r>
                        <a:rPr lang="en-IN" sz="1200" b="1" dirty="0">
                          <a:solidFill>
                            <a:schemeClr val="tx1"/>
                          </a:solidFill>
                        </a:rPr>
                        <a:t>(20.5)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3.4 </a:t>
                      </a:r>
                      <a:r>
                        <a:rPr lang="en-IN" sz="1200" b="1" dirty="0">
                          <a:solidFill>
                            <a:schemeClr val="tx1"/>
                          </a:solidFill>
                        </a:rPr>
                        <a:t>(25.5)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62329">
                <a:tc>
                  <a:txBody>
                    <a:bodyPr/>
                    <a:lstStyle/>
                    <a:p>
                      <a:pPr algn="l"/>
                      <a:r>
                        <a:rPr lang="en-IN" sz="1200" dirty="0">
                          <a:solidFill>
                            <a:schemeClr val="tx1"/>
                          </a:solidFill>
                        </a:rPr>
                        <a:t>3.4 </a:t>
                      </a:r>
                      <a:r>
                        <a:rPr lang="en-IN" sz="1200" b="1" dirty="0">
                          <a:solidFill>
                            <a:schemeClr val="tx1"/>
                          </a:solidFill>
                        </a:rPr>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3.8 </a:t>
                      </a:r>
                      <a:r>
                        <a:rPr lang="en-IN" sz="1200" b="1" dirty="0">
                          <a:solidFill>
                            <a:schemeClr val="tx1"/>
                          </a:solidFill>
                        </a:rPr>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262329">
                <a:tc>
                  <a:txBody>
                    <a:bodyPr/>
                    <a:lstStyle/>
                    <a:p>
                      <a:pPr algn="l"/>
                      <a:r>
                        <a:rPr lang="en-IN" sz="1200" dirty="0">
                          <a:solidFill>
                            <a:schemeClr val="tx1"/>
                          </a:solidFill>
                        </a:rPr>
                        <a:t>3.4 </a:t>
                      </a:r>
                      <a:r>
                        <a:rPr lang="en-IN" sz="1200" b="1" dirty="0">
                          <a:solidFill>
                            <a:schemeClr val="tx1"/>
                          </a:solidFill>
                        </a:rPr>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4.3 </a:t>
                      </a:r>
                      <a:r>
                        <a:rPr lang="en-IN" sz="1200" b="1" dirty="0">
                          <a:solidFill>
                            <a:schemeClr val="tx1"/>
                          </a:solidFill>
                        </a:rPr>
                        <a:t>(20.5)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1"/>
                  </a:ext>
                </a:extLst>
              </a:tr>
              <a:tr h="262329">
                <a:tc>
                  <a:txBody>
                    <a:bodyPr/>
                    <a:lstStyle/>
                    <a:p>
                      <a:pPr algn="l"/>
                      <a:r>
                        <a:rPr lang="en-IN" sz="1200" dirty="0">
                          <a:solidFill>
                            <a:schemeClr val="tx1"/>
                          </a:solidFill>
                        </a:rPr>
                        <a:t>3.3 </a:t>
                      </a:r>
                      <a:r>
                        <a:rPr lang="en-IN" sz="1200" b="1"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4.4 </a:t>
                      </a:r>
                      <a:r>
                        <a:rPr lang="en-IN" sz="1200" b="1" dirty="0">
                          <a:solidFill>
                            <a:schemeClr val="tx1"/>
                          </a:solidFill>
                        </a:rPr>
                        <a:t>(23.5)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2"/>
                  </a:ext>
                </a:extLst>
              </a:tr>
              <a:tr h="262329">
                <a:tc>
                  <a:txBody>
                    <a:bodyPr/>
                    <a:lstStyle/>
                    <a:p>
                      <a:pPr algn="l"/>
                      <a:r>
                        <a:rPr lang="en-IN" sz="1200"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4.1 </a:t>
                      </a:r>
                      <a:r>
                        <a:rPr lang="en-IN" sz="1200" b="1" dirty="0">
                          <a:solidFill>
                            <a:schemeClr val="tx1"/>
                          </a:solidFill>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3"/>
                  </a:ext>
                </a:extLst>
              </a:tr>
              <a:tr h="262329">
                <a:tc>
                  <a:txBody>
                    <a:bodyPr/>
                    <a:lstStyle/>
                    <a:p>
                      <a:pPr algn="l"/>
                      <a:r>
                        <a:rPr lang="en-IN" sz="1200"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4.2 </a:t>
                      </a:r>
                      <a:r>
                        <a:rPr lang="en-IN" sz="1200" b="1" dirty="0">
                          <a:solidFill>
                            <a:schemeClr val="tx1"/>
                          </a:solidFill>
                        </a:rPr>
                        <a:t>(17.5)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4"/>
                  </a:ext>
                </a:extLst>
              </a:tr>
              <a:tr h="262329">
                <a:tc>
                  <a:txBody>
                    <a:bodyPr/>
                    <a:lstStyle/>
                    <a:p>
                      <a:pPr algn="l"/>
                      <a:r>
                        <a:rPr lang="en-IN" sz="1200"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dirty="0">
                          <a:solidFill>
                            <a:schemeClr val="tx1"/>
                          </a:solidFill>
                        </a:rPr>
                        <a:t>4.0 </a:t>
                      </a:r>
                      <a:r>
                        <a:rPr lang="en-IN" sz="1200" b="1" dirty="0">
                          <a:solidFill>
                            <a:schemeClr val="tx1"/>
                          </a:solidFill>
                        </a:rPr>
                        <a:t>(13.5)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5"/>
                  </a:ext>
                </a:extLst>
              </a:tr>
              <a:tr h="262329">
                <a:tc>
                  <a:txBody>
                    <a:bodyPr/>
                    <a:lstStyle/>
                    <a:p>
                      <a:pPr algn="l"/>
                      <a:r>
                        <a:rPr lang="en-IN" sz="1200" i="1" dirty="0">
                          <a:solidFill>
                            <a:schemeClr val="tx1"/>
                          </a:solidFill>
                        </a:rPr>
                        <a:t>n</a:t>
                      </a:r>
                      <a:r>
                        <a:rPr lang="en-IN" sz="1200" baseline="-25000" dirty="0">
                          <a:solidFill>
                            <a:schemeClr val="tx1"/>
                          </a:solidFill>
                        </a:rPr>
                        <a:t>1</a:t>
                      </a:r>
                      <a:r>
                        <a:rPr lang="en-IN" sz="1200" dirty="0">
                          <a:solidFill>
                            <a:schemeClr val="tx1"/>
                          </a:solidFill>
                        </a:rPr>
                        <a:t> = </a:t>
                      </a:r>
                      <a:r>
                        <a:rPr lang="en-IN" sz="1200" b="1"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i="1" dirty="0">
                          <a:solidFill>
                            <a:schemeClr val="tx1"/>
                          </a:solidFill>
                        </a:rPr>
                        <a:t>n</a:t>
                      </a:r>
                      <a:r>
                        <a:rPr lang="en-IN" sz="1200" i="1" baseline="-25000" dirty="0">
                          <a:solidFill>
                            <a:schemeClr val="tx1"/>
                          </a:solidFill>
                        </a:rPr>
                        <a:t>2</a:t>
                      </a:r>
                      <a:r>
                        <a:rPr lang="en-IN" sz="1200" dirty="0">
                          <a:solidFill>
                            <a:schemeClr val="tx1"/>
                          </a:solidFill>
                        </a:rPr>
                        <a:t> = </a:t>
                      </a:r>
                      <a:r>
                        <a:rPr lang="en-IN" sz="1200" b="1" dirty="0">
                          <a:solidFill>
                            <a:schemeClr val="tx1"/>
                          </a:solidFill>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6"/>
                  </a:ext>
                </a:extLst>
              </a:tr>
              <a:tr h="262329">
                <a:tc>
                  <a:txBody>
                    <a:bodyPr/>
                    <a:lstStyle/>
                    <a:p>
                      <a:pPr algn="l"/>
                      <a:r>
                        <a:rPr lang="en-IN" sz="1200" i="1" dirty="0">
                          <a:solidFill>
                            <a:schemeClr val="tx1"/>
                          </a:solidFill>
                        </a:rPr>
                        <a:t>R</a:t>
                      </a:r>
                      <a:r>
                        <a:rPr lang="en-IN" sz="1200" baseline="-25000" dirty="0">
                          <a:solidFill>
                            <a:schemeClr val="tx1"/>
                          </a:solidFill>
                        </a:rPr>
                        <a:t>1</a:t>
                      </a:r>
                      <a:r>
                        <a:rPr lang="en-IN" sz="1200" dirty="0">
                          <a:solidFill>
                            <a:schemeClr val="tx1"/>
                          </a:solidFill>
                        </a:rPr>
                        <a:t> = </a:t>
                      </a:r>
                      <a:r>
                        <a:rPr lang="en-IN" sz="1200" b="1" dirty="0">
                          <a:solidFill>
                            <a:schemeClr val="tx1"/>
                          </a:solidFill>
                        </a:rPr>
                        <a:t>159.5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IN" sz="1200" i="1" dirty="0">
                          <a:solidFill>
                            <a:schemeClr val="tx1"/>
                          </a:solidFill>
                        </a:rPr>
                        <a:t>R</a:t>
                      </a:r>
                      <a:r>
                        <a:rPr lang="en-IN" sz="1200" baseline="-25000" dirty="0">
                          <a:solidFill>
                            <a:schemeClr val="tx1"/>
                          </a:solidFill>
                        </a:rPr>
                        <a:t>2</a:t>
                      </a:r>
                      <a:r>
                        <a:rPr lang="en-IN" sz="1200" baseline="0" dirty="0">
                          <a:solidFill>
                            <a:schemeClr val="tx1"/>
                          </a:solidFill>
                        </a:rPr>
                        <a:t> = </a:t>
                      </a:r>
                      <a:r>
                        <a:rPr lang="en-IN" sz="1200" b="1" baseline="0" dirty="0">
                          <a:solidFill>
                            <a:schemeClr val="tx1"/>
                          </a:solidFill>
                        </a:rPr>
                        <a:t>218.5</a:t>
                      </a:r>
                      <a:endParaRPr lang="en-IN"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440477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Course Evaluation Ratings for Female and Male Professors </a:t>
            </a:r>
            <a:r>
              <a:rPr lang="en-US" sz="2000" b="0" dirty="0">
                <a:latin typeface="+mj-lt"/>
              </a:rPr>
              <a:t>(2 of 11)</a:t>
            </a:r>
            <a:endParaRPr lang="en-IN" sz="2000" b="0" dirty="0">
              <a:latin typeface="+mj-lt"/>
            </a:endParaRPr>
          </a:p>
        </p:txBody>
      </p:sp>
      <p:sp>
        <p:nvSpPr>
          <p:cNvPr id="3" name="Content Placeholder 2"/>
          <p:cNvSpPr>
            <a:spLocks noGrp="1"/>
          </p:cNvSpPr>
          <p:nvPr>
            <p:ph idx="1"/>
          </p:nvPr>
        </p:nvSpPr>
        <p:spPr>
          <a:xfrm>
            <a:off x="457200" y="1600201"/>
            <a:ext cx="4724400" cy="3429000"/>
          </a:xfrm>
        </p:spPr>
        <p:txBody>
          <a:bodyPr/>
          <a:lstStyle/>
          <a:p>
            <a:pPr marL="0" indent="0">
              <a:spcBef>
                <a:spcPts val="1200"/>
              </a:spcBef>
              <a:buNone/>
            </a:pPr>
            <a:r>
              <a:rPr lang="en-US" sz="2600" dirty="0"/>
              <a:t>Solution</a:t>
            </a:r>
          </a:p>
          <a:p>
            <a:pPr marL="0" indent="0">
              <a:spcBef>
                <a:spcPts val="1200"/>
              </a:spcBef>
              <a:buNone/>
            </a:pPr>
            <a:r>
              <a:rPr lang="en-US" sz="2400" b="1" dirty="0"/>
              <a:t>Requirement Check </a:t>
            </a:r>
            <a:r>
              <a:rPr lang="en-US" sz="2400" dirty="0"/>
              <a:t>(1) The sample data are two independent simple random samples. (2) The sample sizes are 12 and 15, so both sample sizes are greater than 10. The requirements are satisfied.</a:t>
            </a:r>
            <a:endParaRPr lang="en-IN" sz="2400" dirty="0"/>
          </a:p>
        </p:txBody>
      </p:sp>
      <p:pic>
        <p:nvPicPr>
          <p:cNvPr id="5" name="Picture 4" descr="As shown in the table, the number of scores for female professors is n sub 1 = 12, and the number of scores for male professors is n sub 2 =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8045" y="1412879"/>
            <a:ext cx="2839664" cy="4987853"/>
          </a:xfrm>
          <a:prstGeom prst="rect">
            <a:avLst/>
          </a:prstGeom>
        </p:spPr>
      </p:pic>
    </p:spTree>
    <p:extLst>
      <p:ext uri="{BB962C8B-B14F-4D97-AF65-F5344CB8AC3E}">
        <p14:creationId xmlns:p14="http://schemas.microsoft.com/office/powerpoint/2010/main" val="3132171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Course Evaluation Ratings for Female and Male Professors </a:t>
            </a:r>
            <a:r>
              <a:rPr lang="en-US" sz="2000" b="0" dirty="0">
                <a:latin typeface="+mj-lt"/>
              </a:rPr>
              <a:t>(3 of 11)</a:t>
            </a:r>
            <a:endParaRPr lang="en-IN" sz="2000" b="0" dirty="0">
              <a:latin typeface="+mj-lt"/>
            </a:endParaRPr>
          </a:p>
        </p:txBody>
      </p:sp>
      <p:sp>
        <p:nvSpPr>
          <p:cNvPr id="3" name="Content Placeholder 2"/>
          <p:cNvSpPr>
            <a:spLocks noGrp="1"/>
          </p:cNvSpPr>
          <p:nvPr>
            <p:ph idx="1"/>
          </p:nvPr>
        </p:nvSpPr>
        <p:spPr/>
        <p:txBody>
          <a:bodyPr/>
          <a:lstStyle/>
          <a:p>
            <a:pPr marL="0" indent="0">
              <a:spcBef>
                <a:spcPts val="1200"/>
              </a:spcBef>
              <a:buNone/>
            </a:pPr>
            <a:r>
              <a:rPr lang="en-US" sz="2600" dirty="0"/>
              <a:t>Solution</a:t>
            </a:r>
          </a:p>
          <a:p>
            <a:pPr marL="0" indent="0">
              <a:spcBef>
                <a:spcPts val="1200"/>
              </a:spcBef>
              <a:buNone/>
            </a:pPr>
            <a:r>
              <a:rPr lang="en-US" sz="2400" dirty="0"/>
              <a:t>The null and alternative hypotheses are as follows:</a:t>
            </a:r>
          </a:p>
          <a:p>
            <a:pPr marL="573088" indent="-563563">
              <a:spcBef>
                <a:spcPts val="1200"/>
              </a:spcBef>
              <a:buNone/>
            </a:pPr>
            <a:r>
              <a:rPr lang="en-US" sz="2400" i="1" dirty="0"/>
              <a:t>H</a:t>
            </a:r>
            <a:r>
              <a:rPr lang="en-US" sz="2400" baseline="-25000" dirty="0"/>
              <a:t>0</a:t>
            </a:r>
            <a:r>
              <a:rPr lang="en-US" sz="2400" dirty="0"/>
              <a:t>: The median of the course evaluation ratings for courses taught by female professors is equal to the median of the course evaluation ratings for courses taught by male professors.</a:t>
            </a:r>
          </a:p>
          <a:p>
            <a:pPr marL="573088" indent="-563563">
              <a:spcBef>
                <a:spcPts val="1200"/>
              </a:spcBef>
              <a:buNone/>
            </a:pPr>
            <a:r>
              <a:rPr lang="en-US" sz="2400" i="1" dirty="0"/>
              <a:t>H</a:t>
            </a:r>
            <a:r>
              <a:rPr lang="en-US" sz="2400" baseline="-25000" dirty="0"/>
              <a:t>1</a:t>
            </a:r>
            <a:r>
              <a:rPr lang="en-US" sz="2400" dirty="0"/>
              <a:t>: The median course evaluation rating for courses taught by female professors is different from the median course evaluation rating for courses taught by male professors.</a:t>
            </a:r>
            <a:endParaRPr lang="en-IN" sz="2400" dirty="0"/>
          </a:p>
        </p:txBody>
      </p:sp>
    </p:spTree>
    <p:extLst>
      <p:ext uri="{BB962C8B-B14F-4D97-AF65-F5344CB8AC3E}">
        <p14:creationId xmlns:p14="http://schemas.microsoft.com/office/powerpoint/2010/main" val="145695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Course Evaluation Ratings for Female and Male Professors </a:t>
            </a:r>
            <a:r>
              <a:rPr lang="en-US" sz="2000" b="0" dirty="0">
                <a:latin typeface="+mj-lt"/>
              </a:rPr>
              <a:t>(4 of 11)</a:t>
            </a:r>
            <a:endParaRPr lang="en-IN" sz="2000" b="0" dirty="0">
              <a:latin typeface="+mj-lt"/>
            </a:endParaRPr>
          </a:p>
        </p:txBody>
      </p:sp>
      <p:sp>
        <p:nvSpPr>
          <p:cNvPr id="3" name="Content Placeholder 2"/>
          <p:cNvSpPr>
            <a:spLocks noGrp="1"/>
          </p:cNvSpPr>
          <p:nvPr>
            <p:ph idx="1"/>
          </p:nvPr>
        </p:nvSpPr>
        <p:spPr>
          <a:xfrm>
            <a:off x="457200" y="1600200"/>
            <a:ext cx="5029200" cy="4572000"/>
          </a:xfrm>
        </p:spPr>
        <p:txBody>
          <a:bodyPr/>
          <a:lstStyle/>
          <a:p>
            <a:pPr marL="0" indent="0">
              <a:spcBef>
                <a:spcPts val="1200"/>
              </a:spcBef>
              <a:buNone/>
            </a:pPr>
            <a:r>
              <a:rPr lang="en-US" sz="2600" dirty="0"/>
              <a:t>Solution</a:t>
            </a:r>
          </a:p>
          <a:p>
            <a:pPr marL="0" indent="0">
              <a:spcBef>
                <a:spcPts val="1200"/>
              </a:spcBef>
              <a:buNone/>
            </a:pPr>
            <a:r>
              <a:rPr lang="en-US" sz="2200" dirty="0"/>
              <a:t>Rank the combined list of all 27 course ratings, beginning with a rank of 1 (assigned to the lowest value of 2.9). The ranks corresponding to the individual sample values are shown in parentheses in the table. </a:t>
            </a:r>
            <a:r>
              <a:rPr lang="en-US" sz="2200" i="1" dirty="0"/>
              <a:t>R </a:t>
            </a:r>
            <a:r>
              <a:rPr lang="en-US" sz="2200" dirty="0"/>
              <a:t>denotes the sum of the ranks for the sample we choose as Sample 1. If we choose the course evaluations of female professors as Sample 1, we get</a:t>
            </a:r>
          </a:p>
          <a:p>
            <a:pPr marL="0" indent="0">
              <a:spcBef>
                <a:spcPts val="1200"/>
              </a:spcBef>
              <a:buNone/>
            </a:pPr>
            <a:r>
              <a:rPr lang="pt-BR" sz="2200" i="1" dirty="0"/>
              <a:t>R </a:t>
            </a:r>
            <a:r>
              <a:rPr lang="pt-BR" sz="2200" dirty="0"/>
              <a:t>= 20.5 + 20.5 + 23.5 + ... + 3 = 159.5</a:t>
            </a:r>
            <a:endParaRPr lang="en-IN" sz="2200" dirty="0"/>
          </a:p>
        </p:txBody>
      </p:sp>
      <p:pic>
        <p:nvPicPr>
          <p:cNvPr id="6" name="Picture 5" descr="Column 1 of the table provides the following ranks: 20.5, 20.5, 23.5, 13.5, 5.5, 27, 1, 13.5, 20.5, 5.5, 5.5,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6209" y="1475281"/>
            <a:ext cx="2764392" cy="4889572"/>
          </a:xfrm>
          <a:prstGeom prst="rect">
            <a:avLst/>
          </a:prstGeom>
        </p:spPr>
      </p:pic>
    </p:spTree>
    <p:extLst>
      <p:ext uri="{BB962C8B-B14F-4D97-AF65-F5344CB8AC3E}">
        <p14:creationId xmlns:p14="http://schemas.microsoft.com/office/powerpoint/2010/main" val="2425521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Nonparametric Tests</a:t>
            </a:r>
            <a:endParaRPr lang="en-IN" sz="3600" dirty="0">
              <a:solidFill>
                <a:schemeClr val="bg2"/>
              </a:solidFill>
              <a:latin typeface="+mj-lt"/>
            </a:endParaRPr>
          </a:p>
        </p:txBody>
      </p:sp>
      <p:sp>
        <p:nvSpPr>
          <p:cNvPr id="3" name="Content Placeholder 2"/>
          <p:cNvSpPr>
            <a:spLocks noGrp="1"/>
          </p:cNvSpPr>
          <p:nvPr>
            <p:ph idx="1"/>
          </p:nvPr>
        </p:nvSpPr>
        <p:spPr/>
        <p:txBody>
          <a:bodyPr/>
          <a:lstStyle/>
          <a:p>
            <a:pPr marL="12700" indent="0" defTabSz="690563">
              <a:spcBef>
                <a:spcPct val="50000"/>
              </a:spcBef>
              <a:buNone/>
              <a:defRPr/>
            </a:pPr>
            <a:r>
              <a:rPr lang="en-US" sz="2600" dirty="0"/>
              <a:t>13-1 Basics of Nonparametric Tests</a:t>
            </a:r>
          </a:p>
          <a:p>
            <a:pPr marL="12700" indent="0" defTabSz="690563">
              <a:spcBef>
                <a:spcPct val="50000"/>
              </a:spcBef>
              <a:buNone/>
              <a:defRPr/>
            </a:pPr>
            <a:r>
              <a:rPr lang="en-US" sz="2600" dirty="0"/>
              <a:t>13-2 Sign Test</a:t>
            </a:r>
          </a:p>
          <a:p>
            <a:pPr marL="12700" indent="0" defTabSz="690563">
              <a:spcBef>
                <a:spcPct val="50000"/>
              </a:spcBef>
              <a:buNone/>
              <a:defRPr/>
            </a:pPr>
            <a:r>
              <a:rPr lang="en-US" sz="2600" dirty="0"/>
              <a:t>13-3 Wilcoxon Signed-Ranks Test for Matched Pairs</a:t>
            </a:r>
          </a:p>
          <a:p>
            <a:pPr marL="12700" indent="0" defTabSz="690563">
              <a:spcBef>
                <a:spcPct val="50000"/>
              </a:spcBef>
              <a:buNone/>
              <a:defRPr/>
            </a:pPr>
            <a:r>
              <a:rPr lang="en-US" sz="2600" b="1" dirty="0"/>
              <a:t>13-4 Wilcoxon Rank-Sum Test for Two Independent Samples</a:t>
            </a:r>
          </a:p>
          <a:p>
            <a:pPr marL="12700" indent="0" defTabSz="690563">
              <a:spcBef>
                <a:spcPct val="50000"/>
              </a:spcBef>
              <a:buNone/>
              <a:defRPr/>
            </a:pPr>
            <a:r>
              <a:rPr lang="en-US" sz="2600" dirty="0"/>
              <a:t>13-5 Kruskal-Wallis Test for Three or More Samples</a:t>
            </a:r>
          </a:p>
          <a:p>
            <a:pPr marL="12700" indent="0" defTabSz="690563">
              <a:spcBef>
                <a:spcPct val="50000"/>
              </a:spcBef>
              <a:buNone/>
              <a:defRPr/>
            </a:pPr>
            <a:r>
              <a:rPr lang="en-US" sz="2600" dirty="0"/>
              <a:t>13-6 Rank Correlation</a:t>
            </a:r>
          </a:p>
          <a:p>
            <a:pPr marL="12700" indent="0" defTabSz="690563">
              <a:spcBef>
                <a:spcPct val="50000"/>
              </a:spcBef>
              <a:buNone/>
              <a:defRPr/>
            </a:pPr>
            <a:r>
              <a:rPr lang="en-US" sz="2600" dirty="0"/>
              <a:t>13-7 Runs Test for Randomness</a:t>
            </a:r>
            <a:endParaRPr lang="en-IN" sz="2600" dirty="0"/>
          </a:p>
        </p:txBody>
      </p:sp>
    </p:spTree>
    <p:extLst>
      <p:ext uri="{BB962C8B-B14F-4D97-AF65-F5344CB8AC3E}">
        <p14:creationId xmlns:p14="http://schemas.microsoft.com/office/powerpoint/2010/main" val="955902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Course Evaluation Ratings for Female and Male Professors </a:t>
            </a:r>
            <a:r>
              <a:rPr lang="en-US" sz="2000" b="0" dirty="0">
                <a:latin typeface="+mj-lt"/>
              </a:rPr>
              <a:t>(5 of 11)</a:t>
            </a:r>
            <a:endParaRPr lang="en-IN" sz="2000" b="0" dirty="0">
              <a:latin typeface="+mj-lt"/>
            </a:endParaRPr>
          </a:p>
        </p:txBody>
      </p:sp>
      <p:sp>
        <p:nvSpPr>
          <p:cNvPr id="3" name="Content Placeholder 2"/>
          <p:cNvSpPr>
            <a:spLocks noGrp="1"/>
          </p:cNvSpPr>
          <p:nvPr>
            <p:ph idx="1"/>
          </p:nvPr>
        </p:nvSpPr>
        <p:spPr>
          <a:xfrm>
            <a:off x="457200" y="1600200"/>
            <a:ext cx="4343400" cy="4525963"/>
          </a:xfrm>
        </p:spPr>
        <p:txBody>
          <a:bodyPr/>
          <a:lstStyle/>
          <a:p>
            <a:pPr marL="0" indent="0">
              <a:spcBef>
                <a:spcPts val="1200"/>
              </a:spcBef>
              <a:buNone/>
            </a:pPr>
            <a:r>
              <a:rPr lang="en-US" sz="2600" dirty="0"/>
              <a:t>Solution</a:t>
            </a:r>
          </a:p>
          <a:p>
            <a:pPr marL="0" indent="0">
              <a:spcBef>
                <a:spcPts val="1200"/>
              </a:spcBef>
              <a:buNone/>
            </a:pPr>
            <a:r>
              <a:rPr lang="en-US" sz="2400" dirty="0"/>
              <a:t>Because there are course evaluation ratings for 12 female professors, we have </a:t>
            </a:r>
            <a:r>
              <a:rPr lang="en-US" sz="2400" i="1" dirty="0"/>
              <a:t>n</a:t>
            </a:r>
            <a:r>
              <a:rPr lang="en-US" sz="2400" baseline="-25000" dirty="0"/>
              <a:t>1</a:t>
            </a:r>
            <a:r>
              <a:rPr lang="en-US" sz="2400" dirty="0"/>
              <a:t> = 12. Also, </a:t>
            </a:r>
            <a:r>
              <a:rPr lang="en-US" sz="2400" i="1" dirty="0"/>
              <a:t>n</a:t>
            </a:r>
            <a:r>
              <a:rPr lang="en-US" sz="2400" baseline="-25000" dirty="0"/>
              <a:t>2</a:t>
            </a:r>
            <a:r>
              <a:rPr lang="en-US" sz="2400" dirty="0"/>
              <a:t> = 15 because there are course evaluation ratings of 15 male professors. The values of </a:t>
            </a:r>
            <a:r>
              <a:rPr lang="en-US" sz="2400" i="1" dirty="0"/>
              <a:t>µ</a:t>
            </a:r>
            <a:r>
              <a:rPr lang="en-US" sz="2400" i="1" baseline="-25000" dirty="0"/>
              <a:t>R</a:t>
            </a:r>
            <a:r>
              <a:rPr lang="en-US" sz="2400" i="1" dirty="0"/>
              <a:t> </a:t>
            </a:r>
            <a:r>
              <a:rPr lang="en-US" sz="2400" dirty="0"/>
              <a:t>and </a:t>
            </a:r>
            <a:r>
              <a:rPr lang="el-GR" sz="2400" i="1" dirty="0">
                <a:cs typeface="Arial" panose="020B0604020202020204" pitchFamily="34" charset="0"/>
                <a:sym typeface="Symbol" panose="05050102010706020507" pitchFamily="18" charset="2"/>
              </a:rPr>
              <a:t>σ</a:t>
            </a:r>
            <a:r>
              <a:rPr lang="en-US" sz="2400" i="1" baseline="-25000" dirty="0"/>
              <a:t>R</a:t>
            </a:r>
            <a:r>
              <a:rPr lang="en-US" sz="2400" i="1" dirty="0"/>
              <a:t> </a:t>
            </a:r>
            <a:r>
              <a:rPr lang="en-US" sz="2400" dirty="0"/>
              <a:t>and the test statistic </a:t>
            </a:r>
            <a:r>
              <a:rPr lang="en-US" sz="2400" i="1" dirty="0"/>
              <a:t>z </a:t>
            </a:r>
            <a:r>
              <a:rPr lang="en-US" sz="2400" dirty="0"/>
              <a:t>can now be found as follows.</a:t>
            </a:r>
            <a:endParaRPr lang="en-IN" sz="2400" dirty="0"/>
          </a:p>
        </p:txBody>
      </p:sp>
      <p:pic>
        <p:nvPicPr>
          <p:cNvPr id="4" name="Picture 3" descr="As shown in the table, the number of scores for female professors is n sub 1 = 12, and the number of scores for male professors is n sub 2 =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817" y="1371535"/>
            <a:ext cx="2813714" cy="5037732"/>
          </a:xfrm>
          <a:prstGeom prst="rect">
            <a:avLst/>
          </a:prstGeom>
        </p:spPr>
      </p:pic>
    </p:spTree>
    <p:extLst>
      <p:ext uri="{BB962C8B-B14F-4D97-AF65-F5344CB8AC3E}">
        <p14:creationId xmlns:p14="http://schemas.microsoft.com/office/powerpoint/2010/main" val="619196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Course Evaluation Ratings for Female and Male Professors </a:t>
            </a:r>
            <a:r>
              <a:rPr lang="en-US" sz="2000" b="0" dirty="0">
                <a:latin typeface="+mj-lt"/>
              </a:rPr>
              <a:t>(6 of 11)</a:t>
            </a:r>
            <a:endParaRPr lang="en-IN" sz="2000" b="0" dirty="0">
              <a:latin typeface="+mj-lt"/>
            </a:endParaRPr>
          </a:p>
        </p:txBody>
      </p:sp>
      <p:sp>
        <p:nvSpPr>
          <p:cNvPr id="3" name="Content Placeholder 2"/>
          <p:cNvSpPr>
            <a:spLocks noGrp="1"/>
          </p:cNvSpPr>
          <p:nvPr>
            <p:ph idx="1"/>
          </p:nvPr>
        </p:nvSpPr>
        <p:spPr>
          <a:xfrm>
            <a:off x="457200" y="1600201"/>
            <a:ext cx="8229600" cy="381000"/>
          </a:xfrm>
        </p:spPr>
        <p:txBody>
          <a:bodyPr/>
          <a:lstStyle/>
          <a:p>
            <a:pPr marL="0" indent="0">
              <a:buNone/>
            </a:pPr>
            <a:r>
              <a:rPr lang="en-US" sz="2600" dirty="0"/>
              <a:t>Solution</a:t>
            </a:r>
            <a:endParaRPr lang="en-IN" sz="2600" dirty="0"/>
          </a:p>
        </p:txBody>
      </p:sp>
      <p:pic>
        <p:nvPicPr>
          <p:cNvPr id="4" name="Picture 3" descr="mu sub R = n sub 1 times, n sub 1 + n sub 2 + 1, divided by 2 = 12 times, 12 + 15 + 1, divided by 2 = 168. sigma sub R = the square root of n sub 1 times n sub 2 times, n sub 1 + n sub 2 + 1, divided by 12= the square root of 12 times 15 times, 12 + 15 + 1, divided by 12 = 20.4939. z = R minus mu sub R, divided by sigma sub R = 159.5 minus 168, divided by 20.4939 = negative 0.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2268750"/>
            <a:ext cx="5785661" cy="3825748"/>
          </a:xfrm>
          <a:prstGeom prst="rect">
            <a:avLst/>
          </a:prstGeom>
        </p:spPr>
      </p:pic>
    </p:spTree>
    <p:extLst>
      <p:ext uri="{BB962C8B-B14F-4D97-AF65-F5344CB8AC3E}">
        <p14:creationId xmlns:p14="http://schemas.microsoft.com/office/powerpoint/2010/main" val="3335867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Course Evaluation Ratings for Female and Male Professors </a:t>
            </a:r>
            <a:r>
              <a:rPr lang="en-US" sz="2000" b="0" dirty="0">
                <a:latin typeface="+mj-lt"/>
              </a:rPr>
              <a:t>(7 of 11)</a:t>
            </a:r>
            <a:endParaRPr lang="en-IN" sz="2000" b="0" dirty="0">
              <a:latin typeface="+mj-lt"/>
            </a:endParaRPr>
          </a:p>
        </p:txBody>
      </p:sp>
      <p:sp>
        <p:nvSpPr>
          <p:cNvPr id="3" name="Content Placeholder 2"/>
          <p:cNvSpPr>
            <a:spLocks noGrp="1"/>
          </p:cNvSpPr>
          <p:nvPr>
            <p:ph idx="1"/>
          </p:nvPr>
        </p:nvSpPr>
        <p:spPr>
          <a:xfrm>
            <a:off x="457200" y="1600200"/>
            <a:ext cx="8001000" cy="3276600"/>
          </a:xfrm>
        </p:spPr>
        <p:txBody>
          <a:bodyPr/>
          <a:lstStyle/>
          <a:p>
            <a:pPr marL="0" indent="0">
              <a:spcBef>
                <a:spcPts val="1200"/>
              </a:spcBef>
              <a:buNone/>
            </a:pPr>
            <a:r>
              <a:rPr lang="en-US" sz="2600" dirty="0"/>
              <a:t>Solution</a:t>
            </a:r>
          </a:p>
          <a:p>
            <a:pPr marL="0" indent="0">
              <a:spcBef>
                <a:spcPts val="1200"/>
              </a:spcBef>
              <a:buNone/>
            </a:pPr>
            <a:r>
              <a:rPr lang="en-US" sz="2400" dirty="0"/>
              <a:t>The test is two-tailed because a large positive value of </a:t>
            </a:r>
            <a:r>
              <a:rPr lang="en-US" sz="2400" i="1" dirty="0"/>
              <a:t>z </a:t>
            </a:r>
            <a:r>
              <a:rPr lang="en-US" sz="2400" dirty="0"/>
              <a:t>would indicate that disproportionately more higher ranks are found in Sample 1, and a large negative value of </a:t>
            </a:r>
            <a:r>
              <a:rPr lang="en-US" sz="2400" i="1" dirty="0"/>
              <a:t>z </a:t>
            </a:r>
            <a:r>
              <a:rPr lang="en-US" sz="2400" dirty="0"/>
              <a:t>would indicate that disproportionately more lower ranks are found in Sample 1. In either case, we would have strong evidence against the claim that the two samples come from populations with equal medians.</a:t>
            </a:r>
            <a:endParaRPr lang="en-IN" sz="2400" dirty="0"/>
          </a:p>
        </p:txBody>
      </p:sp>
    </p:spTree>
    <p:extLst>
      <p:ext uri="{BB962C8B-B14F-4D97-AF65-F5344CB8AC3E}">
        <p14:creationId xmlns:p14="http://schemas.microsoft.com/office/powerpoint/2010/main" val="3059605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Course Evaluation Ratings for Female and Male Professors </a:t>
            </a:r>
            <a:r>
              <a:rPr lang="en-US" sz="2000" b="0" dirty="0">
                <a:latin typeface="+mj-lt"/>
              </a:rPr>
              <a:t>(8 of 11)</a:t>
            </a:r>
            <a:endParaRPr lang="en-IN" sz="2000" b="0" dirty="0">
              <a:latin typeface="+mj-lt"/>
            </a:endParaRPr>
          </a:p>
        </p:txBody>
      </p:sp>
      <p:sp>
        <p:nvSpPr>
          <p:cNvPr id="3" name="Content Placeholder 2"/>
          <p:cNvSpPr>
            <a:spLocks noGrp="1"/>
          </p:cNvSpPr>
          <p:nvPr>
            <p:ph idx="1"/>
          </p:nvPr>
        </p:nvSpPr>
        <p:spPr>
          <a:xfrm>
            <a:off x="457200" y="1600200"/>
            <a:ext cx="7696200" cy="2286000"/>
          </a:xfrm>
        </p:spPr>
        <p:txBody>
          <a:bodyPr/>
          <a:lstStyle/>
          <a:p>
            <a:pPr marL="0" indent="0">
              <a:spcBef>
                <a:spcPts val="1200"/>
              </a:spcBef>
              <a:buNone/>
            </a:pPr>
            <a:r>
              <a:rPr lang="en-US" sz="2600" dirty="0"/>
              <a:t>Solution</a:t>
            </a:r>
          </a:p>
          <a:p>
            <a:pPr marL="0" indent="0">
              <a:spcBef>
                <a:spcPts val="1200"/>
              </a:spcBef>
              <a:buNone/>
            </a:pPr>
            <a:r>
              <a:rPr lang="en-US" sz="2400" dirty="0"/>
              <a:t>The significance of the test statistic </a:t>
            </a:r>
            <a:r>
              <a:rPr lang="en-US" sz="2400" i="1" dirty="0"/>
              <a:t>z </a:t>
            </a:r>
            <a:r>
              <a:rPr lang="en-US" sz="2400" dirty="0"/>
              <a:t>can be treated as in previous chapters. We are testing (with </a:t>
            </a:r>
            <a:r>
              <a:rPr lang="el-GR" sz="2400" i="1" dirty="0">
                <a:cs typeface="Arial" panose="020B0604020202020204" pitchFamily="34" charset="0"/>
                <a:sym typeface="Symbol" panose="05050102010706020507" pitchFamily="18" charset="2"/>
              </a:rPr>
              <a:t>α</a:t>
            </a:r>
            <a:r>
              <a:rPr lang="en-US" sz="2400" dirty="0"/>
              <a:t> = 0.05) the hypothesis that the two populations have equal medians, so we have a two-tailed test.</a:t>
            </a:r>
            <a:endParaRPr lang="en-IN" sz="2400" dirty="0"/>
          </a:p>
        </p:txBody>
      </p:sp>
    </p:spTree>
    <p:extLst>
      <p:ext uri="{BB962C8B-B14F-4D97-AF65-F5344CB8AC3E}">
        <p14:creationId xmlns:p14="http://schemas.microsoft.com/office/powerpoint/2010/main" val="32328682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Course Evaluation Ratings for Female and Male Professors </a:t>
            </a:r>
            <a:r>
              <a:rPr lang="en-US" sz="2000" b="0" dirty="0">
                <a:latin typeface="+mj-lt"/>
              </a:rPr>
              <a:t>(9 of 11)</a:t>
            </a:r>
            <a:endParaRPr lang="en-IN" sz="2000" b="0" dirty="0">
              <a:latin typeface="+mj-lt"/>
            </a:endParaRPr>
          </a:p>
        </p:txBody>
      </p:sp>
      <p:sp>
        <p:nvSpPr>
          <p:cNvPr id="3" name="Content Placeholder 2"/>
          <p:cNvSpPr>
            <a:spLocks noGrp="1"/>
          </p:cNvSpPr>
          <p:nvPr>
            <p:ph idx="1"/>
          </p:nvPr>
        </p:nvSpPr>
        <p:spPr>
          <a:xfrm>
            <a:off x="457200" y="1600201"/>
            <a:ext cx="8077200" cy="2209800"/>
          </a:xfrm>
        </p:spPr>
        <p:txBody>
          <a:bodyPr/>
          <a:lstStyle/>
          <a:p>
            <a:pPr marL="0" indent="0">
              <a:spcBef>
                <a:spcPts val="1200"/>
              </a:spcBef>
              <a:buNone/>
            </a:pPr>
            <a:r>
              <a:rPr lang="en-US" sz="2600" dirty="0"/>
              <a:t>Solution</a:t>
            </a:r>
          </a:p>
          <a:p>
            <a:pPr marL="0" indent="0">
              <a:spcBef>
                <a:spcPts val="1200"/>
              </a:spcBef>
              <a:buNone/>
            </a:pPr>
            <a:r>
              <a:rPr lang="en-US" sz="2400" b="1" i="1" dirty="0"/>
              <a:t>P</a:t>
            </a:r>
            <a:r>
              <a:rPr lang="en-US" sz="2400" b="1" dirty="0"/>
              <a:t>-Value </a:t>
            </a:r>
            <a:r>
              <a:rPr lang="en-US" sz="2400" dirty="0"/>
              <a:t>Using the unrounded </a:t>
            </a:r>
            <a:r>
              <a:rPr lang="en-US" sz="2400" i="1" dirty="0"/>
              <a:t>z </a:t>
            </a:r>
            <a:r>
              <a:rPr lang="en-US" sz="2400" dirty="0"/>
              <a:t>score, the </a:t>
            </a:r>
            <a:r>
              <a:rPr lang="en-US" sz="2400" i="1" dirty="0"/>
              <a:t>P</a:t>
            </a:r>
            <a:r>
              <a:rPr lang="en-US" sz="2400" dirty="0"/>
              <a:t>-value is 0.678, so we fail to reject the null hypothesis that the populations of female professors and male professors have the same median course evaluation rating.</a:t>
            </a:r>
            <a:endParaRPr lang="en-IN" sz="2400" dirty="0"/>
          </a:p>
        </p:txBody>
      </p:sp>
    </p:spTree>
    <p:extLst>
      <p:ext uri="{BB962C8B-B14F-4D97-AF65-F5344CB8AC3E}">
        <p14:creationId xmlns:p14="http://schemas.microsoft.com/office/powerpoint/2010/main" val="4144321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Course Evaluation Ratings for Female and Male Professors </a:t>
            </a:r>
            <a:r>
              <a:rPr lang="en-US" sz="2000" b="0" dirty="0">
                <a:latin typeface="+mj-lt"/>
              </a:rPr>
              <a:t>(10 of 11)</a:t>
            </a:r>
            <a:endParaRPr lang="en-IN" sz="2000" b="0" dirty="0">
              <a:latin typeface="+mj-lt"/>
            </a:endParaRPr>
          </a:p>
        </p:txBody>
      </p:sp>
      <p:sp>
        <p:nvSpPr>
          <p:cNvPr id="3" name="Content Placeholder 2"/>
          <p:cNvSpPr>
            <a:spLocks noGrp="1"/>
          </p:cNvSpPr>
          <p:nvPr>
            <p:ph idx="1"/>
          </p:nvPr>
        </p:nvSpPr>
        <p:spPr>
          <a:xfrm>
            <a:off x="457200" y="1600201"/>
            <a:ext cx="8229600" cy="2971800"/>
          </a:xfrm>
        </p:spPr>
        <p:txBody>
          <a:bodyPr/>
          <a:lstStyle/>
          <a:p>
            <a:pPr marL="0" indent="0">
              <a:spcBef>
                <a:spcPts val="1200"/>
              </a:spcBef>
              <a:buNone/>
            </a:pPr>
            <a:r>
              <a:rPr lang="en-US" sz="2600" dirty="0"/>
              <a:t>Solution</a:t>
            </a:r>
          </a:p>
          <a:p>
            <a:pPr marL="0" indent="0">
              <a:spcBef>
                <a:spcPts val="1200"/>
              </a:spcBef>
              <a:buNone/>
            </a:pPr>
            <a:r>
              <a:rPr lang="en-US" sz="2400" b="1" dirty="0"/>
              <a:t>Critical Values </a:t>
            </a:r>
            <a:r>
              <a:rPr lang="en-US" sz="2400" dirty="0"/>
              <a:t>If we use the critical values of </a:t>
            </a:r>
            <a:r>
              <a:rPr lang="en-US" sz="2400" i="1" dirty="0"/>
              <a:t>z </a:t>
            </a:r>
            <a:r>
              <a:rPr lang="en-US" sz="2400" dirty="0"/>
              <a:t>= </a:t>
            </a:r>
            <a:r>
              <a:rPr lang="en-US" sz="2400" dirty="0">
                <a:cs typeface="Arial" panose="020B0604020202020204" pitchFamily="34" charset="0"/>
                <a:sym typeface="Symbol" panose="05050102010706020507" pitchFamily="18" charset="2"/>
              </a:rPr>
              <a:t>±</a:t>
            </a:r>
            <a:r>
              <a:rPr lang="en-US" sz="2400" dirty="0"/>
              <a:t>1.96, we see that the test statistic of </a:t>
            </a:r>
            <a:r>
              <a:rPr lang="en-US" sz="2400" i="1" dirty="0"/>
              <a:t>z </a:t>
            </a:r>
            <a:r>
              <a:rPr lang="en-US" sz="2400" dirty="0"/>
              <a:t>= −0.41 does </a:t>
            </a:r>
            <a:r>
              <a:rPr lang="en-US" sz="2400" b="1" dirty="0"/>
              <a:t>not</a:t>
            </a:r>
            <a:r>
              <a:rPr lang="en-US" sz="2400" i="1" dirty="0"/>
              <a:t> </a:t>
            </a:r>
            <a:r>
              <a:rPr lang="en-US" sz="2400" dirty="0"/>
              <a:t>fall within the critical region, so we fail to reject the null hypothesis that the populations of female professors and male professors have the same median course evaluation rating.</a:t>
            </a:r>
            <a:endParaRPr lang="en-IN" sz="2400" dirty="0"/>
          </a:p>
        </p:txBody>
      </p:sp>
    </p:spTree>
    <p:extLst>
      <p:ext uri="{BB962C8B-B14F-4D97-AF65-F5344CB8AC3E}">
        <p14:creationId xmlns:p14="http://schemas.microsoft.com/office/powerpoint/2010/main" val="41198337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Course Evaluation Ratings for Female and Male Professors </a:t>
            </a:r>
            <a:r>
              <a:rPr lang="en-US" sz="2000" b="0" dirty="0">
                <a:latin typeface="+mj-lt"/>
              </a:rPr>
              <a:t>(11 of 11)</a:t>
            </a:r>
            <a:endParaRPr lang="en-IN" sz="2000" b="0" dirty="0">
              <a:latin typeface="+mj-lt"/>
            </a:endParaRPr>
          </a:p>
        </p:txBody>
      </p:sp>
      <p:sp>
        <p:nvSpPr>
          <p:cNvPr id="3" name="Content Placeholder 2"/>
          <p:cNvSpPr>
            <a:spLocks noGrp="1"/>
          </p:cNvSpPr>
          <p:nvPr>
            <p:ph idx="1"/>
          </p:nvPr>
        </p:nvSpPr>
        <p:spPr>
          <a:xfrm>
            <a:off x="457200" y="1600201"/>
            <a:ext cx="8382000" cy="3048000"/>
          </a:xfrm>
        </p:spPr>
        <p:txBody>
          <a:bodyPr/>
          <a:lstStyle/>
          <a:p>
            <a:pPr marL="0" indent="0">
              <a:spcBef>
                <a:spcPts val="1200"/>
              </a:spcBef>
              <a:buNone/>
            </a:pPr>
            <a:r>
              <a:rPr lang="en-US" sz="2600" dirty="0"/>
              <a:t>Interpretation</a:t>
            </a:r>
          </a:p>
          <a:p>
            <a:pPr marL="0" indent="0">
              <a:spcBef>
                <a:spcPts val="1200"/>
              </a:spcBef>
              <a:buNone/>
            </a:pPr>
            <a:r>
              <a:rPr lang="en-US" sz="2400" dirty="0"/>
              <a:t>There is not sufficient evidence to warrant rejection of the claim that female professors and male professors have the same median course evaluation rating. Based on the available sample data, it appears that female professors and male professors teach courses that are rated about the same.</a:t>
            </a:r>
            <a:endParaRPr lang="en-IN" sz="2400" dirty="0"/>
          </a:p>
        </p:txBody>
      </p:sp>
    </p:spTree>
    <p:extLst>
      <p:ext uri="{BB962C8B-B14F-4D97-AF65-F5344CB8AC3E}">
        <p14:creationId xmlns:p14="http://schemas.microsoft.com/office/powerpoint/2010/main" val="1387872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Key Concept</a:t>
            </a:r>
            <a:endParaRPr lang="en-IN" sz="3600" dirty="0">
              <a:latin typeface="+mj-lt"/>
            </a:endParaRPr>
          </a:p>
        </p:txBody>
      </p:sp>
      <p:sp>
        <p:nvSpPr>
          <p:cNvPr id="3" name="Content Placeholder 2"/>
          <p:cNvSpPr>
            <a:spLocks noGrp="1"/>
          </p:cNvSpPr>
          <p:nvPr>
            <p:ph idx="1"/>
          </p:nvPr>
        </p:nvSpPr>
        <p:spPr>
          <a:xfrm>
            <a:off x="457200" y="1600200"/>
            <a:ext cx="8077200" cy="1905000"/>
          </a:xfrm>
        </p:spPr>
        <p:txBody>
          <a:bodyPr/>
          <a:lstStyle/>
          <a:p>
            <a:pPr marL="0" indent="0">
              <a:buNone/>
            </a:pPr>
            <a:r>
              <a:rPr lang="en-US" sz="2600" dirty="0"/>
              <a:t>This section describes the </a:t>
            </a:r>
            <a:r>
              <a:rPr lang="en-US" sz="2600" b="1" dirty="0"/>
              <a:t>Wilcoxon rank-sum test,</a:t>
            </a:r>
            <a:r>
              <a:rPr lang="en-US" sz="2600" i="1" dirty="0"/>
              <a:t> </a:t>
            </a:r>
            <a:r>
              <a:rPr lang="en-US" sz="2600" dirty="0"/>
              <a:t>which uses ranks of values from two </a:t>
            </a:r>
            <a:r>
              <a:rPr lang="en-US" sz="2600" b="1" dirty="0"/>
              <a:t>independent</a:t>
            </a:r>
            <a:r>
              <a:rPr lang="en-US" sz="2600" i="1" dirty="0"/>
              <a:t> </a:t>
            </a:r>
            <a:r>
              <a:rPr lang="en-US" sz="2600" dirty="0"/>
              <a:t>samples to test the null hypothesis that the samples are from populations having equal medians.</a:t>
            </a:r>
            <a:endParaRPr lang="en-IN" sz="2600" dirty="0"/>
          </a:p>
        </p:txBody>
      </p:sp>
    </p:spTree>
    <p:extLst>
      <p:ext uri="{BB962C8B-B14F-4D97-AF65-F5344CB8AC3E}">
        <p14:creationId xmlns:p14="http://schemas.microsoft.com/office/powerpoint/2010/main" val="164414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Caution</a:t>
            </a:r>
            <a:endParaRPr lang="en-IN" sz="3600" dirty="0">
              <a:solidFill>
                <a:schemeClr val="bg2"/>
              </a:solidFill>
              <a:latin typeface="+mj-lt"/>
            </a:endParaRPr>
          </a:p>
        </p:txBody>
      </p:sp>
      <p:sp>
        <p:nvSpPr>
          <p:cNvPr id="3" name="Content Placeholder 2"/>
          <p:cNvSpPr>
            <a:spLocks noGrp="1"/>
          </p:cNvSpPr>
          <p:nvPr>
            <p:ph idx="1"/>
          </p:nvPr>
        </p:nvSpPr>
        <p:spPr>
          <a:xfrm>
            <a:off x="457200" y="1600200"/>
            <a:ext cx="7848600" cy="1371600"/>
          </a:xfrm>
        </p:spPr>
        <p:txBody>
          <a:bodyPr/>
          <a:lstStyle/>
          <a:p>
            <a:pPr marL="0" indent="0">
              <a:buNone/>
            </a:pPr>
            <a:r>
              <a:rPr lang="en-US" sz="2600" dirty="0"/>
              <a:t>Don’t confuse the Wilcoxon rank-sum test for two </a:t>
            </a:r>
            <a:r>
              <a:rPr lang="en-US" sz="2600" b="1" dirty="0"/>
              <a:t>independent</a:t>
            </a:r>
            <a:r>
              <a:rPr lang="en-US" sz="2600" i="1" dirty="0"/>
              <a:t> </a:t>
            </a:r>
            <a:r>
              <a:rPr lang="en-US" sz="2600" dirty="0"/>
              <a:t>samples with the Wilcoxon signed-ranks test for matched pairs.</a:t>
            </a:r>
            <a:endParaRPr lang="en-IN" sz="2600" dirty="0"/>
          </a:p>
        </p:txBody>
      </p:sp>
    </p:spTree>
    <p:extLst>
      <p:ext uri="{BB962C8B-B14F-4D97-AF65-F5344CB8AC3E}">
        <p14:creationId xmlns:p14="http://schemas.microsoft.com/office/powerpoint/2010/main" val="3873696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Wilcoxon Rank-Sum Test</a:t>
            </a:r>
            <a:endParaRPr lang="en-IN" sz="3600" dirty="0">
              <a:latin typeface="+mj-lt"/>
            </a:endParaRPr>
          </a:p>
        </p:txBody>
      </p:sp>
      <p:sp>
        <p:nvSpPr>
          <p:cNvPr id="3" name="Content Placeholder 2"/>
          <p:cNvSpPr>
            <a:spLocks noGrp="1"/>
          </p:cNvSpPr>
          <p:nvPr>
            <p:ph idx="1"/>
          </p:nvPr>
        </p:nvSpPr>
        <p:spPr>
          <a:xfrm>
            <a:off x="457200" y="1600200"/>
            <a:ext cx="8458200" cy="4800600"/>
          </a:xfrm>
        </p:spPr>
        <p:txBody>
          <a:bodyPr/>
          <a:lstStyle/>
          <a:p>
            <a:r>
              <a:rPr lang="en-US" sz="2400" dirty="0"/>
              <a:t>Wilcoxon Rank-Sum Test</a:t>
            </a:r>
          </a:p>
          <a:p>
            <a:pPr lvl="1"/>
            <a:r>
              <a:rPr lang="en-US" sz="2200" dirty="0"/>
              <a:t>The </a:t>
            </a:r>
            <a:r>
              <a:rPr lang="en-US" sz="2200" b="1" dirty="0"/>
              <a:t>Wilcoxon rank-sum test </a:t>
            </a:r>
            <a:r>
              <a:rPr lang="en-US" sz="2200" dirty="0"/>
              <a:t>is a nonparametric test that uses ranks of sample data from two independent populations to test this null hypothesis:</a:t>
            </a:r>
          </a:p>
          <a:p>
            <a:pPr marL="1143000" lvl="1" indent="-401638">
              <a:buNone/>
              <a:tabLst>
                <a:tab pos="741363" algn="l"/>
                <a:tab pos="1143000" algn="l"/>
              </a:tabLst>
            </a:pPr>
            <a:r>
              <a:rPr lang="en-US" sz="2000" i="1" dirty="0"/>
              <a:t>H</a:t>
            </a:r>
            <a:r>
              <a:rPr lang="en-US" sz="2000" baseline="-25000" dirty="0"/>
              <a:t>0</a:t>
            </a:r>
            <a:r>
              <a:rPr lang="en-US" sz="2000" dirty="0"/>
              <a:t>: Two independent samples come from populations with equal medians.</a:t>
            </a:r>
            <a:endParaRPr lang="en-IN" sz="2000" dirty="0"/>
          </a:p>
          <a:p>
            <a:pPr marL="0" indent="0">
              <a:spcBef>
                <a:spcPts val="600"/>
              </a:spcBef>
              <a:buNone/>
            </a:pPr>
            <a:r>
              <a:rPr lang="en-US" sz="2200" dirty="0"/>
              <a:t>The alternative hypothesis </a:t>
            </a:r>
            <a:r>
              <a:rPr lang="en-US" sz="2200" i="1" dirty="0"/>
              <a:t>H</a:t>
            </a:r>
            <a:r>
              <a:rPr lang="en-US" sz="2200" baseline="-25000" dirty="0"/>
              <a:t>1</a:t>
            </a:r>
            <a:r>
              <a:rPr lang="en-US" sz="2200" dirty="0"/>
              <a:t> can be any one of the following three possibilities:</a:t>
            </a:r>
          </a:p>
          <a:p>
            <a:pPr>
              <a:spcBef>
                <a:spcPts val="600"/>
              </a:spcBef>
            </a:pPr>
            <a:r>
              <a:rPr lang="en-US" sz="2200" dirty="0"/>
              <a:t>The two populations have </a:t>
            </a:r>
            <a:r>
              <a:rPr lang="en-US" sz="2200" b="1" dirty="0"/>
              <a:t>different</a:t>
            </a:r>
            <a:r>
              <a:rPr lang="en-US" sz="2200" i="1" dirty="0"/>
              <a:t> </a:t>
            </a:r>
            <a:r>
              <a:rPr lang="en-US" sz="2200" dirty="0"/>
              <a:t>medians. </a:t>
            </a:r>
          </a:p>
          <a:p>
            <a:pPr>
              <a:spcBef>
                <a:spcPts val="600"/>
              </a:spcBef>
            </a:pPr>
            <a:r>
              <a:rPr lang="en-US" sz="2200" dirty="0"/>
              <a:t>The first population has a median </a:t>
            </a:r>
            <a:r>
              <a:rPr lang="en-US" sz="2200" b="1" dirty="0"/>
              <a:t>greater than</a:t>
            </a:r>
            <a:r>
              <a:rPr lang="en-US" sz="2200" i="1" dirty="0"/>
              <a:t> </a:t>
            </a:r>
            <a:r>
              <a:rPr lang="en-US" sz="2200" dirty="0"/>
              <a:t>the median of the second population.</a:t>
            </a:r>
          </a:p>
          <a:p>
            <a:pPr>
              <a:spcBef>
                <a:spcPts val="600"/>
              </a:spcBef>
            </a:pPr>
            <a:r>
              <a:rPr lang="en-US" sz="2200" dirty="0"/>
              <a:t>The first population has a median </a:t>
            </a:r>
            <a:r>
              <a:rPr lang="en-US" sz="2200" b="1" dirty="0"/>
              <a:t>less than</a:t>
            </a:r>
            <a:r>
              <a:rPr lang="en-US" sz="2200" i="1" dirty="0"/>
              <a:t> </a:t>
            </a:r>
            <a:r>
              <a:rPr lang="en-US" sz="2200" dirty="0"/>
              <a:t>the median  of the second population.</a:t>
            </a:r>
          </a:p>
        </p:txBody>
      </p:sp>
    </p:spTree>
    <p:extLst>
      <p:ext uri="{BB962C8B-B14F-4D97-AF65-F5344CB8AC3E}">
        <p14:creationId xmlns:p14="http://schemas.microsoft.com/office/powerpoint/2010/main" val="669111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Wilcoxon Rank-Sum Test: Objective</a:t>
            </a:r>
            <a:endParaRPr lang="en-IN" sz="3600" dirty="0">
              <a:solidFill>
                <a:schemeClr val="bg2"/>
              </a:solidFill>
              <a:latin typeface="+mj-lt"/>
            </a:endParaRPr>
          </a:p>
        </p:txBody>
      </p:sp>
      <p:sp>
        <p:nvSpPr>
          <p:cNvPr id="3" name="Content Placeholder 2"/>
          <p:cNvSpPr>
            <a:spLocks noGrp="1"/>
          </p:cNvSpPr>
          <p:nvPr>
            <p:ph idx="1"/>
          </p:nvPr>
        </p:nvSpPr>
        <p:spPr>
          <a:xfrm>
            <a:off x="457200" y="1600200"/>
            <a:ext cx="7924800" cy="3733800"/>
          </a:xfrm>
        </p:spPr>
        <p:txBody>
          <a:bodyPr/>
          <a:lstStyle/>
          <a:p>
            <a:pPr marL="0" indent="0">
              <a:buNone/>
            </a:pPr>
            <a:r>
              <a:rPr lang="en-US" sz="2600" dirty="0"/>
              <a:t>Use the Wilcoxon rank-sum test with samples from two independent populations for the following null and alternative hypotheses:</a:t>
            </a:r>
          </a:p>
          <a:p>
            <a:pPr marL="0" indent="0">
              <a:buNone/>
            </a:pPr>
            <a:r>
              <a:rPr lang="en-US" sz="2400" i="1" dirty="0"/>
              <a:t>H</a:t>
            </a:r>
            <a:r>
              <a:rPr lang="en-US" sz="2400" baseline="-25000" dirty="0"/>
              <a:t>0</a:t>
            </a:r>
            <a:r>
              <a:rPr lang="en-US" sz="2400" dirty="0"/>
              <a:t>: The two samples come from populations with equal medians.</a:t>
            </a:r>
          </a:p>
          <a:p>
            <a:pPr marL="0" indent="0">
              <a:buNone/>
            </a:pPr>
            <a:r>
              <a:rPr lang="en-US" sz="2400" i="1" dirty="0"/>
              <a:t>H</a:t>
            </a:r>
            <a:r>
              <a:rPr lang="en-US" sz="2400" baseline="-25000" dirty="0"/>
              <a:t>1</a:t>
            </a:r>
            <a:r>
              <a:rPr lang="en-US" sz="2400" dirty="0"/>
              <a:t>: The median of the first population is different from (or greater than, or less than) the median from the second population.</a:t>
            </a:r>
            <a:endParaRPr lang="en-IN" sz="2400" dirty="0"/>
          </a:p>
        </p:txBody>
      </p:sp>
    </p:spTree>
    <p:extLst>
      <p:ext uri="{BB962C8B-B14F-4D97-AF65-F5344CB8AC3E}">
        <p14:creationId xmlns:p14="http://schemas.microsoft.com/office/powerpoint/2010/main" val="1081283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Wilcoxon Rank-Sum Test: Notation</a:t>
            </a:r>
            <a:endParaRPr lang="en-IN" sz="3600" dirty="0">
              <a:solidFill>
                <a:schemeClr val="bg2"/>
              </a:solidFill>
              <a:latin typeface="+mj-lt"/>
            </a:endParaRPr>
          </a:p>
        </p:txBody>
      </p:sp>
      <p:sp>
        <p:nvSpPr>
          <p:cNvPr id="3" name="Content Placeholder 2"/>
          <p:cNvSpPr>
            <a:spLocks noGrp="1"/>
          </p:cNvSpPr>
          <p:nvPr>
            <p:ph idx="1"/>
          </p:nvPr>
        </p:nvSpPr>
        <p:spPr/>
        <p:txBody>
          <a:bodyPr/>
          <a:lstStyle/>
          <a:p>
            <a:pPr marL="0" indent="0">
              <a:buNone/>
            </a:pPr>
            <a:r>
              <a:rPr lang="en-US" sz="2400" i="1" dirty="0"/>
              <a:t>n</a:t>
            </a:r>
            <a:r>
              <a:rPr lang="en-US" sz="2400" baseline="-25000" dirty="0"/>
              <a:t>1</a:t>
            </a:r>
            <a:r>
              <a:rPr lang="en-US" sz="2400" dirty="0"/>
              <a:t> = size of Sample 1</a:t>
            </a:r>
          </a:p>
          <a:p>
            <a:pPr marL="0" indent="0">
              <a:buNone/>
            </a:pPr>
            <a:r>
              <a:rPr lang="en-US" sz="2400" i="1" dirty="0"/>
              <a:t>n</a:t>
            </a:r>
            <a:r>
              <a:rPr lang="en-US" sz="2400" baseline="-25000" dirty="0"/>
              <a:t>2</a:t>
            </a:r>
            <a:r>
              <a:rPr lang="en-US" sz="2400" dirty="0"/>
              <a:t> = size of Sample 2</a:t>
            </a:r>
          </a:p>
          <a:p>
            <a:pPr marL="0" indent="0">
              <a:buNone/>
            </a:pPr>
            <a:r>
              <a:rPr lang="en-US" sz="2400" i="1" dirty="0"/>
              <a:t>R</a:t>
            </a:r>
            <a:r>
              <a:rPr lang="en-US" sz="2400" baseline="-25000" dirty="0"/>
              <a:t>1</a:t>
            </a:r>
            <a:r>
              <a:rPr lang="en-US" sz="2400" dirty="0"/>
              <a:t> = sum of ranks for Sample 1</a:t>
            </a:r>
          </a:p>
          <a:p>
            <a:pPr marL="0" indent="0">
              <a:buNone/>
            </a:pPr>
            <a:r>
              <a:rPr lang="en-US" sz="2400" i="1" dirty="0"/>
              <a:t>R</a:t>
            </a:r>
            <a:r>
              <a:rPr lang="en-US" sz="2400" baseline="-25000" dirty="0"/>
              <a:t>2</a:t>
            </a:r>
            <a:r>
              <a:rPr lang="en-US" sz="2400" dirty="0"/>
              <a:t> = sum of ranks for Sample 2</a:t>
            </a:r>
          </a:p>
          <a:p>
            <a:pPr marL="0" indent="0">
              <a:buNone/>
            </a:pPr>
            <a:r>
              <a:rPr lang="en-US" sz="2400" i="1" dirty="0"/>
              <a:t>R  </a:t>
            </a:r>
            <a:r>
              <a:rPr lang="en-US" sz="2400" dirty="0"/>
              <a:t>= same as </a:t>
            </a:r>
            <a:r>
              <a:rPr lang="en-US" sz="2400" i="1" dirty="0"/>
              <a:t>R</a:t>
            </a:r>
            <a:r>
              <a:rPr lang="en-US" sz="2400" baseline="-25000" dirty="0"/>
              <a:t>1</a:t>
            </a:r>
            <a:r>
              <a:rPr lang="en-US" sz="2400" dirty="0"/>
              <a:t> (sum of ranks for Sample 1)</a:t>
            </a:r>
          </a:p>
          <a:p>
            <a:pPr marL="0" indent="0">
              <a:buNone/>
            </a:pPr>
            <a:r>
              <a:rPr lang="en-US" sz="2400" i="1" dirty="0"/>
              <a:t>µ</a:t>
            </a:r>
            <a:r>
              <a:rPr lang="en-US" sz="2400" i="1" baseline="-25000" dirty="0"/>
              <a:t>R</a:t>
            </a:r>
            <a:r>
              <a:rPr lang="en-US" sz="2400" i="1" dirty="0"/>
              <a:t> </a:t>
            </a:r>
            <a:r>
              <a:rPr lang="en-US" sz="2400" dirty="0"/>
              <a:t>=  mean of the sample </a:t>
            </a:r>
            <a:r>
              <a:rPr lang="en-US" sz="2400" i="1" dirty="0"/>
              <a:t>R </a:t>
            </a:r>
            <a:r>
              <a:rPr lang="en-US" sz="2400" dirty="0"/>
              <a:t>values that is expected when    the two populations have equal medians</a:t>
            </a:r>
          </a:p>
          <a:p>
            <a:pPr marL="0" indent="0">
              <a:buNone/>
            </a:pPr>
            <a:r>
              <a:rPr lang="el-GR" sz="2400" i="1" dirty="0">
                <a:cs typeface="Arial" panose="020B0604020202020204" pitchFamily="34" charset="0"/>
                <a:sym typeface="Symbol" panose="05050102010706020507" pitchFamily="18" charset="2"/>
              </a:rPr>
              <a:t>σ</a:t>
            </a:r>
            <a:r>
              <a:rPr lang="en-US" sz="2400" i="1" baseline="-25000" dirty="0"/>
              <a:t>R</a:t>
            </a:r>
            <a:r>
              <a:rPr lang="en-US" sz="2400" i="1" dirty="0"/>
              <a:t> </a:t>
            </a:r>
            <a:r>
              <a:rPr lang="en-US" sz="2400" dirty="0"/>
              <a:t>= standard deviation of the sample </a:t>
            </a:r>
            <a:r>
              <a:rPr lang="en-US" sz="2400" i="1" dirty="0"/>
              <a:t>R </a:t>
            </a:r>
            <a:r>
              <a:rPr lang="en-US" sz="2400" dirty="0"/>
              <a:t>values that is expected with two populations having equal medians</a:t>
            </a:r>
            <a:endParaRPr lang="en-IN" sz="2400" dirty="0"/>
          </a:p>
        </p:txBody>
      </p:sp>
    </p:spTree>
    <p:extLst>
      <p:ext uri="{BB962C8B-B14F-4D97-AF65-F5344CB8AC3E}">
        <p14:creationId xmlns:p14="http://schemas.microsoft.com/office/powerpoint/2010/main" val="1336106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Wilcoxon Rank-Sum Test: Requirements</a:t>
            </a:r>
            <a:endParaRPr lang="en-IN" sz="3600" dirty="0">
              <a:solidFill>
                <a:schemeClr val="bg2"/>
              </a:solidFill>
              <a:latin typeface="+mj-lt"/>
            </a:endParaRPr>
          </a:p>
        </p:txBody>
      </p:sp>
      <p:sp>
        <p:nvSpPr>
          <p:cNvPr id="3" name="Content Placeholder 2"/>
          <p:cNvSpPr>
            <a:spLocks noGrp="1"/>
          </p:cNvSpPr>
          <p:nvPr>
            <p:ph idx="1"/>
          </p:nvPr>
        </p:nvSpPr>
        <p:spPr>
          <a:xfrm>
            <a:off x="457200" y="1600201"/>
            <a:ext cx="8229600" cy="1143000"/>
          </a:xfrm>
        </p:spPr>
        <p:txBody>
          <a:bodyPr/>
          <a:lstStyle/>
          <a:p>
            <a:pPr marL="429768" indent="-429768">
              <a:buFont typeface="+mj-lt"/>
              <a:buAutoNum type="arabicPeriod"/>
            </a:pPr>
            <a:r>
              <a:rPr lang="en-US" sz="2600" dirty="0"/>
              <a:t>There are two independent simple random samples.</a:t>
            </a:r>
          </a:p>
          <a:p>
            <a:pPr marL="429768" indent="-429768">
              <a:buFont typeface="+mj-lt"/>
              <a:buAutoNum type="arabicPeriod"/>
            </a:pPr>
            <a:r>
              <a:rPr lang="en-US" sz="2600" dirty="0"/>
              <a:t>Each of the two samples has more than 10 values.</a:t>
            </a:r>
            <a:endParaRPr lang="en-IN" sz="2600" dirty="0"/>
          </a:p>
        </p:txBody>
      </p:sp>
    </p:spTree>
    <p:extLst>
      <p:ext uri="{BB962C8B-B14F-4D97-AF65-F5344CB8AC3E}">
        <p14:creationId xmlns:p14="http://schemas.microsoft.com/office/powerpoint/2010/main" val="192402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Wilcoxon Rank-Sum Test: Test Statistic</a:t>
            </a:r>
            <a:endParaRPr lang="en-IN" sz="3600" dirty="0">
              <a:solidFill>
                <a:schemeClr val="bg2"/>
              </a:solidFill>
              <a:latin typeface="+mj-lt"/>
            </a:endParaRPr>
          </a:p>
        </p:txBody>
      </p:sp>
      <p:pic>
        <p:nvPicPr>
          <p:cNvPr id="5" name="Picture 4" descr="z = R minus mu sub R, divided by sigma sub R, where mu sub R = n sub 1 times, n sub 1 + n sub 2 + 1, divided by 2, and sigma sub R = the square root of n sub 1 times n sub 2 times, n sub 1 + n sub 2 + 1, divided by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1280" y="1672441"/>
            <a:ext cx="4382504" cy="2598716"/>
          </a:xfrm>
          <a:prstGeom prst="rect">
            <a:avLst/>
          </a:prstGeom>
        </p:spPr>
      </p:pic>
      <p:sp>
        <p:nvSpPr>
          <p:cNvPr id="3" name="Content Placeholder 2"/>
          <p:cNvSpPr>
            <a:spLocks noGrp="1"/>
          </p:cNvSpPr>
          <p:nvPr>
            <p:ph idx="1"/>
          </p:nvPr>
        </p:nvSpPr>
        <p:spPr>
          <a:xfrm>
            <a:off x="457200" y="4453475"/>
            <a:ext cx="8229600" cy="1642525"/>
          </a:xfrm>
        </p:spPr>
        <p:txBody>
          <a:bodyPr/>
          <a:lstStyle/>
          <a:p>
            <a:pPr marL="0" indent="0">
              <a:buNone/>
            </a:pPr>
            <a:r>
              <a:rPr lang="en-US" sz="2400" i="1" dirty="0"/>
              <a:t>n</a:t>
            </a:r>
            <a:r>
              <a:rPr lang="en-US" sz="2400" baseline="-25000" dirty="0"/>
              <a:t>1</a:t>
            </a:r>
            <a:r>
              <a:rPr lang="en-US" sz="2400" dirty="0"/>
              <a:t> = size of the sample from which the rank sum </a:t>
            </a:r>
            <a:r>
              <a:rPr lang="en-US" sz="2400" i="1" dirty="0"/>
              <a:t>R </a:t>
            </a:r>
            <a:r>
              <a:rPr lang="en-US" sz="2400" dirty="0"/>
              <a:t>is found</a:t>
            </a:r>
          </a:p>
          <a:p>
            <a:pPr marL="0" indent="0">
              <a:buNone/>
            </a:pPr>
            <a:r>
              <a:rPr lang="en-US" sz="2400" i="1" dirty="0"/>
              <a:t>n</a:t>
            </a:r>
            <a:r>
              <a:rPr lang="en-US" sz="2400" baseline="-25000" dirty="0"/>
              <a:t>2</a:t>
            </a:r>
            <a:r>
              <a:rPr lang="en-US" sz="2400" dirty="0"/>
              <a:t> = size of the other sample</a:t>
            </a:r>
          </a:p>
          <a:p>
            <a:pPr marL="0" indent="0">
              <a:buNone/>
            </a:pPr>
            <a:r>
              <a:rPr lang="en-US" sz="2400" i="1" dirty="0"/>
              <a:t>R  </a:t>
            </a:r>
            <a:r>
              <a:rPr lang="en-US" sz="2400" dirty="0"/>
              <a:t>= sum of ranks of the sample with size </a:t>
            </a:r>
            <a:r>
              <a:rPr lang="en-US" sz="2400" i="1" dirty="0"/>
              <a:t>n</a:t>
            </a:r>
            <a:r>
              <a:rPr lang="en-US" sz="2400" baseline="-25000" dirty="0"/>
              <a:t>1</a:t>
            </a:r>
            <a:endParaRPr lang="en-IN" sz="2400" dirty="0"/>
          </a:p>
        </p:txBody>
      </p:sp>
    </p:spTree>
    <p:extLst>
      <p:ext uri="{BB962C8B-B14F-4D97-AF65-F5344CB8AC3E}">
        <p14:creationId xmlns:p14="http://schemas.microsoft.com/office/powerpoint/2010/main" val="3296710456"/>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4928</TotalTime>
  <Words>1812</Words>
  <Application>Microsoft Office PowerPoint</Application>
  <PresentationFormat>On-screen Show (4:3)</PresentationFormat>
  <Paragraphs>170</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Times New Roman</vt:lpstr>
      <vt:lpstr>Verdana</vt:lpstr>
      <vt:lpstr>Wingdings</vt:lpstr>
      <vt:lpstr>508 Lecture</vt:lpstr>
      <vt:lpstr>Elementary Statistics</vt:lpstr>
      <vt:lpstr>Nonparametric Tests</vt:lpstr>
      <vt:lpstr>Key Concept</vt:lpstr>
      <vt:lpstr>Caution</vt:lpstr>
      <vt:lpstr>Wilcoxon Rank-Sum Test</vt:lpstr>
      <vt:lpstr>Wilcoxon Rank-Sum Test: Objective</vt:lpstr>
      <vt:lpstr>Wilcoxon Rank-Sum Test: Notation</vt:lpstr>
      <vt:lpstr>Wilcoxon Rank-Sum Test: Requirements</vt:lpstr>
      <vt:lpstr>Wilcoxon Rank-Sum Test: Test Statistic</vt:lpstr>
      <vt:lpstr>Wilcoxon Rank-Sum Test: P-Values</vt:lpstr>
      <vt:lpstr>Wilcoxon Rank-Sum Test: Critical Values</vt:lpstr>
      <vt:lpstr>Procedure for Finding the Value of the Test Statistic (1 of 4)</vt:lpstr>
      <vt:lpstr>Procedure for Finding the Value of the Test Statistic (2 of 4)</vt:lpstr>
      <vt:lpstr>Procedure for Finding the Value of the Test Statistic (3 of 4)</vt:lpstr>
      <vt:lpstr>Procedure for Finding the Value of the Test Statistic (4 of 4)</vt:lpstr>
      <vt:lpstr>Example: Course Evaluation Ratings for Female and Male Professors (1 of 11)</vt:lpstr>
      <vt:lpstr>Example: Course Evaluation Ratings for Female and Male Professors (2 of 11)</vt:lpstr>
      <vt:lpstr>Example: Course Evaluation Ratings for Female and Male Professors (3 of 11)</vt:lpstr>
      <vt:lpstr>Example: Course Evaluation Ratings for Female and Male Professors (4 of 11)</vt:lpstr>
      <vt:lpstr>Example: Course Evaluation Ratings for Female and Male Professors (5 of 11)</vt:lpstr>
      <vt:lpstr>Example: Course Evaluation Ratings for Female and Male Professors (6 of 11)</vt:lpstr>
      <vt:lpstr>Example: Course Evaluation Ratings for Female and Male Professors (7 of 11)</vt:lpstr>
      <vt:lpstr>Example: Course Evaluation Ratings for Female and Male Professors (8 of 11)</vt:lpstr>
      <vt:lpstr>Example: Course Evaluation Ratings for Female and Male Professors (9 of 11)</vt:lpstr>
      <vt:lpstr>Example: Course Evaluation Ratings for Female and Male Professors (10 of 11)</vt:lpstr>
      <vt:lpstr>Example: Course Evaluation Ratings for Female and Male Professors (11 of 11)</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Elementary Statistics, 13e</dc:title>
  <dc:subject>Statistics</dc:subject>
  <dc:creator>Mario F. Triola</dc:creator>
  <cp:lastModifiedBy>Idalis Padron</cp:lastModifiedBy>
  <cp:revision>1355</cp:revision>
  <dcterms:created xsi:type="dcterms:W3CDTF">2014-07-14T20:04:21Z</dcterms:created>
  <dcterms:modified xsi:type="dcterms:W3CDTF">2020-06-30T00:36:54Z</dcterms:modified>
</cp:coreProperties>
</file>