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2"/>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5017" autoAdjust="0"/>
  </p:normalViewPr>
  <p:slideViewPr>
    <p:cSldViewPr>
      <p:cViewPr varScale="1">
        <p:scale>
          <a:sx n="66" d="100"/>
          <a:sy n="66" d="100"/>
        </p:scale>
        <p:origin x="1280" y="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2310E1-3B67-44D0-A99F-E69FE0265786}" type="datetimeFigureOut">
              <a:rPr lang="en-GB" smtClean="0"/>
              <a:t>10/06/2020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370F8D-ACAF-47A2-A664-15A77A6A3C54}" type="slidenum">
              <a:rPr lang="en-GB" smtClean="0"/>
              <a:t>‹#›</a:t>
            </a:fld>
            <a:endParaRPr lang="en-GB"/>
          </a:p>
        </p:txBody>
      </p:sp>
    </p:spTree>
    <p:extLst>
      <p:ext uri="{BB962C8B-B14F-4D97-AF65-F5344CB8AC3E}">
        <p14:creationId xmlns:p14="http://schemas.microsoft.com/office/powerpoint/2010/main" val="1613224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400" b="1" kern="1200" dirty="0" smtClean="0">
                <a:solidFill>
                  <a:schemeClr val="tx1"/>
                </a:solidFill>
                <a:effectLst/>
                <a:latin typeface="Times New Roman" pitchFamily="18" charset="0"/>
                <a:ea typeface="+mn-ea"/>
                <a:cs typeface="Times New Roman" pitchFamily="18" charset="0"/>
              </a:rPr>
              <a:t>Energy sources</a:t>
            </a:r>
            <a:endParaRPr lang="en-GB" sz="2400" kern="1200" dirty="0" smtClean="0">
              <a:solidFill>
                <a:schemeClr val="tx1"/>
              </a:solidFill>
              <a:effectLst/>
              <a:latin typeface="Times New Roman" pitchFamily="18" charset="0"/>
              <a:ea typeface="+mn-ea"/>
              <a:cs typeface="Times New Roman" pitchFamily="18" charset="0"/>
            </a:endParaRPr>
          </a:p>
          <a:p>
            <a:r>
              <a:rPr lang="en-US" sz="2400" kern="1200" dirty="0" smtClean="0">
                <a:solidFill>
                  <a:schemeClr val="tx1"/>
                </a:solidFill>
                <a:effectLst/>
                <a:latin typeface="Times New Roman" pitchFamily="18" charset="0"/>
                <a:ea typeface="+mn-ea"/>
                <a:cs typeface="Times New Roman" pitchFamily="18" charset="0"/>
              </a:rPr>
              <a:t>The poor utilization of energy sources poses the greatest threat on the basis that it worsens global warming. The continued use of fossil fuel continues to emit enormous greenhouse gases to the atmosphere, an outcome that threatens all living organisms. For instance, in 2018, 6,677 million Metric tons of CO</a:t>
            </a:r>
            <a:r>
              <a:rPr lang="en-US" sz="2400" kern="1200" baseline="-25000" dirty="0" smtClean="0">
                <a:solidFill>
                  <a:schemeClr val="tx1"/>
                </a:solidFill>
                <a:effectLst/>
                <a:latin typeface="Times New Roman" pitchFamily="18" charset="0"/>
                <a:ea typeface="+mn-ea"/>
                <a:cs typeface="Times New Roman" pitchFamily="18" charset="0"/>
              </a:rPr>
              <a:t>2</a:t>
            </a:r>
            <a:r>
              <a:rPr lang="en-US" sz="2400" kern="1200" dirty="0" smtClean="0">
                <a:solidFill>
                  <a:schemeClr val="tx1"/>
                </a:solidFill>
                <a:effectLst/>
                <a:latin typeface="Times New Roman" pitchFamily="18" charset="0"/>
                <a:ea typeface="+mn-ea"/>
                <a:cs typeface="Times New Roman" pitchFamily="18" charset="0"/>
              </a:rPr>
              <a:t> were emitted to the atmosphere in the US (US EPA, 2018). Such amounts are unsustainable. </a:t>
            </a:r>
            <a:endParaRPr lang="en-GB" sz="2400" kern="1200" dirty="0" smtClean="0">
              <a:solidFill>
                <a:schemeClr val="tx1"/>
              </a:solidFill>
              <a:effectLst/>
              <a:latin typeface="Times New Roman" pitchFamily="18" charset="0"/>
              <a:ea typeface="+mn-ea"/>
              <a:cs typeface="Times New Roman" pitchFamily="18" charset="0"/>
            </a:endParaRPr>
          </a:p>
          <a:p>
            <a:pPr lvl="0"/>
            <a:r>
              <a:rPr lang="en-US" sz="2400" b="1" kern="1200" dirty="0" smtClean="0">
                <a:solidFill>
                  <a:schemeClr val="tx1"/>
                </a:solidFill>
                <a:effectLst/>
                <a:latin typeface="Times New Roman" pitchFamily="18" charset="0"/>
                <a:ea typeface="+mn-ea"/>
                <a:cs typeface="Times New Roman" pitchFamily="18" charset="0"/>
              </a:rPr>
              <a:t>Civil War</a:t>
            </a:r>
            <a:endParaRPr lang="en-GB" sz="2400" kern="1200" dirty="0" smtClean="0">
              <a:solidFill>
                <a:schemeClr val="tx1"/>
              </a:solidFill>
              <a:effectLst/>
              <a:latin typeface="Times New Roman" pitchFamily="18" charset="0"/>
              <a:ea typeface="+mn-ea"/>
              <a:cs typeface="Times New Roman" pitchFamily="18" charset="0"/>
            </a:endParaRPr>
          </a:p>
          <a:p>
            <a:r>
              <a:rPr lang="en-US" sz="2400" kern="1200" dirty="0" smtClean="0">
                <a:solidFill>
                  <a:schemeClr val="tx1"/>
                </a:solidFill>
                <a:effectLst/>
                <a:latin typeface="Times New Roman" pitchFamily="18" charset="0"/>
                <a:ea typeface="+mn-ea"/>
                <a:cs typeface="Times New Roman" pitchFamily="18" charset="0"/>
              </a:rPr>
              <a:t>Civil wars are also a threat as the number of countries engaged in civil wars is high. Some of the most common civil wars are in the Middle East which includes the Iraqi civil war, the Yemeni civil war and many other insurgencies that can easily turn into civil wars. Such wars are a threat to global peace and stability. </a:t>
            </a:r>
            <a:endParaRPr lang="en-GB" sz="2400" kern="1200" dirty="0" smtClean="0">
              <a:solidFill>
                <a:schemeClr val="tx1"/>
              </a:solidFill>
              <a:effectLst/>
              <a:latin typeface="Times New Roman" pitchFamily="18" charset="0"/>
              <a:ea typeface="+mn-ea"/>
              <a:cs typeface="Times New Roman" pitchFamily="18" charset="0"/>
            </a:endParaRPr>
          </a:p>
          <a:p>
            <a:pPr lvl="0"/>
            <a:r>
              <a:rPr lang="en-US" sz="2400" b="1" kern="1200" dirty="0" smtClean="0">
                <a:solidFill>
                  <a:schemeClr val="tx1"/>
                </a:solidFill>
                <a:effectLst/>
                <a:latin typeface="Times New Roman" pitchFamily="18" charset="0"/>
                <a:ea typeface="+mn-ea"/>
                <a:cs typeface="Times New Roman" pitchFamily="18" charset="0"/>
              </a:rPr>
              <a:t>Climate change</a:t>
            </a:r>
            <a:endParaRPr lang="en-GB" sz="2400" kern="1200" dirty="0" smtClean="0">
              <a:solidFill>
                <a:schemeClr val="tx1"/>
              </a:solidFill>
              <a:effectLst/>
              <a:latin typeface="Times New Roman" pitchFamily="18" charset="0"/>
              <a:ea typeface="+mn-ea"/>
              <a:cs typeface="Times New Roman" pitchFamily="18" charset="0"/>
            </a:endParaRPr>
          </a:p>
          <a:p>
            <a:r>
              <a:rPr lang="en-US" sz="2400" kern="1200" dirty="0" smtClean="0">
                <a:solidFill>
                  <a:schemeClr val="tx1"/>
                </a:solidFill>
                <a:effectLst/>
                <a:latin typeface="Times New Roman" pitchFamily="18" charset="0"/>
                <a:ea typeface="+mn-ea"/>
                <a:cs typeface="Times New Roman" pitchFamily="18" charset="0"/>
              </a:rPr>
              <a:t>Climate change is one of the most existential threats human beings face. Sea levels are rising, desertification is increasing and forest fires are multiplying. For instance, sea levels have risen by between 0.18 and 0.2m (Carbon Brief, 2019). Such issues can make Earth inhabitable. </a:t>
            </a:r>
            <a:endParaRPr lang="en-GB" sz="2400" kern="1200" dirty="0" smtClean="0">
              <a:solidFill>
                <a:schemeClr val="tx1"/>
              </a:solidFill>
              <a:effectLst/>
              <a:latin typeface="Times New Roman" pitchFamily="18" charset="0"/>
              <a:ea typeface="+mn-ea"/>
              <a:cs typeface="Times New Roman" pitchFamily="18" charset="0"/>
            </a:endParaRPr>
          </a:p>
          <a:p>
            <a:pPr lvl="0"/>
            <a:r>
              <a:rPr lang="en-US" sz="2400" b="1" kern="1200" dirty="0" smtClean="0">
                <a:solidFill>
                  <a:schemeClr val="tx1"/>
                </a:solidFill>
                <a:effectLst/>
                <a:latin typeface="Times New Roman" pitchFamily="18" charset="0"/>
                <a:ea typeface="+mn-ea"/>
                <a:cs typeface="Times New Roman" pitchFamily="18" charset="0"/>
              </a:rPr>
              <a:t>Poor health of entire populations</a:t>
            </a:r>
            <a:endParaRPr lang="en-GB" sz="2400" kern="1200" dirty="0" smtClean="0">
              <a:solidFill>
                <a:schemeClr val="tx1"/>
              </a:solidFill>
              <a:effectLst/>
              <a:latin typeface="Times New Roman" pitchFamily="18" charset="0"/>
              <a:ea typeface="+mn-ea"/>
              <a:cs typeface="Times New Roman" pitchFamily="18" charset="0"/>
            </a:endParaRPr>
          </a:p>
          <a:p>
            <a:r>
              <a:rPr lang="en-US" sz="2400" kern="1200" dirty="0" smtClean="0">
                <a:solidFill>
                  <a:schemeClr val="tx1"/>
                </a:solidFill>
                <a:effectLst/>
                <a:latin typeface="Times New Roman" pitchFamily="18" charset="0"/>
                <a:ea typeface="+mn-ea"/>
                <a:cs typeface="Times New Roman" pitchFamily="18" charset="0"/>
              </a:rPr>
              <a:t>Poor health among entire populations is another threat to human society. WHO (2017) assert that half of the world population lack access to health services. The Lancet (2015) adds that 2.3 billion people suffer at least five ailments. </a:t>
            </a:r>
            <a:endParaRPr lang="en-GB" sz="2400" kern="1200" dirty="0" smtClean="0">
              <a:solidFill>
                <a:schemeClr val="tx1"/>
              </a:solidFill>
              <a:effectLst/>
              <a:latin typeface="Times New Roman" pitchFamily="18" charset="0"/>
              <a:ea typeface="+mn-ea"/>
              <a:cs typeface="Times New Roman" pitchFamily="18" charset="0"/>
            </a:endParaRPr>
          </a:p>
          <a:p>
            <a:pPr lvl="0"/>
            <a:endParaRPr lang="en-GB" sz="24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97370F8D-ACAF-47A2-A664-15A77A6A3C54}" type="slidenum">
              <a:rPr lang="en-GB" smtClean="0"/>
              <a:t>1</a:t>
            </a:fld>
            <a:endParaRPr lang="en-GB"/>
          </a:p>
        </p:txBody>
      </p:sp>
    </p:spTree>
    <p:extLst>
      <p:ext uri="{BB962C8B-B14F-4D97-AF65-F5344CB8AC3E}">
        <p14:creationId xmlns:p14="http://schemas.microsoft.com/office/powerpoint/2010/main" val="2146277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v"/>
            </a:pPr>
            <a:r>
              <a:rPr lang="en-US" dirty="0" smtClean="0">
                <a:latin typeface="Times New Roman" pitchFamily="18" charset="0"/>
                <a:cs typeface="Times New Roman" pitchFamily="18" charset="0"/>
              </a:rPr>
              <a:t>The UN can prioritize these countries by facilitating peace negotiations</a:t>
            </a:r>
            <a:endParaRPr lang="en-GB" dirty="0" smtClean="0">
              <a:latin typeface="Times New Roman" pitchFamily="18" charset="0"/>
              <a:cs typeface="Times New Roman" pitchFamily="18" charset="0"/>
            </a:endParaRPr>
          </a:p>
          <a:p>
            <a:pPr marL="171450" indent="-171450">
              <a:buFont typeface="Wingdings" pitchFamily="2" charset="2"/>
              <a:buChar char="v"/>
            </a:pPr>
            <a:r>
              <a:rPr lang="en-US" dirty="0" smtClean="0">
                <a:latin typeface="Times New Roman" pitchFamily="18" charset="0"/>
                <a:cs typeface="Times New Roman" pitchFamily="18" charset="0"/>
              </a:rPr>
              <a:t>Additionally, the UN should work with member states to place more sanctions on the involved parties. The aim is to reduce the flow of weapons to risky areas. </a:t>
            </a:r>
            <a:endParaRPr lang="en-GB" dirty="0" smtClean="0">
              <a:latin typeface="Times New Roman" pitchFamily="18" charset="0"/>
              <a:cs typeface="Times New Roman" pitchFamily="18" charset="0"/>
            </a:endParaRPr>
          </a:p>
          <a:p>
            <a:endParaRPr lang="en-GB"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97370F8D-ACAF-47A2-A664-15A77A6A3C54}" type="slidenum">
              <a:rPr lang="en-GB" smtClean="0"/>
              <a:t>16</a:t>
            </a:fld>
            <a:endParaRPr lang="en-GB"/>
          </a:p>
        </p:txBody>
      </p:sp>
    </p:spTree>
    <p:extLst>
      <p:ext uri="{BB962C8B-B14F-4D97-AF65-F5344CB8AC3E}">
        <p14:creationId xmlns:p14="http://schemas.microsoft.com/office/powerpoint/2010/main" val="2453822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v"/>
              <a:tabLst/>
              <a:defRPr/>
            </a:pPr>
            <a:r>
              <a:rPr lang="en-US" sz="1200" kern="1200" dirty="0" smtClean="0">
                <a:solidFill>
                  <a:schemeClr val="tx1"/>
                </a:solidFill>
                <a:effectLst/>
                <a:latin typeface="+mn-lt"/>
                <a:ea typeface="+mn-ea"/>
                <a:cs typeface="+mn-cs"/>
              </a:rPr>
              <a:t>The United Nations should prioritize these countries by one, offering financial support and secondly, offering technical assistance. </a:t>
            </a:r>
            <a:endParaRPr lang="en-GB" sz="1200" kern="1200" dirty="0" smtClean="0">
              <a:solidFill>
                <a:schemeClr val="tx1"/>
              </a:solidFill>
              <a:effectLst/>
              <a:latin typeface="+mn-lt"/>
              <a:ea typeface="+mn-ea"/>
              <a:cs typeface="+mn-cs"/>
            </a:endParaRPr>
          </a:p>
          <a:p>
            <a:pPr marL="171450" indent="-171450">
              <a:buFont typeface="Wingdings" pitchFamily="2" charset="2"/>
              <a:buChar char="v"/>
            </a:pPr>
            <a:endParaRPr lang="en-GB" dirty="0"/>
          </a:p>
        </p:txBody>
      </p:sp>
      <p:sp>
        <p:nvSpPr>
          <p:cNvPr id="4" name="Slide Number Placeholder 3"/>
          <p:cNvSpPr>
            <a:spLocks noGrp="1"/>
          </p:cNvSpPr>
          <p:nvPr>
            <p:ph type="sldNum" sz="quarter" idx="10"/>
          </p:nvPr>
        </p:nvSpPr>
        <p:spPr/>
        <p:txBody>
          <a:bodyPr/>
          <a:lstStyle/>
          <a:p>
            <a:fld id="{97370F8D-ACAF-47A2-A664-15A77A6A3C54}" type="slidenum">
              <a:rPr lang="en-GB" smtClean="0"/>
              <a:t>3</a:t>
            </a:fld>
            <a:endParaRPr lang="en-GB"/>
          </a:p>
        </p:txBody>
      </p:sp>
    </p:spTree>
    <p:extLst>
      <p:ext uri="{BB962C8B-B14F-4D97-AF65-F5344CB8AC3E}">
        <p14:creationId xmlns:p14="http://schemas.microsoft.com/office/powerpoint/2010/main" val="1123975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914400" rtl="0" eaLnBrk="1" fontAlgn="auto" latinLnBrk="0" hangingPunct="1">
              <a:lnSpc>
                <a:spcPct val="150000"/>
              </a:lnSpc>
              <a:spcBef>
                <a:spcPts val="0"/>
              </a:spcBef>
              <a:spcAft>
                <a:spcPts val="0"/>
              </a:spcAft>
              <a:buClrTx/>
              <a:buSzTx/>
              <a:buFont typeface="Wingdings" pitchFamily="2" charset="2"/>
              <a:buChar char="v"/>
              <a:tabLst/>
              <a:defRPr/>
            </a:pPr>
            <a:r>
              <a:rPr lang="en-US" sz="2000" kern="1200" dirty="0" smtClean="0">
                <a:solidFill>
                  <a:schemeClr val="tx1"/>
                </a:solidFill>
                <a:effectLst/>
                <a:latin typeface="Times New Roman" pitchFamily="18" charset="0"/>
                <a:ea typeface="+mn-ea"/>
                <a:cs typeface="Times New Roman" pitchFamily="18" charset="0"/>
              </a:rPr>
              <a:t>However, the extensive use of fossil fuels has precipitated serious socio-environmental challenges. </a:t>
            </a:r>
          </a:p>
          <a:p>
            <a:pPr marL="285750" marR="0" indent="-285750" algn="l" defTabSz="914400" rtl="0" eaLnBrk="1" fontAlgn="auto" latinLnBrk="0" hangingPunct="1">
              <a:lnSpc>
                <a:spcPct val="150000"/>
              </a:lnSpc>
              <a:spcBef>
                <a:spcPts val="0"/>
              </a:spcBef>
              <a:spcAft>
                <a:spcPts val="0"/>
              </a:spcAft>
              <a:buClrTx/>
              <a:buSzTx/>
              <a:buFont typeface="Wingdings" pitchFamily="2" charset="2"/>
              <a:buChar char="v"/>
              <a:tabLst/>
              <a:defRPr/>
            </a:pPr>
            <a:r>
              <a:rPr lang="en-US" sz="2000" kern="1200" dirty="0" smtClean="0">
                <a:solidFill>
                  <a:schemeClr val="tx1"/>
                </a:solidFill>
                <a:effectLst/>
                <a:latin typeface="Times New Roman" pitchFamily="18" charset="0"/>
                <a:ea typeface="+mn-ea"/>
                <a:cs typeface="Times New Roman" pitchFamily="18" charset="0"/>
              </a:rPr>
              <a:t>Pollution is high and so is global warming.  That is, the current sources of energy are tied to the rising threat of climate change. </a:t>
            </a:r>
          </a:p>
          <a:p>
            <a:pPr marL="285750" marR="0" indent="-285750" algn="l" defTabSz="914400" rtl="0" eaLnBrk="1" fontAlgn="auto" latinLnBrk="0" hangingPunct="1">
              <a:lnSpc>
                <a:spcPct val="150000"/>
              </a:lnSpc>
              <a:spcBef>
                <a:spcPts val="0"/>
              </a:spcBef>
              <a:spcAft>
                <a:spcPts val="0"/>
              </a:spcAft>
              <a:buClrTx/>
              <a:buSzTx/>
              <a:buFont typeface="Wingdings" pitchFamily="2" charset="2"/>
              <a:buChar char="v"/>
              <a:tabLst/>
              <a:defRPr/>
            </a:pPr>
            <a:r>
              <a:rPr lang="en-US" sz="2000" kern="1200" dirty="0" smtClean="0">
                <a:solidFill>
                  <a:schemeClr val="tx1"/>
                </a:solidFill>
                <a:effectLst/>
                <a:latin typeface="Times New Roman" pitchFamily="18" charset="0"/>
                <a:ea typeface="+mn-ea"/>
                <a:cs typeface="Times New Roman" pitchFamily="18" charset="0"/>
              </a:rPr>
              <a:t>Sea levels are rising, desertification is increasing and forest fires are multiplying. </a:t>
            </a:r>
          </a:p>
          <a:p>
            <a:pPr marL="285750" marR="0" indent="-285750" algn="l" defTabSz="914400" rtl="0" eaLnBrk="1" fontAlgn="auto" latinLnBrk="0" hangingPunct="1">
              <a:lnSpc>
                <a:spcPct val="150000"/>
              </a:lnSpc>
              <a:spcBef>
                <a:spcPts val="0"/>
              </a:spcBef>
              <a:spcAft>
                <a:spcPts val="0"/>
              </a:spcAft>
              <a:buClrTx/>
              <a:buSzTx/>
              <a:buFont typeface="Wingdings" pitchFamily="2" charset="2"/>
              <a:buChar char="v"/>
              <a:tabLst/>
              <a:defRPr/>
            </a:pPr>
            <a:r>
              <a:rPr lang="en-US" sz="2000" kern="1200" dirty="0" smtClean="0">
                <a:solidFill>
                  <a:schemeClr val="tx1"/>
                </a:solidFill>
                <a:effectLst/>
                <a:latin typeface="Times New Roman" pitchFamily="18" charset="0"/>
                <a:ea typeface="+mn-ea"/>
                <a:cs typeface="Times New Roman" pitchFamily="18" charset="0"/>
              </a:rPr>
              <a:t>These are serious threats because they can catalyze human extinction. </a:t>
            </a:r>
            <a:endParaRPr lang="en-GB" sz="2000" kern="1200" dirty="0" smtClean="0">
              <a:solidFill>
                <a:schemeClr val="tx1"/>
              </a:solidFill>
              <a:effectLst/>
              <a:latin typeface="Times New Roman" pitchFamily="18" charset="0"/>
              <a:ea typeface="+mn-ea"/>
              <a:cs typeface="Times New Roman" pitchFamily="18" charset="0"/>
            </a:endParaRPr>
          </a:p>
          <a:p>
            <a:pPr marL="171450" indent="-171450">
              <a:buFont typeface="Wingdings" pitchFamily="2" charset="2"/>
              <a:buChar char="v"/>
            </a:pPr>
            <a:endParaRPr lang="en-GB" sz="20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97370F8D-ACAF-47A2-A664-15A77A6A3C54}" type="slidenum">
              <a:rPr lang="en-GB" smtClean="0"/>
              <a:t>6</a:t>
            </a:fld>
            <a:endParaRPr lang="en-GB"/>
          </a:p>
        </p:txBody>
      </p:sp>
    </p:spTree>
    <p:extLst>
      <p:ext uri="{BB962C8B-B14F-4D97-AF65-F5344CB8AC3E}">
        <p14:creationId xmlns:p14="http://schemas.microsoft.com/office/powerpoint/2010/main" val="1307059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v"/>
            </a:pPr>
            <a:r>
              <a:rPr lang="en-US" dirty="0" smtClean="0">
                <a:latin typeface="Times New Roman" pitchFamily="18" charset="0"/>
                <a:cs typeface="Times New Roman" pitchFamily="18" charset="0"/>
              </a:rPr>
              <a:t>The resulting effect is that China’s air is highly polluted which can cause respiratory diseases (Each Country's Share of CO2 Emissions, 2008). </a:t>
            </a:r>
          </a:p>
          <a:p>
            <a:pPr marL="171450" indent="-171450">
              <a:buFont typeface="Wingdings" pitchFamily="2" charset="2"/>
              <a:buChar char="v"/>
            </a:pPr>
            <a:r>
              <a:rPr lang="en-US" dirty="0" smtClean="0">
                <a:latin typeface="Times New Roman" pitchFamily="18" charset="0"/>
                <a:cs typeface="Times New Roman" pitchFamily="18" charset="0"/>
              </a:rPr>
              <a:t>Similarly, India’s air pollution is high, an issue that can expose citizens to respiratory diseases. </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v"/>
              <a:tabLst/>
              <a:defRPr/>
            </a:pPr>
            <a:r>
              <a:rPr lang="en-US" sz="1200" kern="1200" dirty="0" smtClean="0">
                <a:solidFill>
                  <a:schemeClr val="tx1"/>
                </a:solidFill>
                <a:effectLst/>
                <a:latin typeface="Times New Roman" pitchFamily="18" charset="0"/>
                <a:ea typeface="+mn-ea"/>
                <a:cs typeface="Times New Roman" pitchFamily="18" charset="0"/>
              </a:rPr>
              <a:t>The information indicates that the UN should work closely with these states to help them suppress the emission of greenhouses within their jurisdictions.</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v"/>
              <a:tabLst/>
              <a:defRPr/>
            </a:pPr>
            <a:r>
              <a:rPr lang="en-US" sz="1200" kern="1200" dirty="0" smtClean="0">
                <a:solidFill>
                  <a:schemeClr val="tx1"/>
                </a:solidFill>
                <a:effectLst/>
                <a:latin typeface="Times New Roman" pitchFamily="18" charset="0"/>
                <a:ea typeface="+mn-ea"/>
                <a:cs typeface="Times New Roman" pitchFamily="18" charset="0"/>
              </a:rPr>
              <a:t>More resources should be directed particularly towards China and India. </a:t>
            </a:r>
            <a:endParaRPr lang="en-GB" sz="1200" kern="1200" dirty="0" smtClean="0">
              <a:solidFill>
                <a:schemeClr val="tx1"/>
              </a:solidFill>
              <a:effectLst/>
              <a:latin typeface="Times New Roman" pitchFamily="18" charset="0"/>
              <a:ea typeface="+mn-ea"/>
              <a:cs typeface="Times New Roman" pitchFamily="18" charset="0"/>
            </a:endParaRPr>
          </a:p>
          <a:p>
            <a:pPr marL="171450" indent="-171450">
              <a:buFont typeface="Wingdings" pitchFamily="2" charset="2"/>
              <a:buChar char="v"/>
            </a:pPr>
            <a:endParaRPr lang="en-GB"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97370F8D-ACAF-47A2-A664-15A77A6A3C54}" type="slidenum">
              <a:rPr lang="en-GB" smtClean="0"/>
              <a:t>7</a:t>
            </a:fld>
            <a:endParaRPr lang="en-GB"/>
          </a:p>
        </p:txBody>
      </p:sp>
    </p:spTree>
    <p:extLst>
      <p:ext uri="{BB962C8B-B14F-4D97-AF65-F5344CB8AC3E}">
        <p14:creationId xmlns:p14="http://schemas.microsoft.com/office/powerpoint/2010/main" val="3393982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370F8D-ACAF-47A2-A664-15A77A6A3C54}" type="slidenum">
              <a:rPr lang="en-GB" smtClean="0"/>
              <a:t>8</a:t>
            </a:fld>
            <a:endParaRPr lang="en-GB"/>
          </a:p>
        </p:txBody>
      </p:sp>
    </p:spTree>
    <p:extLst>
      <p:ext uri="{BB962C8B-B14F-4D97-AF65-F5344CB8AC3E}">
        <p14:creationId xmlns:p14="http://schemas.microsoft.com/office/powerpoint/2010/main" val="3535195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Poor health among entire populations is another threat to human society. </a:t>
            </a:r>
          </a:p>
          <a:p>
            <a:r>
              <a:rPr lang="en-US" dirty="0" smtClean="0"/>
              <a:t>As more people fail to access sufficient healthcare, suffering will increase. As a result, the number of deaths will rise and the quality of living will decline. </a:t>
            </a:r>
          </a:p>
          <a:p>
            <a:endParaRPr lang="en-GB" dirty="0"/>
          </a:p>
        </p:txBody>
      </p:sp>
      <p:sp>
        <p:nvSpPr>
          <p:cNvPr id="4" name="Slide Number Placeholder 3"/>
          <p:cNvSpPr>
            <a:spLocks noGrp="1"/>
          </p:cNvSpPr>
          <p:nvPr>
            <p:ph type="sldNum" sz="quarter" idx="10"/>
          </p:nvPr>
        </p:nvSpPr>
        <p:spPr/>
        <p:txBody>
          <a:bodyPr/>
          <a:lstStyle/>
          <a:p>
            <a:fld id="{97370F8D-ACAF-47A2-A664-15A77A6A3C54}" type="slidenum">
              <a:rPr lang="en-GB" smtClean="0"/>
              <a:t>10</a:t>
            </a:fld>
            <a:endParaRPr lang="en-GB"/>
          </a:p>
        </p:txBody>
      </p:sp>
    </p:spTree>
    <p:extLst>
      <p:ext uri="{BB962C8B-B14F-4D97-AF65-F5344CB8AC3E}">
        <p14:creationId xmlns:p14="http://schemas.microsoft.com/office/powerpoint/2010/main" val="731882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v"/>
              <a:tabLst/>
              <a:defRPr/>
            </a:pPr>
            <a:r>
              <a:rPr lang="en-US" sz="1200" kern="1200" dirty="0" smtClean="0">
                <a:solidFill>
                  <a:schemeClr val="tx1"/>
                </a:solidFill>
                <a:effectLst/>
                <a:latin typeface="+mn-lt"/>
                <a:ea typeface="+mn-ea"/>
                <a:cs typeface="+mn-cs"/>
              </a:rPr>
              <a:t>The United Nations can prioritize these countries by providing more funds to establish hospitals and hire healthcare workers. </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v"/>
              <a:tabLst/>
              <a:defRPr/>
            </a:pPr>
            <a:r>
              <a:rPr lang="en-US" sz="1200" kern="1200" dirty="0" smtClean="0">
                <a:solidFill>
                  <a:schemeClr val="tx1"/>
                </a:solidFill>
                <a:effectLst/>
                <a:latin typeface="+mn-lt"/>
                <a:ea typeface="+mn-ea"/>
                <a:cs typeface="+mn-cs"/>
              </a:rPr>
              <a:t>Additionally, the UN can promote research to find vaccines for these diseases.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7370F8D-ACAF-47A2-A664-15A77A6A3C54}" type="slidenum">
              <a:rPr lang="en-GB" smtClean="0"/>
              <a:t>11</a:t>
            </a:fld>
            <a:endParaRPr lang="en-GB"/>
          </a:p>
        </p:txBody>
      </p:sp>
    </p:spTree>
    <p:extLst>
      <p:ext uri="{BB962C8B-B14F-4D97-AF65-F5344CB8AC3E}">
        <p14:creationId xmlns:p14="http://schemas.microsoft.com/office/powerpoint/2010/main" val="940872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nSpc>
                <a:spcPct val="200000"/>
              </a:lnSpc>
              <a:buFont typeface="Wingdings" pitchFamily="2" charset="2"/>
              <a:buChar char="v"/>
            </a:pPr>
            <a:r>
              <a:rPr lang="en-US" sz="2800" kern="1200" dirty="0" smtClean="0">
                <a:solidFill>
                  <a:schemeClr val="tx1"/>
                </a:solidFill>
                <a:effectLst/>
                <a:latin typeface="Times New Roman" pitchFamily="18" charset="0"/>
                <a:ea typeface="+mn-ea"/>
                <a:cs typeface="Times New Roman" pitchFamily="18" charset="0"/>
              </a:rPr>
              <a:t>These civil wars have been very destructive and deadly. </a:t>
            </a:r>
          </a:p>
          <a:p>
            <a:pPr marL="457200" indent="-457200">
              <a:lnSpc>
                <a:spcPct val="200000"/>
              </a:lnSpc>
              <a:buFont typeface="Wingdings" pitchFamily="2" charset="2"/>
              <a:buChar char="v"/>
            </a:pPr>
            <a:r>
              <a:rPr lang="en-US" sz="2800" kern="1200" dirty="0" smtClean="0">
                <a:solidFill>
                  <a:schemeClr val="tx1"/>
                </a:solidFill>
                <a:effectLst/>
                <a:latin typeface="Times New Roman" pitchFamily="18" charset="0"/>
                <a:ea typeface="+mn-ea"/>
                <a:cs typeface="Times New Roman" pitchFamily="18" charset="0"/>
              </a:rPr>
              <a:t>In particular, the Syrian war has led to the displacement of 6.2 million people. </a:t>
            </a:r>
          </a:p>
          <a:p>
            <a:pPr marL="457200" indent="-457200">
              <a:lnSpc>
                <a:spcPct val="200000"/>
              </a:lnSpc>
              <a:buFont typeface="Wingdings" pitchFamily="2" charset="2"/>
              <a:buChar char="v"/>
            </a:pPr>
            <a:r>
              <a:rPr lang="en-US" sz="2800" kern="1200" dirty="0" smtClean="0">
                <a:solidFill>
                  <a:schemeClr val="tx1"/>
                </a:solidFill>
                <a:effectLst/>
                <a:latin typeface="Times New Roman" pitchFamily="18" charset="0"/>
                <a:ea typeface="+mn-ea"/>
                <a:cs typeface="Times New Roman" pitchFamily="18" charset="0"/>
              </a:rPr>
              <a:t>More than 200,000 people have so far been killed </a:t>
            </a:r>
            <a:r>
              <a:rPr lang="en-GB" sz="2800" kern="1200" dirty="0" smtClean="0">
                <a:solidFill>
                  <a:schemeClr val="tx1"/>
                </a:solidFill>
                <a:effectLst/>
                <a:latin typeface="Times New Roman" pitchFamily="18" charset="0"/>
                <a:ea typeface="+mn-ea"/>
                <a:cs typeface="Times New Roman" pitchFamily="18" charset="0"/>
              </a:rPr>
              <a:t>(</a:t>
            </a:r>
            <a:r>
              <a:rPr lang="en-US" sz="2800" kern="1200" dirty="0" smtClean="0">
                <a:solidFill>
                  <a:schemeClr val="tx1"/>
                </a:solidFill>
                <a:effectLst/>
                <a:latin typeface="Times New Roman" pitchFamily="18" charset="0"/>
                <a:ea typeface="+mn-ea"/>
                <a:cs typeface="Times New Roman" pitchFamily="18" charset="0"/>
              </a:rPr>
              <a:t>CNN, 2020). </a:t>
            </a:r>
          </a:p>
          <a:p>
            <a:pPr marL="457200" indent="-457200">
              <a:lnSpc>
                <a:spcPct val="200000"/>
              </a:lnSpc>
              <a:buFont typeface="Wingdings" pitchFamily="2" charset="2"/>
              <a:buChar char="v"/>
            </a:pPr>
            <a:r>
              <a:rPr lang="en-US" sz="2800" kern="1200" dirty="0" smtClean="0">
                <a:solidFill>
                  <a:schemeClr val="tx1"/>
                </a:solidFill>
                <a:effectLst/>
                <a:latin typeface="Times New Roman" pitchFamily="18" charset="0"/>
                <a:ea typeface="+mn-ea"/>
                <a:cs typeface="Times New Roman" pitchFamily="18" charset="0"/>
              </a:rPr>
              <a:t>Therefore, the ongoing civil wars will kill and displace more. </a:t>
            </a:r>
            <a:endParaRPr lang="en-GB" sz="2800" kern="1200" dirty="0">
              <a:solidFill>
                <a:schemeClr val="tx1"/>
              </a:solidFill>
              <a:effectLst/>
              <a:latin typeface="Times New Roman" pitchFamily="18" charset="0"/>
              <a:ea typeface="+mn-ea"/>
              <a:cs typeface="Times New Roman" pitchFamily="18" charset="0"/>
            </a:endParaRPr>
          </a:p>
        </p:txBody>
      </p:sp>
      <p:sp>
        <p:nvSpPr>
          <p:cNvPr id="4" name="Slide Number Placeholder 3"/>
          <p:cNvSpPr>
            <a:spLocks noGrp="1"/>
          </p:cNvSpPr>
          <p:nvPr>
            <p:ph type="sldNum" sz="quarter" idx="10"/>
          </p:nvPr>
        </p:nvSpPr>
        <p:spPr/>
        <p:txBody>
          <a:bodyPr/>
          <a:lstStyle/>
          <a:p>
            <a:fld id="{97370F8D-ACAF-47A2-A664-15A77A6A3C54}" type="slidenum">
              <a:rPr lang="en-GB" smtClean="0"/>
              <a:t>14</a:t>
            </a:fld>
            <a:endParaRPr lang="en-GB"/>
          </a:p>
        </p:txBody>
      </p:sp>
    </p:spTree>
    <p:extLst>
      <p:ext uri="{BB962C8B-B14F-4D97-AF65-F5344CB8AC3E}">
        <p14:creationId xmlns:p14="http://schemas.microsoft.com/office/powerpoint/2010/main" val="1613200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itchFamily="2" charset="2"/>
              <a:buChar char="v"/>
            </a:pPr>
            <a:r>
              <a:rPr lang="en-US" sz="1200" dirty="0" smtClean="0">
                <a:latin typeface="Times New Roman" pitchFamily="18" charset="0"/>
                <a:cs typeface="Times New Roman" pitchFamily="18" charset="0"/>
              </a:rPr>
              <a:t>For instance, the Syrian war has displaced more than 6.2 million people and killed over 200,000 people. </a:t>
            </a:r>
            <a:endParaRPr lang="en-GB" sz="1200" dirty="0" smtClean="0">
              <a:latin typeface="Times New Roman" pitchFamily="18" charset="0"/>
              <a:cs typeface="Times New Roman" pitchFamily="18" charset="0"/>
            </a:endParaRPr>
          </a:p>
          <a:p>
            <a:pPr marL="342900" indent="-342900">
              <a:buFont typeface="Wingdings" pitchFamily="2" charset="2"/>
              <a:buChar char="v"/>
            </a:pPr>
            <a:r>
              <a:rPr lang="en-US" sz="1200" dirty="0" smtClean="0">
                <a:latin typeface="Times New Roman" pitchFamily="18" charset="0"/>
                <a:cs typeface="Times New Roman" pitchFamily="18" charset="0"/>
              </a:rPr>
              <a:t>As of 2019, the death toll in the Syrian Civil war reached over 100,000 (Beaumont, 2019)</a:t>
            </a:r>
          </a:p>
          <a:p>
            <a:pPr marL="342900" marR="0" indent="-342900" algn="l" defTabSz="914400" rtl="0" eaLnBrk="1" fontAlgn="auto" latinLnBrk="0" hangingPunct="1">
              <a:lnSpc>
                <a:spcPct val="100000"/>
              </a:lnSpc>
              <a:spcBef>
                <a:spcPts val="0"/>
              </a:spcBef>
              <a:spcAft>
                <a:spcPts val="0"/>
              </a:spcAft>
              <a:buClrTx/>
              <a:buSzTx/>
              <a:buFont typeface="Wingdings" pitchFamily="2" charset="2"/>
              <a:buChar char="v"/>
              <a:tabLst/>
              <a:defRPr/>
            </a:pPr>
            <a:r>
              <a:rPr lang="en-US" sz="1200" dirty="0" smtClean="0">
                <a:latin typeface="Times New Roman" pitchFamily="18" charset="0"/>
                <a:cs typeface="Times New Roman" pitchFamily="18" charset="0"/>
              </a:rPr>
              <a:t>Iraq now needs $88.2 billion to rebuild after the Islamic State war (CNBC, 2018) </a:t>
            </a:r>
            <a:endParaRPr lang="en-GB" sz="1200" dirty="0" smtClean="0">
              <a:latin typeface="Times New Roman" pitchFamily="18" charset="0"/>
              <a:cs typeface="Times New Roman" pitchFamily="18" charset="0"/>
            </a:endParaRPr>
          </a:p>
          <a:p>
            <a:pPr marL="342900" indent="-342900">
              <a:buFont typeface="Wingdings" pitchFamily="2" charset="2"/>
              <a:buChar char="v"/>
            </a:pPr>
            <a:endParaRPr lang="en-GB" sz="1200" dirty="0" smtClean="0">
              <a:latin typeface="Times New Roman" pitchFamily="18" charset="0"/>
              <a:cs typeface="Times New Roman" pitchFamily="18" charset="0"/>
            </a:endParaRPr>
          </a:p>
          <a:p>
            <a:endParaRPr lang="en-GB" dirty="0"/>
          </a:p>
        </p:txBody>
      </p:sp>
      <p:sp>
        <p:nvSpPr>
          <p:cNvPr id="4" name="Slide Number Placeholder 3"/>
          <p:cNvSpPr>
            <a:spLocks noGrp="1"/>
          </p:cNvSpPr>
          <p:nvPr>
            <p:ph type="sldNum" sz="quarter" idx="10"/>
          </p:nvPr>
        </p:nvSpPr>
        <p:spPr/>
        <p:txBody>
          <a:bodyPr/>
          <a:lstStyle/>
          <a:p>
            <a:fld id="{97370F8D-ACAF-47A2-A664-15A77A6A3C54}" type="slidenum">
              <a:rPr lang="en-GB" smtClean="0"/>
              <a:t>15</a:t>
            </a:fld>
            <a:endParaRPr lang="en-GB"/>
          </a:p>
        </p:txBody>
      </p:sp>
    </p:spTree>
    <p:extLst>
      <p:ext uri="{BB962C8B-B14F-4D97-AF65-F5344CB8AC3E}">
        <p14:creationId xmlns:p14="http://schemas.microsoft.com/office/powerpoint/2010/main" val="3023732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A2B6FB0-681A-450F-AF7F-4F6CB0CD49EF}" type="datetimeFigureOut">
              <a:rPr lang="en-US" smtClean="0"/>
              <a:t>6/10/2020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6934FB98-B056-43D7-8B79-E62C5698AB35}" type="slidenum">
              <a:rPr lang="en-US" smtClean="0"/>
              <a:t>‹#›</a:t>
            </a:fld>
            <a:endParaRPr lang="en-US"/>
          </a:p>
        </p:txBody>
      </p:sp>
    </p:spTree>
    <p:extLst>
      <p:ext uri="{BB962C8B-B14F-4D97-AF65-F5344CB8AC3E}">
        <p14:creationId xmlns:p14="http://schemas.microsoft.com/office/powerpoint/2010/main" val="870117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2B6FB0-681A-450F-AF7F-4F6CB0CD49EF}" type="datetimeFigureOut">
              <a:rPr lang="en-US" smtClean="0"/>
              <a:t>6/10/2020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934FB98-B056-43D7-8B79-E62C5698AB35}" type="slidenum">
              <a:rPr lang="en-US" smtClean="0"/>
              <a:t>‹#›</a:t>
            </a:fld>
            <a:endParaRPr lang="en-US"/>
          </a:p>
        </p:txBody>
      </p:sp>
    </p:spTree>
    <p:extLst>
      <p:ext uri="{BB962C8B-B14F-4D97-AF65-F5344CB8AC3E}">
        <p14:creationId xmlns:p14="http://schemas.microsoft.com/office/powerpoint/2010/main" val="2047716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2B6FB0-681A-450F-AF7F-4F6CB0CD49EF}" type="datetimeFigureOut">
              <a:rPr lang="en-US" smtClean="0"/>
              <a:t>6/10/2020</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934FB98-B056-43D7-8B79-E62C5698AB35}" type="slidenum">
              <a:rPr lang="en-US" smtClean="0"/>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21713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7A2B6FB0-681A-450F-AF7F-4F6CB0CD49EF}" type="datetimeFigureOut">
              <a:rPr lang="en-US" smtClean="0"/>
              <a:t>6/10/2020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934FB98-B056-43D7-8B79-E62C5698AB35}" type="slidenum">
              <a:rPr lang="en-US" smtClean="0"/>
              <a:t>‹#›</a:t>
            </a:fld>
            <a:endParaRPr lang="en-US"/>
          </a:p>
        </p:txBody>
      </p:sp>
    </p:spTree>
    <p:extLst>
      <p:ext uri="{BB962C8B-B14F-4D97-AF65-F5344CB8AC3E}">
        <p14:creationId xmlns:p14="http://schemas.microsoft.com/office/powerpoint/2010/main" val="2293699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7A2B6FB0-681A-450F-AF7F-4F6CB0CD49EF}" type="datetimeFigureOut">
              <a:rPr lang="en-US" smtClean="0"/>
              <a:t>6/10/2020</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934FB98-B056-43D7-8B79-E62C5698AB35}" type="slidenum">
              <a:rPr lang="en-US" smtClean="0"/>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86505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7A2B6FB0-681A-450F-AF7F-4F6CB0CD49EF}" type="datetimeFigureOut">
              <a:rPr lang="en-US" smtClean="0"/>
              <a:t>6/10/2020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934FB98-B056-43D7-8B79-E62C5698AB35}" type="slidenum">
              <a:rPr lang="en-US" smtClean="0"/>
              <a:t>‹#›</a:t>
            </a:fld>
            <a:endParaRPr lang="en-US"/>
          </a:p>
        </p:txBody>
      </p:sp>
    </p:spTree>
    <p:extLst>
      <p:ext uri="{BB962C8B-B14F-4D97-AF65-F5344CB8AC3E}">
        <p14:creationId xmlns:p14="http://schemas.microsoft.com/office/powerpoint/2010/main" val="3202830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2B6FB0-681A-450F-AF7F-4F6CB0CD49EF}" type="datetimeFigureOut">
              <a:rPr lang="en-US" smtClean="0"/>
              <a:t>6/10/2020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34FB98-B056-43D7-8B79-E62C5698AB35}" type="slidenum">
              <a:rPr lang="en-US" smtClean="0"/>
              <a:t>‹#›</a:t>
            </a:fld>
            <a:endParaRPr lang="en-US"/>
          </a:p>
        </p:txBody>
      </p:sp>
    </p:spTree>
    <p:extLst>
      <p:ext uri="{BB962C8B-B14F-4D97-AF65-F5344CB8AC3E}">
        <p14:creationId xmlns:p14="http://schemas.microsoft.com/office/powerpoint/2010/main" val="4244962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2B6FB0-681A-450F-AF7F-4F6CB0CD49EF}" type="datetimeFigureOut">
              <a:rPr lang="en-US" smtClean="0"/>
              <a:t>6/10/2020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34FB98-B056-43D7-8B79-E62C5698AB35}" type="slidenum">
              <a:rPr lang="en-US" smtClean="0"/>
              <a:t>‹#›</a:t>
            </a:fld>
            <a:endParaRPr lang="en-US"/>
          </a:p>
        </p:txBody>
      </p:sp>
    </p:spTree>
    <p:extLst>
      <p:ext uri="{BB962C8B-B14F-4D97-AF65-F5344CB8AC3E}">
        <p14:creationId xmlns:p14="http://schemas.microsoft.com/office/powerpoint/2010/main" val="3250943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2B6FB0-681A-450F-AF7F-4F6CB0CD49EF}" type="datetimeFigureOut">
              <a:rPr lang="en-US" smtClean="0"/>
              <a:t>6/10/2020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34FB98-B056-43D7-8B79-E62C5698AB35}" type="slidenum">
              <a:rPr lang="en-US" smtClean="0"/>
              <a:t>‹#›</a:t>
            </a:fld>
            <a:endParaRPr lang="en-US"/>
          </a:p>
        </p:txBody>
      </p:sp>
    </p:spTree>
    <p:extLst>
      <p:ext uri="{BB962C8B-B14F-4D97-AF65-F5344CB8AC3E}">
        <p14:creationId xmlns:p14="http://schemas.microsoft.com/office/powerpoint/2010/main" val="3638230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2B6FB0-681A-450F-AF7F-4F6CB0CD49EF}" type="datetimeFigureOut">
              <a:rPr lang="en-US" smtClean="0"/>
              <a:t>6/10/2020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934FB98-B056-43D7-8B79-E62C5698AB35}" type="slidenum">
              <a:rPr lang="en-US" smtClean="0"/>
              <a:t>‹#›</a:t>
            </a:fld>
            <a:endParaRPr lang="en-US"/>
          </a:p>
        </p:txBody>
      </p:sp>
    </p:spTree>
    <p:extLst>
      <p:ext uri="{BB962C8B-B14F-4D97-AF65-F5344CB8AC3E}">
        <p14:creationId xmlns:p14="http://schemas.microsoft.com/office/powerpoint/2010/main" val="2054691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2B6FB0-681A-450F-AF7F-4F6CB0CD49EF}" type="datetimeFigureOut">
              <a:rPr lang="en-US" smtClean="0"/>
              <a:t>6/10/2020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6934FB98-B056-43D7-8B79-E62C5698AB35}" type="slidenum">
              <a:rPr lang="en-US" smtClean="0"/>
              <a:t>‹#›</a:t>
            </a:fld>
            <a:endParaRPr lang="en-US"/>
          </a:p>
        </p:txBody>
      </p:sp>
    </p:spTree>
    <p:extLst>
      <p:ext uri="{BB962C8B-B14F-4D97-AF65-F5344CB8AC3E}">
        <p14:creationId xmlns:p14="http://schemas.microsoft.com/office/powerpoint/2010/main" val="1388696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2B6FB0-681A-450F-AF7F-4F6CB0CD49EF}" type="datetimeFigureOut">
              <a:rPr lang="en-US" smtClean="0"/>
              <a:t>6/10/2020</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6934FB98-B056-43D7-8B79-E62C5698AB35}" type="slidenum">
              <a:rPr lang="en-US" smtClean="0"/>
              <a:t>‹#›</a:t>
            </a:fld>
            <a:endParaRPr lang="en-US"/>
          </a:p>
        </p:txBody>
      </p:sp>
    </p:spTree>
    <p:extLst>
      <p:ext uri="{BB962C8B-B14F-4D97-AF65-F5344CB8AC3E}">
        <p14:creationId xmlns:p14="http://schemas.microsoft.com/office/powerpoint/2010/main" val="2979174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2B6FB0-681A-450F-AF7F-4F6CB0CD49EF}" type="datetimeFigureOut">
              <a:rPr lang="en-US" smtClean="0"/>
              <a:t>6/10/2020</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934FB98-B056-43D7-8B79-E62C5698AB35}" type="slidenum">
              <a:rPr lang="en-US" smtClean="0"/>
              <a:t>‹#›</a:t>
            </a:fld>
            <a:endParaRPr lang="en-US"/>
          </a:p>
        </p:txBody>
      </p:sp>
    </p:spTree>
    <p:extLst>
      <p:ext uri="{BB962C8B-B14F-4D97-AF65-F5344CB8AC3E}">
        <p14:creationId xmlns:p14="http://schemas.microsoft.com/office/powerpoint/2010/main" val="3214916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2B6FB0-681A-450F-AF7F-4F6CB0CD49EF}" type="datetimeFigureOut">
              <a:rPr lang="en-US" smtClean="0"/>
              <a:t>6/10/2020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934FB98-B056-43D7-8B79-E62C5698AB35}" type="slidenum">
              <a:rPr lang="en-US" smtClean="0"/>
              <a:t>‹#›</a:t>
            </a:fld>
            <a:endParaRPr lang="en-US"/>
          </a:p>
        </p:txBody>
      </p:sp>
    </p:spTree>
    <p:extLst>
      <p:ext uri="{BB962C8B-B14F-4D97-AF65-F5344CB8AC3E}">
        <p14:creationId xmlns:p14="http://schemas.microsoft.com/office/powerpoint/2010/main" val="8598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A2B6FB0-681A-450F-AF7F-4F6CB0CD49EF}" type="datetimeFigureOut">
              <a:rPr lang="en-US" smtClean="0"/>
              <a:t>6/10/2020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934FB98-B056-43D7-8B79-E62C5698AB35}" type="slidenum">
              <a:rPr lang="en-US" smtClean="0"/>
              <a:t>‹#›</a:t>
            </a:fld>
            <a:endParaRPr lang="en-US"/>
          </a:p>
        </p:txBody>
      </p:sp>
    </p:spTree>
    <p:extLst>
      <p:ext uri="{BB962C8B-B14F-4D97-AF65-F5344CB8AC3E}">
        <p14:creationId xmlns:p14="http://schemas.microsoft.com/office/powerpoint/2010/main" val="3643549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A2B6FB0-681A-450F-AF7F-4F6CB0CD49EF}" type="datetimeFigureOut">
              <a:rPr lang="en-US" smtClean="0"/>
              <a:t>6/10/2020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934FB98-B056-43D7-8B79-E62C5698AB35}" type="slidenum">
              <a:rPr lang="en-US" smtClean="0"/>
              <a:t>‹#›</a:t>
            </a:fld>
            <a:endParaRPr lang="en-US"/>
          </a:p>
        </p:txBody>
      </p:sp>
    </p:spTree>
    <p:extLst>
      <p:ext uri="{BB962C8B-B14F-4D97-AF65-F5344CB8AC3E}">
        <p14:creationId xmlns:p14="http://schemas.microsoft.com/office/powerpoint/2010/main" val="561623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7A2B6FB0-681A-450F-AF7F-4F6CB0CD49EF}" type="datetimeFigureOut">
              <a:rPr lang="en-US" smtClean="0"/>
              <a:t>6/10/2020</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6934FB98-B056-43D7-8B79-E62C5698AB35}" type="slidenum">
              <a:rPr lang="en-US" smtClean="0"/>
              <a:t>‹#›</a:t>
            </a:fld>
            <a:endParaRPr lang="en-US"/>
          </a:p>
        </p:txBody>
      </p:sp>
    </p:spTree>
    <p:extLst>
      <p:ext uri="{BB962C8B-B14F-4D97-AF65-F5344CB8AC3E}">
        <p14:creationId xmlns:p14="http://schemas.microsoft.com/office/powerpoint/2010/main" val="6931028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dirty="0" smtClean="0">
                <a:latin typeface="Times New Roman" pitchFamily="18" charset="0"/>
                <a:cs typeface="Times New Roman" pitchFamily="18" charset="0"/>
              </a:rPr>
              <a:t>Introduction: The Four Threats </a:t>
            </a:r>
            <a:endParaRPr lang="en-US" sz="3200" dirty="0">
              <a:latin typeface="Times New Roman" pitchFamily="18" charset="0"/>
              <a:cs typeface="Times New Roman" pitchFamily="18" charset="0"/>
            </a:endParaRPr>
          </a:p>
        </p:txBody>
      </p:sp>
      <p:sp>
        <p:nvSpPr>
          <p:cNvPr id="2" name="Rectangle 1"/>
          <p:cNvSpPr/>
          <p:nvPr/>
        </p:nvSpPr>
        <p:spPr>
          <a:xfrm>
            <a:off x="669637" y="1620982"/>
            <a:ext cx="3505199" cy="3046988"/>
          </a:xfrm>
          <a:prstGeom prst="rect">
            <a:avLst/>
          </a:prstGeom>
        </p:spPr>
        <p:txBody>
          <a:bodyPr wrap="square">
            <a:spAutoFit/>
          </a:bodyPr>
          <a:lstStyle/>
          <a:p>
            <a:pPr marL="457200" indent="-457200">
              <a:buFont typeface="Wingdings" pitchFamily="2" charset="2"/>
              <a:buChar char="v"/>
            </a:pPr>
            <a:r>
              <a:rPr lang="en-US" sz="3200" dirty="0" smtClean="0">
                <a:latin typeface="Times New Roman" pitchFamily="18" charset="0"/>
                <a:cs typeface="Times New Roman" pitchFamily="18" charset="0"/>
              </a:rPr>
              <a:t>Energy sources</a:t>
            </a:r>
          </a:p>
          <a:p>
            <a:pPr marL="457200" indent="-457200">
              <a:buFont typeface="Wingdings" pitchFamily="2" charset="2"/>
              <a:buChar char="v"/>
            </a:pPr>
            <a:r>
              <a:rPr lang="en-US" sz="3200" dirty="0" smtClean="0">
                <a:latin typeface="Times New Roman" pitchFamily="18" charset="0"/>
                <a:cs typeface="Times New Roman" pitchFamily="18" charset="0"/>
              </a:rPr>
              <a:t>Civil War</a:t>
            </a:r>
          </a:p>
          <a:p>
            <a:pPr marL="457200" indent="-457200">
              <a:buFont typeface="Wingdings" pitchFamily="2" charset="2"/>
              <a:buChar char="v"/>
            </a:pPr>
            <a:r>
              <a:rPr lang="en-US" sz="3200" dirty="0" smtClean="0">
                <a:latin typeface="Times New Roman" pitchFamily="18" charset="0"/>
                <a:cs typeface="Times New Roman" pitchFamily="18" charset="0"/>
              </a:rPr>
              <a:t>Climate change</a:t>
            </a:r>
          </a:p>
          <a:p>
            <a:pPr marL="457200" indent="-457200">
              <a:buFont typeface="Wingdings" pitchFamily="2" charset="2"/>
              <a:buChar char="v"/>
            </a:pPr>
            <a:r>
              <a:rPr lang="en-US" sz="3200" dirty="0" smtClean="0">
                <a:latin typeface="Times New Roman" pitchFamily="18" charset="0"/>
                <a:cs typeface="Times New Roman" pitchFamily="18" charset="0"/>
              </a:rPr>
              <a:t>Poor health of entire populations</a:t>
            </a:r>
            <a:endParaRPr lang="en-US" sz="3200" dirty="0">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1600200"/>
            <a:ext cx="4724400"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130661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latin typeface="Times New Roman" pitchFamily="18" charset="0"/>
                <a:cs typeface="Times New Roman" pitchFamily="18" charset="0"/>
              </a:rPr>
              <a:t>Third Threat: Poor </a:t>
            </a:r>
            <a:r>
              <a:rPr lang="en-US" sz="3200" b="1" dirty="0">
                <a:latin typeface="Times New Roman" pitchFamily="18" charset="0"/>
                <a:cs typeface="Times New Roman" pitchFamily="18" charset="0"/>
              </a:rPr>
              <a:t>Health of Entire </a:t>
            </a:r>
            <a:r>
              <a:rPr lang="en-US" sz="3200" b="1" dirty="0" smtClean="0">
                <a:latin typeface="Times New Roman" pitchFamily="18" charset="0"/>
                <a:cs typeface="Times New Roman" pitchFamily="18" charset="0"/>
              </a:rPr>
              <a:t>Populations</a:t>
            </a:r>
            <a:endParaRPr lang="en-GB" sz="3200" dirty="0">
              <a:latin typeface="Times New Roman" pitchFamily="18" charset="0"/>
              <a:cs typeface="Times New Roman" pitchFamily="18" charset="0"/>
            </a:endParaRPr>
          </a:p>
        </p:txBody>
      </p:sp>
      <p:sp>
        <p:nvSpPr>
          <p:cNvPr id="3" name="Rectangle 2"/>
          <p:cNvSpPr/>
          <p:nvPr/>
        </p:nvSpPr>
        <p:spPr>
          <a:xfrm>
            <a:off x="1219200" y="1582341"/>
            <a:ext cx="7620000" cy="4524315"/>
          </a:xfrm>
          <a:prstGeom prst="rect">
            <a:avLst/>
          </a:prstGeom>
        </p:spPr>
        <p:txBody>
          <a:bodyPr wrap="square">
            <a:spAutoFit/>
          </a:bodyPr>
          <a:lstStyle/>
          <a:p>
            <a:pPr marL="342900" indent="-342900">
              <a:lnSpc>
                <a:spcPct val="150000"/>
              </a:lnSpc>
              <a:buFont typeface="Wingdings" pitchFamily="2" charset="2"/>
              <a:buChar char="v"/>
            </a:pPr>
            <a:r>
              <a:rPr lang="en-US" sz="2400" dirty="0">
                <a:latin typeface="Times New Roman" pitchFamily="18" charset="0"/>
                <a:cs typeface="Times New Roman" pitchFamily="18" charset="0"/>
              </a:rPr>
              <a:t>Historically, diseases and ailments have been part and parcel of the human race. </a:t>
            </a:r>
            <a:endParaRPr lang="en-US" sz="2400" dirty="0" smtClean="0">
              <a:latin typeface="Times New Roman" pitchFamily="18" charset="0"/>
              <a:cs typeface="Times New Roman" pitchFamily="18" charset="0"/>
            </a:endParaRPr>
          </a:p>
          <a:p>
            <a:pPr marL="342900" indent="-342900">
              <a:lnSpc>
                <a:spcPct val="150000"/>
              </a:lnSpc>
              <a:buFont typeface="Wingdings" pitchFamily="2" charset="2"/>
              <a:buChar char="v"/>
            </a:pPr>
            <a:r>
              <a:rPr lang="en-US" sz="2400" dirty="0" smtClean="0">
                <a:latin typeface="Times New Roman" pitchFamily="18" charset="0"/>
                <a:cs typeface="Times New Roman" pitchFamily="18" charset="0"/>
              </a:rPr>
              <a:t>However</a:t>
            </a:r>
            <a:r>
              <a:rPr lang="en-US" sz="2400" dirty="0">
                <a:latin typeface="Times New Roman" pitchFamily="18" charset="0"/>
                <a:cs typeface="Times New Roman" pitchFamily="18" charset="0"/>
              </a:rPr>
              <a:t>, as the world population continues to grow, this challenge will be magnified. </a:t>
            </a:r>
            <a:endParaRPr lang="en-US" sz="2400" dirty="0" smtClean="0">
              <a:latin typeface="Times New Roman" pitchFamily="18" charset="0"/>
              <a:cs typeface="Times New Roman" pitchFamily="18" charset="0"/>
            </a:endParaRPr>
          </a:p>
          <a:p>
            <a:pPr marL="342900" indent="-342900">
              <a:lnSpc>
                <a:spcPct val="150000"/>
              </a:lnSpc>
              <a:buFont typeface="Wingdings" pitchFamily="2" charset="2"/>
              <a:buChar char="v"/>
            </a:pPr>
            <a:r>
              <a:rPr lang="en-US" sz="2400" dirty="0" smtClean="0">
                <a:latin typeface="Times New Roman" pitchFamily="18" charset="0"/>
                <a:cs typeface="Times New Roman" pitchFamily="18" charset="0"/>
              </a:rPr>
              <a:t>WHO </a:t>
            </a:r>
            <a:r>
              <a:rPr lang="en-US" sz="2400" dirty="0">
                <a:latin typeface="Times New Roman" pitchFamily="18" charset="0"/>
                <a:cs typeface="Times New Roman" pitchFamily="18" charset="0"/>
              </a:rPr>
              <a:t>(2017) assert that half of the world population lack access to health services. </a:t>
            </a:r>
            <a:endParaRPr lang="en-US" sz="2400" dirty="0" smtClean="0">
              <a:latin typeface="Times New Roman" pitchFamily="18" charset="0"/>
              <a:cs typeface="Times New Roman" pitchFamily="18" charset="0"/>
            </a:endParaRPr>
          </a:p>
          <a:p>
            <a:pPr marL="342900" indent="-342900">
              <a:lnSpc>
                <a:spcPct val="150000"/>
              </a:lnSpc>
              <a:buFont typeface="Wingdings" pitchFamily="2" charset="2"/>
              <a:buChar char="v"/>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Lancet (2015) adds that 2.3 billion people suffer at least five ailments</a:t>
            </a:r>
            <a:r>
              <a:rPr lang="en-US" dirty="0"/>
              <a:t>. </a:t>
            </a:r>
            <a:endParaRPr lang="en-GB" dirty="0"/>
          </a:p>
        </p:txBody>
      </p:sp>
    </p:spTree>
    <p:extLst>
      <p:ext uri="{BB962C8B-B14F-4D97-AF65-F5344CB8AC3E}">
        <p14:creationId xmlns:p14="http://schemas.microsoft.com/office/powerpoint/2010/main" val="2462072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latin typeface="Times New Roman" pitchFamily="18" charset="0"/>
                <a:cs typeface="Times New Roman" pitchFamily="18" charset="0"/>
              </a:rPr>
              <a:t>Most affected Countries and How</a:t>
            </a:r>
            <a:endParaRPr lang="en-GB" dirty="0"/>
          </a:p>
        </p:txBody>
      </p:sp>
      <p:sp>
        <p:nvSpPr>
          <p:cNvPr id="3" name="Rectangle 2"/>
          <p:cNvSpPr/>
          <p:nvPr/>
        </p:nvSpPr>
        <p:spPr>
          <a:xfrm>
            <a:off x="1467900" y="1676400"/>
            <a:ext cx="7543800" cy="4708981"/>
          </a:xfrm>
          <a:prstGeom prst="rect">
            <a:avLst/>
          </a:prstGeom>
        </p:spPr>
        <p:txBody>
          <a:bodyPr wrap="square">
            <a:spAutoFit/>
          </a:bodyPr>
          <a:lstStyle/>
          <a:p>
            <a:pPr marL="285750" indent="-285750">
              <a:lnSpc>
                <a:spcPct val="150000"/>
              </a:lnSpc>
              <a:buFont typeface="Wingdings" pitchFamily="2" charset="2"/>
              <a:buChar char="v"/>
            </a:pPr>
            <a:r>
              <a:rPr lang="en-GB" sz="2000" dirty="0">
                <a:latin typeface="Times New Roman" pitchFamily="18" charset="0"/>
                <a:cs typeface="Times New Roman" pitchFamily="18" charset="0"/>
              </a:rPr>
              <a:t>Some of the most affected countries include Chad</a:t>
            </a:r>
            <a:r>
              <a:rPr lang="en-US" sz="2000" dirty="0">
                <a:latin typeface="Times New Roman" pitchFamily="18" charset="0"/>
                <a:cs typeface="Times New Roman" pitchFamily="18" charset="0"/>
              </a:rPr>
              <a:t>, Central African Republic, Guinea, Liberia, Benin, Mozambique, Ivory Coast and Nigeria (</a:t>
            </a:r>
            <a:r>
              <a:rPr lang="en-US" sz="2000" dirty="0" err="1">
                <a:latin typeface="Times New Roman" pitchFamily="18" charset="0"/>
                <a:cs typeface="Times New Roman" pitchFamily="18" charset="0"/>
              </a:rPr>
              <a:t>Werft</a:t>
            </a:r>
            <a:r>
              <a:rPr lang="en-US" sz="2000" dirty="0">
                <a:latin typeface="Times New Roman" pitchFamily="18" charset="0"/>
                <a:cs typeface="Times New Roman" pitchFamily="18" charset="0"/>
              </a:rPr>
              <a:t>, 2017). </a:t>
            </a:r>
            <a:endParaRPr lang="en-US" sz="2000" dirty="0" smtClean="0">
              <a:latin typeface="Times New Roman" pitchFamily="18" charset="0"/>
              <a:cs typeface="Times New Roman" pitchFamily="18" charset="0"/>
            </a:endParaRPr>
          </a:p>
          <a:p>
            <a:pPr marL="285750" indent="-285750">
              <a:lnSpc>
                <a:spcPct val="150000"/>
              </a:lnSpc>
              <a:buFont typeface="Wingdings" pitchFamily="2" charset="2"/>
              <a:buChar char="v"/>
            </a:pPr>
            <a:r>
              <a:rPr lang="en-US" sz="2000" dirty="0" smtClean="0">
                <a:latin typeface="Times New Roman" pitchFamily="18" charset="0"/>
                <a:cs typeface="Times New Roman" pitchFamily="18" charset="0"/>
              </a:rPr>
              <a:t>These </a:t>
            </a:r>
            <a:r>
              <a:rPr lang="en-US" sz="2000" dirty="0">
                <a:latin typeface="Times New Roman" pitchFamily="18" charset="0"/>
                <a:cs typeface="Times New Roman" pitchFamily="18" charset="0"/>
              </a:rPr>
              <a:t>countries have the worst health performance. The prevalence of diseases and ailments such as Malaria, malaria, lower respiratory infections, HIV/AIDS and diarrheal is quite high</a:t>
            </a:r>
            <a:r>
              <a:rPr lang="en-US" sz="2000" dirty="0" smtClean="0">
                <a:latin typeface="Times New Roman" pitchFamily="18" charset="0"/>
                <a:cs typeface="Times New Roman" pitchFamily="18" charset="0"/>
              </a:rPr>
              <a:t>.</a:t>
            </a:r>
          </a:p>
          <a:p>
            <a:pPr marL="285750" indent="-285750">
              <a:lnSpc>
                <a:spcPct val="150000"/>
              </a:lnSpc>
              <a:buFont typeface="Wingdings" pitchFamily="2" charset="2"/>
              <a:buChar char="v"/>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For instance, 1.9 million Nigerians live with HIV/AIDS </a:t>
            </a:r>
            <a:r>
              <a:rPr lang="en-US" sz="2000" dirty="0" smtClean="0">
                <a:latin typeface="Times New Roman" pitchFamily="18" charset="0"/>
                <a:cs typeface="Times New Roman" pitchFamily="18" charset="0"/>
              </a:rPr>
              <a:t>as shown in slide 14 </a:t>
            </a:r>
            <a:r>
              <a:rPr lang="en-GB" sz="2000" dirty="0" smtClean="0">
                <a:latin typeface="Times New Roman" pitchFamily="18" charset="0"/>
                <a:cs typeface="Times New Roman" pitchFamily="18" charset="0"/>
              </a:rPr>
              <a:t>(</a:t>
            </a:r>
            <a:r>
              <a:rPr lang="en-US" sz="2000" dirty="0">
                <a:latin typeface="Times New Roman" pitchFamily="18" charset="0"/>
                <a:cs typeface="Times New Roman" pitchFamily="18" charset="0"/>
              </a:rPr>
              <a:t>Avert, 2019). </a:t>
            </a:r>
            <a:endParaRPr lang="en-US" sz="2000" dirty="0" smtClean="0">
              <a:latin typeface="Times New Roman" pitchFamily="18" charset="0"/>
              <a:cs typeface="Times New Roman" pitchFamily="18" charset="0"/>
            </a:endParaRPr>
          </a:p>
          <a:p>
            <a:pPr marL="285750" indent="-285750">
              <a:lnSpc>
                <a:spcPct val="150000"/>
              </a:lnSpc>
              <a:buFont typeface="Wingdings" pitchFamily="2" charset="2"/>
              <a:buChar char="v"/>
            </a:pPr>
            <a:r>
              <a:rPr lang="en-US" sz="2000" dirty="0">
                <a:latin typeface="Times New Roman" pitchFamily="18" charset="0"/>
                <a:cs typeface="Times New Roman" pitchFamily="18" charset="0"/>
              </a:rPr>
              <a:t>Malaria-related deaths are also high in Chad. In 2013, the number of malaria-related deaths stood at 2,057 (The New Humanitarian, 2019). </a:t>
            </a:r>
            <a:endParaRPr lang="en-GB" sz="2000" dirty="0">
              <a:latin typeface="Times New Roman" pitchFamily="18" charset="0"/>
              <a:cs typeface="Times New Roman" pitchFamily="18" charset="0"/>
            </a:endParaRPr>
          </a:p>
        </p:txBody>
      </p:sp>
    </p:spTree>
    <p:extLst>
      <p:ext uri="{BB962C8B-B14F-4D97-AF65-F5344CB8AC3E}">
        <p14:creationId xmlns:p14="http://schemas.microsoft.com/office/powerpoint/2010/main" val="3019123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Effect </a:t>
            </a:r>
            <a:r>
              <a:rPr lang="en-US" b="1" dirty="0" smtClean="0">
                <a:latin typeface="Times New Roman" pitchFamily="18" charset="0"/>
                <a:cs typeface="Times New Roman" pitchFamily="18" charset="0"/>
              </a:rPr>
              <a:t>on World </a:t>
            </a:r>
            <a:r>
              <a:rPr lang="en-US" b="1" dirty="0">
                <a:latin typeface="Times New Roman" pitchFamily="18" charset="0"/>
                <a:cs typeface="Times New Roman" pitchFamily="18" charset="0"/>
              </a:rPr>
              <a:t>Population </a:t>
            </a:r>
            <a:endParaRPr lang="en-GB" dirty="0"/>
          </a:p>
        </p:txBody>
      </p:sp>
      <p:sp>
        <p:nvSpPr>
          <p:cNvPr id="3" name="Rectangle 2"/>
          <p:cNvSpPr/>
          <p:nvPr/>
        </p:nvSpPr>
        <p:spPr>
          <a:xfrm>
            <a:off x="1219200" y="1443841"/>
            <a:ext cx="7620000" cy="5016758"/>
          </a:xfrm>
          <a:prstGeom prst="rect">
            <a:avLst/>
          </a:prstGeom>
        </p:spPr>
        <p:txBody>
          <a:bodyPr wrap="square">
            <a:spAutoFit/>
          </a:bodyPr>
          <a:lstStyle/>
          <a:p>
            <a:pPr marL="342900" indent="-342900">
              <a:lnSpc>
                <a:spcPct val="200000"/>
              </a:lnSpc>
              <a:buFont typeface="Wingdings" pitchFamily="2" charset="2"/>
              <a:buChar char="v"/>
            </a:pPr>
            <a:r>
              <a:rPr lang="en-US" sz="2000" dirty="0">
                <a:latin typeface="Times New Roman" pitchFamily="18" charset="0"/>
                <a:cs typeface="Times New Roman" pitchFamily="18" charset="0"/>
              </a:rPr>
              <a:t>The presence of these diseases in one part of the globe will easily be transferred to other regions. </a:t>
            </a:r>
            <a:endParaRPr lang="en-US" sz="2000" dirty="0" smtClean="0">
              <a:latin typeface="Times New Roman" pitchFamily="18" charset="0"/>
              <a:cs typeface="Times New Roman" pitchFamily="18" charset="0"/>
            </a:endParaRPr>
          </a:p>
          <a:p>
            <a:pPr marL="342900" indent="-342900">
              <a:lnSpc>
                <a:spcPct val="200000"/>
              </a:lnSpc>
              <a:buFont typeface="Wingdings" pitchFamily="2" charset="2"/>
              <a:buChar char="v"/>
            </a:pPr>
            <a:r>
              <a:rPr lang="en-US" sz="2000" dirty="0" smtClean="0">
                <a:latin typeface="Times New Roman" pitchFamily="18" charset="0"/>
                <a:cs typeface="Times New Roman" pitchFamily="18" charset="0"/>
              </a:rPr>
              <a:t>That </a:t>
            </a:r>
            <a:r>
              <a:rPr lang="en-US" sz="2000" dirty="0">
                <a:latin typeface="Times New Roman" pitchFamily="18" charset="0"/>
                <a:cs typeface="Times New Roman" pitchFamily="18" charset="0"/>
              </a:rPr>
              <a:t>is, more people can get infected over time. For instance, the number of new HIV infections stood at 1.7 million </a:t>
            </a:r>
            <a:r>
              <a:rPr lang="en-GB" sz="2000" dirty="0">
                <a:latin typeface="Times New Roman" pitchFamily="18" charset="0"/>
                <a:cs typeface="Times New Roman" pitchFamily="18" charset="0"/>
              </a:rPr>
              <a:t>(</a:t>
            </a:r>
            <a:r>
              <a:rPr lang="en-US" sz="2000" dirty="0">
                <a:latin typeface="Times New Roman" pitchFamily="18" charset="0"/>
                <a:cs typeface="Times New Roman" pitchFamily="18" charset="0"/>
              </a:rPr>
              <a:t>World Health Organization, 2018). </a:t>
            </a:r>
            <a:endParaRPr lang="en-US" sz="2000" dirty="0" smtClean="0">
              <a:latin typeface="Times New Roman" pitchFamily="18" charset="0"/>
              <a:cs typeface="Times New Roman" pitchFamily="18" charset="0"/>
            </a:endParaRPr>
          </a:p>
          <a:p>
            <a:pPr marL="342900" indent="-342900">
              <a:lnSpc>
                <a:spcPct val="200000"/>
              </a:lnSpc>
              <a:buFont typeface="Wingdings" pitchFamily="2" charset="2"/>
              <a:buChar char="v"/>
            </a:pPr>
            <a:r>
              <a:rPr lang="en-US" sz="2000" dirty="0" smtClean="0">
                <a:latin typeface="Times New Roman" pitchFamily="18" charset="0"/>
                <a:cs typeface="Times New Roman" pitchFamily="18" charset="0"/>
              </a:rPr>
              <a:t>Additionally</a:t>
            </a:r>
            <a:r>
              <a:rPr lang="en-US" sz="2000" dirty="0">
                <a:latin typeface="Times New Roman" pitchFamily="18" charset="0"/>
                <a:cs typeface="Times New Roman" pitchFamily="18" charset="0"/>
              </a:rPr>
              <a:t>, poor health leads to death and affects standards of living. </a:t>
            </a:r>
            <a:endParaRPr lang="en-GB" sz="2000" dirty="0">
              <a:latin typeface="Times New Roman" pitchFamily="18" charset="0"/>
              <a:cs typeface="Times New Roman" pitchFamily="18" charset="0"/>
            </a:endParaRPr>
          </a:p>
          <a:p>
            <a:pPr marL="342900" indent="-342900">
              <a:lnSpc>
                <a:spcPct val="200000"/>
              </a:lnSpc>
              <a:buFont typeface="Wingdings" pitchFamily="2" charset="2"/>
              <a:buChar char="v"/>
            </a:pPr>
            <a:r>
              <a:rPr lang="en-US" sz="2000" dirty="0">
                <a:latin typeface="Times New Roman" pitchFamily="18" charset="0"/>
                <a:cs typeface="Times New Roman" pitchFamily="18" charset="0"/>
              </a:rPr>
              <a:t>Poor health also affects productivity and </a:t>
            </a:r>
            <a:r>
              <a:rPr lang="en-US" sz="2000" dirty="0" smtClean="0">
                <a:latin typeface="Times New Roman" pitchFamily="18" charset="0"/>
                <a:cs typeface="Times New Roman" pitchFamily="18" charset="0"/>
              </a:rPr>
              <a:t>can increase poverty </a:t>
            </a:r>
          </a:p>
        </p:txBody>
      </p:sp>
    </p:spTree>
    <p:extLst>
      <p:ext uri="{BB962C8B-B14F-4D97-AF65-F5344CB8AC3E}">
        <p14:creationId xmlns:p14="http://schemas.microsoft.com/office/powerpoint/2010/main" val="38552891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800" dirty="0" smtClean="0">
                <a:latin typeface="Times New Roman" pitchFamily="18" charset="0"/>
                <a:cs typeface="Times New Roman" pitchFamily="18" charset="0"/>
              </a:rPr>
              <a:t>HIV Deaths in Nigeria </a:t>
            </a:r>
            <a:endParaRPr lang="en-GB" sz="2800" dirty="0">
              <a:latin typeface="Times New Roman" pitchFamily="18" charset="0"/>
              <a:cs typeface="Times New Roman" pitchFamily="18" charset="0"/>
            </a:endParaRPr>
          </a:p>
        </p:txBody>
      </p:sp>
      <p:pic>
        <p:nvPicPr>
          <p:cNvPr id="3" name="Picture 2"/>
          <p:cNvPicPr/>
          <p:nvPr/>
        </p:nvPicPr>
        <p:blipFill>
          <a:blip r:embed="rId2"/>
          <a:stretch>
            <a:fillRect/>
          </a:stretch>
        </p:blipFill>
        <p:spPr>
          <a:xfrm>
            <a:off x="1219200" y="1371600"/>
            <a:ext cx="7467600" cy="4191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18621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98435"/>
            <a:ext cx="8229600" cy="1143000"/>
          </a:xfrm>
        </p:spPr>
        <p:txBody>
          <a:bodyPr>
            <a:normAutofit/>
          </a:bodyPr>
          <a:lstStyle/>
          <a:p>
            <a:pPr algn="ctr"/>
            <a:r>
              <a:rPr lang="en-US" sz="2800" b="1" dirty="0" smtClean="0">
                <a:latin typeface="Times New Roman" pitchFamily="18" charset="0"/>
                <a:cs typeface="Times New Roman" pitchFamily="18" charset="0"/>
              </a:rPr>
              <a:t>The </a:t>
            </a:r>
            <a:r>
              <a:rPr lang="en-US" sz="2800" b="1" dirty="0">
                <a:latin typeface="Times New Roman" pitchFamily="18" charset="0"/>
                <a:cs typeface="Times New Roman" pitchFamily="18" charset="0"/>
              </a:rPr>
              <a:t>Fourth </a:t>
            </a:r>
            <a:r>
              <a:rPr lang="en-US" sz="2800" b="1" dirty="0" smtClean="0">
                <a:latin typeface="Times New Roman" pitchFamily="18" charset="0"/>
                <a:cs typeface="Times New Roman" pitchFamily="18" charset="0"/>
              </a:rPr>
              <a:t>Threat: Civil </a:t>
            </a:r>
            <a:r>
              <a:rPr lang="en-US" sz="2800" b="1" dirty="0">
                <a:latin typeface="Times New Roman" pitchFamily="18" charset="0"/>
                <a:cs typeface="Times New Roman" pitchFamily="18" charset="0"/>
              </a:rPr>
              <a:t>War</a:t>
            </a:r>
            <a:endParaRPr lang="en-GB" sz="2800" b="1" dirty="0">
              <a:latin typeface="Times New Roman" pitchFamily="18" charset="0"/>
              <a:cs typeface="Times New Roman" pitchFamily="18" charset="0"/>
            </a:endParaRPr>
          </a:p>
        </p:txBody>
      </p:sp>
      <p:sp>
        <p:nvSpPr>
          <p:cNvPr id="3" name="Rectangle 2"/>
          <p:cNvSpPr/>
          <p:nvPr/>
        </p:nvSpPr>
        <p:spPr>
          <a:xfrm>
            <a:off x="1600200" y="1720840"/>
            <a:ext cx="6781800" cy="4708981"/>
          </a:xfrm>
          <a:prstGeom prst="rect">
            <a:avLst/>
          </a:prstGeom>
        </p:spPr>
        <p:txBody>
          <a:bodyPr wrap="square">
            <a:spAutoFit/>
          </a:bodyPr>
          <a:lstStyle/>
          <a:p>
            <a:pPr marL="285750" indent="-285750">
              <a:lnSpc>
                <a:spcPct val="150000"/>
              </a:lnSpc>
              <a:buFont typeface="Wingdings" pitchFamily="2" charset="2"/>
              <a:buChar char="v"/>
            </a:pPr>
            <a:r>
              <a:rPr lang="en-US" sz="2000" dirty="0">
                <a:latin typeface="Times New Roman" pitchFamily="18" charset="0"/>
                <a:cs typeface="Times New Roman" pitchFamily="18" charset="0"/>
              </a:rPr>
              <a:t>Civil wars have a long history as different communities have always attempted to control or enslave others. </a:t>
            </a:r>
            <a:endParaRPr lang="en-GB" sz="2000" dirty="0">
              <a:latin typeface="Times New Roman" pitchFamily="18" charset="0"/>
              <a:cs typeface="Times New Roman" pitchFamily="18" charset="0"/>
            </a:endParaRPr>
          </a:p>
          <a:p>
            <a:pPr marL="285750" indent="-285750">
              <a:lnSpc>
                <a:spcPct val="150000"/>
              </a:lnSpc>
              <a:buFont typeface="Wingdings" pitchFamily="2" charset="2"/>
              <a:buChar char="v"/>
            </a:pPr>
            <a:r>
              <a:rPr lang="en-US" sz="2000" dirty="0">
                <a:latin typeface="Times New Roman" pitchFamily="18" charset="0"/>
                <a:cs typeface="Times New Roman" pitchFamily="18" charset="0"/>
              </a:rPr>
              <a:t>Roman civil wars are an example of ancient and medieval civil wars. </a:t>
            </a:r>
            <a:endParaRPr lang="en-GB" sz="2000" dirty="0">
              <a:latin typeface="Times New Roman" pitchFamily="18" charset="0"/>
              <a:cs typeface="Times New Roman" pitchFamily="18" charset="0"/>
            </a:endParaRPr>
          </a:p>
          <a:p>
            <a:pPr marL="285750" indent="-285750">
              <a:lnSpc>
                <a:spcPct val="150000"/>
              </a:lnSpc>
              <a:buFont typeface="Wingdings" pitchFamily="2" charset="2"/>
              <a:buChar char="v"/>
            </a:pPr>
            <a:r>
              <a:rPr lang="en-US" sz="2000" dirty="0">
                <a:latin typeface="Times New Roman" pitchFamily="18" charset="0"/>
                <a:cs typeface="Times New Roman" pitchFamily="18" charset="0"/>
              </a:rPr>
              <a:t>Others include Revolt of 1173–74, (England), German Peasants' War, 1524–1525, and Count's Feud (Denmark), 1534–1536  </a:t>
            </a:r>
            <a:endParaRPr lang="en-GB" sz="2000" dirty="0">
              <a:latin typeface="Times New Roman" pitchFamily="18" charset="0"/>
              <a:cs typeface="Times New Roman" pitchFamily="18" charset="0"/>
            </a:endParaRPr>
          </a:p>
          <a:p>
            <a:pPr marL="285750" indent="-285750">
              <a:lnSpc>
                <a:spcPct val="150000"/>
              </a:lnSpc>
              <a:buFont typeface="Wingdings" pitchFamily="2" charset="2"/>
              <a:buChar char="v"/>
            </a:pPr>
            <a:r>
              <a:rPr lang="en-US" sz="2000" dirty="0">
                <a:latin typeface="Times New Roman" pitchFamily="18" charset="0"/>
                <a:cs typeface="Times New Roman" pitchFamily="18" charset="0"/>
              </a:rPr>
              <a:t>Current civil wars </a:t>
            </a:r>
            <a:r>
              <a:rPr lang="en-US" sz="2000" dirty="0" smtClean="0">
                <a:latin typeface="Times New Roman" pitchFamily="18" charset="0"/>
                <a:cs typeface="Times New Roman" pitchFamily="18" charset="0"/>
              </a:rPr>
              <a:t>include; First </a:t>
            </a:r>
            <a:r>
              <a:rPr lang="en-US" sz="2000" dirty="0">
                <a:latin typeface="Times New Roman" pitchFamily="18" charset="0"/>
                <a:cs typeface="Times New Roman" pitchFamily="18" charset="0"/>
              </a:rPr>
              <a:t>Libyan Civil War (2011), Syrian Civil War (2011 - present) and Iraqi Civil War (2014 - 2017)</a:t>
            </a:r>
            <a:endParaRPr lang="en-GB" sz="2000" dirty="0">
              <a:latin typeface="Times New Roman" pitchFamily="18" charset="0"/>
              <a:cs typeface="Times New Roman" pitchFamily="18" charset="0"/>
            </a:endParaRPr>
          </a:p>
        </p:txBody>
      </p:sp>
    </p:spTree>
    <p:extLst>
      <p:ext uri="{BB962C8B-B14F-4D97-AF65-F5344CB8AC3E}">
        <p14:creationId xmlns:p14="http://schemas.microsoft.com/office/powerpoint/2010/main" val="32607956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Most affected Countries and How</a:t>
            </a:r>
            <a:endParaRPr lang="en-GB" dirty="0"/>
          </a:p>
        </p:txBody>
      </p:sp>
      <p:sp>
        <p:nvSpPr>
          <p:cNvPr id="3" name="Rectangle 2"/>
          <p:cNvSpPr/>
          <p:nvPr/>
        </p:nvSpPr>
        <p:spPr>
          <a:xfrm>
            <a:off x="5715000" y="1294573"/>
            <a:ext cx="3124200" cy="4401205"/>
          </a:xfrm>
          <a:prstGeom prst="rect">
            <a:avLst/>
          </a:prstGeom>
        </p:spPr>
        <p:txBody>
          <a:bodyPr wrap="square">
            <a:spAutoFit/>
          </a:bodyPr>
          <a:lstStyle/>
          <a:p>
            <a:pPr marL="342900" indent="-342900">
              <a:lnSpc>
                <a:spcPct val="200000"/>
              </a:lnSpc>
              <a:buFont typeface="Wingdings" pitchFamily="2" charset="2"/>
              <a:buChar char="v"/>
            </a:pPr>
            <a:r>
              <a:rPr lang="en-US" sz="2000" dirty="0">
                <a:latin typeface="Times New Roman" pitchFamily="18" charset="0"/>
                <a:cs typeface="Times New Roman" pitchFamily="18" charset="0"/>
              </a:rPr>
              <a:t>Some of the most affected are Syria, Iraq, Libyan and Yemen</a:t>
            </a:r>
            <a:r>
              <a:rPr lang="en-US" sz="2000" dirty="0" smtClean="0">
                <a:latin typeface="Times New Roman" pitchFamily="18" charset="0"/>
                <a:cs typeface="Times New Roman" pitchFamily="18" charset="0"/>
              </a:rPr>
              <a:t>.</a:t>
            </a:r>
          </a:p>
          <a:p>
            <a:pPr marL="342900" indent="-342900">
              <a:lnSpc>
                <a:spcPct val="200000"/>
              </a:lnSpc>
              <a:buFont typeface="Wingdings" pitchFamily="2" charset="2"/>
              <a:buChar char="v"/>
            </a:pPr>
            <a:r>
              <a:rPr lang="en-US" sz="2000" dirty="0" smtClean="0">
                <a:latin typeface="Times New Roman" pitchFamily="18" charset="0"/>
                <a:cs typeface="Times New Roman" pitchFamily="18" charset="0"/>
              </a:rPr>
              <a:t>Death toll is high </a:t>
            </a:r>
            <a:endParaRPr lang="en-US" sz="2000" dirty="0">
              <a:latin typeface="Times New Roman" pitchFamily="18" charset="0"/>
              <a:cs typeface="Times New Roman" pitchFamily="18" charset="0"/>
            </a:endParaRPr>
          </a:p>
          <a:p>
            <a:pPr marL="342900" indent="-342900">
              <a:lnSpc>
                <a:spcPct val="200000"/>
              </a:lnSpc>
              <a:buFont typeface="Wingdings" pitchFamily="2" charset="2"/>
              <a:buChar char="v"/>
            </a:pPr>
            <a:r>
              <a:rPr lang="en-US" sz="2000" dirty="0" smtClean="0">
                <a:latin typeface="Times New Roman" pitchFamily="18" charset="0"/>
                <a:cs typeface="Times New Roman" pitchFamily="18" charset="0"/>
              </a:rPr>
              <a:t> The </a:t>
            </a:r>
            <a:r>
              <a:rPr lang="en-US" sz="2000" dirty="0">
                <a:latin typeface="Times New Roman" pitchFamily="18" charset="0"/>
                <a:cs typeface="Times New Roman" pitchFamily="18" charset="0"/>
              </a:rPr>
              <a:t>infrastructure in these countries has also been destroyed. </a:t>
            </a:r>
            <a:endParaRPr lang="en-US" sz="2000" dirty="0" smtClean="0">
              <a:latin typeface="Times New Roman"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905000"/>
            <a:ext cx="4648200" cy="4191000"/>
          </a:xfrm>
          <a:prstGeom prst="rect">
            <a:avLst/>
          </a:prstGeom>
          <a:ln>
            <a:noFill/>
          </a:ln>
          <a:effectLst>
            <a:softEdge rad="112500"/>
          </a:effectLst>
        </p:spPr>
      </p:pic>
    </p:spTree>
    <p:extLst>
      <p:ext uri="{BB962C8B-B14F-4D97-AF65-F5344CB8AC3E}">
        <p14:creationId xmlns:p14="http://schemas.microsoft.com/office/powerpoint/2010/main" val="947038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Effect on World Population </a:t>
            </a:r>
            <a:endParaRPr lang="en-GB" dirty="0"/>
          </a:p>
        </p:txBody>
      </p:sp>
      <p:sp>
        <p:nvSpPr>
          <p:cNvPr id="3" name="Rectangle 2"/>
          <p:cNvSpPr/>
          <p:nvPr/>
        </p:nvSpPr>
        <p:spPr>
          <a:xfrm>
            <a:off x="1066800" y="1582341"/>
            <a:ext cx="7239000" cy="3970318"/>
          </a:xfrm>
          <a:prstGeom prst="rect">
            <a:avLst/>
          </a:prstGeom>
        </p:spPr>
        <p:txBody>
          <a:bodyPr wrap="square">
            <a:spAutoFit/>
          </a:bodyPr>
          <a:lstStyle/>
          <a:p>
            <a:pPr marL="457200" indent="-457200">
              <a:lnSpc>
                <a:spcPct val="150000"/>
              </a:lnSpc>
              <a:buFont typeface="Wingdings" pitchFamily="2" charset="2"/>
              <a:buChar char="v"/>
            </a:pPr>
            <a:r>
              <a:rPr lang="en-US" sz="2600" dirty="0">
                <a:latin typeface="Times New Roman" pitchFamily="18" charset="0"/>
                <a:cs typeface="Times New Roman" pitchFamily="18" charset="0"/>
              </a:rPr>
              <a:t>This threat affects the world population as it can increase the risk of terrorism. </a:t>
            </a:r>
            <a:endParaRPr lang="en-GB" sz="2600" dirty="0">
              <a:latin typeface="Times New Roman" pitchFamily="18" charset="0"/>
              <a:cs typeface="Times New Roman" pitchFamily="18" charset="0"/>
            </a:endParaRPr>
          </a:p>
          <a:p>
            <a:pPr marL="457200" indent="-457200">
              <a:lnSpc>
                <a:spcPct val="150000"/>
              </a:lnSpc>
              <a:buFont typeface="Wingdings" pitchFamily="2" charset="2"/>
              <a:buChar char="v"/>
            </a:pPr>
            <a:r>
              <a:rPr lang="en-US" sz="2600" dirty="0">
                <a:latin typeface="Times New Roman" pitchFamily="18" charset="0"/>
                <a:cs typeface="Times New Roman" pitchFamily="18" charset="0"/>
              </a:rPr>
              <a:t>Civil wars create a perfect environment for terrorism activities to thrive </a:t>
            </a:r>
            <a:endParaRPr lang="en-GB" sz="2600" dirty="0">
              <a:latin typeface="Times New Roman" pitchFamily="18" charset="0"/>
              <a:cs typeface="Times New Roman" pitchFamily="18" charset="0"/>
            </a:endParaRPr>
          </a:p>
          <a:p>
            <a:pPr marL="457200" indent="-457200">
              <a:lnSpc>
                <a:spcPct val="150000"/>
              </a:lnSpc>
              <a:buFont typeface="Wingdings" pitchFamily="2" charset="2"/>
              <a:buChar char="v"/>
            </a:pPr>
            <a:r>
              <a:rPr lang="en-US" sz="2600" dirty="0">
                <a:latin typeface="Times New Roman" pitchFamily="18" charset="0"/>
                <a:cs typeface="Times New Roman" pitchFamily="18" charset="0"/>
              </a:rPr>
              <a:t>Civil wars also help the proliferation of small arms that make the world less secure </a:t>
            </a:r>
            <a:endParaRPr lang="en-GB" sz="2600" dirty="0">
              <a:latin typeface="Times New Roman" pitchFamily="18" charset="0"/>
              <a:cs typeface="Times New Roman" pitchFamily="18" charset="0"/>
            </a:endParaRPr>
          </a:p>
          <a:p>
            <a:r>
              <a:rPr lang="en-US" dirty="0"/>
              <a:t> </a:t>
            </a:r>
            <a:endParaRPr lang="en-GB" dirty="0"/>
          </a:p>
        </p:txBody>
      </p:sp>
    </p:spTree>
    <p:extLst>
      <p:ext uri="{BB962C8B-B14F-4D97-AF65-F5344CB8AC3E}">
        <p14:creationId xmlns:p14="http://schemas.microsoft.com/office/powerpoint/2010/main" val="2451601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latin typeface="Times New Roman" pitchFamily="18" charset="0"/>
                <a:cs typeface="Times New Roman" pitchFamily="18" charset="0"/>
              </a:rPr>
              <a:t>Terrorists Fighting in Libya </a:t>
            </a:r>
            <a:endParaRPr lang="en-GB" sz="2800" b="1" dirty="0">
              <a:latin typeface="Times New Roman" pitchFamily="18" charset="0"/>
              <a:cs typeface="Times New Roman" pitchFamily="18" charset="0"/>
            </a:endParaRPr>
          </a:p>
        </p:txBody>
      </p:sp>
      <p:pic>
        <p:nvPicPr>
          <p:cNvPr id="3" name="Picture 2"/>
          <p:cNvPicPr/>
          <p:nvPr/>
        </p:nvPicPr>
        <p:blipFill>
          <a:blip r:embed="rId2"/>
          <a:stretch>
            <a:fillRect/>
          </a:stretch>
        </p:blipFill>
        <p:spPr>
          <a:xfrm>
            <a:off x="792018" y="1524000"/>
            <a:ext cx="8047182" cy="4800600"/>
          </a:xfrm>
          <a:prstGeom prst="rect">
            <a:avLst/>
          </a:prstGeom>
        </p:spPr>
      </p:pic>
    </p:spTree>
    <p:extLst>
      <p:ext uri="{BB962C8B-B14F-4D97-AF65-F5344CB8AC3E}">
        <p14:creationId xmlns:p14="http://schemas.microsoft.com/office/powerpoint/2010/main" val="2496118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latin typeface="Times New Roman" pitchFamily="18" charset="0"/>
                <a:cs typeface="Times New Roman" pitchFamily="18" charset="0"/>
              </a:rPr>
              <a:t>Conclusion </a:t>
            </a:r>
            <a:endParaRPr lang="en-GB" sz="2400" b="1" dirty="0">
              <a:latin typeface="Times New Roman" pitchFamily="18" charset="0"/>
              <a:cs typeface="Times New Roman" pitchFamily="18" charset="0"/>
            </a:endParaRPr>
          </a:p>
        </p:txBody>
      </p:sp>
      <p:sp>
        <p:nvSpPr>
          <p:cNvPr id="3" name="Rectangle 2"/>
          <p:cNvSpPr/>
          <p:nvPr/>
        </p:nvSpPr>
        <p:spPr>
          <a:xfrm>
            <a:off x="1752600" y="1905000"/>
            <a:ext cx="7086600" cy="2862322"/>
          </a:xfrm>
          <a:prstGeom prst="rect">
            <a:avLst/>
          </a:prstGeom>
        </p:spPr>
        <p:txBody>
          <a:bodyPr wrap="square">
            <a:spAutoFit/>
          </a:bodyPr>
          <a:lstStyle/>
          <a:p>
            <a:pPr marL="285750" indent="-285750">
              <a:lnSpc>
                <a:spcPct val="200000"/>
              </a:lnSpc>
              <a:buFont typeface="Wingdings" pitchFamily="2" charset="2"/>
              <a:buChar char="v"/>
            </a:pPr>
            <a:r>
              <a:rPr lang="en-US" dirty="0" smtClean="0">
                <a:latin typeface="Times New Roman" pitchFamily="18" charset="0"/>
                <a:cs typeface="Times New Roman" pitchFamily="18" charset="0"/>
              </a:rPr>
              <a:t>This project discussed four threats, namely; Energy sources, civil War, climate change and Poor </a:t>
            </a:r>
            <a:r>
              <a:rPr lang="en-US" dirty="0">
                <a:latin typeface="Times New Roman" pitchFamily="18" charset="0"/>
                <a:cs typeface="Times New Roman" pitchFamily="18" charset="0"/>
              </a:rPr>
              <a:t>health of entire </a:t>
            </a:r>
            <a:r>
              <a:rPr lang="en-US" dirty="0" smtClean="0">
                <a:latin typeface="Times New Roman" pitchFamily="18" charset="0"/>
                <a:cs typeface="Times New Roman" pitchFamily="18" charset="0"/>
              </a:rPr>
              <a:t>populations</a:t>
            </a:r>
          </a:p>
          <a:p>
            <a:pPr marL="285750" indent="-285750">
              <a:lnSpc>
                <a:spcPct val="200000"/>
              </a:lnSpc>
              <a:buFont typeface="Wingdings" pitchFamily="2" charset="2"/>
              <a:buChar char="v"/>
            </a:pPr>
            <a:r>
              <a:rPr lang="en-US" dirty="0" smtClean="0">
                <a:latin typeface="Times New Roman" pitchFamily="18" charset="0"/>
                <a:cs typeface="Times New Roman" pitchFamily="18" charset="0"/>
              </a:rPr>
              <a:t>These threats have been shown to affect certain countries strongly more than others </a:t>
            </a:r>
          </a:p>
          <a:p>
            <a:pPr marL="285750" indent="-285750">
              <a:lnSpc>
                <a:spcPct val="200000"/>
              </a:lnSpc>
              <a:buFont typeface="Wingdings" pitchFamily="2" charset="2"/>
              <a:buChar char="v"/>
            </a:pPr>
            <a:r>
              <a:rPr lang="en-US" dirty="0" smtClean="0">
                <a:latin typeface="Times New Roman" pitchFamily="18" charset="0"/>
                <a:cs typeface="Times New Roman" pitchFamily="18" charset="0"/>
              </a:rPr>
              <a:t>In general, the threats affect the sustainability of the human race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4042715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Times New Roman" pitchFamily="18" charset="0"/>
                <a:cs typeface="Times New Roman" pitchFamily="18" charset="0"/>
              </a:rPr>
              <a:t>References</a:t>
            </a:r>
            <a:r>
              <a:rPr lang="en-GB" dirty="0" smtClean="0"/>
              <a:t> </a:t>
            </a:r>
            <a:endParaRPr lang="en-GB" dirty="0"/>
          </a:p>
        </p:txBody>
      </p:sp>
      <p:sp>
        <p:nvSpPr>
          <p:cNvPr id="5" name="Content Placeholder 4"/>
          <p:cNvSpPr>
            <a:spLocks noGrp="1"/>
          </p:cNvSpPr>
          <p:nvPr>
            <p:ph idx="1"/>
          </p:nvPr>
        </p:nvSpPr>
        <p:spPr>
          <a:xfrm>
            <a:off x="1295400" y="1828800"/>
            <a:ext cx="7239001" cy="4082422"/>
          </a:xfrm>
        </p:spPr>
        <p:txBody>
          <a:bodyPr>
            <a:noAutofit/>
          </a:bodyPr>
          <a:lstStyle/>
          <a:p>
            <a:r>
              <a:rPr lang="en-GB" sz="1050" dirty="0"/>
              <a:t>Cameroon: Preparing National Adaptation Plan for Climate Change (NAPCC) and its Investment Strategy (#492) - GWP. (2018). Retrieved 6 June 2020, from https://www.gwp.org/en/learn/KNOWLEDGE_RESOURCES/Case_Studies/Africa/cameroon-preparing-national-adaptation-plan-for-climate-change-napcc-and-its-investment-strategy-492/#:~:text=Cameroon%20is%20already%20facing%20consequences,and%20the%20services%20they%20provide.</a:t>
            </a:r>
          </a:p>
          <a:p>
            <a:r>
              <a:rPr lang="en-GB" sz="1050" dirty="0"/>
              <a:t>NASA. (2020). Climate Change Evidence: How Do We Know? Retrieved 6 June 2020, from https://climate.nasa.gov/evidence/</a:t>
            </a:r>
          </a:p>
          <a:p>
            <a:r>
              <a:rPr lang="en-GB" sz="1050" dirty="0"/>
              <a:t>Climate Change History. (2017). Retrieved 6 June 2020, from https://www.history.com/topics/natural-disasters-and-environment/history-of-climate-change</a:t>
            </a:r>
          </a:p>
          <a:p>
            <a:r>
              <a:rPr lang="en-GB" sz="1050" dirty="0"/>
              <a:t>Contributor, A., &amp; Contributor, S. (2017). Effects of Global Warming. Retrieved 6 June 2020, from https://www.livescience.com/37057-global-warming-effects.html</a:t>
            </a:r>
          </a:p>
          <a:p>
            <a:r>
              <a:rPr lang="en-GB" sz="1050" dirty="0"/>
              <a:t>Each Country's Share of CO2 Emissions. (2008). Retrieved 6 June 2020, from https://www.ucsusa.org/resources/each-countrys-share-co2-emissions</a:t>
            </a:r>
          </a:p>
          <a:p>
            <a:r>
              <a:rPr lang="en-GB" sz="1050" dirty="0"/>
              <a:t>Carbon brie. (2019). Explainer: How climate change is accelerating sea level rise. Retrieved 6 June 2020, from https://www.carbonbrief.org/explainer-how-climate-change-is-accelerating-sea-level-rise</a:t>
            </a:r>
          </a:p>
          <a:p>
            <a:r>
              <a:rPr lang="en-GB" sz="1050" dirty="0"/>
              <a:t>Goodman, J. (2020). What is Australia doing to tackle climate change?. Retrieved 6 June 2020, from https://www.bbc.com/news/world-australia-50869565</a:t>
            </a:r>
          </a:p>
          <a:p>
            <a:r>
              <a:rPr lang="en-GB" sz="1050" dirty="0"/>
              <a:t>Avert. (2019). HIV and AIDS in Nigeria. (2019). Retrieved 7 June 2020, from https://www.avert.org/professionals/hiv-around-world/sub-saharan-africa/nigeria</a:t>
            </a:r>
          </a:p>
          <a:p>
            <a:r>
              <a:rPr lang="en-GB" sz="1050" dirty="0"/>
              <a:t>WHO. (2018). HIV/AIDS. Retrieved 7 June 2020, from https://www.who.int/gho/hiv/en/</a:t>
            </a:r>
          </a:p>
          <a:p>
            <a:endParaRPr lang="en-GB" sz="1050" dirty="0"/>
          </a:p>
        </p:txBody>
      </p:sp>
    </p:spTree>
    <p:extLst>
      <p:ext uri="{BB962C8B-B14F-4D97-AF65-F5344CB8AC3E}">
        <p14:creationId xmlns:p14="http://schemas.microsoft.com/office/powerpoint/2010/main" val="3913910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latin typeface="Times New Roman" pitchFamily="18" charset="0"/>
                <a:cs typeface="Times New Roman" pitchFamily="18" charset="0"/>
              </a:rPr>
              <a:t>T</a:t>
            </a:r>
            <a:r>
              <a:rPr lang="en-US" sz="3600" b="1" dirty="0" smtClean="0">
                <a:latin typeface="Times New Roman" pitchFamily="18" charset="0"/>
                <a:cs typeface="Times New Roman" pitchFamily="18" charset="0"/>
              </a:rPr>
              <a:t>he Greatest Threat: Global </a:t>
            </a:r>
            <a:r>
              <a:rPr lang="en-US" sz="3600" b="1" dirty="0">
                <a:latin typeface="Times New Roman" pitchFamily="18" charset="0"/>
                <a:cs typeface="Times New Roman" pitchFamily="18" charset="0"/>
              </a:rPr>
              <a:t>Warming</a:t>
            </a:r>
          </a:p>
        </p:txBody>
      </p:sp>
      <p:sp>
        <p:nvSpPr>
          <p:cNvPr id="4" name="Rectangle 3"/>
          <p:cNvSpPr/>
          <p:nvPr/>
        </p:nvSpPr>
        <p:spPr>
          <a:xfrm>
            <a:off x="1143000" y="1676400"/>
            <a:ext cx="7198800" cy="5078313"/>
          </a:xfrm>
          <a:prstGeom prst="rect">
            <a:avLst/>
          </a:prstGeom>
        </p:spPr>
        <p:txBody>
          <a:bodyPr wrap="square">
            <a:spAutoFit/>
          </a:bodyPr>
          <a:lstStyle/>
          <a:p>
            <a:pPr marL="342900" indent="-342900">
              <a:lnSpc>
                <a:spcPct val="150000"/>
              </a:lnSpc>
              <a:buFont typeface="Wingdings" pitchFamily="2" charset="2"/>
              <a:buChar char="v"/>
            </a:pPr>
            <a:r>
              <a:rPr lang="en-US" sz="2400" dirty="0">
                <a:latin typeface="Times New Roman" pitchFamily="18" charset="0"/>
                <a:cs typeface="Times New Roman" pitchFamily="18" charset="0"/>
              </a:rPr>
              <a:t>The history of global </a:t>
            </a:r>
            <a:r>
              <a:rPr lang="en-US" sz="2400" dirty="0" smtClean="0">
                <a:latin typeface="Times New Roman" pitchFamily="18" charset="0"/>
                <a:cs typeface="Times New Roman" pitchFamily="18" charset="0"/>
              </a:rPr>
              <a:t>warming </a:t>
            </a:r>
            <a:r>
              <a:rPr lang="en-US" sz="2400" dirty="0">
                <a:latin typeface="Times New Roman" pitchFamily="18" charset="0"/>
                <a:cs typeface="Times New Roman" pitchFamily="18" charset="0"/>
              </a:rPr>
              <a:t>can be traced to 1800 where the theory then was that </a:t>
            </a:r>
            <a:r>
              <a:rPr lang="en-US" sz="2400" dirty="0" smtClean="0">
                <a:latin typeface="Times New Roman" pitchFamily="18" charset="0"/>
                <a:cs typeface="Times New Roman" pitchFamily="18" charset="0"/>
              </a:rPr>
              <a:t>carbon (IV) oxide was </a:t>
            </a:r>
            <a:r>
              <a:rPr lang="en-US" sz="2400" dirty="0">
                <a:latin typeface="Times New Roman" pitchFamily="18" charset="0"/>
                <a:cs typeface="Times New Roman" pitchFamily="18" charset="0"/>
              </a:rPr>
              <a:t>driving global warning. </a:t>
            </a:r>
            <a:endParaRPr lang="en-US" sz="2400" dirty="0" smtClean="0">
              <a:latin typeface="Times New Roman" pitchFamily="18" charset="0"/>
              <a:cs typeface="Times New Roman" pitchFamily="18" charset="0"/>
            </a:endParaRPr>
          </a:p>
          <a:p>
            <a:pPr marL="342900" indent="-342900">
              <a:lnSpc>
                <a:spcPct val="150000"/>
              </a:lnSpc>
              <a:buFont typeface="Wingdings" pitchFamily="2" charset="2"/>
              <a:buChar char="v"/>
            </a:pPr>
            <a:r>
              <a:rPr lang="en-US" sz="2400" dirty="0" smtClean="0">
                <a:latin typeface="Times New Roman" pitchFamily="18" charset="0"/>
                <a:cs typeface="Times New Roman" pitchFamily="18" charset="0"/>
              </a:rPr>
              <a:t>By </a:t>
            </a:r>
            <a:r>
              <a:rPr lang="en-US" sz="2400" dirty="0">
                <a:latin typeface="Times New Roman" pitchFamily="18" charset="0"/>
                <a:cs typeface="Times New Roman" pitchFamily="18" charset="0"/>
              </a:rPr>
              <a:t>1950, the connection between carbon IV oxide and global warming had been confirmed (History, 2017</a:t>
            </a:r>
            <a:r>
              <a:rPr lang="en-US" sz="2400" dirty="0" smtClean="0">
                <a:latin typeface="Times New Roman" pitchFamily="18" charset="0"/>
                <a:cs typeface="Times New Roman" pitchFamily="18" charset="0"/>
              </a:rPr>
              <a:t>).</a:t>
            </a:r>
          </a:p>
          <a:p>
            <a:pPr marL="342900" indent="-342900">
              <a:lnSpc>
                <a:spcPct val="150000"/>
              </a:lnSpc>
              <a:buFont typeface="Wingdings" pitchFamily="2" charset="2"/>
              <a:buChar char="v"/>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By 1980s, there was a sharp increase in global temperatures. </a:t>
            </a:r>
            <a:endParaRPr lang="en-US" sz="2400" dirty="0" smtClean="0">
              <a:latin typeface="Times New Roman" pitchFamily="18" charset="0"/>
              <a:cs typeface="Times New Roman" pitchFamily="18" charset="0"/>
            </a:endParaRPr>
          </a:p>
          <a:p>
            <a:pPr marL="342900" indent="-342900">
              <a:lnSpc>
                <a:spcPct val="150000"/>
              </a:lnSpc>
              <a:buFont typeface="Wingdings" pitchFamily="2" charset="2"/>
              <a:buChar char="v"/>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illustration in slide 6 shows that global warning has worsened</a:t>
            </a:r>
            <a:r>
              <a:rPr lang="en-US" dirty="0"/>
              <a:t>. </a:t>
            </a:r>
            <a:endParaRPr lang="en-GB" dirty="0"/>
          </a:p>
        </p:txBody>
      </p:sp>
    </p:spTree>
    <p:extLst>
      <p:ext uri="{BB962C8B-B14F-4D97-AF65-F5344CB8AC3E}">
        <p14:creationId xmlns:p14="http://schemas.microsoft.com/office/powerpoint/2010/main" val="6115407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a:t>
            </a:r>
            <a:endParaRPr lang="en-US" dirty="0"/>
          </a:p>
        </p:txBody>
      </p:sp>
      <p:sp>
        <p:nvSpPr>
          <p:cNvPr id="3" name="Content Placeholder 2"/>
          <p:cNvSpPr>
            <a:spLocks noGrp="1"/>
          </p:cNvSpPr>
          <p:nvPr>
            <p:ph idx="1"/>
          </p:nvPr>
        </p:nvSpPr>
        <p:spPr>
          <a:xfrm>
            <a:off x="1447800" y="1524000"/>
            <a:ext cx="7086601" cy="4800600"/>
          </a:xfrm>
        </p:spPr>
        <p:txBody>
          <a:bodyPr>
            <a:noAutofit/>
          </a:bodyPr>
          <a:lstStyle/>
          <a:p>
            <a:r>
              <a:rPr lang="en-GB" sz="900" dirty="0"/>
              <a:t>The New Humanitarian. (2013). Malaria deaths nearly double in Chad. Retrieved 7 June 2020, from https://www.thenewhumanitarian.org/news/2013/10/25/malaria-deaths-nearly-double-chad</a:t>
            </a:r>
          </a:p>
          <a:p>
            <a:r>
              <a:rPr lang="en-GB" sz="900" dirty="0"/>
              <a:t>The Lancet. (2015). Over 95% of the world’s population has health problems, with over a third having more than five ailments. Retrieved 6 June 2020, from https://www.sciencedaily.com/releases/2015/06/150608081753.htm</a:t>
            </a:r>
          </a:p>
          <a:p>
            <a:r>
              <a:rPr lang="en-GB" sz="900" dirty="0"/>
              <a:t>US EPA. (2018). Overview of Greenhouse Gases | </a:t>
            </a:r>
            <a:r>
              <a:rPr lang="en-GB" sz="900" i="1" dirty="0"/>
              <a:t>US EPA</a:t>
            </a:r>
            <a:r>
              <a:rPr lang="en-GB" sz="900" dirty="0"/>
              <a:t>. Retrieved 6 June 2020, from https://www.epa.gov/ghgemissions/overview-greenhouse-gases#:~:text=Carbon%20dioxide%20(CO2)%20is,gas%20emitted%20through%20human%20activities.&amp;text=Larger%20image%20to%20save%20or%20printThe%20main%20human%20activity,changes%20also%20emit%20CO2.</a:t>
            </a:r>
          </a:p>
          <a:p>
            <a:r>
              <a:rPr lang="en-GB" sz="900" dirty="0"/>
              <a:t>Ritchie, H., &amp; </a:t>
            </a:r>
            <a:r>
              <a:rPr lang="en-GB" sz="900" dirty="0" err="1"/>
              <a:t>Roser</a:t>
            </a:r>
            <a:r>
              <a:rPr lang="en-GB" sz="900" dirty="0"/>
              <a:t>, M. (2018). Fossil Fuels. Retrieved 6 June 2020, from https://ourworldindata.org/fossil-fuels#all-charts-preview</a:t>
            </a:r>
          </a:p>
          <a:p>
            <a:r>
              <a:rPr lang="en-GB" sz="900" dirty="0" err="1"/>
              <a:t>Werft</a:t>
            </a:r>
            <a:r>
              <a:rPr lang="en-GB" sz="900" dirty="0"/>
              <a:t>, M. (2017). The 10 Most &amp; Least Healthy Countries In The World In 2016. Retrieved 7 June 2020, from https://www.globalcitizen.org/en/content/best-worst-countries-list-health-2016-legatum-inde/</a:t>
            </a:r>
          </a:p>
          <a:p>
            <a:r>
              <a:rPr lang="en-GB" sz="900" dirty="0"/>
              <a:t>World Bank and WHO: Half the world lacks access to essential health services, 100 million still pushed into extreme poverty because of health expenses. (2017). Retrieved 6 June 2020, from https://www.who.int/news-room/detail/13-12-2017-world-bank-and-who-half-the-world-lacks-access-to-essential-health-services-100-million-still-pushed-into-extreme-poverty-because-of-health-expenses</a:t>
            </a:r>
          </a:p>
          <a:p>
            <a:r>
              <a:rPr lang="en-GB" sz="900" dirty="0"/>
              <a:t>CNBC. (2018). $88.2 billion price tag for rebuilding Iraq after Islamic State war. (2018). Retrieved 7 June 2020, from https://www.cnbc.com/2018/02/12/88-point-2-billion-us-dollar-price-tag-for-rebuilding-iraq-after-islamic-state-war.html</a:t>
            </a:r>
          </a:p>
          <a:p>
            <a:r>
              <a:rPr lang="en-GB" sz="900" dirty="0"/>
              <a:t>Beaumont, P. (2019). Death toll in Yemen war reaches 100,000. Retrieved 7 June 2020, from https://www.theguardian.com/world/2019/oct/31/death-toll-in-yemen-war-reaches-100000</a:t>
            </a:r>
          </a:p>
          <a:p>
            <a:r>
              <a:rPr lang="en-GB" sz="900" dirty="0"/>
              <a:t>CNN. (2020). Syrian Civil War Fast Facts. Retrieved 7 June 2020, from https://</a:t>
            </a:r>
            <a:r>
              <a:rPr lang="en-GB" sz="900" dirty="0" smtClean="0"/>
              <a:t>edition.cnn.com/2013/08/27/world/meast/syria-civil-war-fast-facts/index.html</a:t>
            </a:r>
            <a:endParaRPr lang="en-GB" sz="900" dirty="0"/>
          </a:p>
        </p:txBody>
      </p:sp>
    </p:spTree>
    <p:extLst>
      <p:ext uri="{BB962C8B-B14F-4D97-AF65-F5344CB8AC3E}">
        <p14:creationId xmlns:p14="http://schemas.microsoft.com/office/powerpoint/2010/main" val="444757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dirty="0">
                <a:latin typeface="Times New Roman" pitchFamily="18" charset="0"/>
                <a:cs typeface="Times New Roman" pitchFamily="18" charset="0"/>
              </a:rPr>
              <a:t>Most affected </a:t>
            </a:r>
            <a:r>
              <a:rPr lang="en-US" sz="3200" b="1" dirty="0" smtClean="0">
                <a:latin typeface="Times New Roman" pitchFamily="18" charset="0"/>
                <a:cs typeface="Times New Roman" pitchFamily="18" charset="0"/>
              </a:rPr>
              <a:t>Countries and Ho</a:t>
            </a:r>
            <a:r>
              <a:rPr lang="en-US" sz="3200" b="1" dirty="0" smtClean="0"/>
              <a:t>w</a:t>
            </a:r>
            <a:endParaRPr lang="en-GB" sz="3200" dirty="0"/>
          </a:p>
        </p:txBody>
      </p:sp>
      <p:sp>
        <p:nvSpPr>
          <p:cNvPr id="5" name="Rectangle 4"/>
          <p:cNvSpPr/>
          <p:nvPr/>
        </p:nvSpPr>
        <p:spPr>
          <a:xfrm>
            <a:off x="609600" y="1219200"/>
            <a:ext cx="8229600" cy="4524315"/>
          </a:xfrm>
          <a:prstGeom prst="rect">
            <a:avLst/>
          </a:prstGeom>
        </p:spPr>
        <p:txBody>
          <a:bodyPr wrap="square">
            <a:spAutoFit/>
          </a:bodyPr>
          <a:lstStyle/>
          <a:p>
            <a:pPr marL="342900" indent="-342900">
              <a:lnSpc>
                <a:spcPct val="150000"/>
              </a:lnSpc>
              <a:buFont typeface="Wingdings" pitchFamily="2" charset="2"/>
              <a:buChar char="v"/>
            </a:pPr>
            <a:r>
              <a:rPr lang="en-US" sz="2400" dirty="0" smtClean="0">
                <a:latin typeface="Times New Roman" pitchFamily="18" charset="0"/>
                <a:cs typeface="Times New Roman" pitchFamily="18" charset="0"/>
              </a:rPr>
              <a:t>Cambodia </a:t>
            </a:r>
            <a:r>
              <a:rPr lang="en-US" sz="2400" dirty="0">
                <a:latin typeface="Times New Roman" pitchFamily="18" charset="0"/>
                <a:cs typeface="Times New Roman" pitchFamily="18" charset="0"/>
              </a:rPr>
              <a:t>is facing a high risk of flooding </a:t>
            </a:r>
            <a:r>
              <a:rPr lang="en-US" sz="2400" dirty="0" smtClean="0">
                <a:latin typeface="Times New Roman" pitchFamily="18" charset="0"/>
                <a:cs typeface="Times New Roman" pitchFamily="18" charset="0"/>
              </a:rPr>
              <a:t>due to </a:t>
            </a:r>
            <a:r>
              <a:rPr lang="en-US" sz="2400" dirty="0">
                <a:latin typeface="Times New Roman" pitchFamily="18" charset="0"/>
                <a:cs typeface="Times New Roman" pitchFamily="18" charset="0"/>
              </a:rPr>
              <a:t>climate change. </a:t>
            </a:r>
          </a:p>
          <a:p>
            <a:pPr marL="342900" indent="-342900">
              <a:lnSpc>
                <a:spcPct val="150000"/>
              </a:lnSpc>
              <a:buFont typeface="Wingdings" pitchFamily="2" charset="2"/>
              <a:buChar char="v"/>
            </a:pPr>
            <a:r>
              <a:rPr lang="en-US" sz="2400" dirty="0" smtClean="0">
                <a:latin typeface="Times New Roman" pitchFamily="18" charset="0"/>
                <a:cs typeface="Times New Roman" pitchFamily="18" charset="0"/>
              </a:rPr>
              <a:t>Cameroon </a:t>
            </a:r>
            <a:r>
              <a:rPr lang="en-US" sz="2400" dirty="0">
                <a:latin typeface="Times New Roman" pitchFamily="18" charset="0"/>
                <a:cs typeface="Times New Roman" pitchFamily="18" charset="0"/>
              </a:rPr>
              <a:t>is already facing violent winds, high temperatures, and heavy rainfall due to global warning (Global water Partnership, 2018). </a:t>
            </a:r>
            <a:endParaRPr lang="en-US" sz="2400" dirty="0" smtClean="0">
              <a:latin typeface="Times New Roman" pitchFamily="18" charset="0"/>
              <a:cs typeface="Times New Roman" pitchFamily="18" charset="0"/>
            </a:endParaRPr>
          </a:p>
          <a:p>
            <a:pPr marL="342900" lvl="0" indent="-342900">
              <a:lnSpc>
                <a:spcPct val="150000"/>
              </a:lnSpc>
              <a:buFont typeface="Wingdings" pitchFamily="2" charset="2"/>
              <a:buChar char="v"/>
            </a:pPr>
            <a:r>
              <a:rPr lang="en-US" sz="2400" dirty="0" smtClean="0">
                <a:latin typeface="Times New Roman" pitchFamily="18" charset="0"/>
                <a:cs typeface="Times New Roman" pitchFamily="18" charset="0"/>
              </a:rPr>
              <a:t>Australia </a:t>
            </a:r>
            <a:r>
              <a:rPr lang="en-US" sz="2400" dirty="0">
                <a:latin typeface="Times New Roman" pitchFamily="18" charset="0"/>
                <a:cs typeface="Times New Roman" pitchFamily="18" charset="0"/>
              </a:rPr>
              <a:t>is also affected as it is facing </a:t>
            </a:r>
            <a:r>
              <a:rPr lang="en-US" sz="2400" dirty="0" smtClean="0">
                <a:latin typeface="Times New Roman" pitchFamily="18" charset="0"/>
                <a:cs typeface="Times New Roman" pitchFamily="18" charset="0"/>
              </a:rPr>
              <a:t>heat-waves </a:t>
            </a:r>
            <a:r>
              <a:rPr lang="en-US" sz="2400" dirty="0">
                <a:latin typeface="Times New Roman" pitchFamily="18" charset="0"/>
                <a:cs typeface="Times New Roman" pitchFamily="18" charset="0"/>
              </a:rPr>
              <a:t>and devastating fires (Goodman, 2020)</a:t>
            </a:r>
            <a:endParaRPr lang="en-GB" sz="2400" dirty="0">
              <a:latin typeface="Times New Roman" pitchFamily="18" charset="0"/>
              <a:cs typeface="Times New Roman" pitchFamily="18" charset="0"/>
            </a:endParaRPr>
          </a:p>
          <a:p>
            <a:pPr marL="342900" indent="-342900">
              <a:lnSpc>
                <a:spcPct val="150000"/>
              </a:lnSpc>
              <a:buFont typeface="Wingdings" pitchFamily="2" charset="2"/>
              <a:buChar char="v"/>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226204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838200"/>
          </a:xfrm>
        </p:spPr>
        <p:txBody>
          <a:bodyPr>
            <a:normAutofit fontScale="90000"/>
          </a:bodyPr>
          <a:lstStyle/>
          <a:p>
            <a:pPr algn="ctr"/>
            <a:r>
              <a:rPr lang="en-US" b="1" dirty="0" smtClean="0">
                <a:latin typeface="Times New Roman" pitchFamily="18" charset="0"/>
                <a:cs typeface="Times New Roman" pitchFamily="18" charset="0"/>
              </a:rPr>
              <a:t>Effect on World Population </a:t>
            </a:r>
            <a:r>
              <a:rPr lang="en-GB" dirty="0"/>
              <a:t/>
            </a:r>
            <a:br>
              <a:rPr lang="en-GB" dirty="0"/>
            </a:br>
            <a:endParaRPr lang="en-GB" dirty="0"/>
          </a:p>
        </p:txBody>
      </p:sp>
      <p:sp>
        <p:nvSpPr>
          <p:cNvPr id="5" name="Rectangle 4"/>
          <p:cNvSpPr/>
          <p:nvPr/>
        </p:nvSpPr>
        <p:spPr>
          <a:xfrm>
            <a:off x="990600" y="1219200"/>
            <a:ext cx="7543799" cy="5078313"/>
          </a:xfrm>
          <a:prstGeom prst="rect">
            <a:avLst/>
          </a:prstGeom>
        </p:spPr>
        <p:txBody>
          <a:bodyPr wrap="square">
            <a:spAutoFit/>
          </a:bodyPr>
          <a:lstStyle/>
          <a:p>
            <a:pPr marL="285750" lvl="0" indent="-285750">
              <a:lnSpc>
                <a:spcPct val="150000"/>
              </a:lnSpc>
              <a:buFont typeface="Wingdings" pitchFamily="2" charset="2"/>
              <a:buChar char="v"/>
            </a:pPr>
            <a:r>
              <a:rPr lang="en-US" sz="2400" dirty="0" smtClean="0">
                <a:latin typeface="Times New Roman" pitchFamily="18" charset="0"/>
                <a:cs typeface="Times New Roman" pitchFamily="18" charset="0"/>
              </a:rPr>
              <a:t>Famine </a:t>
            </a:r>
            <a:r>
              <a:rPr lang="en-US" sz="2400" dirty="0">
                <a:latin typeface="Times New Roman" pitchFamily="18" charset="0"/>
                <a:cs typeface="Times New Roman" pitchFamily="18" charset="0"/>
              </a:rPr>
              <a:t>will also increase because of desertification. Diseases such as malnutrition will rise </a:t>
            </a:r>
            <a:endParaRPr lang="en-GB" sz="2400" dirty="0">
              <a:latin typeface="Times New Roman" pitchFamily="18" charset="0"/>
              <a:cs typeface="Times New Roman" pitchFamily="18" charset="0"/>
            </a:endParaRPr>
          </a:p>
          <a:p>
            <a:pPr marL="285750" lvl="0" indent="-285750">
              <a:lnSpc>
                <a:spcPct val="150000"/>
              </a:lnSpc>
              <a:buFont typeface="Wingdings" pitchFamily="2" charset="2"/>
              <a:buChar char="v"/>
            </a:pPr>
            <a:r>
              <a:rPr lang="en-US" sz="2400" dirty="0">
                <a:latin typeface="Times New Roman" pitchFamily="18" charset="0"/>
                <a:cs typeface="Times New Roman" pitchFamily="18" charset="0"/>
              </a:rPr>
              <a:t>Global warming will disturb ecosystems and drive some species to </a:t>
            </a:r>
            <a:r>
              <a:rPr lang="en-US" sz="2400" dirty="0" smtClean="0">
                <a:latin typeface="Times New Roman" pitchFamily="18" charset="0"/>
                <a:cs typeface="Times New Roman" pitchFamily="18" charset="0"/>
              </a:rPr>
              <a:t>extinction </a:t>
            </a:r>
            <a:endParaRPr lang="en-GB" sz="2400" dirty="0">
              <a:latin typeface="Times New Roman" pitchFamily="18" charset="0"/>
              <a:cs typeface="Times New Roman" pitchFamily="18" charset="0"/>
            </a:endParaRPr>
          </a:p>
          <a:p>
            <a:pPr marL="285750" lvl="0" indent="-285750">
              <a:lnSpc>
                <a:spcPct val="150000"/>
              </a:lnSpc>
              <a:buFont typeface="Wingdings" pitchFamily="2" charset="2"/>
              <a:buChar char="v"/>
            </a:pPr>
            <a:r>
              <a:rPr lang="en-US" sz="2400" dirty="0">
                <a:latin typeface="Times New Roman" pitchFamily="18" charset="0"/>
                <a:cs typeface="Times New Roman" pitchFamily="18" charset="0"/>
              </a:rPr>
              <a:t>Global warming will compound the instances of civil war and ethnic clashes as people clash over scarce resources. </a:t>
            </a:r>
            <a:endParaRPr lang="en-GB" sz="2400" dirty="0">
              <a:latin typeface="Times New Roman" pitchFamily="18" charset="0"/>
              <a:cs typeface="Times New Roman" pitchFamily="18" charset="0"/>
            </a:endParaRPr>
          </a:p>
          <a:p>
            <a:pPr marL="285750" lvl="0" indent="-285750">
              <a:lnSpc>
                <a:spcPct val="150000"/>
              </a:lnSpc>
              <a:buFont typeface="Wingdings" pitchFamily="2" charset="2"/>
              <a:buChar char="v"/>
            </a:pPr>
            <a:r>
              <a:rPr lang="en-US" sz="2400" dirty="0">
                <a:latin typeface="Times New Roman" pitchFamily="18" charset="0"/>
                <a:cs typeface="Times New Roman" pitchFamily="18" charset="0"/>
              </a:rPr>
              <a:t>Extreme temperatures will also make the world unbearable (Contributor &amp; Contributor, 2017). </a:t>
            </a:r>
            <a:endParaRPr lang="en-US" sz="2400" dirty="0" smtClean="0">
              <a:latin typeface="Times New Roman" pitchFamily="18" charset="0"/>
              <a:cs typeface="Times New Roman" pitchFamily="18" charset="0"/>
            </a:endParaRPr>
          </a:p>
          <a:p>
            <a:pPr marL="285750" lvl="0" indent="-285750">
              <a:lnSpc>
                <a:spcPct val="150000"/>
              </a:lnSpc>
              <a:buFont typeface="Wingdings" pitchFamily="2" charset="2"/>
              <a:buChar char="v"/>
            </a:pPr>
            <a:r>
              <a:rPr lang="en-US" sz="2400" dirty="0" smtClean="0">
                <a:latin typeface="Times New Roman" pitchFamily="18" charset="0"/>
                <a:cs typeface="Times New Roman" pitchFamily="18" charset="0"/>
              </a:rPr>
              <a:t>Many </a:t>
            </a:r>
            <a:r>
              <a:rPr lang="en-US" sz="2400" dirty="0">
                <a:latin typeface="Times New Roman" pitchFamily="18" charset="0"/>
                <a:cs typeface="Times New Roman" pitchFamily="18" charset="0"/>
              </a:rPr>
              <a:t>will deny due to heat waves and flooding. </a:t>
            </a:r>
            <a:endParaRPr lang="en-GB" sz="2400" dirty="0">
              <a:latin typeface="Times New Roman" pitchFamily="18" charset="0"/>
              <a:cs typeface="Times New Roman" pitchFamily="18" charset="0"/>
            </a:endParaRPr>
          </a:p>
        </p:txBody>
      </p:sp>
    </p:spTree>
    <p:extLst>
      <p:ext uri="{BB962C8B-B14F-4D97-AF65-F5344CB8AC3E}">
        <p14:creationId xmlns:p14="http://schemas.microsoft.com/office/powerpoint/2010/main" val="33433452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600" b="1" dirty="0" smtClean="0">
                <a:latin typeface="Times New Roman" pitchFamily="18" charset="0"/>
                <a:cs typeface="Times New Roman" pitchFamily="18" charset="0"/>
              </a:rPr>
              <a:t>Impact Of Global Warming </a:t>
            </a:r>
            <a:endParaRPr lang="en-GB" sz="3600" b="1" dirty="0">
              <a:latin typeface="Times New Roman" pitchFamily="18" charset="0"/>
              <a:cs typeface="Times New Roman" pitchFamily="18" charset="0"/>
            </a:endParaRPr>
          </a:p>
        </p:txBody>
      </p:sp>
      <p:pic>
        <p:nvPicPr>
          <p:cNvPr id="6" name="Picture 5"/>
          <p:cNvPicPr/>
          <p:nvPr/>
        </p:nvPicPr>
        <p:blipFill>
          <a:blip r:embed="rId2"/>
          <a:stretch>
            <a:fillRect/>
          </a:stretch>
        </p:blipFill>
        <p:spPr>
          <a:xfrm>
            <a:off x="838200" y="1447800"/>
            <a:ext cx="7848600" cy="4343400"/>
          </a:xfrm>
          <a:prstGeom prst="rect">
            <a:avLst/>
          </a:prstGeom>
          <a:ln>
            <a:noFill/>
          </a:ln>
          <a:effectLst>
            <a:softEdge rad="112500"/>
          </a:effectLst>
        </p:spPr>
      </p:pic>
    </p:spTree>
    <p:extLst>
      <p:ext uri="{BB962C8B-B14F-4D97-AF65-F5344CB8AC3E}">
        <p14:creationId xmlns:p14="http://schemas.microsoft.com/office/powerpoint/2010/main" val="2873142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2800" b="1" dirty="0" smtClean="0">
                <a:latin typeface="Times New Roman" pitchFamily="18" charset="0"/>
                <a:cs typeface="Times New Roman" pitchFamily="18" charset="0"/>
              </a:rPr>
              <a:t>The </a:t>
            </a:r>
            <a:r>
              <a:rPr lang="en-US" sz="2800" b="1" dirty="0">
                <a:latin typeface="Times New Roman" pitchFamily="18" charset="0"/>
                <a:cs typeface="Times New Roman" pitchFamily="18" charset="0"/>
              </a:rPr>
              <a:t>Second </a:t>
            </a:r>
            <a:r>
              <a:rPr lang="en-US" sz="2800" b="1" dirty="0" smtClean="0">
                <a:latin typeface="Times New Roman" pitchFamily="18" charset="0"/>
                <a:cs typeface="Times New Roman" pitchFamily="18" charset="0"/>
              </a:rPr>
              <a:t>Threat: Energy </a:t>
            </a:r>
            <a:r>
              <a:rPr lang="en-US" sz="2800" b="1" dirty="0">
                <a:latin typeface="Times New Roman" pitchFamily="18" charset="0"/>
                <a:cs typeface="Times New Roman" pitchFamily="18" charset="0"/>
              </a:rPr>
              <a:t>Sources</a:t>
            </a:r>
            <a:endParaRPr lang="en-GB" sz="2800" dirty="0">
              <a:latin typeface="Times New Roman" pitchFamily="18" charset="0"/>
              <a:cs typeface="Times New Roman" pitchFamily="18" charset="0"/>
            </a:endParaRPr>
          </a:p>
        </p:txBody>
      </p:sp>
      <p:sp>
        <p:nvSpPr>
          <p:cNvPr id="3" name="Rectangle 2"/>
          <p:cNvSpPr/>
          <p:nvPr/>
        </p:nvSpPr>
        <p:spPr>
          <a:xfrm>
            <a:off x="457200" y="1106239"/>
            <a:ext cx="4343400" cy="4524315"/>
          </a:xfrm>
          <a:prstGeom prst="rect">
            <a:avLst/>
          </a:prstGeom>
        </p:spPr>
        <p:txBody>
          <a:bodyPr wrap="square">
            <a:spAutoFit/>
          </a:bodyPr>
          <a:lstStyle/>
          <a:p>
            <a:pPr marL="342900" indent="-342900">
              <a:lnSpc>
                <a:spcPct val="150000"/>
              </a:lnSpc>
              <a:buFont typeface="Wingdings" pitchFamily="2" charset="2"/>
              <a:buChar char="v"/>
            </a:pPr>
            <a:r>
              <a:rPr lang="en-US" sz="2400" dirty="0">
                <a:latin typeface="Times New Roman" pitchFamily="18" charset="0"/>
                <a:cs typeface="Times New Roman" pitchFamily="18" charset="0"/>
              </a:rPr>
              <a:t>Fossil fuels have been in use for decades particularly in industrial activities and transport. </a:t>
            </a:r>
            <a:endParaRPr lang="en-US" sz="2400" dirty="0" smtClean="0">
              <a:latin typeface="Times New Roman" pitchFamily="18" charset="0"/>
              <a:cs typeface="Times New Roman" pitchFamily="18" charset="0"/>
            </a:endParaRPr>
          </a:p>
          <a:p>
            <a:pPr marL="342900" indent="-342900">
              <a:lnSpc>
                <a:spcPct val="150000"/>
              </a:lnSpc>
              <a:buFont typeface="Wingdings" pitchFamily="2" charset="2"/>
              <a:buChar char="v"/>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illustration above shows that the production of fossil fuels has increased exponentially over the years. </a:t>
            </a:r>
            <a:endParaRPr lang="en-GB" sz="2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219200"/>
            <a:ext cx="4177145" cy="41227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1731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0841"/>
            <a:ext cx="8229600" cy="1143000"/>
          </a:xfrm>
        </p:spPr>
        <p:txBody>
          <a:bodyPr>
            <a:normAutofit/>
          </a:bodyPr>
          <a:lstStyle/>
          <a:p>
            <a:pPr algn="ctr"/>
            <a:r>
              <a:rPr lang="en-US" b="1" dirty="0" smtClean="0">
                <a:latin typeface="Times New Roman" pitchFamily="18" charset="0"/>
                <a:cs typeface="Times New Roman" pitchFamily="18" charset="0"/>
              </a:rPr>
              <a:t>Most affected Countries and Ho</a:t>
            </a:r>
            <a:r>
              <a:rPr lang="en-US" b="1" dirty="0" smtClean="0"/>
              <a:t>w</a:t>
            </a:r>
            <a:endParaRPr lang="en-GB" dirty="0"/>
          </a:p>
        </p:txBody>
      </p:sp>
      <p:sp>
        <p:nvSpPr>
          <p:cNvPr id="3" name="Rectangle 2"/>
          <p:cNvSpPr/>
          <p:nvPr/>
        </p:nvSpPr>
        <p:spPr>
          <a:xfrm>
            <a:off x="685800" y="1676400"/>
            <a:ext cx="8001000" cy="4524315"/>
          </a:xfrm>
          <a:prstGeom prst="rect">
            <a:avLst/>
          </a:prstGeom>
        </p:spPr>
        <p:txBody>
          <a:bodyPr wrap="square">
            <a:spAutoFit/>
          </a:bodyPr>
          <a:lstStyle/>
          <a:p>
            <a:pPr marL="285750" indent="-285750">
              <a:lnSpc>
                <a:spcPct val="150000"/>
              </a:lnSpc>
              <a:buFont typeface="Wingdings" pitchFamily="2" charset="2"/>
              <a:buChar char="v"/>
            </a:pPr>
            <a:r>
              <a:rPr lang="en-US" sz="2400" dirty="0">
                <a:latin typeface="Times New Roman" pitchFamily="18" charset="0"/>
                <a:cs typeface="Times New Roman" pitchFamily="18" charset="0"/>
              </a:rPr>
              <a:t>China: It accounts for 28% of all global greenhouse </a:t>
            </a:r>
            <a:r>
              <a:rPr lang="en-US" sz="2400" dirty="0" smtClean="0">
                <a:latin typeface="Times New Roman" pitchFamily="18" charset="0"/>
                <a:cs typeface="Times New Roman" pitchFamily="18" charset="0"/>
              </a:rPr>
              <a:t>emissions as shown in slide 10. </a:t>
            </a:r>
          </a:p>
          <a:p>
            <a:pPr marL="285750" indent="-285750">
              <a:lnSpc>
                <a:spcPct val="150000"/>
              </a:lnSpc>
              <a:buFont typeface="Wingdings" pitchFamily="2" charset="2"/>
              <a:buChar char="v"/>
            </a:pPr>
            <a:r>
              <a:rPr lang="en-US" sz="2400" dirty="0" smtClean="0">
                <a:latin typeface="Times New Roman" pitchFamily="18" charset="0"/>
                <a:cs typeface="Times New Roman" pitchFamily="18" charset="0"/>
              </a:rPr>
              <a:t>India</a:t>
            </a:r>
            <a:r>
              <a:rPr lang="en-US" sz="2400" dirty="0">
                <a:latin typeface="Times New Roman" pitchFamily="18" charset="0"/>
                <a:cs typeface="Times New Roman" pitchFamily="18" charset="0"/>
              </a:rPr>
              <a:t>: India accounts for 7% of all global greenhouse emissions. </a:t>
            </a:r>
            <a:r>
              <a:rPr lang="en-US" sz="2400" dirty="0" smtClean="0">
                <a:latin typeface="Times New Roman" pitchFamily="18" charset="0"/>
                <a:cs typeface="Times New Roman" pitchFamily="18" charset="0"/>
              </a:rPr>
              <a:t>The</a:t>
            </a:r>
          </a:p>
          <a:p>
            <a:pPr marL="285750" indent="-285750">
              <a:lnSpc>
                <a:spcPct val="150000"/>
              </a:lnSpc>
              <a:buFont typeface="Wingdings" pitchFamily="2" charset="2"/>
              <a:buChar char="v"/>
            </a:pPr>
            <a:r>
              <a:rPr lang="en-US" sz="2400" dirty="0" smtClean="0">
                <a:latin typeface="Times New Roman" pitchFamily="18" charset="0"/>
                <a:cs typeface="Times New Roman" pitchFamily="18" charset="0"/>
              </a:rPr>
              <a:t>United </a:t>
            </a:r>
            <a:r>
              <a:rPr lang="en-US" sz="2400" dirty="0">
                <a:latin typeface="Times New Roman" pitchFamily="18" charset="0"/>
                <a:cs typeface="Times New Roman" pitchFamily="18" charset="0"/>
              </a:rPr>
              <a:t>States: The US is responsible for 14% of all global greenhouse emissions. </a:t>
            </a:r>
            <a:endParaRPr lang="en-US" sz="2400" dirty="0" smtClean="0">
              <a:latin typeface="Times New Roman" pitchFamily="18" charset="0"/>
              <a:cs typeface="Times New Roman" pitchFamily="18" charset="0"/>
            </a:endParaRPr>
          </a:p>
          <a:p>
            <a:pPr marL="285750" indent="-285750">
              <a:lnSpc>
                <a:spcPct val="150000"/>
              </a:lnSpc>
              <a:buFont typeface="Wingdings" pitchFamily="2" charset="2"/>
              <a:buChar char="v"/>
            </a:pPr>
            <a:r>
              <a:rPr lang="en-US" sz="2400" dirty="0" smtClean="0">
                <a:latin typeface="Times New Roman" pitchFamily="18" charset="0"/>
                <a:cs typeface="Times New Roman" pitchFamily="18" charset="0"/>
              </a:rPr>
              <a:t>Temperatures </a:t>
            </a:r>
            <a:r>
              <a:rPr lang="en-US" sz="2400" dirty="0">
                <a:latin typeface="Times New Roman" pitchFamily="18" charset="0"/>
                <a:cs typeface="Times New Roman" pitchFamily="18" charset="0"/>
              </a:rPr>
              <a:t>will continue rising particularly in warm climates</a:t>
            </a:r>
            <a:r>
              <a:rPr lang="en-US" sz="2300" dirty="0">
                <a:latin typeface="Times New Roman" pitchFamily="18" charset="0"/>
                <a:cs typeface="Times New Roman" pitchFamily="18" charset="0"/>
              </a:rPr>
              <a:t>. </a:t>
            </a:r>
            <a:endParaRPr lang="en-GB" sz="2300" dirty="0">
              <a:latin typeface="Times New Roman" pitchFamily="18" charset="0"/>
              <a:cs typeface="Times New Roman" pitchFamily="18" charset="0"/>
            </a:endParaRPr>
          </a:p>
        </p:txBody>
      </p:sp>
    </p:spTree>
    <p:extLst>
      <p:ext uri="{BB962C8B-B14F-4D97-AF65-F5344CB8AC3E}">
        <p14:creationId xmlns:p14="http://schemas.microsoft.com/office/powerpoint/2010/main" val="3144426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itchFamily="18" charset="0"/>
                <a:cs typeface="Times New Roman" pitchFamily="18" charset="0"/>
              </a:rPr>
              <a:t>Effect on World Population </a:t>
            </a:r>
            <a:endParaRPr lang="en-GB" sz="3600" dirty="0">
              <a:latin typeface="Times New Roman" pitchFamily="18" charset="0"/>
              <a:cs typeface="Times New Roman" pitchFamily="18" charset="0"/>
            </a:endParaRPr>
          </a:p>
        </p:txBody>
      </p:sp>
      <p:sp>
        <p:nvSpPr>
          <p:cNvPr id="3" name="Rectangle 2"/>
          <p:cNvSpPr/>
          <p:nvPr/>
        </p:nvSpPr>
        <p:spPr>
          <a:xfrm>
            <a:off x="609600" y="1447800"/>
            <a:ext cx="3810000" cy="4524315"/>
          </a:xfrm>
          <a:prstGeom prst="rect">
            <a:avLst/>
          </a:prstGeom>
        </p:spPr>
        <p:txBody>
          <a:bodyPr wrap="square">
            <a:spAutoFit/>
          </a:bodyPr>
          <a:lstStyle/>
          <a:p>
            <a:pPr marL="342900" lvl="0" indent="-342900">
              <a:lnSpc>
                <a:spcPct val="200000"/>
              </a:lnSpc>
              <a:spcAft>
                <a:spcPts val="0"/>
              </a:spcAft>
              <a:buFont typeface="Wingdings" pitchFamily="2" charset="2"/>
              <a:buChar char="v"/>
            </a:pPr>
            <a:r>
              <a:rPr lang="en-US" sz="2400" dirty="0" smtClean="0">
                <a:latin typeface="Times New Roman" pitchFamily="18" charset="0"/>
                <a:ea typeface="Calibri"/>
                <a:cs typeface="Times New Roman" pitchFamily="18" charset="0"/>
              </a:rPr>
              <a:t>The world population will continue experiencing high temperatures. </a:t>
            </a:r>
            <a:endParaRPr lang="en-GB" sz="2400" dirty="0" smtClean="0">
              <a:latin typeface="Times New Roman" pitchFamily="18" charset="0"/>
              <a:ea typeface="Calibri"/>
              <a:cs typeface="Times New Roman" pitchFamily="18" charset="0"/>
            </a:endParaRPr>
          </a:p>
          <a:p>
            <a:pPr marL="342900" lvl="0" indent="-342900">
              <a:lnSpc>
                <a:spcPct val="200000"/>
              </a:lnSpc>
              <a:spcAft>
                <a:spcPts val="0"/>
              </a:spcAft>
              <a:buFont typeface="Wingdings" pitchFamily="2" charset="2"/>
              <a:buChar char="v"/>
            </a:pPr>
            <a:r>
              <a:rPr lang="en-US" sz="2400" dirty="0" smtClean="0">
                <a:latin typeface="Times New Roman" pitchFamily="18" charset="0"/>
                <a:ea typeface="Calibri"/>
                <a:cs typeface="Times New Roman" pitchFamily="18" charset="0"/>
              </a:rPr>
              <a:t>quality of air will also decline</a:t>
            </a:r>
            <a:endParaRPr lang="en-GB" sz="2400" dirty="0" smtClean="0">
              <a:latin typeface="Times New Roman" pitchFamily="18" charset="0"/>
              <a:ea typeface="Calibri"/>
              <a:cs typeface="Times New Roman" pitchFamily="18" charset="0"/>
            </a:endParaRPr>
          </a:p>
          <a:p>
            <a:pPr marL="342900" lvl="0" indent="-342900">
              <a:lnSpc>
                <a:spcPct val="200000"/>
              </a:lnSpc>
              <a:spcAft>
                <a:spcPts val="0"/>
              </a:spcAft>
              <a:buFont typeface="Wingdings" pitchFamily="2" charset="2"/>
              <a:buChar char="v"/>
            </a:pPr>
            <a:r>
              <a:rPr lang="en-US" sz="2400" dirty="0" smtClean="0">
                <a:latin typeface="Times New Roman" pitchFamily="18" charset="0"/>
                <a:ea typeface="Calibri"/>
                <a:cs typeface="Times New Roman" pitchFamily="18" charset="0"/>
              </a:rPr>
              <a:t>desertification will rise  </a:t>
            </a:r>
            <a:endParaRPr lang="en-GB" sz="2400" dirty="0">
              <a:latin typeface="Times New Roman" pitchFamily="18" charset="0"/>
              <a:ea typeface="Calibri"/>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600200"/>
            <a:ext cx="4343400" cy="3671277"/>
          </a:xfrm>
          <a:prstGeom prst="rect">
            <a:avLst/>
          </a:prstGeom>
          <a:ln>
            <a:noFill/>
          </a:ln>
          <a:effectLst>
            <a:softEdge rad="112500"/>
          </a:effectLst>
        </p:spPr>
      </p:pic>
    </p:spTree>
    <p:extLst>
      <p:ext uri="{BB962C8B-B14F-4D97-AF65-F5344CB8AC3E}">
        <p14:creationId xmlns:p14="http://schemas.microsoft.com/office/powerpoint/2010/main" val="3560265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Times New Roman" pitchFamily="18" charset="0"/>
                <a:cs typeface="Times New Roman" pitchFamily="18" charset="0"/>
              </a:rPr>
              <a:t>Greenhouse Emissions </a:t>
            </a:r>
            <a:endParaRPr lang="en-GB" b="1" dirty="0">
              <a:latin typeface="Times New Roman" pitchFamily="18" charset="0"/>
              <a:cs typeface="Times New Roman" pitchFamily="18" charset="0"/>
            </a:endParaRPr>
          </a:p>
        </p:txBody>
      </p:sp>
      <p:pic>
        <p:nvPicPr>
          <p:cNvPr id="3" name="Picture 2"/>
          <p:cNvPicPr/>
          <p:nvPr/>
        </p:nvPicPr>
        <p:blipFill>
          <a:blip r:embed="rId2"/>
          <a:stretch>
            <a:fillRect/>
          </a:stretch>
        </p:blipFill>
        <p:spPr>
          <a:xfrm>
            <a:off x="762000" y="1512570"/>
            <a:ext cx="7620000" cy="4354830"/>
          </a:xfrm>
          <a:prstGeom prst="rect">
            <a:avLst/>
          </a:prstGeom>
        </p:spPr>
      </p:pic>
    </p:spTree>
    <p:extLst>
      <p:ext uri="{BB962C8B-B14F-4D97-AF65-F5344CB8AC3E}">
        <p14:creationId xmlns:p14="http://schemas.microsoft.com/office/powerpoint/2010/main" val="1668406893"/>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0</TotalTime>
  <Words>1954</Words>
  <Application>Microsoft Office PowerPoint</Application>
  <PresentationFormat>On-screen Show (4:3)</PresentationFormat>
  <Paragraphs>129</Paragraphs>
  <Slides>20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Century Gothic</vt:lpstr>
      <vt:lpstr>Times New Roman</vt:lpstr>
      <vt:lpstr>Wingdings</vt:lpstr>
      <vt:lpstr>Wingdings 3</vt:lpstr>
      <vt:lpstr>Wisp</vt:lpstr>
      <vt:lpstr>Introduction: The Four Threats </vt:lpstr>
      <vt:lpstr>The Greatest Threat: Global Warming</vt:lpstr>
      <vt:lpstr>Most affected Countries and How</vt:lpstr>
      <vt:lpstr>Effect on World Population  </vt:lpstr>
      <vt:lpstr>Impact Of Global Warming </vt:lpstr>
      <vt:lpstr>The Second Threat: Energy Sources</vt:lpstr>
      <vt:lpstr>Most affected Countries and How</vt:lpstr>
      <vt:lpstr>Effect on World Population </vt:lpstr>
      <vt:lpstr>Greenhouse Emissions </vt:lpstr>
      <vt:lpstr>Third Threat: Poor Health of Entire Populations</vt:lpstr>
      <vt:lpstr>Most affected Countries and How</vt:lpstr>
      <vt:lpstr>Effect on World Population </vt:lpstr>
      <vt:lpstr>HIV Deaths in Nigeria </vt:lpstr>
      <vt:lpstr>The Fourth Threat: Civil War</vt:lpstr>
      <vt:lpstr>Most affected Countries and How</vt:lpstr>
      <vt:lpstr>Effect on World Population </vt:lpstr>
      <vt:lpstr>Terrorists Fighting in Libya </vt:lpstr>
      <vt:lpstr>Conclusion </vt:lpstr>
      <vt:lpstr>References </vt:lpstr>
      <vt:lpstr>References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2020-06-07T11:38:53Z</dcterms:created>
  <dcterms:modified xsi:type="dcterms:W3CDTF">2020-06-10T23:03:49Z</dcterms:modified>
</cp:coreProperties>
</file>