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8" r:id="rId2"/>
  </p:sldMasterIdLst>
  <p:notesMasterIdLst>
    <p:notesMasterId r:id="rId28"/>
  </p:notesMasterIdLst>
  <p:sldIdLst>
    <p:sldId id="379" r:id="rId3"/>
    <p:sldId id="386" r:id="rId4"/>
    <p:sldId id="388" r:id="rId5"/>
    <p:sldId id="389" r:id="rId6"/>
    <p:sldId id="390" r:id="rId7"/>
    <p:sldId id="391" r:id="rId8"/>
    <p:sldId id="262" r:id="rId9"/>
    <p:sldId id="263" r:id="rId10"/>
    <p:sldId id="264" r:id="rId11"/>
    <p:sldId id="265" r:id="rId12"/>
    <p:sldId id="266" r:id="rId13"/>
    <p:sldId id="267" r:id="rId14"/>
    <p:sldId id="269" r:id="rId15"/>
    <p:sldId id="275" r:id="rId16"/>
    <p:sldId id="268" r:id="rId17"/>
    <p:sldId id="270" r:id="rId18"/>
    <p:sldId id="271" r:id="rId19"/>
    <p:sldId id="272" r:id="rId20"/>
    <p:sldId id="273" r:id="rId21"/>
    <p:sldId id="274" r:id="rId22"/>
    <p:sldId id="276" r:id="rId23"/>
    <p:sldId id="277" r:id="rId24"/>
    <p:sldId id="393" r:id="rId25"/>
    <p:sldId id="278" r:id="rId26"/>
    <p:sldId id="392"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yne Gilleo" userId="038a1fe79f508177" providerId="LiveId" clId="{91B65D06-CCB6-4AC6-9EE8-DA77472E42FD}"/>
    <pc:docChg chg="addSld delSld modSld">
      <pc:chgData name="Wayne Gilleo" userId="038a1fe79f508177" providerId="LiveId" clId="{91B65D06-CCB6-4AC6-9EE8-DA77472E42FD}" dt="2019-10-27T17:30:36.566" v="66" actId="6549"/>
      <pc:docMkLst>
        <pc:docMk/>
      </pc:docMkLst>
      <pc:sldChg chg="del">
        <pc:chgData name="Wayne Gilleo" userId="038a1fe79f508177" providerId="LiveId" clId="{91B65D06-CCB6-4AC6-9EE8-DA77472E42FD}" dt="2019-10-26T17:13:38.104" v="48" actId="2696"/>
        <pc:sldMkLst>
          <pc:docMk/>
          <pc:sldMk cId="3532351402" sldId="279"/>
        </pc:sldMkLst>
      </pc:sldChg>
      <pc:sldChg chg="del">
        <pc:chgData name="Wayne Gilleo" userId="038a1fe79f508177" providerId="LiveId" clId="{91B65D06-CCB6-4AC6-9EE8-DA77472E42FD}" dt="2019-10-26T17:14:04.473" v="49" actId="2696"/>
        <pc:sldMkLst>
          <pc:docMk/>
          <pc:sldMk cId="686318219" sldId="280"/>
        </pc:sldMkLst>
      </pc:sldChg>
      <pc:sldChg chg="modSp">
        <pc:chgData name="Wayne Gilleo" userId="038a1fe79f508177" providerId="LiveId" clId="{91B65D06-CCB6-4AC6-9EE8-DA77472E42FD}" dt="2019-10-26T17:11:55.300" v="47" actId="20577"/>
        <pc:sldMkLst>
          <pc:docMk/>
          <pc:sldMk cId="253055857" sldId="392"/>
        </pc:sldMkLst>
        <pc:spChg chg="mod">
          <ac:chgData name="Wayne Gilleo" userId="038a1fe79f508177" providerId="LiveId" clId="{91B65D06-CCB6-4AC6-9EE8-DA77472E42FD}" dt="2019-10-26T17:11:55.300" v="47" actId="20577"/>
          <ac:spMkLst>
            <pc:docMk/>
            <pc:sldMk cId="253055857" sldId="392"/>
            <ac:spMk id="3" creationId="{9D394E8F-687E-49AF-AF6A-FA1AFC2F548D}"/>
          </ac:spMkLst>
        </pc:spChg>
      </pc:sldChg>
      <pc:sldChg chg="addSp delSp modSp add">
        <pc:chgData name="Wayne Gilleo" userId="038a1fe79f508177" providerId="LiveId" clId="{91B65D06-CCB6-4AC6-9EE8-DA77472E42FD}" dt="2019-10-27T17:30:36.566" v="66" actId="6549"/>
        <pc:sldMkLst>
          <pc:docMk/>
          <pc:sldMk cId="3961595411" sldId="393"/>
        </pc:sldMkLst>
        <pc:spChg chg="add mod">
          <ac:chgData name="Wayne Gilleo" userId="038a1fe79f508177" providerId="LiveId" clId="{91B65D06-CCB6-4AC6-9EE8-DA77472E42FD}" dt="2019-10-26T17:10:22.098" v="27" actId="1076"/>
          <ac:spMkLst>
            <pc:docMk/>
            <pc:sldMk cId="3961595411" sldId="393"/>
            <ac:spMk id="2" creationId="{997DAF0B-04D6-4FF5-8A84-47D7163E95B3}"/>
          </ac:spMkLst>
        </pc:spChg>
        <pc:spChg chg="mod">
          <ac:chgData name="Wayne Gilleo" userId="038a1fe79f508177" providerId="LiveId" clId="{91B65D06-CCB6-4AC6-9EE8-DA77472E42FD}" dt="2019-10-26T17:06:54.090" v="1"/>
          <ac:spMkLst>
            <pc:docMk/>
            <pc:sldMk cId="3961595411" sldId="393"/>
            <ac:spMk id="3" creationId="{00000000-0000-0000-0000-000000000000}"/>
          </ac:spMkLst>
        </pc:spChg>
        <pc:spChg chg="mod">
          <ac:chgData name="Wayne Gilleo" userId="038a1fe79f508177" providerId="LiveId" clId="{91B65D06-CCB6-4AC6-9EE8-DA77472E42FD}" dt="2019-10-27T17:30:36.566" v="66" actId="6549"/>
          <ac:spMkLst>
            <pc:docMk/>
            <pc:sldMk cId="3961595411" sldId="393"/>
            <ac:spMk id="4" creationId="{C980CBDF-A14C-4790-B83B-21B035C588E9}"/>
          </ac:spMkLst>
        </pc:spChg>
        <pc:picChg chg="del">
          <ac:chgData name="Wayne Gilleo" userId="038a1fe79f508177" providerId="LiveId" clId="{91B65D06-CCB6-4AC6-9EE8-DA77472E42FD}" dt="2019-10-26T17:07:01.751" v="2" actId="478"/>
          <ac:picMkLst>
            <pc:docMk/>
            <pc:sldMk cId="3961595411" sldId="393"/>
            <ac:picMk id="1229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B568D-D1AA-4CE5-BB9B-23BC3EDF3805}" type="datetimeFigureOut">
              <a:rPr lang="en-US" smtClean="0"/>
              <a:t>10/27/2019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42A02B-FF18-4C2E-92EB-CBFCB336DEB4}" type="slidenum">
              <a:rPr lang="en-US" smtClean="0"/>
              <a:t>‹#›</a:t>
            </a:fld>
            <a:endParaRPr lang="en-US"/>
          </a:p>
        </p:txBody>
      </p:sp>
    </p:spTree>
    <p:extLst>
      <p:ext uri="{BB962C8B-B14F-4D97-AF65-F5344CB8AC3E}">
        <p14:creationId xmlns:p14="http://schemas.microsoft.com/office/powerpoint/2010/main" val="376009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from:</a:t>
            </a:r>
          </a:p>
          <a:p>
            <a:pPr lvl="1" fontAlgn="base"/>
            <a:r>
              <a:rPr lang="en-US" sz="800" dirty="0">
                <a:solidFill>
                  <a:schemeClr val="bg1"/>
                </a:solidFill>
              </a:rPr>
              <a:t>Primary Textbook:  </a:t>
            </a:r>
            <a:r>
              <a:rPr lang="en-US" sz="800" dirty="0" err="1">
                <a:solidFill>
                  <a:schemeClr val="bg1"/>
                </a:solidFill>
              </a:rPr>
              <a:t>Jamsa</a:t>
            </a:r>
            <a:r>
              <a:rPr lang="en-US" sz="800" dirty="0">
                <a:solidFill>
                  <a:schemeClr val="bg1"/>
                </a:solidFill>
              </a:rPr>
              <a:t>, K. A. (2013). Cloud computing: SaaS, PaaS, IaaS, virtualization, business models, mobile, security and more. Burlington, MA: Jones &amp; Bartlett Learning.</a:t>
            </a:r>
          </a:p>
          <a:p>
            <a:pPr lvl="1" fontAlgn="base"/>
            <a:r>
              <a:rPr lang="en-US" sz="800" dirty="0">
                <a:solidFill>
                  <a:schemeClr val="bg1"/>
                </a:solidFill>
              </a:rPr>
              <a:t>Secondary Textbook:  </a:t>
            </a:r>
            <a:r>
              <a:rPr lang="en-US" sz="800" dirty="0" err="1">
                <a:solidFill>
                  <a:schemeClr val="bg1"/>
                </a:solidFill>
              </a:rPr>
              <a:t>Erl</a:t>
            </a:r>
            <a:r>
              <a:rPr lang="en-US" sz="800" dirty="0">
                <a:solidFill>
                  <a:schemeClr val="bg1"/>
                </a:solidFill>
              </a:rPr>
              <a:t>, T., Mahmood, Z., &amp; </a:t>
            </a:r>
            <a:r>
              <a:rPr lang="en-US" sz="800" dirty="0" err="1">
                <a:solidFill>
                  <a:schemeClr val="bg1"/>
                </a:solidFill>
              </a:rPr>
              <a:t>Puttini</a:t>
            </a:r>
            <a:r>
              <a:rPr lang="en-US" sz="800" dirty="0">
                <a:solidFill>
                  <a:schemeClr val="bg1"/>
                </a:solidFill>
              </a:rPr>
              <a:t>, R. (2014). </a:t>
            </a:r>
            <a:r>
              <a:rPr lang="en-US" sz="800" i="1" dirty="0">
                <a:solidFill>
                  <a:schemeClr val="bg1"/>
                </a:solidFill>
              </a:rPr>
              <a:t>Cloud computing: concepts, technology, &amp; architecture</a:t>
            </a:r>
            <a:r>
              <a:rPr lang="en-US" sz="800" dirty="0">
                <a:solidFill>
                  <a:schemeClr val="bg1"/>
                </a:solidFill>
              </a:rPr>
              <a:t>. Upper Saddle River, NJ: Prentice Hall.</a:t>
            </a:r>
            <a:endParaRPr lang="en-US" altLang="en-US" sz="1200" dirty="0">
              <a:solidFill>
                <a:schemeClr val="bg1"/>
              </a:solidFill>
            </a:endParaRPr>
          </a:p>
        </p:txBody>
      </p:sp>
      <p:sp>
        <p:nvSpPr>
          <p:cNvPr id="4" name="Slide Number Placeholder 3"/>
          <p:cNvSpPr>
            <a:spLocks noGrp="1"/>
          </p:cNvSpPr>
          <p:nvPr>
            <p:ph type="sldNum" sz="quarter" idx="5"/>
          </p:nvPr>
        </p:nvSpPr>
        <p:spPr/>
        <p:txBody>
          <a:bodyPr/>
          <a:lstStyle/>
          <a:p>
            <a:fld id="{9342A02B-FF18-4C2E-92EB-CBFCB336DEB4}" type="slidenum">
              <a:rPr lang="en-US" smtClean="0"/>
              <a:t>1</a:t>
            </a:fld>
            <a:endParaRPr lang="en-US"/>
          </a:p>
        </p:txBody>
      </p:sp>
    </p:spTree>
    <p:extLst>
      <p:ext uri="{BB962C8B-B14F-4D97-AF65-F5344CB8AC3E}">
        <p14:creationId xmlns:p14="http://schemas.microsoft.com/office/powerpoint/2010/main" val="729402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ACF4-03E2-4DBC-9EC7-066DF558084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688F5AA-572F-45A0-8833-A9362BCEE98E}"/>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E0AE0-386D-4C3A-9712-D20A7DC8DD51}"/>
              </a:ext>
            </a:extLst>
          </p:cNvPr>
          <p:cNvSpPr>
            <a:spLocks noGrp="1"/>
          </p:cNvSpPr>
          <p:nvPr>
            <p:ph type="dt" sz="half" idx="10"/>
          </p:nvPr>
        </p:nvSpPr>
        <p:spPr>
          <a:xfrm>
            <a:off x="628650" y="6356350"/>
            <a:ext cx="20574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235E280-C8D4-4551-8049-ACBCAC4D6E68}"/>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EFD73BF-D332-4D2C-A86B-B99C818DC8CB}"/>
              </a:ext>
            </a:extLst>
          </p:cNvPr>
          <p:cNvSpPr>
            <a:spLocks noGrp="1"/>
          </p:cNvSpPr>
          <p:nvPr>
            <p:ph type="sldNum" sz="quarter" idx="12"/>
          </p:nvPr>
        </p:nvSpPr>
        <p:spPr>
          <a:xfrm>
            <a:off x="6457950" y="6356350"/>
            <a:ext cx="2057400" cy="365125"/>
          </a:xfrm>
          <a:prstGeom prst="rect">
            <a:avLst/>
          </a:prstGeom>
        </p:spPr>
        <p:txBody>
          <a:bodyPr/>
          <a:lstStyle/>
          <a:p>
            <a:fld id="{2D4BBB39-E2E0-4394-9BE1-4609A86155D0}" type="slidenum">
              <a:rPr lang="en-US" smtClean="0"/>
              <a:t>‹#›</a:t>
            </a:fld>
            <a:endParaRPr lang="en-US"/>
          </a:p>
        </p:txBody>
      </p:sp>
    </p:spTree>
    <p:extLst>
      <p:ext uri="{BB962C8B-B14F-4D97-AF65-F5344CB8AC3E}">
        <p14:creationId xmlns:p14="http://schemas.microsoft.com/office/powerpoint/2010/main" val="426440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white.eps">
            <a:extLst>
              <a:ext uri="{FF2B5EF4-FFF2-40B4-BE49-F238E27FC236}">
                <a16:creationId xmlns:a16="http://schemas.microsoft.com/office/drawing/2014/main" id="{D19CF21B-CA84-4BE4-A3F4-4CD559D573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7" name="Content Placeholder 6">
            <a:extLst>
              <a:ext uri="{FF2B5EF4-FFF2-40B4-BE49-F238E27FC236}">
                <a16:creationId xmlns:a16="http://schemas.microsoft.com/office/drawing/2014/main" id="{7A9FD1AC-3EAB-4F5E-89DF-6B49C28ED3EC}"/>
              </a:ext>
            </a:extLst>
          </p:cNvPr>
          <p:cNvSpPr>
            <a:spLocks noGrp="1"/>
          </p:cNvSpPr>
          <p:nvPr>
            <p:ph sz="quarter" idx="10" hasCustomPrompt="1"/>
          </p:nvPr>
        </p:nvSpPr>
        <p:spPr>
          <a:xfrm>
            <a:off x="304800" y="457200"/>
            <a:ext cx="8382000" cy="2667000"/>
          </a:xfrm>
          <a:prstGeom prst="rect">
            <a:avLst/>
          </a:prstGeom>
        </p:spPr>
        <p:txBody>
          <a:bodyPr/>
          <a:lstStyle>
            <a:lvl1pPr marL="0" marR="0" indent="0" algn="ctr" defTabSz="685800" rtl="0" eaLnBrk="1" fontAlgn="auto" latinLnBrk="0" hangingPunct="1">
              <a:lnSpc>
                <a:spcPct val="100000"/>
              </a:lnSpc>
              <a:spcBef>
                <a:spcPts val="0"/>
              </a:spcBef>
              <a:spcAft>
                <a:spcPts val="0"/>
              </a:spcAft>
              <a:buClrTx/>
              <a:buSzTx/>
              <a:buFontTx/>
              <a:buNone/>
              <a:tabLst/>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mn-lt"/>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ITS-### Course Name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n-lt"/>
                <a:ea typeface="+mn-ea"/>
                <a:cs typeface="+mn-cs"/>
              </a:rPr>
              <a:t>Lesson Name / Chapter</a:t>
            </a:r>
          </a:p>
        </p:txBody>
      </p:sp>
      <p:sp>
        <p:nvSpPr>
          <p:cNvPr id="9" name="Text Placeholder 8">
            <a:extLst>
              <a:ext uri="{FF2B5EF4-FFF2-40B4-BE49-F238E27FC236}">
                <a16:creationId xmlns:a16="http://schemas.microsoft.com/office/drawing/2014/main" id="{91B07705-25D8-4303-964A-34DDD2329C48}"/>
              </a:ext>
            </a:extLst>
          </p:cNvPr>
          <p:cNvSpPr>
            <a:spLocks noGrp="1"/>
          </p:cNvSpPr>
          <p:nvPr>
            <p:ph type="body" sz="quarter" idx="11" hasCustomPrompt="1"/>
          </p:nvPr>
        </p:nvSpPr>
        <p:spPr>
          <a:xfrm>
            <a:off x="0" y="5791200"/>
            <a:ext cx="4495800" cy="1066800"/>
          </a:xfrm>
          <a:prstGeom prst="rect">
            <a:avLst/>
          </a:prstGeom>
        </p:spPr>
        <p:txBody>
          <a:bodyPr/>
          <a:lstStyle>
            <a:lvl1pPr marL="0" indent="0">
              <a:buNone/>
              <a:defRPr/>
            </a:lvl1pPr>
            <a:lvl2pPr marL="457200" marR="0" indent="0" algn="l" defTabSz="914400" rtl="0" eaLnBrk="1" fontAlgn="base" latinLnBrk="0" hangingPunct="1">
              <a:lnSpc>
                <a:spcPct val="100000"/>
              </a:lnSpc>
              <a:spcBef>
                <a:spcPts val="0"/>
              </a:spcBef>
              <a:spcAft>
                <a:spcPts val="0"/>
              </a:spcAft>
              <a:buClrTx/>
              <a:buSzTx/>
              <a:buFontTx/>
              <a:buNone/>
              <a:tabLst/>
              <a:defRPr/>
            </a:lvl2pPr>
          </a:lstStyle>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Textbooks:</a:t>
            </a: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Jamsa</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K. A. (2013). Cloud computing: SaaS, PaaS, IaaS, virtualization, business models, mobile, security and more. Burlington, MA: Jones &amp; Bartlett Learning</a:t>
            </a:r>
          </a:p>
          <a:p>
            <a:pPr marL="457200" marR="0" lvl="1" indent="0" algn="l" defTabSz="914400" rtl="0" eaLnBrk="1" fontAlgn="base"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endParaRPr>
          </a:p>
          <a:p>
            <a:pPr marL="457200" marR="0" lvl="1" indent="0" algn="l" defTabSz="914400"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Erl</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T., Mahmood, Z., &amp; </a:t>
            </a:r>
            <a:r>
              <a:rPr kumimoji="0" lang="en-US" sz="900" b="0" i="0" u="none" strike="noStrike" kern="1200" cap="none" spc="0" normalizeH="0" baseline="0" noProof="0" dirty="0" err="1">
                <a:ln>
                  <a:noFill/>
                </a:ln>
                <a:solidFill>
                  <a:prstClr val="white">
                    <a:lumMod val="65000"/>
                  </a:prstClr>
                </a:solidFill>
                <a:effectLst/>
                <a:uLnTx/>
                <a:uFillTx/>
                <a:latin typeface="+mn-lt"/>
                <a:ea typeface="+mn-ea"/>
                <a:cs typeface="+mn-cs"/>
              </a:rPr>
              <a:t>Puttini</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R. (2014). </a:t>
            </a:r>
            <a:r>
              <a:rPr kumimoji="0" lang="en-US" sz="900" b="0" i="1" u="none" strike="noStrike" kern="1200" cap="none" spc="0" normalizeH="0" baseline="0" noProof="0" dirty="0">
                <a:ln>
                  <a:noFill/>
                </a:ln>
                <a:solidFill>
                  <a:prstClr val="white">
                    <a:lumMod val="65000"/>
                  </a:prstClr>
                </a:solidFill>
                <a:effectLst/>
                <a:uLnTx/>
                <a:uFillTx/>
                <a:latin typeface="+mn-lt"/>
                <a:ea typeface="+mn-ea"/>
                <a:cs typeface="+mn-cs"/>
              </a:rPr>
              <a:t>Cloud computing: concepts, technology, &amp; architecture</a:t>
            </a:r>
            <a:r>
              <a:rPr kumimoji="0" lang="en-US" sz="900" b="0" i="0" u="none" strike="noStrike" kern="1200" cap="none" spc="0" normalizeH="0" baseline="0" noProof="0" dirty="0">
                <a:ln>
                  <a:noFill/>
                </a:ln>
                <a:solidFill>
                  <a:prstClr val="white">
                    <a:lumMod val="65000"/>
                  </a:prstClr>
                </a:solidFill>
                <a:effectLst/>
                <a:uLnTx/>
                <a:uFillTx/>
                <a:latin typeface="+mn-lt"/>
                <a:ea typeface="+mn-ea"/>
                <a:cs typeface="+mn-cs"/>
              </a:rPr>
              <a:t>. Upper Saddle River, NJ: Prentice Hall</a:t>
            </a:r>
            <a:endParaRPr kumimoji="0" lang="en-US" altLang="en-US" sz="1400" b="0" i="0" u="none" strike="noStrike" kern="1200" cap="none" spc="0" normalizeH="0" baseline="0" noProof="0" dirty="0">
              <a:ln>
                <a:noFill/>
              </a:ln>
              <a:solidFill>
                <a:prstClr val="white">
                  <a:lumMod val="65000"/>
                </a:prstClr>
              </a:solidFill>
              <a:effectLst/>
              <a:uLnTx/>
              <a:uFillTx/>
              <a:latin typeface="+mn-lt"/>
              <a:ea typeface="+mn-ea"/>
              <a:cs typeface="+mn-cs"/>
            </a:endParaRPr>
          </a:p>
        </p:txBody>
      </p:sp>
    </p:spTree>
    <p:extLst>
      <p:ext uri="{BB962C8B-B14F-4D97-AF65-F5344CB8AC3E}">
        <p14:creationId xmlns:p14="http://schemas.microsoft.com/office/powerpoint/2010/main" val="2531892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250357-098C-4413-94BA-7E429170EFA3}"/>
              </a:ext>
            </a:extLst>
          </p:cNvPr>
          <p:cNvSpPr/>
          <p:nvPr userDrawn="1"/>
        </p:nvSpPr>
        <p:spPr>
          <a:xfrm>
            <a:off x="-15974" y="6065979"/>
            <a:ext cx="9159973" cy="805532"/>
          </a:xfrm>
          <a:prstGeom prst="rect">
            <a:avLst/>
          </a:prstGeom>
          <a:solidFill>
            <a:srgbClr val="003B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5BBCB80C-19B8-44AA-88B3-8594C05CF839}"/>
              </a:ext>
            </a:extLst>
          </p:cNvPr>
          <p:cNvSpPr txBox="1">
            <a:spLocks/>
          </p:cNvSpPr>
          <p:nvPr userDrawn="1"/>
        </p:nvSpPr>
        <p:spPr>
          <a:xfrm>
            <a:off x="-1" y="0"/>
            <a:ext cx="9143999" cy="609600"/>
          </a:xfrm>
          <a:prstGeom prst="rect">
            <a:avLst/>
          </a:prstGeom>
          <a:solidFill>
            <a:srgbClr val="003B70"/>
          </a:solidFill>
          <a:ln w="6350" cap="flat" cmpd="sng" algn="ctr">
            <a:noFill/>
            <a:prstDash val="solid"/>
            <a:miter lim="800000"/>
          </a:ln>
        </p:spPr>
        <p:style>
          <a:lnRef idx="1">
            <a:schemeClr val="accent1"/>
          </a:lnRef>
          <a:fillRef idx="3">
            <a:schemeClr val="accent1"/>
          </a:fillRef>
          <a:effectRef idx="2">
            <a:schemeClr val="accent1"/>
          </a:effectRef>
          <a:fontRef idx="minor">
            <a:schemeClr val="lt1"/>
          </a:fontRef>
        </p:style>
        <p:txBody>
          <a:bodyPr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2800" dirty="0"/>
          </a:p>
        </p:txBody>
      </p:sp>
      <p:pic>
        <p:nvPicPr>
          <p:cNvPr id="5" name="Picture 4" descr="white.eps">
            <a:extLst>
              <a:ext uri="{FF2B5EF4-FFF2-40B4-BE49-F238E27FC236}">
                <a16:creationId xmlns:a16="http://schemas.microsoft.com/office/drawing/2014/main" id="{A45853DF-3AA0-4864-B781-01BFC528CC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9" name="Content Placeholder 8">
            <a:extLst>
              <a:ext uri="{FF2B5EF4-FFF2-40B4-BE49-F238E27FC236}">
                <a16:creationId xmlns:a16="http://schemas.microsoft.com/office/drawing/2014/main" id="{F3A02D08-3979-4107-9C65-E63A240B1A92}"/>
              </a:ext>
            </a:extLst>
          </p:cNvPr>
          <p:cNvSpPr>
            <a:spLocks noGrp="1"/>
          </p:cNvSpPr>
          <p:nvPr>
            <p:ph sz="quarter" idx="10"/>
          </p:nvPr>
        </p:nvSpPr>
        <p:spPr>
          <a:xfrm>
            <a:off x="0" y="76200"/>
            <a:ext cx="9144000" cy="457200"/>
          </a:xfrm>
          <a:prstGeom prst="rect">
            <a:avLst/>
          </a:prstGeom>
        </p:spPr>
        <p:txBody>
          <a:bodyPr/>
          <a:lstStyle>
            <a:lvl1pPr marL="0" indent="0" algn="ctr">
              <a:buFontTx/>
              <a:buNone/>
              <a:defRPr sz="2800">
                <a:solidFill>
                  <a:schemeClr val="bg1"/>
                </a:solidFill>
                <a:latin typeface="+mn-lt"/>
                <a:cs typeface="Arial" panose="020B0604020202020204" pitchFamily="34" charset="0"/>
              </a:defRPr>
            </a:lvl1pPr>
          </a:lstStyle>
          <a:p>
            <a:pPr lvl="0"/>
            <a:r>
              <a:rPr lang="en-US" dirty="0"/>
              <a:t>Click to edit Master text styles</a:t>
            </a:r>
          </a:p>
        </p:txBody>
      </p:sp>
      <p:sp>
        <p:nvSpPr>
          <p:cNvPr id="11" name="Text Placeholder 10">
            <a:extLst>
              <a:ext uri="{FF2B5EF4-FFF2-40B4-BE49-F238E27FC236}">
                <a16:creationId xmlns:a16="http://schemas.microsoft.com/office/drawing/2014/main" id="{9DA27B2B-1C87-45F9-9226-8D8BBFFC3626}"/>
              </a:ext>
            </a:extLst>
          </p:cNvPr>
          <p:cNvSpPr>
            <a:spLocks noGrp="1"/>
          </p:cNvSpPr>
          <p:nvPr>
            <p:ph type="body" sz="quarter" idx="11"/>
          </p:nvPr>
        </p:nvSpPr>
        <p:spPr>
          <a:xfrm>
            <a:off x="76200" y="1066800"/>
            <a:ext cx="8915400" cy="4922838"/>
          </a:xfrm>
          <a:prstGeom prst="rect">
            <a:avLst/>
          </a:prstGeo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a:extLst>
              <a:ext uri="{FF2B5EF4-FFF2-40B4-BE49-F238E27FC236}">
                <a16:creationId xmlns:a16="http://schemas.microsoft.com/office/drawing/2014/main" id="{437C98F8-0A3E-46BA-BE37-66158C1335BE}"/>
              </a:ext>
            </a:extLst>
          </p:cNvPr>
          <p:cNvSpPr>
            <a:spLocks noGrp="1"/>
          </p:cNvSpPr>
          <p:nvPr>
            <p:ph type="sldNum" sz="quarter" idx="12"/>
          </p:nvPr>
        </p:nvSpPr>
        <p:spPr>
          <a:xfrm>
            <a:off x="7772400" y="6356350"/>
            <a:ext cx="1219200" cy="365125"/>
          </a:xfrm>
          <a:prstGeom prst="rect">
            <a:avLst/>
          </a:prstGeom>
        </p:spPr>
        <p:txBody>
          <a:bodyPr/>
          <a:lstStyle>
            <a:lvl1pPr algn="r">
              <a:defRPr sz="1000">
                <a:solidFill>
                  <a:schemeClr val="bg1"/>
                </a:solidFill>
              </a:defRPr>
            </a:lvl1pPr>
          </a:lstStyle>
          <a:p>
            <a:fld id="{2D4BBB39-E2E0-4394-9BE1-4609A86155D0}" type="slidenum">
              <a:rPr lang="en-US" smtClean="0"/>
              <a:pPr/>
              <a:t>‹#›</a:t>
            </a:fld>
            <a:endParaRPr lang="en-US"/>
          </a:p>
        </p:txBody>
      </p:sp>
    </p:spTree>
    <p:extLst>
      <p:ext uri="{BB962C8B-B14F-4D97-AF65-F5344CB8AC3E}">
        <p14:creationId xmlns:p14="http://schemas.microsoft.com/office/powerpoint/2010/main" val="24682720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475236"/>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3B70"/>
        </a:solidFill>
        <a:effectLst/>
      </p:bgPr>
    </p:bg>
    <p:spTree>
      <p:nvGrpSpPr>
        <p:cNvPr id="1" name=""/>
        <p:cNvGrpSpPr/>
        <p:nvPr/>
      </p:nvGrpSpPr>
      <p:grpSpPr>
        <a:xfrm>
          <a:off x="0" y="0"/>
          <a:ext cx="0" cy="0"/>
          <a:chOff x="0" y="0"/>
          <a:chExt cx="0" cy="0"/>
        </a:xfrm>
      </p:grpSpPr>
      <p:pic>
        <p:nvPicPr>
          <p:cNvPr id="7" name="Picture 6" descr="white.eps">
            <a:extLst>
              <a:ext uri="{FF2B5EF4-FFF2-40B4-BE49-F238E27FC236}">
                <a16:creationId xmlns:a16="http://schemas.microsoft.com/office/drawing/2014/main" id="{E93096B6-71DD-4ABE-B513-A7116A98C0B5}"/>
              </a:ext>
            </a:extLst>
          </p:cNvPr>
          <p:cNvPicPr>
            <a:picLocks noChangeAspect="1"/>
          </p:cNvPicPr>
          <p:nvPr userDrawn="1"/>
        </p:nvPicPr>
        <p:blipFill>
          <a:blip r:embed="rId4">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spTree>
    <p:extLst>
      <p:ext uri="{BB962C8B-B14F-4D97-AF65-F5344CB8AC3E}">
        <p14:creationId xmlns:p14="http://schemas.microsoft.com/office/powerpoint/2010/main" val="3128729376"/>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B70"/>
        </a:solidFill>
        <a:effectLst/>
      </p:bgPr>
    </p:bg>
    <p:spTree>
      <p:nvGrpSpPr>
        <p:cNvPr id="1" name=""/>
        <p:cNvGrpSpPr/>
        <p:nvPr/>
      </p:nvGrpSpPr>
      <p:grpSpPr>
        <a:xfrm>
          <a:off x="0" y="0"/>
          <a:ext cx="0" cy="0"/>
          <a:chOff x="0" y="0"/>
          <a:chExt cx="0" cy="0"/>
        </a:xfrm>
      </p:grpSpPr>
      <p:pic>
        <p:nvPicPr>
          <p:cNvPr id="5" name="Picture 4" descr="white.eps"/>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0" y="863600"/>
            <a:ext cx="5003800" cy="5994400"/>
          </a:xfrm>
          <a:prstGeom prst="rect">
            <a:avLst/>
          </a:prstGeom>
        </p:spPr>
      </p:pic>
      <p:pic>
        <p:nvPicPr>
          <p:cNvPr id="6" name="Picture 5" descr="white.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2292" y="6053668"/>
            <a:ext cx="3379486" cy="560083"/>
          </a:xfrm>
          <a:prstGeom prst="rect">
            <a:avLst/>
          </a:prstGeom>
        </p:spPr>
      </p:pic>
      <p:sp>
        <p:nvSpPr>
          <p:cNvPr id="4" name="TextBox 3">
            <a:extLst>
              <a:ext uri="{FF2B5EF4-FFF2-40B4-BE49-F238E27FC236}">
                <a16:creationId xmlns:a16="http://schemas.microsoft.com/office/drawing/2014/main" id="{28C455BB-A3D3-48D2-88BC-6DA64D6D25FE}"/>
              </a:ext>
            </a:extLst>
          </p:cNvPr>
          <p:cNvSpPr txBox="1"/>
          <p:nvPr/>
        </p:nvSpPr>
        <p:spPr>
          <a:xfrm>
            <a:off x="0" y="609600"/>
            <a:ext cx="9067800" cy="255454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School of Computer &amp; Information Sciences</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ITS-532 Cloud Computing</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Chapter 1 - Introduction to Cloud Computing</a:t>
            </a:r>
          </a:p>
        </p:txBody>
      </p:sp>
    </p:spTree>
    <p:extLst>
      <p:ext uri="{BB962C8B-B14F-4D97-AF65-F5344CB8AC3E}">
        <p14:creationId xmlns:p14="http://schemas.microsoft.com/office/powerpoint/2010/main" val="2421690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Real World: Windows Azure</a:t>
            </a:r>
          </a:p>
        </p:txBody>
      </p:sp>
      <p:sp>
        <p:nvSpPr>
          <p:cNvPr id="4" name="Text Placeholder 3">
            <a:extLst>
              <a:ext uri="{FF2B5EF4-FFF2-40B4-BE49-F238E27FC236}">
                <a16:creationId xmlns:a16="http://schemas.microsoft.com/office/drawing/2014/main" id="{3ABBDB3E-102E-4050-BB33-67641DC8E4C7}"/>
              </a:ext>
            </a:extLst>
          </p:cNvPr>
          <p:cNvSpPr>
            <a:spLocks noGrp="1"/>
          </p:cNvSpPr>
          <p:nvPr>
            <p:ph type="body" sz="quarter" idx="11"/>
          </p:nvPr>
        </p:nvSpPr>
        <p:spPr/>
        <p:txBody>
          <a:bodyPr/>
          <a:lstStyle/>
          <a:p>
            <a:r>
              <a:rPr lang="en-US" b="1" dirty="0">
                <a:solidFill>
                  <a:schemeClr val="tx1"/>
                </a:solidFill>
              </a:rPr>
              <a:t>Windows Azure </a:t>
            </a:r>
            <a:r>
              <a:rPr lang="en-US" dirty="0">
                <a:solidFill>
                  <a:schemeClr val="tx1"/>
                </a:solidFill>
              </a:rPr>
              <a:t>is a Microsoft platform developers can use to move applications to the cloud. </a:t>
            </a:r>
          </a:p>
          <a:p>
            <a:r>
              <a:rPr lang="en-US" dirty="0">
                <a:solidFill>
                  <a:schemeClr val="tx1"/>
                </a:solidFill>
              </a:rPr>
              <a:t>Windows Azure provides operating-system support for .NET applications and a cloud-based SQL server (SQL Azure). </a:t>
            </a:r>
          </a:p>
          <a:p>
            <a:r>
              <a:rPr lang="en-US" dirty="0">
                <a:solidFill>
                  <a:schemeClr val="tx1"/>
                </a:solidFill>
              </a:rPr>
              <a:t>Windows Azure platform maintains servers, operating systems, database software, and other supporting applications. </a:t>
            </a:r>
          </a:p>
          <a:p>
            <a:r>
              <a:rPr lang="en-US" dirty="0">
                <a:solidFill>
                  <a:schemeClr val="tx1"/>
                </a:solidFill>
              </a:rPr>
              <a:t>Windows Azure can scale to meet the developer’s needs.</a:t>
            </a:r>
            <a:endParaRPr lang="en-US" dirty="0"/>
          </a:p>
          <a:p>
            <a:endParaRPr lang="en-US" dirty="0"/>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5F71D5E-25B9-4F31-8CB9-42CD332F862A}"/>
              </a:ext>
            </a:extLst>
          </p:cNvPr>
          <p:cNvSpPr>
            <a:spLocks noGrp="1"/>
          </p:cNvSpPr>
          <p:nvPr>
            <p:ph type="sldNum" sz="quarter" idx="12"/>
          </p:nvPr>
        </p:nvSpPr>
        <p:spPr/>
        <p:txBody>
          <a:bodyPr/>
          <a:lstStyle/>
          <a:p>
            <a:fld id="{2D4BBB39-E2E0-4394-9BE1-4609A86155D0}" type="slidenum">
              <a:rPr lang="en-US" smtClean="0"/>
              <a:pPr/>
              <a:t>10</a:t>
            </a:fld>
            <a:endParaRPr lang="en-US"/>
          </a:p>
        </p:txBody>
      </p:sp>
    </p:spTree>
    <p:extLst>
      <p:ext uri="{BB962C8B-B14F-4D97-AF65-F5344CB8AC3E}">
        <p14:creationId xmlns:p14="http://schemas.microsoft.com/office/powerpoint/2010/main" val="69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Features of Cloud-Based Platforms</a:t>
            </a:r>
          </a:p>
        </p:txBody>
      </p:sp>
      <p:sp>
        <p:nvSpPr>
          <p:cNvPr id="4" name="Text Placeholder 3">
            <a:extLst>
              <a:ext uri="{FF2B5EF4-FFF2-40B4-BE49-F238E27FC236}">
                <a16:creationId xmlns:a16="http://schemas.microsoft.com/office/drawing/2014/main" id="{0B748F52-86D6-4B05-98C1-9097590E4601}"/>
              </a:ext>
            </a:extLst>
          </p:cNvPr>
          <p:cNvSpPr>
            <a:spLocks noGrp="1"/>
          </p:cNvSpPr>
          <p:nvPr>
            <p:ph type="body" sz="quarter" idx="11"/>
          </p:nvPr>
        </p:nvSpPr>
        <p:spPr/>
        <p:txBody>
          <a:bodyPr/>
          <a:lstStyle/>
          <a:p>
            <a:r>
              <a:rPr lang="en-US" b="1" dirty="0">
                <a:solidFill>
                  <a:schemeClr val="tx1"/>
                </a:solidFill>
              </a:rPr>
              <a:t>Scalability. </a:t>
            </a:r>
            <a:r>
              <a:rPr lang="en-US" dirty="0">
                <a:solidFill>
                  <a:schemeClr val="tx1"/>
                </a:solidFill>
              </a:rPr>
              <a:t>On demand resource scaling.</a:t>
            </a:r>
          </a:p>
          <a:p>
            <a:r>
              <a:rPr lang="en-US" b="1" dirty="0">
                <a:solidFill>
                  <a:schemeClr val="tx1"/>
                </a:solidFill>
              </a:rPr>
              <a:t>Redundancy. </a:t>
            </a:r>
            <a:r>
              <a:rPr lang="en-US" dirty="0">
                <a:solidFill>
                  <a:schemeClr val="tx1"/>
                </a:solidFill>
              </a:rPr>
              <a:t>Servers, storage, and networks.</a:t>
            </a:r>
          </a:p>
          <a:p>
            <a:r>
              <a:rPr lang="en-US" b="1" dirty="0">
                <a:solidFill>
                  <a:schemeClr val="tx1"/>
                </a:solidFill>
              </a:rPr>
              <a:t>Cost benefits from resource pooling. </a:t>
            </a:r>
            <a:r>
              <a:rPr lang="en-US" dirty="0">
                <a:solidFill>
                  <a:schemeClr val="tx1"/>
                </a:solidFill>
              </a:rPr>
              <a:t>Shares IT resources across a very large number of companies, which provides cost savings to each.</a:t>
            </a:r>
          </a:p>
          <a:p>
            <a:r>
              <a:rPr lang="en-US" b="1" dirty="0">
                <a:solidFill>
                  <a:schemeClr val="tx1"/>
                </a:solidFill>
              </a:rPr>
              <a:t>Outsourced server management. </a:t>
            </a:r>
            <a:r>
              <a:rPr lang="en-US" dirty="0">
                <a:solidFill>
                  <a:schemeClr val="tx1"/>
                </a:solidFill>
              </a:rPr>
              <a:t>Provides an IT staff who maintain operating systems and underlying support software.</a:t>
            </a:r>
          </a:p>
          <a:p>
            <a:r>
              <a:rPr lang="en-US" b="1" dirty="0">
                <a:solidFill>
                  <a:schemeClr val="tx1"/>
                </a:solidFill>
              </a:rPr>
              <a:t>Low cost of entry. </a:t>
            </a:r>
            <a:r>
              <a:rPr lang="en-US" dirty="0">
                <a:solidFill>
                  <a:schemeClr val="tx1"/>
                </a:solidFill>
              </a:rPr>
              <a:t>Companies do not need to invest in their own IT data center.</a:t>
            </a:r>
            <a:endParaRPr lang="en-US" dirty="0"/>
          </a:p>
          <a:p>
            <a:endParaRPr lang="en-US" dirty="0"/>
          </a:p>
        </p:txBody>
      </p:sp>
      <p:sp>
        <p:nvSpPr>
          <p:cNvPr id="5" name="Slide Number Placeholder 4">
            <a:extLst>
              <a:ext uri="{FF2B5EF4-FFF2-40B4-BE49-F238E27FC236}">
                <a16:creationId xmlns:a16="http://schemas.microsoft.com/office/drawing/2014/main" id="{7372F01F-32BD-47EF-9DEE-05A4ED87AD32}"/>
              </a:ext>
            </a:extLst>
          </p:cNvPr>
          <p:cNvSpPr>
            <a:spLocks noGrp="1"/>
          </p:cNvSpPr>
          <p:nvPr>
            <p:ph type="sldNum" sz="quarter" idx="12"/>
          </p:nvPr>
        </p:nvSpPr>
        <p:spPr/>
        <p:txBody>
          <a:bodyPr/>
          <a:lstStyle/>
          <a:p>
            <a:fld id="{2D4BBB39-E2E0-4394-9BE1-4609A86155D0}" type="slidenum">
              <a:rPr lang="en-US" smtClean="0"/>
              <a:pPr/>
              <a:t>11</a:t>
            </a:fld>
            <a:endParaRPr lang="en-US"/>
          </a:p>
        </p:txBody>
      </p:sp>
    </p:spTree>
    <p:extLst>
      <p:ext uri="{BB962C8B-B14F-4D97-AF65-F5344CB8AC3E}">
        <p14:creationId xmlns:p14="http://schemas.microsoft.com/office/powerpoint/2010/main" val="385279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Software as a Service (SaaS)</a:t>
            </a:r>
          </a:p>
        </p:txBody>
      </p:sp>
      <p:sp>
        <p:nvSpPr>
          <p:cNvPr id="4" name="Text Placeholder 3">
            <a:extLst>
              <a:ext uri="{FF2B5EF4-FFF2-40B4-BE49-F238E27FC236}">
                <a16:creationId xmlns:a16="http://schemas.microsoft.com/office/drawing/2014/main" id="{46506630-F336-4183-8B1C-F70504ED751E}"/>
              </a:ext>
            </a:extLst>
          </p:cNvPr>
          <p:cNvSpPr>
            <a:spLocks noGrp="1"/>
          </p:cNvSpPr>
          <p:nvPr>
            <p:ph type="body" sz="quarter" idx="11"/>
          </p:nvPr>
        </p:nvSpPr>
        <p:spPr/>
        <p:txBody>
          <a:bodyPr/>
          <a:lstStyle/>
          <a:p>
            <a:r>
              <a:rPr lang="en-US" dirty="0">
                <a:solidFill>
                  <a:schemeClr val="tx1"/>
                </a:solidFill>
              </a:rPr>
              <a:t>SaaS provides a cloud-based foundation for software on demand.</a:t>
            </a:r>
          </a:p>
          <a:p>
            <a:r>
              <a:rPr lang="en-US" dirty="0">
                <a:solidFill>
                  <a:schemeClr val="tx1"/>
                </a:solidFill>
              </a:rPr>
              <a:t>Web-delivered content that users access via a web browser. </a:t>
            </a:r>
          </a:p>
          <a:p>
            <a:r>
              <a:rPr lang="en-US" dirty="0">
                <a:solidFill>
                  <a:schemeClr val="tx1"/>
                </a:solidFill>
              </a:rPr>
              <a:t>The software can reside within any of the deployment-model clouds.</a:t>
            </a:r>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7043" y="2819400"/>
            <a:ext cx="3109913" cy="2847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9416D177-CCAF-4C97-B080-152819146EB9}"/>
              </a:ext>
            </a:extLst>
          </p:cNvPr>
          <p:cNvSpPr>
            <a:spLocks noGrp="1"/>
          </p:cNvSpPr>
          <p:nvPr>
            <p:ph type="sldNum" sz="quarter" idx="12"/>
          </p:nvPr>
        </p:nvSpPr>
        <p:spPr/>
        <p:txBody>
          <a:bodyPr/>
          <a:lstStyle/>
          <a:p>
            <a:fld id="{2D4BBB39-E2E0-4394-9BE1-4609A86155D0}" type="slidenum">
              <a:rPr lang="en-US" smtClean="0"/>
              <a:pPr/>
              <a:t>12</a:t>
            </a:fld>
            <a:endParaRPr lang="en-US"/>
          </a:p>
        </p:txBody>
      </p:sp>
    </p:spTree>
    <p:extLst>
      <p:ext uri="{BB962C8B-B14F-4D97-AF65-F5344CB8AC3E}">
        <p14:creationId xmlns:p14="http://schemas.microsoft.com/office/powerpoint/2010/main" val="4223897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SaaS Advantages and Disadvantages</a:t>
            </a:r>
          </a:p>
        </p:txBody>
      </p:sp>
      <p:sp>
        <p:nvSpPr>
          <p:cNvPr id="4" name="Text Placeholder 3">
            <a:extLst>
              <a:ext uri="{FF2B5EF4-FFF2-40B4-BE49-F238E27FC236}">
                <a16:creationId xmlns:a16="http://schemas.microsoft.com/office/drawing/2014/main" id="{553627AC-574C-4D55-B490-96E83002640B}"/>
              </a:ext>
            </a:extLst>
          </p:cNvPr>
          <p:cNvSpPr>
            <a:spLocks noGrp="1"/>
          </p:cNvSpPr>
          <p:nvPr>
            <p:ph type="body" sz="quarter" idx="11"/>
          </p:nvPr>
        </p:nvSpPr>
        <p:spPr/>
        <p:txBody>
          <a:bodyPr/>
          <a:lstStyle/>
          <a:p>
            <a:r>
              <a:rPr lang="en-US" dirty="0">
                <a:solidFill>
                  <a:schemeClr val="tx1"/>
                </a:solidFill>
              </a:rPr>
              <a:t>The advantages of SaaS solutions are simplicity of integration (users need only a browser), cost (the data center resides within the cloud), and scalability (customers can add user licenses or seats as needed). </a:t>
            </a:r>
          </a:p>
          <a:p>
            <a:r>
              <a:rPr lang="en-US" dirty="0">
                <a:solidFill>
                  <a:schemeClr val="tx1"/>
                </a:solidFill>
              </a:rPr>
              <a:t>The disadvantage of SaaS solutions is the perception of security issues.</a:t>
            </a:r>
            <a:endParaRPr lang="en-US" dirty="0"/>
          </a:p>
        </p:txBody>
      </p:sp>
      <p:sp>
        <p:nvSpPr>
          <p:cNvPr id="5" name="Slide Number Placeholder 4">
            <a:extLst>
              <a:ext uri="{FF2B5EF4-FFF2-40B4-BE49-F238E27FC236}">
                <a16:creationId xmlns:a16="http://schemas.microsoft.com/office/drawing/2014/main" id="{18B68A34-327E-495E-BAB1-69230336D5D1}"/>
              </a:ext>
            </a:extLst>
          </p:cNvPr>
          <p:cNvSpPr>
            <a:spLocks noGrp="1"/>
          </p:cNvSpPr>
          <p:nvPr>
            <p:ph type="sldNum" sz="quarter" idx="12"/>
          </p:nvPr>
        </p:nvSpPr>
        <p:spPr/>
        <p:txBody>
          <a:bodyPr/>
          <a:lstStyle/>
          <a:p>
            <a:fld id="{2D4BBB39-E2E0-4394-9BE1-4609A86155D0}" type="slidenum">
              <a:rPr lang="en-US" smtClean="0"/>
              <a:pPr/>
              <a:t>13</a:t>
            </a:fld>
            <a:endParaRPr lang="en-US"/>
          </a:p>
        </p:txBody>
      </p:sp>
    </p:spTree>
    <p:extLst>
      <p:ext uri="{BB962C8B-B14F-4D97-AF65-F5344CB8AC3E}">
        <p14:creationId xmlns:p14="http://schemas.microsoft.com/office/powerpoint/2010/main" val="275808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Real World: Salesforce.com</a:t>
            </a:r>
          </a:p>
        </p:txBody>
      </p:sp>
      <p:sp>
        <p:nvSpPr>
          <p:cNvPr id="4" name="Text Placeholder 3">
            <a:extLst>
              <a:ext uri="{FF2B5EF4-FFF2-40B4-BE49-F238E27FC236}">
                <a16:creationId xmlns:a16="http://schemas.microsoft.com/office/drawing/2014/main" id="{A39FE41C-34ED-4EFA-A689-9B1C18F5907F}"/>
              </a:ext>
            </a:extLst>
          </p:cNvPr>
          <p:cNvSpPr>
            <a:spLocks noGrp="1"/>
          </p:cNvSpPr>
          <p:nvPr>
            <p:ph type="body" sz="quarter" idx="11"/>
          </p:nvPr>
        </p:nvSpPr>
        <p:spPr/>
        <p:txBody>
          <a:bodyPr/>
          <a:lstStyle/>
          <a:p>
            <a:r>
              <a:rPr lang="en-US" dirty="0">
                <a:solidFill>
                  <a:schemeClr val="tx1"/>
                </a:solidFill>
              </a:rPr>
              <a:t>One of the first companies to launch a large-scale SaaS. </a:t>
            </a:r>
          </a:p>
          <a:p>
            <a:r>
              <a:rPr lang="en-US" dirty="0">
                <a:solidFill>
                  <a:schemeClr val="tx1"/>
                </a:solidFill>
              </a:rPr>
              <a:t>Leveraged the fact that as much as three-fourths of a salesperson’s day was spent on </a:t>
            </a:r>
            <a:r>
              <a:rPr lang="fr-FR" dirty="0" err="1">
                <a:solidFill>
                  <a:schemeClr val="tx1"/>
                </a:solidFill>
              </a:rPr>
              <a:t>nonsales</a:t>
            </a:r>
            <a:r>
              <a:rPr lang="fr-FR" dirty="0">
                <a:solidFill>
                  <a:schemeClr val="tx1"/>
                </a:solidFill>
              </a:rPr>
              <a:t> </a:t>
            </a:r>
            <a:r>
              <a:rPr lang="fr-FR" dirty="0" err="1">
                <a:solidFill>
                  <a:schemeClr val="tx1"/>
                </a:solidFill>
              </a:rPr>
              <a:t>tasks</a:t>
            </a:r>
            <a:r>
              <a:rPr lang="fr-FR" dirty="0">
                <a:solidFill>
                  <a:schemeClr val="tx1"/>
                </a:solidFill>
              </a:rPr>
              <a:t>.</a:t>
            </a:r>
          </a:p>
          <a:p>
            <a:r>
              <a:rPr lang="en-US" dirty="0">
                <a:solidFill>
                  <a:schemeClr val="tx1"/>
                </a:solidFill>
              </a:rPr>
              <a:t>Recognized that regardless of the items a company sold, the selling process was similar across companies and even industries.</a:t>
            </a:r>
          </a:p>
          <a:p>
            <a:r>
              <a:rPr lang="en-US" dirty="0">
                <a:solidFill>
                  <a:schemeClr val="tx1"/>
                </a:solidFill>
              </a:rPr>
              <a:t>Automated these tasks and put the underlying data storage in the cloud—the sales cloud.</a:t>
            </a: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5815AEC3-F186-4A25-8A99-3B07AE8F00EA}"/>
              </a:ext>
            </a:extLst>
          </p:cNvPr>
          <p:cNvSpPr>
            <a:spLocks noGrp="1"/>
          </p:cNvSpPr>
          <p:nvPr>
            <p:ph type="sldNum" sz="quarter" idx="12"/>
          </p:nvPr>
        </p:nvSpPr>
        <p:spPr/>
        <p:txBody>
          <a:bodyPr/>
          <a:lstStyle/>
          <a:p>
            <a:fld id="{2D4BBB39-E2E0-4394-9BE1-4609A86155D0}" type="slidenum">
              <a:rPr lang="en-US" smtClean="0"/>
              <a:pPr/>
              <a:t>14</a:t>
            </a:fld>
            <a:endParaRPr lang="en-US"/>
          </a:p>
        </p:txBody>
      </p:sp>
    </p:spTree>
    <p:extLst>
      <p:ext uri="{BB962C8B-B14F-4D97-AF65-F5344CB8AC3E}">
        <p14:creationId xmlns:p14="http://schemas.microsoft.com/office/powerpoint/2010/main" val="686542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Platform as a Service</a:t>
            </a:r>
          </a:p>
        </p:txBody>
      </p:sp>
      <p:sp>
        <p:nvSpPr>
          <p:cNvPr id="4" name="Text Placeholder 3">
            <a:extLst>
              <a:ext uri="{FF2B5EF4-FFF2-40B4-BE49-F238E27FC236}">
                <a16:creationId xmlns:a16="http://schemas.microsoft.com/office/drawing/2014/main" id="{17CA4566-E3FD-44F6-B370-34D3921D395A}"/>
              </a:ext>
            </a:extLst>
          </p:cNvPr>
          <p:cNvSpPr>
            <a:spLocks noGrp="1"/>
          </p:cNvSpPr>
          <p:nvPr>
            <p:ph type="body" sz="quarter" idx="11"/>
          </p:nvPr>
        </p:nvSpPr>
        <p:spPr/>
        <p:txBody>
          <a:bodyPr/>
          <a:lstStyle/>
          <a:p>
            <a:r>
              <a:rPr lang="en-US" dirty="0">
                <a:solidFill>
                  <a:schemeClr val="tx1"/>
                </a:solidFill>
              </a:rPr>
              <a:t>PaaS provides the underlying hardware technology, such as one or more servers (or virtual servers), operating systems, database solutions, developer tools, and network support, for developers to deploy their own solutions. </a:t>
            </a:r>
          </a:p>
          <a:p>
            <a:r>
              <a:rPr lang="en-US" dirty="0">
                <a:solidFill>
                  <a:schemeClr val="tx1"/>
                </a:solidFill>
              </a:rPr>
              <a:t>The hardware and software within a PaaS solution is managed by the platform provider. </a:t>
            </a:r>
          </a:p>
          <a:p>
            <a:r>
              <a:rPr lang="en-US" dirty="0">
                <a:solidFill>
                  <a:schemeClr val="tx1"/>
                </a:solidFill>
              </a:rPr>
              <a:t>Developers need not worry about performing hardware or operating system upgrades. Instead, developers can focus on their own applications.</a:t>
            </a:r>
            <a:endParaRPr lang="en-US" dirty="0"/>
          </a:p>
          <a:p>
            <a:endParaRPr lang="en-US" dirty="0"/>
          </a:p>
        </p:txBody>
      </p:sp>
      <p:sp>
        <p:nvSpPr>
          <p:cNvPr id="5" name="Slide Number Placeholder 4">
            <a:extLst>
              <a:ext uri="{FF2B5EF4-FFF2-40B4-BE49-F238E27FC236}">
                <a16:creationId xmlns:a16="http://schemas.microsoft.com/office/drawing/2014/main" id="{BB5B0031-2B33-4FD9-926C-273197D512D5}"/>
              </a:ext>
            </a:extLst>
          </p:cNvPr>
          <p:cNvSpPr>
            <a:spLocks noGrp="1"/>
          </p:cNvSpPr>
          <p:nvPr>
            <p:ph type="sldNum" sz="quarter" idx="12"/>
          </p:nvPr>
        </p:nvSpPr>
        <p:spPr/>
        <p:txBody>
          <a:bodyPr/>
          <a:lstStyle/>
          <a:p>
            <a:fld id="{2D4BBB39-E2E0-4394-9BE1-4609A86155D0}" type="slidenum">
              <a:rPr lang="en-US" smtClean="0"/>
              <a:pPr/>
              <a:t>15</a:t>
            </a:fld>
            <a:endParaRPr lang="en-US"/>
          </a:p>
        </p:txBody>
      </p:sp>
    </p:spTree>
    <p:extLst>
      <p:ext uri="{BB962C8B-B14F-4D97-AF65-F5344CB8AC3E}">
        <p14:creationId xmlns:p14="http://schemas.microsoft.com/office/powerpoint/2010/main" val="2065076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PaaS Advantages and Disadvantages</a:t>
            </a:r>
          </a:p>
        </p:txBody>
      </p:sp>
      <p:sp>
        <p:nvSpPr>
          <p:cNvPr id="4" name="Text Placeholder 3">
            <a:extLst>
              <a:ext uri="{FF2B5EF4-FFF2-40B4-BE49-F238E27FC236}">
                <a16:creationId xmlns:a16="http://schemas.microsoft.com/office/drawing/2014/main" id="{7154FDE4-754B-4204-B39E-B175E4CFEFB3}"/>
              </a:ext>
            </a:extLst>
          </p:cNvPr>
          <p:cNvSpPr>
            <a:spLocks noGrp="1"/>
          </p:cNvSpPr>
          <p:nvPr>
            <p:ph type="body" sz="quarter" idx="11"/>
          </p:nvPr>
        </p:nvSpPr>
        <p:spPr/>
        <p:txBody>
          <a:bodyPr/>
          <a:lstStyle/>
          <a:p>
            <a:r>
              <a:rPr lang="en-US" dirty="0"/>
              <a:t>Developers can focus on application solutions, not hardware or the platform.</a:t>
            </a:r>
          </a:p>
          <a:p>
            <a:r>
              <a:rPr lang="en-US" dirty="0"/>
              <a:t>Some developers want more control over the underlying systems (patches, versions, …)</a:t>
            </a:r>
          </a:p>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1756" y="2873532"/>
            <a:ext cx="3824288" cy="29146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56BE21D0-2E1B-4161-AAAB-89C5319A8580}"/>
              </a:ext>
            </a:extLst>
          </p:cNvPr>
          <p:cNvSpPr>
            <a:spLocks noGrp="1"/>
          </p:cNvSpPr>
          <p:nvPr>
            <p:ph type="sldNum" sz="quarter" idx="12"/>
          </p:nvPr>
        </p:nvSpPr>
        <p:spPr/>
        <p:txBody>
          <a:bodyPr/>
          <a:lstStyle/>
          <a:p>
            <a:fld id="{2D4BBB39-E2E0-4394-9BE1-4609A86155D0}" type="slidenum">
              <a:rPr lang="en-US" smtClean="0"/>
              <a:pPr/>
              <a:t>16</a:t>
            </a:fld>
            <a:endParaRPr lang="en-US"/>
          </a:p>
        </p:txBody>
      </p:sp>
    </p:spTree>
    <p:extLst>
      <p:ext uri="{BB962C8B-B14F-4D97-AF65-F5344CB8AC3E}">
        <p14:creationId xmlns:p14="http://schemas.microsoft.com/office/powerpoint/2010/main" val="837000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Infrastructure as a Service</a:t>
            </a:r>
          </a:p>
        </p:txBody>
      </p:sp>
      <p:sp>
        <p:nvSpPr>
          <p:cNvPr id="4" name="Text Placeholder 3">
            <a:extLst>
              <a:ext uri="{FF2B5EF4-FFF2-40B4-BE49-F238E27FC236}">
                <a16:creationId xmlns:a16="http://schemas.microsoft.com/office/drawing/2014/main" id="{690973FC-5D25-4416-9BDE-B00F170BA4E3}"/>
              </a:ext>
            </a:extLst>
          </p:cNvPr>
          <p:cNvSpPr>
            <a:spLocks noGrp="1"/>
          </p:cNvSpPr>
          <p:nvPr>
            <p:ph type="body" sz="quarter" idx="11"/>
          </p:nvPr>
        </p:nvSpPr>
        <p:spPr/>
        <p:txBody>
          <a:bodyPr/>
          <a:lstStyle/>
          <a:p>
            <a:r>
              <a:rPr lang="en-US" dirty="0">
                <a:solidFill>
                  <a:schemeClr val="tx1"/>
                </a:solidFill>
              </a:rPr>
              <a:t>IaaS provides a virtual data center within the cloud. </a:t>
            </a:r>
          </a:p>
          <a:p>
            <a:r>
              <a:rPr lang="en-US" dirty="0">
                <a:solidFill>
                  <a:schemeClr val="tx1"/>
                </a:solidFill>
              </a:rPr>
              <a:t>IaaS provides servers (physical and virtualized), cloud-based data storage, and more. </a:t>
            </a:r>
          </a:p>
          <a:p>
            <a:r>
              <a:rPr lang="en-US" dirty="0"/>
              <a:t>D</a:t>
            </a:r>
            <a:r>
              <a:rPr lang="en-US" dirty="0">
                <a:solidFill>
                  <a:schemeClr val="tx1"/>
                </a:solidFill>
              </a:rPr>
              <a:t>evelopers must install their own operating system, database management software, and support software.</a:t>
            </a:r>
          </a:p>
          <a:p>
            <a:r>
              <a:rPr lang="en-US" dirty="0">
                <a:solidFill>
                  <a:schemeClr val="tx1"/>
                </a:solidFill>
              </a:rPr>
              <a:t>Then the developers (or the company’s system administrators) must manage both the hardware and the software.</a:t>
            </a:r>
            <a:endParaRPr lang="en-US" dirty="0"/>
          </a:p>
        </p:txBody>
      </p:sp>
      <p:sp>
        <p:nvSpPr>
          <p:cNvPr id="5" name="Slide Number Placeholder 4">
            <a:extLst>
              <a:ext uri="{FF2B5EF4-FFF2-40B4-BE49-F238E27FC236}">
                <a16:creationId xmlns:a16="http://schemas.microsoft.com/office/drawing/2014/main" id="{B23B6E64-863F-4F4D-AF05-69526748EEBB}"/>
              </a:ext>
            </a:extLst>
          </p:cNvPr>
          <p:cNvSpPr>
            <a:spLocks noGrp="1"/>
          </p:cNvSpPr>
          <p:nvPr>
            <p:ph type="sldNum" sz="quarter" idx="12"/>
          </p:nvPr>
        </p:nvSpPr>
        <p:spPr/>
        <p:txBody>
          <a:bodyPr/>
          <a:lstStyle/>
          <a:p>
            <a:fld id="{2D4BBB39-E2E0-4394-9BE1-4609A86155D0}" type="slidenum">
              <a:rPr lang="en-US" smtClean="0"/>
              <a:pPr/>
              <a:t>17</a:t>
            </a:fld>
            <a:endParaRPr lang="en-US"/>
          </a:p>
        </p:txBody>
      </p:sp>
    </p:spTree>
    <p:extLst>
      <p:ext uri="{BB962C8B-B14F-4D97-AF65-F5344CB8AC3E}">
        <p14:creationId xmlns:p14="http://schemas.microsoft.com/office/powerpoint/2010/main" val="121898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IaaS Advantages and Disadvantages</a:t>
            </a:r>
          </a:p>
        </p:txBody>
      </p:sp>
      <p:sp>
        <p:nvSpPr>
          <p:cNvPr id="4" name="Text Placeholder 3">
            <a:extLst>
              <a:ext uri="{FF2B5EF4-FFF2-40B4-BE49-F238E27FC236}">
                <a16:creationId xmlns:a16="http://schemas.microsoft.com/office/drawing/2014/main" id="{FA0652D5-890A-4C17-A0C2-0CABC9451BC6}"/>
              </a:ext>
            </a:extLst>
          </p:cNvPr>
          <p:cNvSpPr>
            <a:spLocks noGrp="1"/>
          </p:cNvSpPr>
          <p:nvPr>
            <p:ph type="body" sz="quarter" idx="11"/>
          </p:nvPr>
        </p:nvSpPr>
        <p:spPr/>
        <p:txBody>
          <a:bodyPr/>
          <a:lstStyle/>
          <a:p>
            <a:r>
              <a:rPr lang="en-US" dirty="0"/>
              <a:t>Companies no longer require a data center</a:t>
            </a:r>
          </a:p>
          <a:p>
            <a:r>
              <a:rPr lang="en-US" dirty="0"/>
              <a:t>Some developers/administrators want to physically touch their equipment to reduce security concerns</a:t>
            </a:r>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7" y="3048000"/>
            <a:ext cx="6257925" cy="258973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D63D5EE2-5313-4BAD-9890-A99B6A23461B}"/>
              </a:ext>
            </a:extLst>
          </p:cNvPr>
          <p:cNvSpPr>
            <a:spLocks noGrp="1"/>
          </p:cNvSpPr>
          <p:nvPr>
            <p:ph type="sldNum" sz="quarter" idx="12"/>
          </p:nvPr>
        </p:nvSpPr>
        <p:spPr/>
        <p:txBody>
          <a:bodyPr/>
          <a:lstStyle/>
          <a:p>
            <a:fld id="{2D4BBB39-E2E0-4394-9BE1-4609A86155D0}" type="slidenum">
              <a:rPr lang="en-US" smtClean="0"/>
              <a:pPr/>
              <a:t>18</a:t>
            </a:fld>
            <a:endParaRPr lang="en-US"/>
          </a:p>
        </p:txBody>
      </p:sp>
    </p:spTree>
    <p:extLst>
      <p:ext uri="{BB962C8B-B14F-4D97-AF65-F5344CB8AC3E}">
        <p14:creationId xmlns:p14="http://schemas.microsoft.com/office/powerpoint/2010/main" val="3009371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Real World: Amazon AWS</a:t>
            </a:r>
          </a:p>
        </p:txBody>
      </p:sp>
      <p:sp>
        <p:nvSpPr>
          <p:cNvPr id="4" name="Text Placeholder 3">
            <a:extLst>
              <a:ext uri="{FF2B5EF4-FFF2-40B4-BE49-F238E27FC236}">
                <a16:creationId xmlns:a16="http://schemas.microsoft.com/office/drawing/2014/main" id="{CBEB49B9-D16E-4822-9FAF-28F3015BB1DF}"/>
              </a:ext>
            </a:extLst>
          </p:cNvPr>
          <p:cNvSpPr>
            <a:spLocks noGrp="1"/>
          </p:cNvSpPr>
          <p:nvPr>
            <p:ph type="body" sz="quarter" idx="11"/>
          </p:nvPr>
        </p:nvSpPr>
        <p:spPr/>
        <p:txBody>
          <a:bodyPr/>
          <a:lstStyle/>
          <a:p>
            <a:r>
              <a:rPr lang="en-US" dirty="0"/>
              <a:t>Companies can use </a:t>
            </a:r>
            <a:r>
              <a:rPr lang="en-US" b="1" dirty="0">
                <a:solidFill>
                  <a:schemeClr val="tx1"/>
                </a:solidFill>
              </a:rPr>
              <a:t>Amazon Web Services (AWS)</a:t>
            </a:r>
            <a:r>
              <a:rPr lang="en-US" dirty="0">
                <a:solidFill>
                  <a:schemeClr val="tx1"/>
                </a:solidFill>
              </a:rPr>
              <a:t> to host their own systems.</a:t>
            </a:r>
          </a:p>
          <a:p>
            <a:r>
              <a:rPr lang="en-US" dirty="0">
                <a:solidFill>
                  <a:schemeClr val="tx1"/>
                </a:solidFill>
              </a:rPr>
              <a:t>Today, AWS process hundreds of thousands of web-based requests for companies every second!</a:t>
            </a:r>
            <a:endParaRPr lang="en-US" dirty="0"/>
          </a:p>
          <a:p>
            <a:endParaRPr lang="en-US" dirty="0"/>
          </a:p>
        </p:txBody>
      </p:sp>
      <p:sp>
        <p:nvSpPr>
          <p:cNvPr id="5" name="Slide Number Placeholder 4">
            <a:extLst>
              <a:ext uri="{FF2B5EF4-FFF2-40B4-BE49-F238E27FC236}">
                <a16:creationId xmlns:a16="http://schemas.microsoft.com/office/drawing/2014/main" id="{19FA72DA-0BE6-4257-978A-604A76B4CE70}"/>
              </a:ext>
            </a:extLst>
          </p:cNvPr>
          <p:cNvSpPr>
            <a:spLocks noGrp="1"/>
          </p:cNvSpPr>
          <p:nvPr>
            <p:ph type="sldNum" sz="quarter" idx="12"/>
          </p:nvPr>
        </p:nvSpPr>
        <p:spPr/>
        <p:txBody>
          <a:bodyPr/>
          <a:lstStyle/>
          <a:p>
            <a:fld id="{2D4BBB39-E2E0-4394-9BE1-4609A86155D0}" type="slidenum">
              <a:rPr lang="en-US" smtClean="0"/>
              <a:pPr/>
              <a:t>19</a:t>
            </a:fld>
            <a:endParaRPr lang="en-US"/>
          </a:p>
        </p:txBody>
      </p:sp>
    </p:spTree>
    <p:extLst>
      <p:ext uri="{BB962C8B-B14F-4D97-AF65-F5344CB8AC3E}">
        <p14:creationId xmlns:p14="http://schemas.microsoft.com/office/powerpoint/2010/main" val="29234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49FB21-5595-4179-97BC-44253E6B9708}"/>
              </a:ext>
            </a:extLst>
          </p:cNvPr>
          <p:cNvSpPr>
            <a:spLocks noGrp="1"/>
          </p:cNvSpPr>
          <p:nvPr>
            <p:ph sz="quarter" idx="10"/>
          </p:nvPr>
        </p:nvSpPr>
        <p:spPr/>
        <p:txBody>
          <a:bodyPr/>
          <a:lstStyle/>
          <a:p>
            <a:r>
              <a:rPr lang="en-US" dirty="0">
                <a:solidFill>
                  <a:schemeClr val="lt1"/>
                </a:solidFill>
              </a:rPr>
              <a:t>Learning Objectives</a:t>
            </a:r>
            <a:endParaRPr lang="en-US" dirty="0"/>
          </a:p>
        </p:txBody>
      </p:sp>
      <p:sp>
        <p:nvSpPr>
          <p:cNvPr id="3" name="Text Placeholder 2">
            <a:extLst>
              <a:ext uri="{FF2B5EF4-FFF2-40B4-BE49-F238E27FC236}">
                <a16:creationId xmlns:a16="http://schemas.microsoft.com/office/drawing/2014/main" id="{1C359DC3-D8DD-4B44-9C41-C0A5C64A5800}"/>
              </a:ext>
            </a:extLst>
          </p:cNvPr>
          <p:cNvSpPr>
            <a:spLocks noGrp="1"/>
          </p:cNvSpPr>
          <p:nvPr>
            <p:ph type="body" sz="quarter" idx="11"/>
          </p:nvPr>
        </p:nvSpPr>
        <p:spPr/>
        <p:txBody>
          <a:bodyPr/>
          <a:lstStyle/>
          <a:p>
            <a:r>
              <a:rPr lang="en-US" dirty="0">
                <a:solidFill>
                  <a:srgbClr val="000000"/>
                </a:solidFill>
              </a:rPr>
              <a:t>Understand the abstract nature of cloud computing.</a:t>
            </a:r>
          </a:p>
          <a:p>
            <a:r>
              <a:rPr lang="en-US" dirty="0">
                <a:solidFill>
                  <a:srgbClr val="000000"/>
                </a:solidFill>
              </a:rPr>
              <a:t>Describe evolutionary factors of computing that led to the cloud.</a:t>
            </a:r>
          </a:p>
          <a:p>
            <a:r>
              <a:rPr lang="en-US" dirty="0">
                <a:solidFill>
                  <a:srgbClr val="000000"/>
                </a:solidFill>
              </a:rPr>
              <a:t>Describe virtualization at both the desktop and the server level.</a:t>
            </a:r>
          </a:p>
          <a:p>
            <a:r>
              <a:rPr lang="en-US" dirty="0">
                <a:solidFill>
                  <a:srgbClr val="000000"/>
                </a:solidFill>
              </a:rPr>
              <a:t>Describe and identify common cloud types, which include software as a service, platform as a service, and infrastructure as a service.</a:t>
            </a:r>
          </a:p>
          <a:p>
            <a:r>
              <a:rPr lang="en-US" dirty="0">
                <a:solidFill>
                  <a:srgbClr val="000000"/>
                </a:solidFill>
              </a:rPr>
              <a:t>Know how businesses and individuals use the cloud.</a:t>
            </a:r>
          </a:p>
          <a:p>
            <a:r>
              <a:rPr lang="en-US" dirty="0">
                <a:solidFill>
                  <a:srgbClr val="000000"/>
                </a:solidFill>
              </a:rPr>
              <a:t>Describe the benefits and disadvantages of cloud computing.</a:t>
            </a:r>
          </a:p>
          <a:p>
            <a:r>
              <a:rPr lang="en-US" dirty="0">
                <a:solidFill>
                  <a:srgbClr val="000000"/>
                </a:solidFill>
              </a:rPr>
              <a:t>Understand common security considerations with respect to the cloud.</a:t>
            </a:r>
          </a:p>
          <a:p>
            <a:r>
              <a:rPr lang="en-US" dirty="0">
                <a:solidFill>
                  <a:srgbClr val="000000"/>
                </a:solidFill>
              </a:rPr>
              <a:t>Describe ways cloud computing can improve system fault tolerance.</a:t>
            </a:r>
          </a:p>
          <a:p>
            <a:r>
              <a:rPr lang="en-US" dirty="0">
                <a:solidFill>
                  <a:srgbClr val="000000"/>
                </a:solidFill>
              </a:rPr>
              <a:t>Describe Web 2.0 and its relationship to cloud computing.</a:t>
            </a:r>
          </a:p>
        </p:txBody>
      </p:sp>
      <p:sp>
        <p:nvSpPr>
          <p:cNvPr id="6" name="Slide Number Placeholder 5">
            <a:extLst>
              <a:ext uri="{FF2B5EF4-FFF2-40B4-BE49-F238E27FC236}">
                <a16:creationId xmlns:a16="http://schemas.microsoft.com/office/drawing/2014/main" id="{AC39F644-86CC-4E63-B428-D85ADFF6C6E2}"/>
              </a:ext>
            </a:extLst>
          </p:cNvPr>
          <p:cNvSpPr>
            <a:spLocks noGrp="1"/>
          </p:cNvSpPr>
          <p:nvPr>
            <p:ph type="sldNum" sz="quarter" idx="12"/>
          </p:nvPr>
        </p:nvSpPr>
        <p:spPr/>
        <p:txBody>
          <a:bodyPr/>
          <a:lstStyle/>
          <a:p>
            <a:fld id="{2D4BBB39-E2E0-4394-9BE1-4609A86155D0}" type="slidenum">
              <a:rPr lang="en-US" smtClean="0"/>
              <a:pPr/>
              <a:t>2</a:t>
            </a:fld>
            <a:endParaRPr lang="en-US"/>
          </a:p>
        </p:txBody>
      </p:sp>
    </p:spTree>
    <p:extLst>
      <p:ext uri="{BB962C8B-B14F-4D97-AF65-F5344CB8AC3E}">
        <p14:creationId xmlns:p14="http://schemas.microsoft.com/office/powerpoint/2010/main" val="245458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Scalability</a:t>
            </a:r>
          </a:p>
        </p:txBody>
      </p:sp>
      <p:sp>
        <p:nvSpPr>
          <p:cNvPr id="4" name="Text Placeholder 3">
            <a:extLst>
              <a:ext uri="{FF2B5EF4-FFF2-40B4-BE49-F238E27FC236}">
                <a16:creationId xmlns:a16="http://schemas.microsoft.com/office/drawing/2014/main" id="{E07AA8C3-430C-486F-B0DF-CAE7A08B9EE1}"/>
              </a:ext>
            </a:extLst>
          </p:cNvPr>
          <p:cNvSpPr>
            <a:spLocks noGrp="1"/>
          </p:cNvSpPr>
          <p:nvPr>
            <p:ph type="body" sz="quarter" idx="11"/>
          </p:nvPr>
        </p:nvSpPr>
        <p:spPr/>
        <p:txBody>
          <a:bodyPr/>
          <a:lstStyle/>
          <a:p>
            <a:r>
              <a:rPr lang="en-US" dirty="0">
                <a:solidFill>
                  <a:schemeClr val="tx1"/>
                </a:solidFill>
              </a:rPr>
              <a:t>A site or application’s ability to use additional resources on demand. </a:t>
            </a:r>
          </a:p>
          <a:p>
            <a:r>
              <a:rPr lang="en-US" dirty="0">
                <a:solidFill>
                  <a:schemeClr val="tx1"/>
                </a:solidFill>
              </a:rPr>
              <a:t>The site or application may scale up to utilize additional resources when the system is experiencing high user demand and later scale down resources when the demand declines.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271" y="3200400"/>
            <a:ext cx="4039258" cy="22526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B6C01DAE-C0B8-422D-9945-1126E95B05EB}"/>
              </a:ext>
            </a:extLst>
          </p:cNvPr>
          <p:cNvSpPr>
            <a:spLocks noGrp="1"/>
          </p:cNvSpPr>
          <p:nvPr>
            <p:ph type="sldNum" sz="quarter" idx="12"/>
          </p:nvPr>
        </p:nvSpPr>
        <p:spPr/>
        <p:txBody>
          <a:bodyPr/>
          <a:lstStyle/>
          <a:p>
            <a:fld id="{2D4BBB39-E2E0-4394-9BE1-4609A86155D0}" type="slidenum">
              <a:rPr lang="en-US" smtClean="0"/>
              <a:pPr/>
              <a:t>20</a:t>
            </a:fld>
            <a:endParaRPr lang="en-US"/>
          </a:p>
        </p:txBody>
      </p:sp>
    </p:spTree>
    <p:extLst>
      <p:ext uri="{BB962C8B-B14F-4D97-AF65-F5344CB8AC3E}">
        <p14:creationId xmlns:p14="http://schemas.microsoft.com/office/powerpoint/2010/main" val="2721364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Virtualization</a:t>
            </a:r>
          </a:p>
        </p:txBody>
      </p:sp>
      <p:sp>
        <p:nvSpPr>
          <p:cNvPr id="4" name="Text Placeholder 3">
            <a:extLst>
              <a:ext uri="{FF2B5EF4-FFF2-40B4-BE49-F238E27FC236}">
                <a16:creationId xmlns:a16="http://schemas.microsoft.com/office/drawing/2014/main" id="{84769668-E790-494A-93B0-3ACDE5BFA0A0}"/>
              </a:ext>
            </a:extLst>
          </p:cNvPr>
          <p:cNvSpPr>
            <a:spLocks noGrp="1"/>
          </p:cNvSpPr>
          <p:nvPr>
            <p:ph type="body" sz="quarter" idx="11"/>
          </p:nvPr>
        </p:nvSpPr>
        <p:spPr/>
        <p:txBody>
          <a:bodyPr/>
          <a:lstStyle/>
          <a:p>
            <a:r>
              <a:rPr lang="en-US" dirty="0">
                <a:solidFill>
                  <a:schemeClr val="tx1"/>
                </a:solidFill>
              </a:rPr>
              <a:t>The use of hardware and/or software to create the perception of something. </a:t>
            </a:r>
          </a:p>
          <a:p>
            <a:r>
              <a:rPr lang="en-US" dirty="0">
                <a:solidFill>
                  <a:schemeClr val="tx1"/>
                </a:solidFill>
              </a:rPr>
              <a:t>Using special software, the server can be made to appear as if it has multiple CPUs running the same or different operating systems.</a:t>
            </a:r>
            <a:endParaRPr lang="en-US" dirty="0"/>
          </a:p>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6215" y="2895600"/>
            <a:ext cx="3931569" cy="28575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C242CB16-2DED-4B31-A564-2F8E8EDE6E18}"/>
              </a:ext>
            </a:extLst>
          </p:cNvPr>
          <p:cNvSpPr>
            <a:spLocks noGrp="1"/>
          </p:cNvSpPr>
          <p:nvPr>
            <p:ph type="sldNum" sz="quarter" idx="12"/>
          </p:nvPr>
        </p:nvSpPr>
        <p:spPr/>
        <p:txBody>
          <a:bodyPr/>
          <a:lstStyle/>
          <a:p>
            <a:fld id="{2D4BBB39-E2E0-4394-9BE1-4609A86155D0}" type="slidenum">
              <a:rPr lang="en-US" smtClean="0"/>
              <a:pPr/>
              <a:t>21</a:t>
            </a:fld>
            <a:endParaRPr lang="en-US"/>
          </a:p>
        </p:txBody>
      </p:sp>
    </p:spTree>
    <p:extLst>
      <p:ext uri="{BB962C8B-B14F-4D97-AF65-F5344CB8AC3E}">
        <p14:creationId xmlns:p14="http://schemas.microsoft.com/office/powerpoint/2010/main" val="2561596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dirty="0"/>
              <a:t>Desktop Virtualization</a:t>
            </a:r>
          </a:p>
        </p:txBody>
      </p:sp>
      <p:sp>
        <p:nvSpPr>
          <p:cNvPr id="4" name="Text Placeholder 3">
            <a:extLst>
              <a:ext uri="{FF2B5EF4-FFF2-40B4-BE49-F238E27FC236}">
                <a16:creationId xmlns:a16="http://schemas.microsoft.com/office/drawing/2014/main" id="{C980CBDF-A14C-4790-B83B-21B035C588E9}"/>
              </a:ext>
            </a:extLst>
          </p:cNvPr>
          <p:cNvSpPr>
            <a:spLocks noGrp="1"/>
          </p:cNvSpPr>
          <p:nvPr>
            <p:ph type="body" sz="quarter" idx="11"/>
          </p:nvPr>
        </p:nvSpPr>
        <p:spPr/>
        <p:txBody>
          <a:bodyPr/>
          <a:lstStyle/>
          <a:p>
            <a:r>
              <a:rPr lang="en-US" dirty="0"/>
              <a:t>Allows a desktop PC to run multiple operating systems.</a:t>
            </a:r>
          </a:p>
          <a:p>
            <a:r>
              <a:rPr lang="en-US" dirty="0"/>
              <a:t>Ideal for testers or support personnel.</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876" y="2971800"/>
            <a:ext cx="5608248" cy="257454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FEE26E0F-0F97-4372-85BA-DDD661DB1744}"/>
              </a:ext>
            </a:extLst>
          </p:cNvPr>
          <p:cNvSpPr>
            <a:spLocks noGrp="1"/>
          </p:cNvSpPr>
          <p:nvPr>
            <p:ph type="sldNum" sz="quarter" idx="12"/>
          </p:nvPr>
        </p:nvSpPr>
        <p:spPr/>
        <p:txBody>
          <a:bodyPr/>
          <a:lstStyle/>
          <a:p>
            <a:fld id="{2D4BBB39-E2E0-4394-9BE1-4609A86155D0}" type="slidenum">
              <a:rPr lang="en-US" smtClean="0"/>
              <a:pPr/>
              <a:t>22</a:t>
            </a:fld>
            <a:endParaRPr lang="en-US"/>
          </a:p>
        </p:txBody>
      </p:sp>
    </p:spTree>
    <p:extLst>
      <p:ext uri="{BB962C8B-B14F-4D97-AF65-F5344CB8AC3E}">
        <p14:creationId xmlns:p14="http://schemas.microsoft.com/office/powerpoint/2010/main" val="2383530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r>
              <a:rPr lang="en-US" b="1" dirty="0"/>
              <a:t>Technology Innovations</a:t>
            </a:r>
            <a:endParaRPr lang="en-US" dirty="0"/>
          </a:p>
        </p:txBody>
      </p:sp>
      <p:sp>
        <p:nvSpPr>
          <p:cNvPr id="4" name="Text Placeholder 3">
            <a:extLst>
              <a:ext uri="{FF2B5EF4-FFF2-40B4-BE49-F238E27FC236}">
                <a16:creationId xmlns:a16="http://schemas.microsoft.com/office/drawing/2014/main" id="{C980CBDF-A14C-4790-B83B-21B035C588E9}"/>
              </a:ext>
            </a:extLst>
          </p:cNvPr>
          <p:cNvSpPr>
            <a:spLocks noGrp="1"/>
          </p:cNvSpPr>
          <p:nvPr>
            <p:ph type="body" sz="quarter" idx="11"/>
          </p:nvPr>
        </p:nvSpPr>
        <p:spPr/>
        <p:txBody>
          <a:bodyPr/>
          <a:lstStyle/>
          <a:p>
            <a:r>
              <a:rPr lang="en-US" dirty="0"/>
              <a:t>Clustering – Redundancy and Failover </a:t>
            </a:r>
          </a:p>
          <a:p>
            <a:pPr lvl="1"/>
            <a:r>
              <a:rPr lang="en-US" dirty="0"/>
              <a:t>A group of independent IT resources working as a single system</a:t>
            </a:r>
          </a:p>
          <a:p>
            <a:pPr lvl="1"/>
            <a:r>
              <a:rPr lang="en-US" dirty="0"/>
              <a:t>Identical hardware and software</a:t>
            </a:r>
          </a:p>
          <a:p>
            <a:pPr lvl="1"/>
            <a:r>
              <a:rPr lang="en-US" dirty="0"/>
              <a:t>Synchronization  between resources</a:t>
            </a:r>
          </a:p>
          <a:p>
            <a:r>
              <a:rPr lang="en-US" dirty="0"/>
              <a:t>Grid Computing – High Performance “virtual super computer”</a:t>
            </a:r>
          </a:p>
          <a:p>
            <a:pPr lvl="1"/>
            <a:r>
              <a:rPr lang="en-US" dirty="0"/>
              <a:t>A group of computing resources working together as a logical resource pool</a:t>
            </a:r>
          </a:p>
          <a:p>
            <a:pPr lvl="1"/>
            <a:r>
              <a:rPr lang="en-US" dirty="0"/>
              <a:t>Hardware and software for each resource can vary</a:t>
            </a:r>
          </a:p>
          <a:p>
            <a:pPr lvl="1"/>
            <a:r>
              <a:rPr lang="en-US" dirty="0"/>
              <a:t>Loose coupling of distributed systems</a:t>
            </a:r>
          </a:p>
          <a:p>
            <a:r>
              <a:rPr lang="en-US" dirty="0"/>
              <a:t>Virtualization</a:t>
            </a:r>
          </a:p>
          <a:p>
            <a:pPr lvl="1"/>
            <a:r>
              <a:rPr lang="en-US" dirty="0"/>
              <a:t>Physical computer resources provided multiple “virtual” instances of themselves</a:t>
            </a:r>
          </a:p>
        </p:txBody>
      </p:sp>
      <p:sp>
        <p:nvSpPr>
          <p:cNvPr id="5" name="Slide Number Placeholder 4">
            <a:extLst>
              <a:ext uri="{FF2B5EF4-FFF2-40B4-BE49-F238E27FC236}">
                <a16:creationId xmlns:a16="http://schemas.microsoft.com/office/drawing/2014/main" id="{FEE26E0F-0F97-4372-85BA-DDD661DB1744}"/>
              </a:ext>
            </a:extLst>
          </p:cNvPr>
          <p:cNvSpPr>
            <a:spLocks noGrp="1"/>
          </p:cNvSpPr>
          <p:nvPr>
            <p:ph type="sldNum" sz="quarter" idx="12"/>
          </p:nvPr>
        </p:nvSpPr>
        <p:spPr/>
        <p:txBody>
          <a:bodyPr/>
          <a:lstStyle/>
          <a:p>
            <a:fld id="{2D4BBB39-E2E0-4394-9BE1-4609A86155D0}" type="slidenum">
              <a:rPr lang="en-US" smtClean="0"/>
              <a:pPr/>
              <a:t>23</a:t>
            </a:fld>
            <a:endParaRPr lang="en-US"/>
          </a:p>
        </p:txBody>
      </p:sp>
      <p:sp>
        <p:nvSpPr>
          <p:cNvPr id="2" name="TextBox 1">
            <a:extLst>
              <a:ext uri="{FF2B5EF4-FFF2-40B4-BE49-F238E27FC236}">
                <a16:creationId xmlns:a16="http://schemas.microsoft.com/office/drawing/2014/main" id="{997DAF0B-04D6-4FF5-8A84-47D7163E95B3}"/>
              </a:ext>
            </a:extLst>
          </p:cNvPr>
          <p:cNvSpPr txBox="1"/>
          <p:nvPr/>
        </p:nvSpPr>
        <p:spPr>
          <a:xfrm>
            <a:off x="43758" y="6320136"/>
            <a:ext cx="1143000" cy="338554"/>
          </a:xfrm>
          <a:prstGeom prst="rect">
            <a:avLst/>
          </a:prstGeom>
          <a:noFill/>
        </p:spPr>
        <p:txBody>
          <a:bodyPr wrap="square" rtlCol="0">
            <a:spAutoFit/>
          </a:bodyPr>
          <a:lstStyle/>
          <a:p>
            <a:r>
              <a:rPr lang="en-US" sz="1600" dirty="0">
                <a:solidFill>
                  <a:schemeClr val="bg1">
                    <a:lumMod val="50000"/>
                  </a:schemeClr>
                </a:solidFill>
              </a:rPr>
              <a:t>(Erl, 2014)</a:t>
            </a:r>
          </a:p>
        </p:txBody>
      </p:sp>
    </p:spTree>
    <p:extLst>
      <p:ext uri="{BB962C8B-B14F-4D97-AF65-F5344CB8AC3E}">
        <p14:creationId xmlns:p14="http://schemas.microsoft.com/office/powerpoint/2010/main" val="3961595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02C1E94-32E4-4E0D-88BD-66CF7A5E9F05}"/>
              </a:ext>
            </a:extLst>
          </p:cNvPr>
          <p:cNvSpPr>
            <a:spLocks noGrp="1"/>
          </p:cNvSpPr>
          <p:nvPr>
            <p:ph sz="quarter" idx="10"/>
          </p:nvPr>
        </p:nvSpPr>
        <p:spPr/>
        <p:txBody>
          <a:bodyPr/>
          <a:lstStyle/>
          <a:p>
            <a:r>
              <a:rPr lang="en-US" dirty="0"/>
              <a:t>Key Terms</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2" y="1809750"/>
            <a:ext cx="7915275"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a:extLst>
              <a:ext uri="{FF2B5EF4-FFF2-40B4-BE49-F238E27FC236}">
                <a16:creationId xmlns:a16="http://schemas.microsoft.com/office/drawing/2014/main" id="{103BC663-A086-45F1-BEF2-7120D5F22DFE}"/>
              </a:ext>
            </a:extLst>
          </p:cNvPr>
          <p:cNvSpPr>
            <a:spLocks noGrp="1"/>
          </p:cNvSpPr>
          <p:nvPr>
            <p:ph type="sldNum" sz="quarter" idx="12"/>
          </p:nvPr>
        </p:nvSpPr>
        <p:spPr/>
        <p:txBody>
          <a:bodyPr/>
          <a:lstStyle/>
          <a:p>
            <a:fld id="{2D4BBB39-E2E0-4394-9BE1-4609A86155D0}" type="slidenum">
              <a:rPr lang="en-US" smtClean="0"/>
              <a:pPr/>
              <a:t>24</a:t>
            </a:fld>
            <a:endParaRPr lang="en-US"/>
          </a:p>
        </p:txBody>
      </p:sp>
    </p:spTree>
    <p:extLst>
      <p:ext uri="{BB962C8B-B14F-4D97-AF65-F5344CB8AC3E}">
        <p14:creationId xmlns:p14="http://schemas.microsoft.com/office/powerpoint/2010/main" val="1670161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D86514-E834-4AA3-BCA4-70CD0A67B825}"/>
              </a:ext>
            </a:extLst>
          </p:cNvPr>
          <p:cNvSpPr>
            <a:spLocks noGrp="1"/>
          </p:cNvSpPr>
          <p:nvPr>
            <p:ph sz="quarter" idx="10"/>
          </p:nvPr>
        </p:nvSpPr>
        <p:spPr/>
        <p:txBody>
          <a:bodyPr/>
          <a:lstStyle/>
          <a:p>
            <a:r>
              <a:rPr lang="en-US" dirty="0"/>
              <a:t>References</a:t>
            </a:r>
          </a:p>
        </p:txBody>
      </p:sp>
      <p:sp>
        <p:nvSpPr>
          <p:cNvPr id="3" name="Text Placeholder 2">
            <a:extLst>
              <a:ext uri="{FF2B5EF4-FFF2-40B4-BE49-F238E27FC236}">
                <a16:creationId xmlns:a16="http://schemas.microsoft.com/office/drawing/2014/main" id="{9D394E8F-687E-49AF-AF6A-FA1AFC2F548D}"/>
              </a:ext>
            </a:extLst>
          </p:cNvPr>
          <p:cNvSpPr>
            <a:spLocks noGrp="1"/>
          </p:cNvSpPr>
          <p:nvPr>
            <p:ph type="body" sz="quarter" idx="11"/>
          </p:nvPr>
        </p:nvSpPr>
        <p:spPr/>
        <p:txBody>
          <a:bodyPr/>
          <a:lstStyle/>
          <a:p>
            <a:pPr marL="457200" lvl="1" indent="-457200" fontAlgn="base">
              <a:lnSpc>
                <a:spcPct val="200000"/>
              </a:lnSpc>
              <a:spcBef>
                <a:spcPts val="0"/>
              </a:spcBef>
              <a:buNone/>
            </a:pPr>
            <a:r>
              <a:rPr lang="en-US" sz="2000" dirty="0"/>
              <a:t>Primary:</a:t>
            </a:r>
          </a:p>
          <a:p>
            <a:pPr marL="457200" lvl="1" indent="-457200" fontAlgn="base">
              <a:lnSpc>
                <a:spcPct val="200000"/>
              </a:lnSpc>
              <a:spcBef>
                <a:spcPts val="0"/>
              </a:spcBef>
              <a:buNone/>
            </a:pPr>
            <a:r>
              <a:rPr lang="en-US" sz="2000" dirty="0"/>
              <a:t>Jamsa, K. A. (2013). Cloud computing: SaaS, PaaS, IaaS, virtualization, business models, mobile, security and more. Burlington, MA: Jones &amp; Bartlett Learning.</a:t>
            </a:r>
          </a:p>
          <a:p>
            <a:pPr marL="457200" lvl="1" indent="-457200" fontAlgn="base">
              <a:lnSpc>
                <a:spcPct val="200000"/>
              </a:lnSpc>
              <a:spcBef>
                <a:spcPts val="0"/>
              </a:spcBef>
              <a:buNone/>
            </a:pPr>
            <a:r>
              <a:rPr lang="en-US" sz="2000" dirty="0"/>
              <a:t>Secondary:</a:t>
            </a:r>
          </a:p>
          <a:p>
            <a:pPr marL="457200" lvl="1" indent="-457200" fontAlgn="base">
              <a:lnSpc>
                <a:spcPct val="200000"/>
              </a:lnSpc>
              <a:spcBef>
                <a:spcPts val="0"/>
              </a:spcBef>
              <a:buNone/>
            </a:pPr>
            <a:r>
              <a:rPr lang="en-US" sz="2000" dirty="0"/>
              <a:t>Erl, T., Mahmood, Z., &amp; </a:t>
            </a:r>
            <a:r>
              <a:rPr lang="en-US" sz="2000" dirty="0" err="1"/>
              <a:t>Puttini</a:t>
            </a:r>
            <a:r>
              <a:rPr lang="en-US" sz="2000" dirty="0"/>
              <a:t>, R. (2014). </a:t>
            </a:r>
            <a:r>
              <a:rPr lang="en-US" sz="2000" i="1" dirty="0"/>
              <a:t>Cloud computing: concepts, technology, &amp; architecture</a:t>
            </a:r>
            <a:r>
              <a:rPr lang="en-US" sz="2000" dirty="0"/>
              <a:t>. Upper Saddle River, NJ: Prentice Hall.</a:t>
            </a:r>
            <a:endParaRPr lang="en-US" altLang="en-US" sz="2000" dirty="0"/>
          </a:p>
          <a:p>
            <a:endParaRPr lang="en-US" dirty="0"/>
          </a:p>
        </p:txBody>
      </p:sp>
      <p:sp>
        <p:nvSpPr>
          <p:cNvPr id="4" name="Slide Number Placeholder 3">
            <a:extLst>
              <a:ext uri="{FF2B5EF4-FFF2-40B4-BE49-F238E27FC236}">
                <a16:creationId xmlns:a16="http://schemas.microsoft.com/office/drawing/2014/main" id="{9DD291F8-CB9E-4A82-B1F0-35A9F7C0FDA9}"/>
              </a:ext>
            </a:extLst>
          </p:cNvPr>
          <p:cNvSpPr>
            <a:spLocks noGrp="1"/>
          </p:cNvSpPr>
          <p:nvPr>
            <p:ph type="sldNum" sz="quarter" idx="12"/>
          </p:nvPr>
        </p:nvSpPr>
        <p:spPr/>
        <p:txBody>
          <a:bodyPr/>
          <a:lstStyle/>
          <a:p>
            <a:fld id="{2D4BBB39-E2E0-4394-9BE1-4609A86155D0}" type="slidenum">
              <a:rPr lang="en-US" smtClean="0"/>
              <a:pPr/>
              <a:t>25</a:t>
            </a:fld>
            <a:endParaRPr lang="en-US"/>
          </a:p>
        </p:txBody>
      </p:sp>
    </p:spTree>
    <p:extLst>
      <p:ext uri="{BB962C8B-B14F-4D97-AF65-F5344CB8AC3E}">
        <p14:creationId xmlns:p14="http://schemas.microsoft.com/office/powerpoint/2010/main" val="25305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57E44C-7660-4BDD-B1DF-D4E4AAE55178}"/>
              </a:ext>
            </a:extLst>
          </p:cNvPr>
          <p:cNvSpPr>
            <a:spLocks noGrp="1"/>
          </p:cNvSpPr>
          <p:nvPr>
            <p:ph sz="quarter" idx="10"/>
          </p:nvPr>
        </p:nvSpPr>
        <p:spPr/>
        <p:txBody>
          <a:bodyPr/>
          <a:lstStyle/>
          <a:p>
            <a:r>
              <a:rPr lang="en-US" dirty="0">
                <a:solidFill>
                  <a:schemeClr val="lt1"/>
                </a:solidFill>
              </a:rPr>
              <a:t>Cloud Computing Defined</a:t>
            </a:r>
            <a:endParaRPr lang="en-US" dirty="0"/>
          </a:p>
        </p:txBody>
      </p:sp>
      <p:sp>
        <p:nvSpPr>
          <p:cNvPr id="3" name="Text Placeholder 2">
            <a:extLst>
              <a:ext uri="{FF2B5EF4-FFF2-40B4-BE49-F238E27FC236}">
                <a16:creationId xmlns:a16="http://schemas.microsoft.com/office/drawing/2014/main" id="{20D453B1-EF40-448A-A923-3EAE0E787CAF}"/>
              </a:ext>
            </a:extLst>
          </p:cNvPr>
          <p:cNvSpPr>
            <a:spLocks noGrp="1"/>
          </p:cNvSpPr>
          <p:nvPr>
            <p:ph type="body" sz="quarter" idx="11"/>
          </p:nvPr>
        </p:nvSpPr>
        <p:spPr/>
        <p:txBody>
          <a:bodyPr/>
          <a:lstStyle/>
          <a:p>
            <a:r>
              <a:rPr lang="en-US" b="1" dirty="0">
                <a:solidFill>
                  <a:srgbClr val="000000"/>
                </a:solidFill>
              </a:rPr>
              <a:t>Cloud computing </a:t>
            </a:r>
            <a:r>
              <a:rPr lang="en-US" dirty="0">
                <a:solidFill>
                  <a:srgbClr val="000000"/>
                </a:solidFill>
              </a:rPr>
              <a:t>describes the abstraction of web-based computers, resources, and services that system developers can utilize to implement complex web-based systems  - </a:t>
            </a:r>
            <a:r>
              <a:rPr lang="en-US" dirty="0" err="1">
                <a:solidFill>
                  <a:srgbClr val="000000"/>
                </a:solidFill>
              </a:rPr>
              <a:t>Jamsa</a:t>
            </a:r>
            <a:r>
              <a:rPr lang="en-US" dirty="0">
                <a:solidFill>
                  <a:srgbClr val="000000"/>
                </a:solidFill>
              </a:rPr>
              <a:t> (2013)</a:t>
            </a:r>
          </a:p>
          <a:p>
            <a:endParaRPr lang="en-US" dirty="0">
              <a:solidFill>
                <a:srgbClr val="000000"/>
              </a:solidFill>
            </a:endParaRPr>
          </a:p>
          <a:p>
            <a:r>
              <a:rPr lang="en-US" b="1" i="1" u="sng" dirty="0">
                <a:solidFill>
                  <a:srgbClr val="000000"/>
                </a:solidFill>
              </a:rPr>
              <a:t>Add </a:t>
            </a:r>
            <a:r>
              <a:rPr lang="en-US" b="1" i="1" u="sng" dirty="0" err="1">
                <a:solidFill>
                  <a:srgbClr val="000000"/>
                </a:solidFill>
              </a:rPr>
              <a:t>Erl</a:t>
            </a:r>
            <a:r>
              <a:rPr lang="en-US" b="1" i="1" u="sng" dirty="0">
                <a:solidFill>
                  <a:srgbClr val="000000"/>
                </a:solidFill>
              </a:rPr>
              <a:t> </a:t>
            </a:r>
            <a:r>
              <a:rPr lang="en-US" b="1" i="1" u="sng" dirty="0" err="1">
                <a:solidFill>
                  <a:srgbClr val="000000"/>
                </a:solidFill>
              </a:rPr>
              <a:t>pg</a:t>
            </a:r>
            <a:r>
              <a:rPr lang="en-US" b="1" i="1" u="sng" dirty="0">
                <a:solidFill>
                  <a:srgbClr val="000000"/>
                </a:solidFill>
              </a:rPr>
              <a:t> 27/28 to </a:t>
            </a:r>
            <a:r>
              <a:rPr lang="en-US" b="1" i="1" u="sng" dirty="0" err="1">
                <a:solidFill>
                  <a:srgbClr val="000000"/>
                </a:solidFill>
              </a:rPr>
              <a:t>difinietions</a:t>
            </a:r>
            <a:endParaRPr lang="en-US" b="1" i="1" u="sng" dirty="0">
              <a:solidFill>
                <a:srgbClr val="000000"/>
              </a:solidFill>
            </a:endParaRPr>
          </a:p>
          <a:p>
            <a:pPr marL="0" indent="0">
              <a:buNone/>
            </a:pPr>
            <a:endParaRPr lang="en-US" dirty="0">
              <a:solidFill>
                <a:srgbClr val="000000"/>
              </a:solidFill>
            </a:endParaRPr>
          </a:p>
        </p:txBody>
      </p:sp>
      <p:sp>
        <p:nvSpPr>
          <p:cNvPr id="4" name="Slide Number Placeholder 3">
            <a:extLst>
              <a:ext uri="{FF2B5EF4-FFF2-40B4-BE49-F238E27FC236}">
                <a16:creationId xmlns:a16="http://schemas.microsoft.com/office/drawing/2014/main" id="{1348EF09-D2AE-4E75-B6C6-B55B2D3DB60A}"/>
              </a:ext>
            </a:extLst>
          </p:cNvPr>
          <p:cNvSpPr>
            <a:spLocks noGrp="1"/>
          </p:cNvSpPr>
          <p:nvPr>
            <p:ph type="sldNum" sz="quarter" idx="12"/>
          </p:nvPr>
        </p:nvSpPr>
        <p:spPr/>
        <p:txBody>
          <a:bodyPr/>
          <a:lstStyle/>
          <a:p>
            <a:fld id="{2D4BBB39-E2E0-4394-9BE1-4609A86155D0}" type="slidenum">
              <a:rPr lang="en-US" smtClean="0"/>
              <a:pPr/>
              <a:t>3</a:t>
            </a:fld>
            <a:endParaRPr lang="en-US"/>
          </a:p>
        </p:txBody>
      </p:sp>
    </p:spTree>
    <p:extLst>
      <p:ext uri="{BB962C8B-B14F-4D97-AF65-F5344CB8AC3E}">
        <p14:creationId xmlns:p14="http://schemas.microsoft.com/office/powerpoint/2010/main" val="210365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6576F4-5796-42DF-AE14-9B7906360A13}"/>
              </a:ext>
            </a:extLst>
          </p:cNvPr>
          <p:cNvSpPr>
            <a:spLocks noGrp="1"/>
          </p:cNvSpPr>
          <p:nvPr>
            <p:ph sz="quarter" idx="10"/>
          </p:nvPr>
        </p:nvSpPr>
        <p:spPr/>
        <p:txBody>
          <a:bodyPr/>
          <a:lstStyle/>
          <a:p>
            <a:r>
              <a:rPr lang="en-US" dirty="0"/>
              <a:t>Why Use the Term “Cloud”</a:t>
            </a:r>
          </a:p>
        </p:txBody>
      </p:sp>
      <p:sp>
        <p:nvSpPr>
          <p:cNvPr id="3" name="Text Placeholder 2">
            <a:extLst>
              <a:ext uri="{FF2B5EF4-FFF2-40B4-BE49-F238E27FC236}">
                <a16:creationId xmlns:a16="http://schemas.microsoft.com/office/drawing/2014/main" id="{3EF63C71-D137-41AF-A316-1A63A9D35C06}"/>
              </a:ext>
            </a:extLst>
          </p:cNvPr>
          <p:cNvSpPr>
            <a:spLocks noGrp="1"/>
          </p:cNvSpPr>
          <p:nvPr>
            <p:ph type="body" sz="quarter" idx="11"/>
          </p:nvPr>
        </p:nvSpPr>
        <p:spPr/>
        <p:txBody>
          <a:bodyPr/>
          <a:lstStyle/>
          <a:p>
            <a:pPr marL="0" indent="0">
              <a:buNone/>
            </a:pPr>
            <a:r>
              <a:rPr lang="en-US" dirty="0">
                <a:solidFill>
                  <a:srgbClr val="000000"/>
                </a:solidFill>
              </a:rPr>
              <a:t>For years developers and network administrators have represented the Internet as a cloud.</a:t>
            </a:r>
          </a:p>
          <a:p>
            <a:pPr marL="0" indent="0">
              <a:buNone/>
            </a:pPr>
            <a:endParaRPr lang="en-US" dirty="0">
              <a:solidFill>
                <a:srgbClr val="000000"/>
              </a:solidFill>
            </a:endParaRPr>
          </a:p>
          <a:p>
            <a:endParaRPr lang="en-US" dirty="0"/>
          </a:p>
        </p:txBody>
      </p:sp>
      <p:pic>
        <p:nvPicPr>
          <p:cNvPr id="4" name="Picture 3">
            <a:extLst>
              <a:ext uri="{FF2B5EF4-FFF2-40B4-BE49-F238E27FC236}">
                <a16:creationId xmlns:a16="http://schemas.microsoft.com/office/drawing/2014/main" id="{1D301978-421B-4BB9-9BAD-AC8DFCFE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300" y="2362200"/>
            <a:ext cx="6553200" cy="32630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a:extLst>
              <a:ext uri="{FF2B5EF4-FFF2-40B4-BE49-F238E27FC236}">
                <a16:creationId xmlns:a16="http://schemas.microsoft.com/office/drawing/2014/main" id="{056CF2C3-F6E7-4AF6-833B-4770FB75F7D4}"/>
              </a:ext>
            </a:extLst>
          </p:cNvPr>
          <p:cNvSpPr>
            <a:spLocks noGrp="1"/>
          </p:cNvSpPr>
          <p:nvPr>
            <p:ph type="sldNum" sz="quarter" idx="12"/>
          </p:nvPr>
        </p:nvSpPr>
        <p:spPr/>
        <p:txBody>
          <a:bodyPr/>
          <a:lstStyle/>
          <a:p>
            <a:fld id="{2D4BBB39-E2E0-4394-9BE1-4609A86155D0}" type="slidenum">
              <a:rPr lang="en-US" smtClean="0"/>
              <a:pPr/>
              <a:t>4</a:t>
            </a:fld>
            <a:endParaRPr lang="en-US"/>
          </a:p>
        </p:txBody>
      </p:sp>
    </p:spTree>
    <p:extLst>
      <p:ext uri="{BB962C8B-B14F-4D97-AF65-F5344CB8AC3E}">
        <p14:creationId xmlns:p14="http://schemas.microsoft.com/office/powerpoint/2010/main" val="189803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8B1B2F-917C-4787-A07A-29F9AEA0E440}"/>
              </a:ext>
            </a:extLst>
          </p:cNvPr>
          <p:cNvSpPr>
            <a:spLocks noGrp="1"/>
          </p:cNvSpPr>
          <p:nvPr>
            <p:ph sz="quarter" idx="10"/>
          </p:nvPr>
        </p:nvSpPr>
        <p:spPr/>
        <p:txBody>
          <a:bodyPr/>
          <a:lstStyle/>
          <a:p>
            <a:r>
              <a:rPr lang="en-US" dirty="0"/>
              <a:t>Real World: Apple iCloud</a:t>
            </a:r>
          </a:p>
        </p:txBody>
      </p:sp>
      <p:sp>
        <p:nvSpPr>
          <p:cNvPr id="3" name="Text Placeholder 2">
            <a:extLst>
              <a:ext uri="{FF2B5EF4-FFF2-40B4-BE49-F238E27FC236}">
                <a16:creationId xmlns:a16="http://schemas.microsoft.com/office/drawing/2014/main" id="{1C511A44-87D5-4B59-84B5-1BCF0A84B941}"/>
              </a:ext>
            </a:extLst>
          </p:cNvPr>
          <p:cNvSpPr>
            <a:spLocks noGrp="1"/>
          </p:cNvSpPr>
          <p:nvPr>
            <p:ph type="body" sz="quarter" idx="11"/>
          </p:nvPr>
        </p:nvSpPr>
        <p:spPr/>
        <p:txBody>
          <a:bodyPr/>
          <a:lstStyle/>
          <a:p>
            <a:r>
              <a:rPr lang="en-US" dirty="0">
                <a:solidFill>
                  <a:srgbClr val="000000"/>
                </a:solidFill>
              </a:rPr>
              <a:t>Using iCloud, users can synchronize their content to a variety of devices.</a:t>
            </a:r>
          </a:p>
          <a:p>
            <a:endParaRPr lang="en-US" dirty="0"/>
          </a:p>
        </p:txBody>
      </p:sp>
      <p:pic>
        <p:nvPicPr>
          <p:cNvPr id="4" name="Picture 2">
            <a:extLst>
              <a:ext uri="{FF2B5EF4-FFF2-40B4-BE49-F238E27FC236}">
                <a16:creationId xmlns:a16="http://schemas.microsoft.com/office/drawing/2014/main" id="{C27CA78A-E6E2-4D1D-A947-7AC31CBF3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6799" y="2286000"/>
            <a:ext cx="3170401" cy="32385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Slide Number Placeholder 4">
            <a:extLst>
              <a:ext uri="{FF2B5EF4-FFF2-40B4-BE49-F238E27FC236}">
                <a16:creationId xmlns:a16="http://schemas.microsoft.com/office/drawing/2014/main" id="{666CED00-958F-43F2-8DBC-801319315073}"/>
              </a:ext>
            </a:extLst>
          </p:cNvPr>
          <p:cNvSpPr>
            <a:spLocks noGrp="1"/>
          </p:cNvSpPr>
          <p:nvPr>
            <p:ph type="sldNum" sz="quarter" idx="12"/>
          </p:nvPr>
        </p:nvSpPr>
        <p:spPr/>
        <p:txBody>
          <a:bodyPr/>
          <a:lstStyle/>
          <a:p>
            <a:fld id="{2D4BBB39-E2E0-4394-9BE1-4609A86155D0}" type="slidenum">
              <a:rPr lang="en-US" smtClean="0"/>
              <a:pPr/>
              <a:t>5</a:t>
            </a:fld>
            <a:endParaRPr lang="en-US"/>
          </a:p>
        </p:txBody>
      </p:sp>
    </p:spTree>
    <p:extLst>
      <p:ext uri="{BB962C8B-B14F-4D97-AF65-F5344CB8AC3E}">
        <p14:creationId xmlns:p14="http://schemas.microsoft.com/office/powerpoint/2010/main" val="194890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55B1EA-37B3-400A-8506-390BD4F8A3E5}"/>
              </a:ext>
            </a:extLst>
          </p:cNvPr>
          <p:cNvSpPr>
            <a:spLocks noGrp="1"/>
          </p:cNvSpPr>
          <p:nvPr>
            <p:ph sz="quarter" idx="10"/>
          </p:nvPr>
        </p:nvSpPr>
        <p:spPr/>
        <p:txBody>
          <a:bodyPr/>
          <a:lstStyle/>
          <a:p>
            <a:r>
              <a:rPr lang="en-US" dirty="0">
                <a:solidFill>
                  <a:schemeClr val="lt1"/>
                </a:solidFill>
              </a:rPr>
              <a:t>Web 2.0</a:t>
            </a:r>
            <a:endParaRPr lang="en-US" dirty="0"/>
          </a:p>
        </p:txBody>
      </p:sp>
      <p:sp>
        <p:nvSpPr>
          <p:cNvPr id="3" name="Text Placeholder 2">
            <a:extLst>
              <a:ext uri="{FF2B5EF4-FFF2-40B4-BE49-F238E27FC236}">
                <a16:creationId xmlns:a16="http://schemas.microsoft.com/office/drawing/2014/main" id="{BE60E387-27F3-447F-8FD8-C44B3219F550}"/>
              </a:ext>
            </a:extLst>
          </p:cNvPr>
          <p:cNvSpPr>
            <a:spLocks noGrp="1"/>
          </p:cNvSpPr>
          <p:nvPr>
            <p:ph type="body" sz="quarter" idx="11"/>
          </p:nvPr>
        </p:nvSpPr>
        <p:spPr/>
        <p:txBody>
          <a:bodyPr/>
          <a:lstStyle/>
          <a:p>
            <a:r>
              <a:rPr lang="en-US" dirty="0">
                <a:solidFill>
                  <a:srgbClr val="000000"/>
                </a:solidFill>
              </a:rPr>
              <a:t>Web 2.0 tools and sites, users essentially publish content directly to the cloud for access by other users.</a:t>
            </a:r>
          </a:p>
          <a:p>
            <a:pPr marL="0" indent="0">
              <a:buNone/>
            </a:pPr>
            <a:endParaRPr lang="en-US" dirty="0"/>
          </a:p>
        </p:txBody>
      </p:sp>
      <p:pic>
        <p:nvPicPr>
          <p:cNvPr id="4" name="Picture 2">
            <a:extLst>
              <a:ext uri="{FF2B5EF4-FFF2-40B4-BE49-F238E27FC236}">
                <a16:creationId xmlns:a16="http://schemas.microsoft.com/office/drawing/2014/main" id="{B472A2D8-8311-4E4D-AF9B-73543D654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571405"/>
            <a:ext cx="4343400" cy="286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a:extLst>
              <a:ext uri="{FF2B5EF4-FFF2-40B4-BE49-F238E27FC236}">
                <a16:creationId xmlns:a16="http://schemas.microsoft.com/office/drawing/2014/main" id="{9DDA42C1-9C5D-4BB1-AC63-07CA9690A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362200"/>
            <a:ext cx="3486150" cy="30765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Slide Number Placeholder 5">
            <a:extLst>
              <a:ext uri="{FF2B5EF4-FFF2-40B4-BE49-F238E27FC236}">
                <a16:creationId xmlns:a16="http://schemas.microsoft.com/office/drawing/2014/main" id="{C723D839-CEE7-4078-9B62-D4633A0AC8E2}"/>
              </a:ext>
            </a:extLst>
          </p:cNvPr>
          <p:cNvSpPr>
            <a:spLocks noGrp="1"/>
          </p:cNvSpPr>
          <p:nvPr>
            <p:ph type="sldNum" sz="quarter" idx="12"/>
          </p:nvPr>
        </p:nvSpPr>
        <p:spPr/>
        <p:txBody>
          <a:bodyPr/>
          <a:lstStyle/>
          <a:p>
            <a:fld id="{2D4BBB39-E2E0-4394-9BE1-4609A86155D0}" type="slidenum">
              <a:rPr lang="en-US" smtClean="0"/>
              <a:pPr/>
              <a:t>6</a:t>
            </a:fld>
            <a:endParaRPr lang="en-US"/>
          </a:p>
        </p:txBody>
      </p:sp>
    </p:spTree>
    <p:extLst>
      <p:ext uri="{BB962C8B-B14F-4D97-AF65-F5344CB8AC3E}">
        <p14:creationId xmlns:p14="http://schemas.microsoft.com/office/powerpoint/2010/main" val="280669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84BA5DD-4B7A-48D4-8F15-D433EE50D830}"/>
              </a:ext>
            </a:extLst>
          </p:cNvPr>
          <p:cNvSpPr>
            <a:spLocks noGrp="1"/>
          </p:cNvSpPr>
          <p:nvPr>
            <p:ph sz="quarter" idx="10"/>
          </p:nvPr>
        </p:nvSpPr>
        <p:spPr/>
        <p:txBody>
          <a:bodyPr/>
          <a:lstStyle/>
          <a:p>
            <a:r>
              <a:rPr lang="en-US" dirty="0"/>
              <a:t>Understanding Cloud Types</a:t>
            </a:r>
          </a:p>
        </p:txBody>
      </p:sp>
      <p:sp>
        <p:nvSpPr>
          <p:cNvPr id="3" name="Content Placeholder 2"/>
          <p:cNvSpPr>
            <a:spLocks noGrp="1"/>
          </p:cNvSpPr>
          <p:nvPr>
            <p:ph type="body" sz="quarter" idx="11"/>
          </p:nvPr>
        </p:nvSpPr>
        <p:spPr>
          <a:prstGeom prst="rect">
            <a:avLst/>
          </a:prstGeom>
        </p:spPr>
        <p:txBody>
          <a:bodyPr/>
          <a:lstStyle/>
          <a:p>
            <a:r>
              <a:rPr lang="en-US" dirty="0">
                <a:solidFill>
                  <a:schemeClr val="tx1"/>
                </a:solidFill>
                <a:latin typeface="+mn-lt"/>
                <a:ea typeface="+mn-ea"/>
                <a:cs typeface="+mn-cs"/>
              </a:rPr>
              <a:t>To analyze and describe cloud-based systems, people refer to a cloud solution in terms of its deployment model and services model. </a:t>
            </a:r>
          </a:p>
          <a:p>
            <a:r>
              <a:rPr lang="en-US" dirty="0">
                <a:solidFill>
                  <a:schemeClr val="tx1"/>
                </a:solidFill>
                <a:latin typeface="+mn-lt"/>
                <a:ea typeface="+mn-ea"/>
                <a:cs typeface="+mn-cs"/>
              </a:rPr>
              <a:t>These two terms originated from the National Institute of Standards and Technology (NIST)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981" y="3657600"/>
            <a:ext cx="4795838" cy="18386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8" name="Slide Number Placeholder 7">
            <a:extLst>
              <a:ext uri="{FF2B5EF4-FFF2-40B4-BE49-F238E27FC236}">
                <a16:creationId xmlns:a16="http://schemas.microsoft.com/office/drawing/2014/main" id="{303F5A86-6C75-4DA9-8DE1-B9317050CFC6}"/>
              </a:ext>
            </a:extLst>
          </p:cNvPr>
          <p:cNvSpPr>
            <a:spLocks noGrp="1"/>
          </p:cNvSpPr>
          <p:nvPr>
            <p:ph type="sldNum" sz="quarter" idx="12"/>
          </p:nvPr>
        </p:nvSpPr>
        <p:spPr/>
        <p:txBody>
          <a:bodyPr/>
          <a:lstStyle/>
          <a:p>
            <a:fld id="{2D4BBB39-E2E0-4394-9BE1-4609A86155D0}" type="slidenum">
              <a:rPr lang="en-US" smtClean="0"/>
              <a:pPr/>
              <a:t>7</a:t>
            </a:fld>
            <a:endParaRPr lang="en-US"/>
          </a:p>
        </p:txBody>
      </p:sp>
    </p:spTree>
    <p:extLst>
      <p:ext uri="{BB962C8B-B14F-4D97-AF65-F5344CB8AC3E}">
        <p14:creationId xmlns:p14="http://schemas.microsoft.com/office/powerpoint/2010/main" val="15896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CB88EE8-426F-470B-8CF3-9DC15CFC9CF4}"/>
              </a:ext>
            </a:extLst>
          </p:cNvPr>
          <p:cNvSpPr>
            <a:spLocks noGrp="1"/>
          </p:cNvSpPr>
          <p:nvPr>
            <p:ph sz="quarter" idx="10"/>
          </p:nvPr>
        </p:nvSpPr>
        <p:spPr/>
        <p:txBody>
          <a:bodyPr/>
          <a:lstStyle/>
          <a:p>
            <a:r>
              <a:rPr lang="en-US" dirty="0"/>
              <a:t>Cloud Deployment Models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1143000"/>
            <a:ext cx="6115050" cy="439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7">
            <a:extLst>
              <a:ext uri="{FF2B5EF4-FFF2-40B4-BE49-F238E27FC236}">
                <a16:creationId xmlns:a16="http://schemas.microsoft.com/office/drawing/2014/main" id="{4B193BCE-0BED-4308-B0D8-7D24C39AA93C}"/>
              </a:ext>
            </a:extLst>
          </p:cNvPr>
          <p:cNvSpPr>
            <a:spLocks noGrp="1"/>
          </p:cNvSpPr>
          <p:nvPr>
            <p:ph type="sldNum" sz="quarter" idx="12"/>
          </p:nvPr>
        </p:nvSpPr>
        <p:spPr/>
        <p:txBody>
          <a:bodyPr/>
          <a:lstStyle/>
          <a:p>
            <a:fld id="{2D4BBB39-E2E0-4394-9BE1-4609A86155D0}" type="slidenum">
              <a:rPr lang="en-US" smtClean="0"/>
              <a:pPr/>
              <a:t>8</a:t>
            </a:fld>
            <a:endParaRPr lang="en-US"/>
          </a:p>
        </p:txBody>
      </p:sp>
    </p:spTree>
    <p:extLst>
      <p:ext uri="{BB962C8B-B14F-4D97-AF65-F5344CB8AC3E}">
        <p14:creationId xmlns:p14="http://schemas.microsoft.com/office/powerpoint/2010/main" val="3744448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EE59626-20EA-4E7E-9780-F35A05A05008}"/>
              </a:ext>
            </a:extLst>
          </p:cNvPr>
          <p:cNvSpPr>
            <a:spLocks noGrp="1"/>
          </p:cNvSpPr>
          <p:nvPr>
            <p:ph sz="quarter" idx="10"/>
          </p:nvPr>
        </p:nvSpPr>
        <p:spPr/>
        <p:txBody>
          <a:bodyPr/>
          <a:lstStyle/>
          <a:p>
            <a:r>
              <a:rPr lang="en-US" dirty="0"/>
              <a:t>Cloud Service Models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337" y="1295400"/>
            <a:ext cx="679132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a:extLst>
              <a:ext uri="{FF2B5EF4-FFF2-40B4-BE49-F238E27FC236}">
                <a16:creationId xmlns:a16="http://schemas.microsoft.com/office/drawing/2014/main" id="{430A8E76-E22F-4544-8A90-BD2376E94B97}"/>
              </a:ext>
            </a:extLst>
          </p:cNvPr>
          <p:cNvSpPr>
            <a:spLocks noGrp="1"/>
          </p:cNvSpPr>
          <p:nvPr>
            <p:ph type="sldNum" sz="quarter" idx="12"/>
          </p:nvPr>
        </p:nvSpPr>
        <p:spPr/>
        <p:txBody>
          <a:bodyPr/>
          <a:lstStyle/>
          <a:p>
            <a:fld id="{2D4BBB39-E2E0-4394-9BE1-4609A86155D0}" type="slidenum">
              <a:rPr lang="en-US" smtClean="0"/>
              <a:pPr/>
              <a:t>9</a:t>
            </a:fld>
            <a:endParaRPr lang="en-US"/>
          </a:p>
        </p:txBody>
      </p:sp>
    </p:spTree>
    <p:extLst>
      <p:ext uri="{BB962C8B-B14F-4D97-AF65-F5344CB8AC3E}">
        <p14:creationId xmlns:p14="http://schemas.microsoft.com/office/powerpoint/2010/main" val="4530152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44e663bd468ed97ce8eaafb5ef46aa90474a9d"/>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PPP_SNATU_TXT_In_The_Clouds</Template>
  <TotalTime>237</TotalTime>
  <Words>1142</Words>
  <Application>Microsoft Office PowerPoint</Application>
  <PresentationFormat>On-screen Show (4:3)</PresentationFormat>
  <Paragraphs>129</Paragraphs>
  <Slides>25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Custom Design</vt:lpstr>
      <vt:lpstr>Title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Computing</dc:title>
  <dc:creator>Kris</dc:creator>
  <cp:lastModifiedBy>Wayne Gilleo</cp:lastModifiedBy>
  <cp:revision>35</cp:revision>
  <dcterms:created xsi:type="dcterms:W3CDTF">2012-01-24T21:28:01Z</dcterms:created>
  <dcterms:modified xsi:type="dcterms:W3CDTF">2019-10-27T17:30:39Z</dcterms:modified>
</cp:coreProperties>
</file>