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77" r:id="rId2"/>
    <p:sldId id="378" r:id="rId3"/>
    <p:sldId id="379" r:id="rId4"/>
    <p:sldId id="380" r:id="rId5"/>
    <p:sldId id="381" r:id="rId6"/>
    <p:sldId id="382" r:id="rId7"/>
    <p:sldId id="383" r:id="rId8"/>
    <p:sldId id="384" r:id="rId9"/>
    <p:sldId id="385" r:id="rId10"/>
    <p:sldId id="386" r:id="rId11"/>
    <p:sldId id="387" r:id="rId12"/>
    <p:sldId id="388" r:id="rId13"/>
    <p:sldId id="389" r:id="rId14"/>
    <p:sldId id="390" r:id="rId15"/>
    <p:sldId id="391" r:id="rId16"/>
    <p:sldId id="392" r:id="rId17"/>
    <p:sldId id="393" r:id="rId18"/>
    <p:sldId id="394" r:id="rId19"/>
    <p:sldId id="395" r:id="rId20"/>
    <p:sldId id="396" r:id="rId21"/>
    <p:sldId id="397" r:id="rId22"/>
    <p:sldId id="398" r:id="rId23"/>
    <p:sldId id="399" r:id="rId24"/>
    <p:sldId id="400" r:id="rId25"/>
    <p:sldId id="40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ext uri="{19B8F6BF-5375-455C-9EA6-DF929625EA0E}">
        <p15:presenceInfo xmlns:p15="http://schemas.microsoft.com/office/powerpoint/2012/main" userId="S-1-5-21-617317731-1927854996-104450171-1194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99008C"/>
    <a:srgbClr val="001581"/>
    <a:srgbClr val="82007C"/>
    <a:srgbClr val="96008F"/>
    <a:srgbClr val="595375"/>
    <a:srgbClr val="6B638B"/>
    <a:srgbClr val="000000"/>
    <a:srgbClr val="FDB940"/>
    <a:srgbClr val="D4EA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0" autoAdjust="0"/>
    <p:restoredTop sz="96203" autoAdjust="0"/>
  </p:normalViewPr>
  <p:slideViewPr>
    <p:cSldViewPr>
      <p:cViewPr varScale="1">
        <p:scale>
          <a:sx n="47" d="100"/>
          <a:sy n="47" d="100"/>
        </p:scale>
        <p:origin x="1392" y="38"/>
      </p:cViewPr>
      <p:guideLst>
        <p:guide orient="horz" pos="2160"/>
        <p:guide pos="2880"/>
      </p:guideLst>
    </p:cSldViewPr>
  </p:slideViewPr>
  <p:outlineViewPr>
    <p:cViewPr>
      <p:scale>
        <a:sx n="33" d="100"/>
        <a:sy n="33" d="100"/>
      </p:scale>
      <p:origin x="0" y="-7950"/>
    </p:cViewPr>
  </p:outlineViewPr>
  <p:notesTextViewPr>
    <p:cViewPr>
      <p:scale>
        <a:sx n="1" d="1"/>
        <a:sy n="1" d="1"/>
      </p:scale>
      <p:origin x="0" y="0"/>
    </p:cViewPr>
  </p:notesText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6/29/2020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6/29/2020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a:t>
            </a:fld>
            <a:endParaRPr lang="en-US" dirty="0"/>
          </a:p>
        </p:txBody>
      </p:sp>
    </p:spTree>
    <p:extLst>
      <p:ext uri="{BB962C8B-B14F-4D97-AF65-F5344CB8AC3E}">
        <p14:creationId xmlns:p14="http://schemas.microsoft.com/office/powerpoint/2010/main" val="1279581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9" name="TextBox 8"/>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6/29/2020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6/29/2020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6/29/2020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6/29/2020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8" name="TextBox 7"/>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806267"/>
          </a:xfrm>
        </p:spPr>
        <p:txBody>
          <a:bodyPr anchor="b"/>
          <a:lstStyle/>
          <a:p>
            <a:r>
              <a:rPr lang="en-US" altLang="en-US" sz="3600" b="0" dirty="0">
                <a:latin typeface="+mj-lt"/>
              </a:rPr>
              <a:t>Elementary Statistics</a:t>
            </a:r>
            <a:endParaRPr lang="en-IN" sz="3600" dirty="0">
              <a:latin typeface="+mj-lt"/>
            </a:endParaRPr>
          </a:p>
        </p:txBody>
      </p:sp>
      <p:sp>
        <p:nvSpPr>
          <p:cNvPr id="3" name="Text Placeholder 2"/>
          <p:cNvSpPr>
            <a:spLocks noGrp="1"/>
          </p:cNvSpPr>
          <p:nvPr>
            <p:ph type="body" sz="quarter" idx="13"/>
          </p:nvPr>
        </p:nvSpPr>
        <p:spPr>
          <a:xfrm>
            <a:off x="457200" y="1174932"/>
            <a:ext cx="8229600" cy="349068"/>
          </a:xfrm>
        </p:spPr>
        <p:txBody>
          <a:bodyPr/>
          <a:lstStyle/>
          <a:p>
            <a:r>
              <a:rPr lang="en-US" altLang="en-US" sz="2400" dirty="0"/>
              <a:t>Thirteenth Edition</a:t>
            </a:r>
            <a:endParaRPr lang="en-IN" sz="2400" dirty="0">
              <a:latin typeface="+mj-lt"/>
            </a:endParaRPr>
          </a:p>
        </p:txBody>
      </p:sp>
      <p:sp>
        <p:nvSpPr>
          <p:cNvPr id="4" name="Text Placeholder 3"/>
          <p:cNvSpPr>
            <a:spLocks noGrp="1"/>
          </p:cNvSpPr>
          <p:nvPr>
            <p:ph type="body" sz="quarter" idx="14"/>
          </p:nvPr>
        </p:nvSpPr>
        <p:spPr/>
        <p:txBody>
          <a:bodyPr/>
          <a:lstStyle/>
          <a:p>
            <a:pPr algn="ctr"/>
            <a:r>
              <a:rPr lang="en-IN" sz="4000" b="1" dirty="0">
                <a:latin typeface="+mj-lt"/>
              </a:rPr>
              <a:t>Chapter 13</a:t>
            </a:r>
            <a:endParaRPr lang="en-IN" sz="4000" dirty="0">
              <a:latin typeface="+mj-lt"/>
            </a:endParaRPr>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t>Nonparametric Tests</a:t>
            </a:r>
            <a:endParaRPr lang="en-US" sz="3600" dirty="0">
              <a:cs typeface="Arial" panose="020B0604020202020204" pitchFamily="34" charset="0"/>
            </a:endParaRPr>
          </a:p>
        </p:txBody>
      </p:sp>
      <p:pic>
        <p:nvPicPr>
          <p:cNvPr id="8" name="Picture 2" descr="Front Cover: Elementary Statistics Thirteenth Edition by Maro F. Triola."/>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2" y="1702940"/>
            <a:ext cx="336827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a:xfrm>
            <a:off x="1828800" y="6508934"/>
            <a:ext cx="5867400" cy="187537"/>
          </a:xfrm>
        </p:spPr>
        <p:txBody>
          <a:bodyPr/>
          <a:lstStyle/>
          <a:p>
            <a:pPr>
              <a:spcBef>
                <a:spcPts val="0"/>
              </a:spcBef>
              <a:buClrTx/>
              <a:defRPr/>
            </a:pPr>
            <a:r>
              <a:rPr lang="en-US" altLang="en-US" dirty="0">
                <a:latin typeface="Verdana" panose="020B0604030504040204" pitchFamily="34" charset="0"/>
                <a:ea typeface="Verdana" panose="020B0604030504040204" pitchFamily="34" charset="0"/>
                <a:cs typeface="Verdana" panose="020B0604030504040204" pitchFamily="34" charset="0"/>
              </a:rPr>
              <a:t>Copyright © 2018, 2014, 2012 Pearson Education, Inc. All Rights Reserved</a:t>
            </a:r>
          </a:p>
        </p:txBody>
      </p:sp>
    </p:spTree>
    <p:extLst>
      <p:ext uri="{BB962C8B-B14F-4D97-AF65-F5344CB8AC3E}">
        <p14:creationId xmlns:p14="http://schemas.microsoft.com/office/powerpoint/2010/main" val="264555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Kruskal-Wallis Test: Critical Values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2362200"/>
          </a:xfrm>
        </p:spPr>
        <p:txBody>
          <a:bodyPr/>
          <a:lstStyle/>
          <a:p>
            <a:pPr marL="429768" indent="-429768">
              <a:buFont typeface="+mj-lt"/>
              <a:buAutoNum type="arabicPeriod"/>
            </a:pPr>
            <a:r>
              <a:rPr lang="en-US" sz="2600" dirty="0"/>
              <a:t>The test is </a:t>
            </a:r>
            <a:r>
              <a:rPr lang="en-US" sz="2600" b="1" dirty="0"/>
              <a:t>right-tailed </a:t>
            </a:r>
            <a:r>
              <a:rPr lang="en-US" sz="2600" dirty="0"/>
              <a:t>and critical values can be found from technology or from the chi-square distribution in Table A-4.</a:t>
            </a:r>
          </a:p>
          <a:p>
            <a:pPr marL="429768" indent="-429768">
              <a:buFont typeface="+mj-lt"/>
              <a:buAutoNum type="arabicPeriod"/>
            </a:pPr>
            <a:r>
              <a:rPr lang="en-US" sz="2600" dirty="0"/>
              <a:t>df = </a:t>
            </a:r>
            <a:r>
              <a:rPr lang="en-US" sz="2600" i="1" dirty="0"/>
              <a:t>k </a:t>
            </a:r>
            <a:r>
              <a:rPr lang="en-US" sz="2600" dirty="0"/>
              <a:t>− 1 (where df is the number of degrees of freedom and </a:t>
            </a:r>
            <a:r>
              <a:rPr lang="en-US" sz="2600" i="1" dirty="0"/>
              <a:t>k </a:t>
            </a:r>
            <a:r>
              <a:rPr lang="en-US" sz="2600" dirty="0"/>
              <a:t>is the number of different samples)</a:t>
            </a:r>
            <a:endParaRPr lang="en-IN" sz="2600" dirty="0"/>
          </a:p>
        </p:txBody>
      </p:sp>
    </p:spTree>
    <p:extLst>
      <p:ext uri="{BB962C8B-B14F-4D97-AF65-F5344CB8AC3E}">
        <p14:creationId xmlns:p14="http://schemas.microsoft.com/office/powerpoint/2010/main" val="1861808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Finding the Value of the </a:t>
            </a:r>
            <a:r>
              <a:rPr lang="en-US" sz="3600" i="1" dirty="0">
                <a:latin typeface="+mj-lt"/>
              </a:rPr>
              <a:t>H </a:t>
            </a:r>
            <a:r>
              <a:rPr lang="en-US" sz="3600" dirty="0">
                <a:latin typeface="+mj-lt"/>
              </a:rPr>
              <a:t>Test Statistic </a:t>
            </a:r>
            <a:r>
              <a:rPr lang="en-US" sz="2000" b="0" dirty="0">
                <a:latin typeface="+mj-lt"/>
              </a:rPr>
              <a:t>(1 of 4)</a:t>
            </a:r>
            <a:endParaRPr lang="en-IN" sz="2000" b="0" dirty="0">
              <a:latin typeface="+mj-lt"/>
            </a:endParaRPr>
          </a:p>
        </p:txBody>
      </p:sp>
      <p:sp>
        <p:nvSpPr>
          <p:cNvPr id="3" name="Content Placeholder 2"/>
          <p:cNvSpPr>
            <a:spLocks noGrp="1"/>
          </p:cNvSpPr>
          <p:nvPr>
            <p:ph idx="1"/>
          </p:nvPr>
        </p:nvSpPr>
        <p:spPr/>
        <p:txBody>
          <a:bodyPr/>
          <a:lstStyle/>
          <a:p>
            <a:pPr marL="0" indent="0">
              <a:spcBef>
                <a:spcPts val="600"/>
              </a:spcBef>
              <a:buNone/>
            </a:pPr>
            <a:r>
              <a:rPr lang="en-US" sz="2600" b="1" dirty="0"/>
              <a:t>Step 1: </a:t>
            </a:r>
            <a:r>
              <a:rPr lang="en-US" sz="2600" dirty="0"/>
              <a:t>Temporarily combine all samples into one big sample and assign a rank to each sample value. (Sort the values from lowest to highest, and in cases of ties, assign to each observation the mean of the ranks involved.)</a:t>
            </a:r>
          </a:p>
          <a:p>
            <a:pPr marL="0" indent="0">
              <a:spcBef>
                <a:spcPts val="600"/>
              </a:spcBef>
              <a:buNone/>
            </a:pPr>
            <a:r>
              <a:rPr lang="en-US" sz="2400" b="1" kern="0" dirty="0"/>
              <a:t>EXAMPLE:</a:t>
            </a:r>
            <a:r>
              <a:rPr lang="en-US" sz="2400" i="1" kern="0" dirty="0"/>
              <a:t> </a:t>
            </a:r>
            <a:r>
              <a:rPr lang="en-US" sz="2400" kern="0" dirty="0"/>
              <a:t>In the table on the next slide, the numbers in parentheses are the ranks of the combined data set. The rank of 1 is assigned to the lowest value of 64, the rank of 2 is assigned to the next lowest value of 78, and so on. In the case of ties, each of the tied values is assigned the mean of the ranks involved in the tie.</a:t>
            </a:r>
            <a:endParaRPr lang="en-IN" sz="2400" dirty="0"/>
          </a:p>
        </p:txBody>
      </p:sp>
    </p:spTree>
    <p:extLst>
      <p:ext uri="{BB962C8B-B14F-4D97-AF65-F5344CB8AC3E}">
        <p14:creationId xmlns:p14="http://schemas.microsoft.com/office/powerpoint/2010/main" val="3727306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Finding the Value of the </a:t>
            </a:r>
            <a:r>
              <a:rPr lang="en-US" sz="3600" i="1" dirty="0">
                <a:latin typeface="+mj-lt"/>
              </a:rPr>
              <a:t>H </a:t>
            </a:r>
            <a:r>
              <a:rPr lang="en-US" sz="3600" dirty="0">
                <a:latin typeface="+mj-lt"/>
              </a:rPr>
              <a:t>Test Statistic </a:t>
            </a:r>
            <a:r>
              <a:rPr lang="en-US" sz="2000" b="0" dirty="0">
                <a:latin typeface="+mj-lt"/>
              </a:rPr>
              <a:t>(2 of 4)</a:t>
            </a:r>
            <a:endParaRPr lang="en-IN" sz="2000" b="0" dirty="0">
              <a:latin typeface="+mj-lt"/>
            </a:endParaRPr>
          </a:p>
        </p:txBody>
      </p:sp>
      <p:sp>
        <p:nvSpPr>
          <p:cNvPr id="3" name="Content Placeholder 2"/>
          <p:cNvSpPr>
            <a:spLocks noGrp="1"/>
          </p:cNvSpPr>
          <p:nvPr>
            <p:ph idx="1"/>
          </p:nvPr>
        </p:nvSpPr>
        <p:spPr>
          <a:xfrm>
            <a:off x="439616" y="1651001"/>
            <a:ext cx="8305800" cy="406399"/>
          </a:xfrm>
        </p:spPr>
        <p:txBody>
          <a:bodyPr/>
          <a:lstStyle/>
          <a:p>
            <a:pPr marL="0" indent="0">
              <a:buNone/>
            </a:pPr>
            <a:r>
              <a:rPr lang="en-US" sz="2400" b="1" dirty="0"/>
              <a:t>Performance IQ Scores (Ranks in parentheses)</a:t>
            </a:r>
            <a:endParaRPr lang="en-IN" sz="2400" b="1" dirty="0"/>
          </a:p>
        </p:txBody>
      </p:sp>
      <p:graphicFrame>
        <p:nvGraphicFramePr>
          <p:cNvPr id="4" name="Table 3" descr="The table provides the I Q scores for low, medium, and high blood lead levels, with each score, followed by its rank. Low blood lead level: 80, 6.5; 90, 8.5; 107, 18.5; 85, 6.5; 100, 15.5; 97, 12.5; 101, 17; 64, 1. For this set, n sub 1 = 8, and R sub 1 = 86. Medium blood lead level: 78, 2; 97, 12.5; 107, 18.5; 80, 4; 90, 8.5; 83, 5. For this set, n sub 2 = 6, and R sub 2 = 50.5. High blood lead level: 93, 10; 100, 15.5; 97, 12.5; 79, 3; 97, 12.5. For this set, n sub 3 = 5, and R sub 3 = 53.5."/>
          <p:cNvGraphicFramePr>
            <a:graphicFrameLocks noGrp="1"/>
          </p:cNvGraphicFramePr>
          <p:nvPr>
            <p:extLst>
              <p:ext uri="{D42A27DB-BD31-4B8C-83A1-F6EECF244321}">
                <p14:modId xmlns:p14="http://schemas.microsoft.com/office/powerpoint/2010/main" val="931177299"/>
              </p:ext>
            </p:extLst>
          </p:nvPr>
        </p:nvGraphicFramePr>
        <p:xfrm>
          <a:off x="431794" y="2150532"/>
          <a:ext cx="8322737" cy="4023360"/>
        </p:xfrm>
        <a:graphic>
          <a:graphicData uri="http://schemas.openxmlformats.org/drawingml/2006/table">
            <a:tbl>
              <a:tblPr firstRow="1" bandRow="1">
                <a:tableStyleId>{3B4B98B0-60AC-42C2-AFA5-B58CD77FA1E5}</a:tableStyleId>
              </a:tblPr>
              <a:tblGrid>
                <a:gridCol w="2641600">
                  <a:extLst>
                    <a:ext uri="{9D8B030D-6E8A-4147-A177-3AD203B41FA5}">
                      <a16:colId xmlns:a16="http://schemas.microsoft.com/office/drawing/2014/main" val="20000"/>
                    </a:ext>
                  </a:extLst>
                </a:gridCol>
                <a:gridCol w="3014137">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tblGrid>
              <a:tr h="356370">
                <a:tc>
                  <a:txBody>
                    <a:bodyPr/>
                    <a:lstStyle/>
                    <a:p>
                      <a:pPr algn="ctr"/>
                      <a:r>
                        <a:rPr lang="en-IN" dirty="0">
                          <a:solidFill>
                            <a:schemeClr val="tx1"/>
                          </a:solidFill>
                        </a:rPr>
                        <a:t>Low Blood Lead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Medium Blood</a:t>
                      </a:r>
                      <a:r>
                        <a:rPr lang="en-IN" baseline="0" dirty="0">
                          <a:solidFill>
                            <a:schemeClr val="tx1"/>
                          </a:solidFill>
                        </a:rPr>
                        <a:t> Lead Level</a:t>
                      </a:r>
                      <a:endParaRPr lang="en-IN"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High Blood Lead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56370">
                <a:tc>
                  <a:txBody>
                    <a:bodyPr/>
                    <a:lstStyle/>
                    <a:p>
                      <a:pPr algn="ctr"/>
                      <a:r>
                        <a:rPr lang="en-IN" dirty="0">
                          <a:solidFill>
                            <a:schemeClr val="tx1"/>
                          </a:solidFill>
                        </a:rPr>
                        <a:t>80 (6.5)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78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93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56370">
                <a:tc>
                  <a:txBody>
                    <a:bodyPr/>
                    <a:lstStyle/>
                    <a:p>
                      <a:pPr algn="ctr"/>
                      <a:r>
                        <a:rPr lang="en-IN" dirty="0">
                          <a:solidFill>
                            <a:schemeClr val="tx1"/>
                          </a:solidFill>
                        </a:rPr>
                        <a:t>90 (8.5)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97 (12.5)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100 (15.5)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56370">
                <a:tc>
                  <a:txBody>
                    <a:bodyPr/>
                    <a:lstStyle/>
                    <a:p>
                      <a:pPr algn="ctr"/>
                      <a:r>
                        <a:rPr lang="en-IN" dirty="0">
                          <a:solidFill>
                            <a:schemeClr val="tx1"/>
                          </a:solidFill>
                        </a:rPr>
                        <a:t>107 (18.5)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107 (18.5)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97 (12.5)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56370">
                <a:tc>
                  <a:txBody>
                    <a:bodyPr/>
                    <a:lstStyle/>
                    <a:p>
                      <a:pPr algn="ctr"/>
                      <a:r>
                        <a:rPr lang="en-IN" dirty="0">
                          <a:solidFill>
                            <a:schemeClr val="tx1"/>
                          </a:solidFill>
                        </a:rPr>
                        <a:t>85 (6.5)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80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79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56370">
                <a:tc>
                  <a:txBody>
                    <a:bodyPr/>
                    <a:lstStyle/>
                    <a:p>
                      <a:pPr algn="ctr"/>
                      <a:r>
                        <a:rPr lang="en-IN" dirty="0">
                          <a:solidFill>
                            <a:schemeClr val="tx1"/>
                          </a:solidFill>
                        </a:rPr>
                        <a:t>100 (15.5)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90 (8.5)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97 (12.5)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56370">
                <a:tc>
                  <a:txBody>
                    <a:bodyPr/>
                    <a:lstStyle/>
                    <a:p>
                      <a:pPr algn="ctr"/>
                      <a:r>
                        <a:rPr lang="en-IN" dirty="0">
                          <a:solidFill>
                            <a:schemeClr val="tx1"/>
                          </a:solidFill>
                        </a:rPr>
                        <a:t>97 (12.5)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83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18348">
                <a:tc>
                  <a:txBody>
                    <a:bodyPr/>
                    <a:lstStyle/>
                    <a:p>
                      <a:pPr algn="ctr"/>
                      <a:r>
                        <a:rPr lang="en-IN" dirty="0">
                          <a:solidFill>
                            <a:schemeClr val="tx1"/>
                          </a:solidFill>
                        </a:rPr>
                        <a:t>101 (17)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56370">
                <a:tc>
                  <a:txBody>
                    <a:bodyPr/>
                    <a:lstStyle/>
                    <a:p>
                      <a:pPr algn="ctr"/>
                      <a:r>
                        <a:rPr lang="en-IN" dirty="0">
                          <a:solidFill>
                            <a:schemeClr val="tx1"/>
                          </a:solidFill>
                        </a:rPr>
                        <a:t>64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356370">
                <a:tc>
                  <a:txBody>
                    <a:bodyPr/>
                    <a:lstStyle/>
                    <a:p>
                      <a:pPr algn="ctr"/>
                      <a:r>
                        <a:rPr lang="en-IN" i="1" dirty="0">
                          <a:solidFill>
                            <a:schemeClr val="tx1"/>
                          </a:solidFill>
                        </a:rPr>
                        <a:t>n</a:t>
                      </a:r>
                      <a:r>
                        <a:rPr lang="en-IN" baseline="-25000" dirty="0">
                          <a:solidFill>
                            <a:schemeClr val="tx1"/>
                          </a:solidFill>
                        </a:rPr>
                        <a:t>1</a:t>
                      </a:r>
                      <a:r>
                        <a:rPr lang="en-IN" dirty="0">
                          <a:solidFill>
                            <a:schemeClr val="tx1"/>
                          </a:solidFill>
                        </a:rPr>
                        <a:t> = 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i="1" dirty="0">
                          <a:solidFill>
                            <a:schemeClr val="tx1"/>
                          </a:solidFill>
                        </a:rPr>
                        <a:t>n</a:t>
                      </a:r>
                      <a:r>
                        <a:rPr lang="en-IN" baseline="-25000" dirty="0">
                          <a:solidFill>
                            <a:schemeClr val="tx1"/>
                          </a:solidFill>
                        </a:rPr>
                        <a:t>2</a:t>
                      </a:r>
                      <a:r>
                        <a:rPr lang="en-IN" dirty="0">
                          <a:solidFill>
                            <a:schemeClr val="tx1"/>
                          </a:solidFill>
                        </a:rPr>
                        <a:t> =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i="1" dirty="0">
                          <a:solidFill>
                            <a:schemeClr val="tx1"/>
                          </a:solidFill>
                        </a:rPr>
                        <a:t>n</a:t>
                      </a:r>
                      <a:r>
                        <a:rPr lang="en-IN" i="0" baseline="-25000" dirty="0">
                          <a:solidFill>
                            <a:schemeClr val="tx1"/>
                          </a:solidFill>
                        </a:rPr>
                        <a:t>3</a:t>
                      </a:r>
                      <a:r>
                        <a:rPr lang="en-IN" dirty="0">
                          <a:solidFill>
                            <a:schemeClr val="tx1"/>
                          </a:solidFill>
                        </a:rPr>
                        <a:t> =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356370">
                <a:tc>
                  <a:txBody>
                    <a:bodyPr/>
                    <a:lstStyle/>
                    <a:p>
                      <a:pPr algn="ctr"/>
                      <a:r>
                        <a:rPr lang="en-IN" i="1" dirty="0">
                          <a:solidFill>
                            <a:schemeClr val="tx1"/>
                          </a:solidFill>
                        </a:rPr>
                        <a:t>R</a:t>
                      </a:r>
                      <a:r>
                        <a:rPr lang="en-IN" baseline="-25000" dirty="0">
                          <a:solidFill>
                            <a:schemeClr val="tx1"/>
                          </a:solidFill>
                        </a:rPr>
                        <a:t>1</a:t>
                      </a:r>
                      <a:r>
                        <a:rPr lang="en-IN" dirty="0">
                          <a:solidFill>
                            <a:schemeClr val="tx1"/>
                          </a:solidFill>
                        </a:rPr>
                        <a:t> = 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i="1" dirty="0">
                          <a:solidFill>
                            <a:schemeClr val="tx1"/>
                          </a:solidFill>
                        </a:rPr>
                        <a:t>R</a:t>
                      </a:r>
                      <a:r>
                        <a:rPr lang="en-IN" i="0" baseline="-25000" dirty="0">
                          <a:solidFill>
                            <a:schemeClr val="tx1"/>
                          </a:solidFill>
                        </a:rPr>
                        <a:t>2</a:t>
                      </a:r>
                      <a:r>
                        <a:rPr lang="en-IN" dirty="0">
                          <a:solidFill>
                            <a:schemeClr val="tx1"/>
                          </a:solidFill>
                        </a:rPr>
                        <a:t> = 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i="1" dirty="0">
                          <a:solidFill>
                            <a:schemeClr val="tx1"/>
                          </a:solidFill>
                        </a:rPr>
                        <a:t>R</a:t>
                      </a:r>
                      <a:r>
                        <a:rPr lang="en-IN" i="0" baseline="-25000" dirty="0">
                          <a:solidFill>
                            <a:schemeClr val="tx1"/>
                          </a:solidFill>
                        </a:rPr>
                        <a:t>3</a:t>
                      </a:r>
                      <a:r>
                        <a:rPr lang="en-IN" dirty="0">
                          <a:solidFill>
                            <a:schemeClr val="tx1"/>
                          </a:solidFill>
                        </a:rPr>
                        <a:t> = 53.5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639875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Finding the Value of the </a:t>
            </a:r>
            <a:r>
              <a:rPr lang="en-US" sz="3600" i="1" dirty="0">
                <a:latin typeface="+mj-lt"/>
              </a:rPr>
              <a:t>H </a:t>
            </a:r>
            <a:r>
              <a:rPr lang="en-US" sz="3600" dirty="0">
                <a:latin typeface="+mj-lt"/>
              </a:rPr>
              <a:t>Test Statistic </a:t>
            </a:r>
            <a:r>
              <a:rPr lang="en-US" sz="2000" b="0" dirty="0">
                <a:latin typeface="+mj-lt"/>
              </a:rPr>
              <a:t>(3 of 4)</a:t>
            </a:r>
            <a:endParaRPr lang="en-IN" sz="2000" b="0" dirty="0">
              <a:latin typeface="+mj-lt"/>
            </a:endParaRPr>
          </a:p>
        </p:txBody>
      </p:sp>
      <p:sp>
        <p:nvSpPr>
          <p:cNvPr id="3" name="Content Placeholder 2"/>
          <p:cNvSpPr>
            <a:spLocks noGrp="1"/>
          </p:cNvSpPr>
          <p:nvPr>
            <p:ph idx="1"/>
          </p:nvPr>
        </p:nvSpPr>
        <p:spPr>
          <a:xfrm>
            <a:off x="457200" y="1600200"/>
            <a:ext cx="8229600" cy="747225"/>
          </a:xfrm>
        </p:spPr>
        <p:txBody>
          <a:bodyPr/>
          <a:lstStyle/>
          <a:p>
            <a:pPr marL="0" indent="0">
              <a:buNone/>
            </a:pPr>
            <a:r>
              <a:rPr lang="en-US" sz="2600" b="1" dirty="0"/>
              <a:t>Step 2: </a:t>
            </a:r>
            <a:r>
              <a:rPr lang="en-US" sz="2600" dirty="0"/>
              <a:t>For each sample, find the sum of the ranks and find the sample size.</a:t>
            </a:r>
            <a:endParaRPr lang="en-IN" sz="2600" dirty="0"/>
          </a:p>
        </p:txBody>
      </p:sp>
      <p:pic>
        <p:nvPicPr>
          <p:cNvPr id="4" name="Picture 3" descr="The table shows the rank sum of the ranks for each blood lead level. Low blood lead level, R sub 1 = 86. Medium blood lead level, R sub 2 = 50.5. High blood lead level, R sub 3 = 5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3148" y="2508292"/>
            <a:ext cx="5677705" cy="2749508"/>
          </a:xfrm>
          <a:prstGeom prst="rect">
            <a:avLst/>
          </a:prstGeom>
        </p:spPr>
      </p:pic>
      <p:sp>
        <p:nvSpPr>
          <p:cNvPr id="5" name="Content Placeholder 4"/>
          <p:cNvSpPr>
            <a:spLocks noGrp="1"/>
          </p:cNvSpPr>
          <p:nvPr>
            <p:ph idx="13"/>
          </p:nvPr>
        </p:nvSpPr>
        <p:spPr>
          <a:xfrm>
            <a:off x="457200" y="5401733"/>
            <a:ext cx="8229600" cy="990600"/>
          </a:xfrm>
        </p:spPr>
        <p:txBody>
          <a:bodyPr/>
          <a:lstStyle/>
          <a:p>
            <a:pPr marL="0" indent="0">
              <a:buNone/>
            </a:pPr>
            <a:r>
              <a:rPr lang="en-US" sz="2200" b="1" kern="0" dirty="0"/>
              <a:t>EXAMPLE:</a:t>
            </a:r>
            <a:r>
              <a:rPr lang="en-US" sz="2200" i="1" kern="0" dirty="0"/>
              <a:t> </a:t>
            </a:r>
            <a:r>
              <a:rPr lang="en-US" sz="2200" kern="0" dirty="0"/>
              <a:t>In the table, the sum of the ranks from the first sample is 86, the sum of the ranks for the second sample is 50.5, and the sum of the ranks for the third sample is 53.5.</a:t>
            </a:r>
            <a:endParaRPr lang="en-IN" sz="2200" dirty="0"/>
          </a:p>
        </p:txBody>
      </p:sp>
    </p:spTree>
    <p:extLst>
      <p:ext uri="{BB962C8B-B14F-4D97-AF65-F5344CB8AC3E}">
        <p14:creationId xmlns:p14="http://schemas.microsoft.com/office/powerpoint/2010/main" val="977587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Finding the Value of the </a:t>
            </a:r>
            <a:r>
              <a:rPr lang="en-US" sz="3600" i="1" dirty="0">
                <a:latin typeface="+mj-lt"/>
              </a:rPr>
              <a:t>H </a:t>
            </a:r>
            <a:r>
              <a:rPr lang="en-US" sz="3600" dirty="0">
                <a:latin typeface="+mj-lt"/>
              </a:rPr>
              <a:t>Test Statistic </a:t>
            </a:r>
            <a:r>
              <a:rPr lang="en-US" sz="2000" b="0" dirty="0">
                <a:latin typeface="+mj-lt"/>
              </a:rPr>
              <a:t>(4 of 4)</a:t>
            </a:r>
            <a:endParaRPr lang="en-IN" sz="2000" b="0" dirty="0">
              <a:latin typeface="+mj-lt"/>
            </a:endParaRPr>
          </a:p>
        </p:txBody>
      </p:sp>
      <p:sp>
        <p:nvSpPr>
          <p:cNvPr id="3" name="Content Placeholder 2"/>
          <p:cNvSpPr>
            <a:spLocks noGrp="1"/>
          </p:cNvSpPr>
          <p:nvPr>
            <p:ph idx="1"/>
          </p:nvPr>
        </p:nvSpPr>
        <p:spPr>
          <a:xfrm>
            <a:off x="457200" y="1600200"/>
            <a:ext cx="7924800" cy="1981200"/>
          </a:xfrm>
        </p:spPr>
        <p:txBody>
          <a:bodyPr/>
          <a:lstStyle/>
          <a:p>
            <a:pPr marL="0" indent="0">
              <a:buNone/>
            </a:pPr>
            <a:r>
              <a:rPr lang="en-US" sz="2600" b="1" dirty="0"/>
              <a:t>Step 3: </a:t>
            </a:r>
            <a:r>
              <a:rPr lang="en-US" sz="2600" dirty="0"/>
              <a:t>Calculate </a:t>
            </a:r>
            <a:r>
              <a:rPr lang="en-US" sz="2600" i="1" dirty="0"/>
              <a:t>H </a:t>
            </a:r>
            <a:r>
              <a:rPr lang="en-US" sz="2600" dirty="0"/>
              <a:t>using the results of Step 2 and the notation and test statistic given.</a:t>
            </a:r>
          </a:p>
          <a:p>
            <a:pPr marL="0" indent="0">
              <a:buNone/>
            </a:pPr>
            <a:r>
              <a:rPr lang="en-US" sz="2400" b="1" kern="0" dirty="0"/>
              <a:t>EXAMPLE:</a:t>
            </a:r>
            <a:r>
              <a:rPr lang="en-US" sz="2400" i="1" kern="0" dirty="0"/>
              <a:t> </a:t>
            </a:r>
            <a:r>
              <a:rPr lang="en-US" sz="2400" kern="0" dirty="0"/>
              <a:t>The test statistic is computed in the next example.</a:t>
            </a:r>
            <a:endParaRPr lang="en-IN" sz="2400" dirty="0"/>
          </a:p>
        </p:txBody>
      </p:sp>
    </p:spTree>
    <p:extLst>
      <p:ext uri="{BB962C8B-B14F-4D97-AF65-F5344CB8AC3E}">
        <p14:creationId xmlns:p14="http://schemas.microsoft.com/office/powerpoint/2010/main" val="1624140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01000" cy="1097280"/>
          </a:xfrm>
        </p:spPr>
        <p:txBody>
          <a:bodyPr/>
          <a:lstStyle/>
          <a:p>
            <a:r>
              <a:rPr lang="en-US" sz="3600" dirty="0">
                <a:latin typeface="+mj-lt"/>
              </a:rPr>
              <a:t>Example: Effect of Lead on IQ Scores </a:t>
            </a:r>
            <a:r>
              <a:rPr lang="en-US" sz="2000" b="0" dirty="0">
                <a:latin typeface="+mj-lt"/>
              </a:rPr>
              <a:t>(1 of 11)</a:t>
            </a:r>
            <a:endParaRPr lang="en-IN" sz="2000" b="0" dirty="0">
              <a:latin typeface="+mj-lt"/>
            </a:endParaRPr>
          </a:p>
        </p:txBody>
      </p:sp>
      <p:sp>
        <p:nvSpPr>
          <p:cNvPr id="3" name="Content Placeholder 2"/>
          <p:cNvSpPr>
            <a:spLocks noGrp="1"/>
          </p:cNvSpPr>
          <p:nvPr>
            <p:ph idx="1"/>
          </p:nvPr>
        </p:nvSpPr>
        <p:spPr>
          <a:xfrm>
            <a:off x="457200" y="1600201"/>
            <a:ext cx="8229600" cy="2590800"/>
          </a:xfrm>
        </p:spPr>
        <p:txBody>
          <a:bodyPr/>
          <a:lstStyle/>
          <a:p>
            <a:pPr marL="0" indent="0">
              <a:buNone/>
            </a:pPr>
            <a:r>
              <a:rPr lang="en-US" sz="2600" dirty="0"/>
              <a:t>The table on the next slide lists performance (non-verbal) IQ scores from samples of subjects with low blood lead level, medium blood lead level, and high blood lead level. Use a 0.05 significance level to test the claim that the three samples of performance IQ scores come from populations with medians that are all equal.</a:t>
            </a:r>
            <a:endParaRPr lang="en-IN" sz="2600" dirty="0"/>
          </a:p>
        </p:txBody>
      </p:sp>
    </p:spTree>
    <p:extLst>
      <p:ext uri="{BB962C8B-B14F-4D97-AF65-F5344CB8AC3E}">
        <p14:creationId xmlns:p14="http://schemas.microsoft.com/office/powerpoint/2010/main" val="3631172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sz="3600" dirty="0">
                <a:latin typeface="+mj-lt"/>
              </a:rPr>
              <a:t>Example: Effect of Lead on IQ Scores </a:t>
            </a:r>
            <a:r>
              <a:rPr lang="en-US" sz="2000" b="0" dirty="0">
                <a:latin typeface="+mj-lt"/>
              </a:rPr>
              <a:t>(2 of 11)</a:t>
            </a:r>
            <a:endParaRPr lang="en-IN" sz="2000" b="0" dirty="0">
              <a:latin typeface="+mj-lt"/>
            </a:endParaRPr>
          </a:p>
        </p:txBody>
      </p:sp>
      <p:graphicFrame>
        <p:nvGraphicFramePr>
          <p:cNvPr id="4" name="Table 3" descr="The table provides the I Q scores for low, medium, and high blood lead levels, with each score, followed by its rank."/>
          <p:cNvGraphicFramePr>
            <a:graphicFrameLocks noGrp="1"/>
          </p:cNvGraphicFramePr>
          <p:nvPr>
            <p:extLst>
              <p:ext uri="{D42A27DB-BD31-4B8C-83A1-F6EECF244321}">
                <p14:modId xmlns:p14="http://schemas.microsoft.com/office/powerpoint/2010/main" val="1554548226"/>
              </p:ext>
            </p:extLst>
          </p:nvPr>
        </p:nvGraphicFramePr>
        <p:xfrm>
          <a:off x="431794" y="1854198"/>
          <a:ext cx="8322737" cy="4023360"/>
        </p:xfrm>
        <a:graphic>
          <a:graphicData uri="http://schemas.openxmlformats.org/drawingml/2006/table">
            <a:tbl>
              <a:tblPr firstRow="1" bandRow="1">
                <a:tableStyleId>{3B4B98B0-60AC-42C2-AFA5-B58CD77FA1E5}</a:tableStyleId>
              </a:tblPr>
              <a:tblGrid>
                <a:gridCol w="2641600">
                  <a:extLst>
                    <a:ext uri="{9D8B030D-6E8A-4147-A177-3AD203B41FA5}">
                      <a16:colId xmlns:a16="http://schemas.microsoft.com/office/drawing/2014/main" val="20000"/>
                    </a:ext>
                  </a:extLst>
                </a:gridCol>
                <a:gridCol w="3014137">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tblGrid>
              <a:tr h="356370">
                <a:tc>
                  <a:txBody>
                    <a:bodyPr/>
                    <a:lstStyle/>
                    <a:p>
                      <a:pPr algn="ctr"/>
                      <a:r>
                        <a:rPr lang="en-IN" dirty="0">
                          <a:solidFill>
                            <a:schemeClr val="tx1"/>
                          </a:solidFill>
                        </a:rPr>
                        <a:t>Low Blood Lead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Medium Blood</a:t>
                      </a:r>
                      <a:r>
                        <a:rPr lang="en-IN" baseline="0" dirty="0">
                          <a:solidFill>
                            <a:schemeClr val="tx1"/>
                          </a:solidFill>
                        </a:rPr>
                        <a:t> Lead Level</a:t>
                      </a:r>
                      <a:endParaRPr lang="en-IN"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High Blood Lead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56370">
                <a:tc>
                  <a:txBody>
                    <a:bodyPr/>
                    <a:lstStyle/>
                    <a:p>
                      <a:pPr algn="ctr"/>
                      <a:r>
                        <a:rPr lang="en-IN" dirty="0">
                          <a:solidFill>
                            <a:schemeClr val="tx1"/>
                          </a:solidFill>
                        </a:rPr>
                        <a:t>80 (6.5)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78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93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56370">
                <a:tc>
                  <a:txBody>
                    <a:bodyPr/>
                    <a:lstStyle/>
                    <a:p>
                      <a:pPr algn="ctr"/>
                      <a:r>
                        <a:rPr lang="en-IN" dirty="0">
                          <a:solidFill>
                            <a:schemeClr val="tx1"/>
                          </a:solidFill>
                        </a:rPr>
                        <a:t>90 (8.5)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97 (12.5)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100 (15.5)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56370">
                <a:tc>
                  <a:txBody>
                    <a:bodyPr/>
                    <a:lstStyle/>
                    <a:p>
                      <a:pPr algn="ctr"/>
                      <a:r>
                        <a:rPr lang="en-IN" dirty="0">
                          <a:solidFill>
                            <a:schemeClr val="tx1"/>
                          </a:solidFill>
                        </a:rPr>
                        <a:t>107 (18.5)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107 (18.5)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97 (12.5)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56370">
                <a:tc>
                  <a:txBody>
                    <a:bodyPr/>
                    <a:lstStyle/>
                    <a:p>
                      <a:pPr algn="ctr"/>
                      <a:r>
                        <a:rPr lang="en-IN" dirty="0">
                          <a:solidFill>
                            <a:schemeClr val="tx1"/>
                          </a:solidFill>
                        </a:rPr>
                        <a:t>85 (6.5)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80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79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56370">
                <a:tc>
                  <a:txBody>
                    <a:bodyPr/>
                    <a:lstStyle/>
                    <a:p>
                      <a:pPr algn="ctr"/>
                      <a:r>
                        <a:rPr lang="en-IN" dirty="0">
                          <a:solidFill>
                            <a:schemeClr val="tx1"/>
                          </a:solidFill>
                        </a:rPr>
                        <a:t>100 (15.5)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90 (8.5)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97 (12.5)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56370">
                <a:tc>
                  <a:txBody>
                    <a:bodyPr/>
                    <a:lstStyle/>
                    <a:p>
                      <a:pPr algn="ctr"/>
                      <a:r>
                        <a:rPr lang="en-IN" dirty="0">
                          <a:solidFill>
                            <a:schemeClr val="tx1"/>
                          </a:solidFill>
                        </a:rPr>
                        <a:t>97 (12.5)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83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18348">
                <a:tc>
                  <a:txBody>
                    <a:bodyPr/>
                    <a:lstStyle/>
                    <a:p>
                      <a:pPr algn="ctr"/>
                      <a:r>
                        <a:rPr lang="en-IN" dirty="0">
                          <a:solidFill>
                            <a:schemeClr val="tx1"/>
                          </a:solidFill>
                        </a:rPr>
                        <a:t>101 (17)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56370">
                <a:tc>
                  <a:txBody>
                    <a:bodyPr/>
                    <a:lstStyle/>
                    <a:p>
                      <a:pPr algn="ctr"/>
                      <a:r>
                        <a:rPr lang="en-IN" dirty="0">
                          <a:solidFill>
                            <a:schemeClr val="tx1"/>
                          </a:solidFill>
                        </a:rPr>
                        <a:t>64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bg1"/>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356370">
                <a:tc>
                  <a:txBody>
                    <a:bodyPr/>
                    <a:lstStyle/>
                    <a:p>
                      <a:pPr algn="ctr"/>
                      <a:r>
                        <a:rPr lang="en-IN" i="1" dirty="0">
                          <a:solidFill>
                            <a:schemeClr val="tx1"/>
                          </a:solidFill>
                        </a:rPr>
                        <a:t>n</a:t>
                      </a:r>
                      <a:r>
                        <a:rPr lang="en-IN" baseline="-25000" dirty="0">
                          <a:solidFill>
                            <a:schemeClr val="tx1"/>
                          </a:solidFill>
                        </a:rPr>
                        <a:t>1</a:t>
                      </a:r>
                      <a:r>
                        <a:rPr lang="en-IN" dirty="0">
                          <a:solidFill>
                            <a:schemeClr val="tx1"/>
                          </a:solidFill>
                        </a:rPr>
                        <a:t> = 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i="1" dirty="0">
                          <a:solidFill>
                            <a:schemeClr val="tx1"/>
                          </a:solidFill>
                        </a:rPr>
                        <a:t>n</a:t>
                      </a:r>
                      <a:r>
                        <a:rPr lang="en-IN" baseline="-25000" dirty="0">
                          <a:solidFill>
                            <a:schemeClr val="tx1"/>
                          </a:solidFill>
                        </a:rPr>
                        <a:t>2</a:t>
                      </a:r>
                      <a:r>
                        <a:rPr lang="en-IN" dirty="0">
                          <a:solidFill>
                            <a:schemeClr val="tx1"/>
                          </a:solidFill>
                        </a:rPr>
                        <a:t> =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i="1" dirty="0">
                          <a:solidFill>
                            <a:schemeClr val="tx1"/>
                          </a:solidFill>
                        </a:rPr>
                        <a:t>n</a:t>
                      </a:r>
                      <a:r>
                        <a:rPr lang="en-IN" i="0" baseline="-25000" dirty="0">
                          <a:solidFill>
                            <a:schemeClr val="tx1"/>
                          </a:solidFill>
                        </a:rPr>
                        <a:t>3</a:t>
                      </a:r>
                      <a:r>
                        <a:rPr lang="en-IN" dirty="0">
                          <a:solidFill>
                            <a:schemeClr val="tx1"/>
                          </a:solidFill>
                        </a:rPr>
                        <a:t> =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356370">
                <a:tc>
                  <a:txBody>
                    <a:bodyPr/>
                    <a:lstStyle/>
                    <a:p>
                      <a:pPr algn="ctr"/>
                      <a:r>
                        <a:rPr lang="en-IN" i="1" dirty="0">
                          <a:solidFill>
                            <a:schemeClr val="tx1"/>
                          </a:solidFill>
                        </a:rPr>
                        <a:t>R</a:t>
                      </a:r>
                      <a:r>
                        <a:rPr lang="en-IN" baseline="-25000" dirty="0">
                          <a:solidFill>
                            <a:schemeClr val="tx1"/>
                          </a:solidFill>
                        </a:rPr>
                        <a:t>1</a:t>
                      </a:r>
                      <a:r>
                        <a:rPr lang="en-IN" dirty="0">
                          <a:solidFill>
                            <a:schemeClr val="tx1"/>
                          </a:solidFill>
                        </a:rPr>
                        <a:t> = 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i="1" dirty="0">
                          <a:solidFill>
                            <a:schemeClr val="tx1"/>
                          </a:solidFill>
                        </a:rPr>
                        <a:t>R</a:t>
                      </a:r>
                      <a:r>
                        <a:rPr lang="en-IN" i="0" baseline="-25000" dirty="0">
                          <a:solidFill>
                            <a:schemeClr val="tx1"/>
                          </a:solidFill>
                        </a:rPr>
                        <a:t>2</a:t>
                      </a:r>
                      <a:r>
                        <a:rPr lang="en-IN" dirty="0">
                          <a:solidFill>
                            <a:schemeClr val="tx1"/>
                          </a:solidFill>
                        </a:rPr>
                        <a:t> = 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i="1" dirty="0">
                          <a:solidFill>
                            <a:schemeClr val="tx1"/>
                          </a:solidFill>
                        </a:rPr>
                        <a:t>R</a:t>
                      </a:r>
                      <a:r>
                        <a:rPr lang="en-IN" i="0" baseline="-25000" dirty="0">
                          <a:solidFill>
                            <a:schemeClr val="tx1"/>
                          </a:solidFill>
                        </a:rPr>
                        <a:t>3</a:t>
                      </a:r>
                      <a:r>
                        <a:rPr lang="en-IN" dirty="0">
                          <a:solidFill>
                            <a:schemeClr val="tx1"/>
                          </a:solidFill>
                        </a:rPr>
                        <a:t> = 53.5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004078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sz="3600" dirty="0">
                <a:latin typeface="+mj-lt"/>
              </a:rPr>
              <a:t>Example: Effect of Lead on IQ Scores </a:t>
            </a:r>
            <a:r>
              <a:rPr lang="en-US" sz="2000" b="0" dirty="0">
                <a:latin typeface="+mj-lt"/>
              </a:rPr>
              <a:t>(3 of 11)</a:t>
            </a:r>
            <a:endParaRPr lang="en-IN" sz="2000" b="0" dirty="0">
              <a:latin typeface="+mj-lt"/>
            </a:endParaRPr>
          </a:p>
        </p:txBody>
      </p:sp>
      <p:sp>
        <p:nvSpPr>
          <p:cNvPr id="3" name="Content Placeholder 2"/>
          <p:cNvSpPr>
            <a:spLocks noGrp="1"/>
          </p:cNvSpPr>
          <p:nvPr>
            <p:ph idx="1"/>
          </p:nvPr>
        </p:nvSpPr>
        <p:spPr>
          <a:xfrm>
            <a:off x="457200" y="1600201"/>
            <a:ext cx="8077200" cy="2057400"/>
          </a:xfrm>
        </p:spPr>
        <p:txBody>
          <a:bodyPr/>
          <a:lstStyle/>
          <a:p>
            <a:pPr marL="0" indent="0">
              <a:spcBef>
                <a:spcPts val="1200"/>
              </a:spcBef>
              <a:buNone/>
            </a:pPr>
            <a:r>
              <a:rPr lang="en-US" sz="2600" dirty="0"/>
              <a:t>Solution</a:t>
            </a:r>
          </a:p>
          <a:p>
            <a:pPr marL="0" indent="0">
              <a:spcBef>
                <a:spcPts val="1200"/>
              </a:spcBef>
              <a:buNone/>
            </a:pPr>
            <a:r>
              <a:rPr lang="en-US" sz="2400" b="1" dirty="0"/>
              <a:t>Requirement Check </a:t>
            </a:r>
            <a:r>
              <a:rPr lang="en-US" sz="2400" dirty="0"/>
              <a:t>(1) Each of the three samples is a simple random independent sample. (2) Each sample size is at least 5. The requirements are satisfied.</a:t>
            </a:r>
            <a:endParaRPr lang="en-IN" sz="2400" dirty="0"/>
          </a:p>
        </p:txBody>
      </p:sp>
    </p:spTree>
    <p:extLst>
      <p:ext uri="{BB962C8B-B14F-4D97-AF65-F5344CB8AC3E}">
        <p14:creationId xmlns:p14="http://schemas.microsoft.com/office/powerpoint/2010/main" val="766703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01000" cy="1097280"/>
          </a:xfrm>
        </p:spPr>
        <p:txBody>
          <a:bodyPr/>
          <a:lstStyle/>
          <a:p>
            <a:r>
              <a:rPr lang="en-US" sz="3600" dirty="0">
                <a:latin typeface="+mj-lt"/>
              </a:rPr>
              <a:t>Example: Effect of Lead on IQ Scores </a:t>
            </a:r>
            <a:r>
              <a:rPr lang="en-US" sz="2000" b="0" dirty="0">
                <a:latin typeface="+mj-lt"/>
              </a:rPr>
              <a:t>(4 of 11)</a:t>
            </a:r>
            <a:endParaRPr lang="en-IN" sz="2000" b="0" dirty="0">
              <a:latin typeface="+mj-lt"/>
            </a:endParaRPr>
          </a:p>
        </p:txBody>
      </p:sp>
      <p:sp>
        <p:nvSpPr>
          <p:cNvPr id="3" name="Content Placeholder 2"/>
          <p:cNvSpPr>
            <a:spLocks noGrp="1"/>
          </p:cNvSpPr>
          <p:nvPr>
            <p:ph idx="1"/>
          </p:nvPr>
        </p:nvSpPr>
        <p:spPr>
          <a:xfrm>
            <a:off x="457200" y="1600201"/>
            <a:ext cx="8229600" cy="3657600"/>
          </a:xfrm>
        </p:spPr>
        <p:txBody>
          <a:bodyPr/>
          <a:lstStyle/>
          <a:p>
            <a:pPr marL="0" indent="0">
              <a:spcBef>
                <a:spcPts val="1200"/>
              </a:spcBef>
              <a:buNone/>
            </a:pPr>
            <a:r>
              <a:rPr lang="en-US" sz="2600" dirty="0"/>
              <a:t>Solution</a:t>
            </a:r>
          </a:p>
          <a:p>
            <a:pPr marL="0" indent="0">
              <a:spcBef>
                <a:spcPts val="1200"/>
              </a:spcBef>
              <a:buNone/>
            </a:pPr>
            <a:r>
              <a:rPr lang="en-US" sz="2400" dirty="0"/>
              <a:t>The null and alternative hypotheses are as follows:</a:t>
            </a:r>
          </a:p>
          <a:p>
            <a:pPr marL="0" indent="0">
              <a:spcBef>
                <a:spcPts val="1200"/>
              </a:spcBef>
              <a:buNone/>
            </a:pPr>
            <a:r>
              <a:rPr lang="en-US" sz="2400" i="1" dirty="0"/>
              <a:t>H</a:t>
            </a:r>
            <a:r>
              <a:rPr lang="en-US" sz="2400" baseline="-25000" dirty="0"/>
              <a:t>0</a:t>
            </a:r>
            <a:r>
              <a:rPr lang="en-US" sz="2400" dirty="0"/>
              <a:t>: The population of subjects with low lead exposure, the population with medium lead exposure, and the population with high lead exposure all have performance IQ scores with the same median.</a:t>
            </a:r>
          </a:p>
          <a:p>
            <a:pPr marL="0" indent="0">
              <a:spcBef>
                <a:spcPts val="1200"/>
              </a:spcBef>
              <a:buNone/>
            </a:pPr>
            <a:r>
              <a:rPr lang="en-US" sz="2400" i="1" dirty="0"/>
              <a:t>H</a:t>
            </a:r>
            <a:r>
              <a:rPr lang="en-US" sz="2400" baseline="-25000" dirty="0"/>
              <a:t>1</a:t>
            </a:r>
            <a:r>
              <a:rPr lang="en-US" sz="2400" dirty="0"/>
              <a:t>: The three populations of performance IQ scores have three medians that are not all the same.</a:t>
            </a:r>
          </a:p>
        </p:txBody>
      </p:sp>
    </p:spTree>
    <p:extLst>
      <p:ext uri="{BB962C8B-B14F-4D97-AF65-F5344CB8AC3E}">
        <p14:creationId xmlns:p14="http://schemas.microsoft.com/office/powerpoint/2010/main" val="3209624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sz="3600" dirty="0">
                <a:latin typeface="+mj-lt"/>
              </a:rPr>
              <a:t>Example: Effect of Lead on IQ Scores </a:t>
            </a:r>
            <a:r>
              <a:rPr lang="en-US" sz="2000" b="0" dirty="0">
                <a:latin typeface="+mj-lt"/>
              </a:rPr>
              <a:t>(5 of 11)</a:t>
            </a:r>
            <a:endParaRPr lang="en-IN" sz="2000" b="0" dirty="0">
              <a:latin typeface="+mj-lt"/>
            </a:endParaRPr>
          </a:p>
        </p:txBody>
      </p:sp>
      <p:sp>
        <p:nvSpPr>
          <p:cNvPr id="3" name="Content Placeholder 2"/>
          <p:cNvSpPr>
            <a:spLocks noGrp="1"/>
          </p:cNvSpPr>
          <p:nvPr>
            <p:ph idx="1"/>
          </p:nvPr>
        </p:nvSpPr>
        <p:spPr>
          <a:xfrm>
            <a:off x="457200" y="1600201"/>
            <a:ext cx="8394192" cy="3657600"/>
          </a:xfrm>
        </p:spPr>
        <p:txBody>
          <a:bodyPr/>
          <a:lstStyle/>
          <a:p>
            <a:pPr marL="0" indent="0">
              <a:spcBef>
                <a:spcPts val="1200"/>
              </a:spcBef>
              <a:buNone/>
            </a:pPr>
            <a:r>
              <a:rPr lang="en-US" sz="2600" dirty="0"/>
              <a:t>Solution</a:t>
            </a:r>
          </a:p>
          <a:p>
            <a:pPr marL="0" indent="0">
              <a:spcBef>
                <a:spcPts val="1200"/>
              </a:spcBef>
              <a:buNone/>
            </a:pPr>
            <a:r>
              <a:rPr lang="en-US" sz="2400" b="1" dirty="0"/>
              <a:t>Test Statistic </a:t>
            </a:r>
            <a:r>
              <a:rPr lang="en-US" sz="2400" dirty="0"/>
              <a:t>First combine all of the sample data and rank them, then find the sum of the ranks for each category. In the table, ranks are shown in parentheses next to the original sample values. Next, find the sample size (</a:t>
            </a:r>
            <a:r>
              <a:rPr lang="en-US" sz="2400" i="1" dirty="0"/>
              <a:t>n</a:t>
            </a:r>
            <a:r>
              <a:rPr lang="en-US" sz="2400" dirty="0"/>
              <a:t>) and sum of ranks (</a:t>
            </a:r>
            <a:r>
              <a:rPr lang="en-US" sz="2400" i="1" dirty="0"/>
              <a:t>R</a:t>
            </a:r>
            <a:r>
              <a:rPr lang="en-US" sz="2400" dirty="0"/>
              <a:t>) for each sample. Those values are shown at the bottom of the table. Because the total number of observations is 19, we have </a:t>
            </a:r>
            <a:r>
              <a:rPr lang="en-US" sz="2400" i="1" dirty="0"/>
              <a:t>N </a:t>
            </a:r>
            <a:r>
              <a:rPr lang="en-US" sz="2400" dirty="0"/>
              <a:t>= 19.</a:t>
            </a:r>
            <a:endParaRPr lang="en-IN" sz="2400" dirty="0"/>
          </a:p>
        </p:txBody>
      </p:sp>
    </p:spTree>
    <p:extLst>
      <p:ext uri="{BB962C8B-B14F-4D97-AF65-F5344CB8AC3E}">
        <p14:creationId xmlns:p14="http://schemas.microsoft.com/office/powerpoint/2010/main" val="3488886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Nonparametric Tests</a:t>
            </a:r>
            <a:endParaRPr lang="en-IN" sz="3600" dirty="0">
              <a:solidFill>
                <a:schemeClr val="bg2"/>
              </a:solidFill>
              <a:latin typeface="+mj-lt"/>
            </a:endParaRPr>
          </a:p>
        </p:txBody>
      </p:sp>
      <p:sp>
        <p:nvSpPr>
          <p:cNvPr id="3" name="Content Placeholder 2"/>
          <p:cNvSpPr>
            <a:spLocks noGrp="1"/>
          </p:cNvSpPr>
          <p:nvPr>
            <p:ph idx="1"/>
          </p:nvPr>
        </p:nvSpPr>
        <p:spPr/>
        <p:txBody>
          <a:bodyPr/>
          <a:lstStyle/>
          <a:p>
            <a:pPr marL="12700" indent="0" defTabSz="690563">
              <a:spcBef>
                <a:spcPct val="50000"/>
              </a:spcBef>
              <a:buNone/>
              <a:defRPr/>
            </a:pPr>
            <a:r>
              <a:rPr lang="en-US" sz="2600" dirty="0"/>
              <a:t>13-1 Basics of Nonparametric Tests</a:t>
            </a:r>
          </a:p>
          <a:p>
            <a:pPr marL="12700" indent="0" defTabSz="690563">
              <a:spcBef>
                <a:spcPct val="50000"/>
              </a:spcBef>
              <a:buNone/>
              <a:defRPr/>
            </a:pPr>
            <a:r>
              <a:rPr lang="en-US" sz="2600" dirty="0"/>
              <a:t>13-2 Sign Test</a:t>
            </a:r>
          </a:p>
          <a:p>
            <a:pPr marL="12700" indent="0" defTabSz="690563">
              <a:spcBef>
                <a:spcPct val="50000"/>
              </a:spcBef>
              <a:buNone/>
              <a:defRPr/>
            </a:pPr>
            <a:r>
              <a:rPr lang="en-US" sz="2600" dirty="0"/>
              <a:t>13-3 Wilcoxon Signed-Ranks Test for Matched Pairs</a:t>
            </a:r>
          </a:p>
          <a:p>
            <a:pPr marL="12700" indent="0" defTabSz="690563">
              <a:spcBef>
                <a:spcPct val="50000"/>
              </a:spcBef>
              <a:buNone/>
              <a:defRPr/>
            </a:pPr>
            <a:r>
              <a:rPr lang="en-US" sz="2600" dirty="0"/>
              <a:t>13-4 Wilcoxon Rank-Sum Test for Two Independent Samples</a:t>
            </a:r>
          </a:p>
          <a:p>
            <a:pPr marL="12700" indent="0" defTabSz="690563">
              <a:spcBef>
                <a:spcPct val="50000"/>
              </a:spcBef>
              <a:buNone/>
              <a:defRPr/>
            </a:pPr>
            <a:r>
              <a:rPr lang="en-US" sz="2600" b="1" dirty="0"/>
              <a:t>13-5 Kruskal-Wallis Test for Three or More Samples</a:t>
            </a:r>
          </a:p>
          <a:p>
            <a:pPr marL="12700" indent="0" defTabSz="690563">
              <a:spcBef>
                <a:spcPct val="50000"/>
              </a:spcBef>
              <a:buNone/>
              <a:defRPr/>
            </a:pPr>
            <a:r>
              <a:rPr lang="en-US" sz="2600" dirty="0"/>
              <a:t>13-6 Rank Correlation</a:t>
            </a:r>
          </a:p>
          <a:p>
            <a:pPr marL="12700" indent="0" defTabSz="690563">
              <a:spcBef>
                <a:spcPct val="50000"/>
              </a:spcBef>
              <a:buNone/>
              <a:defRPr/>
            </a:pPr>
            <a:r>
              <a:rPr lang="en-US" sz="2600" dirty="0"/>
              <a:t>13-7 Runs Test for Randomness</a:t>
            </a:r>
            <a:endParaRPr lang="en-IN" sz="2600" dirty="0"/>
          </a:p>
        </p:txBody>
      </p:sp>
    </p:spTree>
    <p:extLst>
      <p:ext uri="{BB962C8B-B14F-4D97-AF65-F5344CB8AC3E}">
        <p14:creationId xmlns:p14="http://schemas.microsoft.com/office/powerpoint/2010/main" val="955902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sz="3600" dirty="0">
                <a:latin typeface="+mj-lt"/>
              </a:rPr>
              <a:t>Example: Effect of Lead on IQ Scores </a:t>
            </a:r>
            <a:r>
              <a:rPr lang="en-US" sz="2000" b="0" dirty="0">
                <a:latin typeface="+mj-lt"/>
              </a:rPr>
              <a:t>(6 of 11)</a:t>
            </a:r>
            <a:endParaRPr lang="en-IN" sz="2000" b="0" dirty="0">
              <a:latin typeface="+mj-lt"/>
            </a:endParaRPr>
          </a:p>
        </p:txBody>
      </p:sp>
      <p:sp>
        <p:nvSpPr>
          <p:cNvPr id="3" name="Content Placeholder 2"/>
          <p:cNvSpPr>
            <a:spLocks noGrp="1"/>
          </p:cNvSpPr>
          <p:nvPr>
            <p:ph idx="1"/>
          </p:nvPr>
        </p:nvSpPr>
        <p:spPr>
          <a:xfrm>
            <a:off x="457200" y="1600201"/>
            <a:ext cx="8229600" cy="990600"/>
          </a:xfrm>
        </p:spPr>
        <p:txBody>
          <a:bodyPr/>
          <a:lstStyle/>
          <a:p>
            <a:pPr marL="0" indent="0">
              <a:spcBef>
                <a:spcPts val="1200"/>
              </a:spcBef>
              <a:buNone/>
            </a:pPr>
            <a:r>
              <a:rPr lang="en-US" sz="2600" dirty="0"/>
              <a:t>Solution</a:t>
            </a:r>
          </a:p>
          <a:p>
            <a:pPr marL="0" indent="0">
              <a:spcBef>
                <a:spcPts val="1200"/>
              </a:spcBef>
              <a:buNone/>
            </a:pPr>
            <a:r>
              <a:rPr lang="en-US" sz="2400" dirty="0"/>
              <a:t>We can now evaluate the test statistic as follows:</a:t>
            </a:r>
            <a:endParaRPr lang="en-IN" sz="2400" dirty="0"/>
          </a:p>
        </p:txBody>
      </p:sp>
      <p:pic>
        <p:nvPicPr>
          <p:cNvPr id="4" name="Picture 3" descr="H = 12 over N times, N + 1, times the sum, R sub 1 squared over n sub 1 + R sub 2 squared over n sub 2, and so on, to + R sub k squared over n sub k, minus 3 times, N + 1. H = 12 over 19 times, 19 + 1, times the sum, 86 squared over 8 + 50.5 squared over 6, and so on, to + 53.5 squared over 5, minus 3 times, 19 + 1. H = 0.69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9479" y="2905320"/>
            <a:ext cx="6265043" cy="2418961"/>
          </a:xfrm>
          <a:prstGeom prst="rect">
            <a:avLst/>
          </a:prstGeom>
        </p:spPr>
      </p:pic>
    </p:spTree>
    <p:extLst>
      <p:ext uri="{BB962C8B-B14F-4D97-AF65-F5344CB8AC3E}">
        <p14:creationId xmlns:p14="http://schemas.microsoft.com/office/powerpoint/2010/main" val="3615418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01000" cy="1097280"/>
          </a:xfrm>
        </p:spPr>
        <p:txBody>
          <a:bodyPr/>
          <a:lstStyle/>
          <a:p>
            <a:r>
              <a:rPr lang="en-US" sz="3600" dirty="0">
                <a:latin typeface="+mj-lt"/>
              </a:rPr>
              <a:t>Example: Effect of Lead on IQ Scores </a:t>
            </a:r>
            <a:r>
              <a:rPr lang="en-US" sz="2000" b="0" dirty="0">
                <a:latin typeface="+mj-lt"/>
              </a:rPr>
              <a:t>(7 of 11)</a:t>
            </a:r>
            <a:endParaRPr lang="en-IN" sz="2000" b="0" dirty="0">
              <a:latin typeface="+mj-lt"/>
            </a:endParaRPr>
          </a:p>
        </p:txBody>
      </p:sp>
      <p:sp>
        <p:nvSpPr>
          <p:cNvPr id="3" name="Content Placeholder 2"/>
          <p:cNvSpPr>
            <a:spLocks noGrp="1"/>
          </p:cNvSpPr>
          <p:nvPr>
            <p:ph idx="1"/>
          </p:nvPr>
        </p:nvSpPr>
        <p:spPr>
          <a:xfrm>
            <a:off x="457200" y="1600201"/>
            <a:ext cx="7848600" cy="2667000"/>
          </a:xfrm>
        </p:spPr>
        <p:txBody>
          <a:bodyPr/>
          <a:lstStyle/>
          <a:p>
            <a:pPr marL="0" indent="0">
              <a:spcBef>
                <a:spcPts val="1200"/>
              </a:spcBef>
              <a:buNone/>
            </a:pPr>
            <a:r>
              <a:rPr lang="en-US" sz="2600" dirty="0"/>
              <a:t>Solution</a:t>
            </a:r>
          </a:p>
          <a:p>
            <a:pPr marL="0" indent="0">
              <a:spcBef>
                <a:spcPts val="1200"/>
              </a:spcBef>
              <a:buNone/>
            </a:pPr>
            <a:r>
              <a:rPr lang="en-US" sz="2400" dirty="0"/>
              <a:t>Because each sample has at least five observations, the distribution of </a:t>
            </a:r>
            <a:r>
              <a:rPr lang="en-US" sz="2400" i="1" dirty="0"/>
              <a:t>H </a:t>
            </a:r>
            <a:r>
              <a:rPr lang="en-US" sz="2400" dirty="0"/>
              <a:t>is approximately a chi-square distribution with </a:t>
            </a:r>
            <a:r>
              <a:rPr lang="en-US" sz="2400" i="1" dirty="0"/>
              <a:t>k </a:t>
            </a:r>
            <a:r>
              <a:rPr lang="en-US" sz="2400" dirty="0"/>
              <a:t>− 1 degrees of freedom. The number of samples is </a:t>
            </a:r>
            <a:r>
              <a:rPr lang="en-US" sz="2400" i="1" dirty="0"/>
              <a:t>k </a:t>
            </a:r>
            <a:r>
              <a:rPr lang="en-US" sz="2400" dirty="0"/>
              <a:t>= 3, so we have 3 − 1 = 2 degrees of freedom.</a:t>
            </a:r>
            <a:endParaRPr lang="en-IN" sz="2400" dirty="0"/>
          </a:p>
        </p:txBody>
      </p:sp>
    </p:spTree>
    <p:extLst>
      <p:ext uri="{BB962C8B-B14F-4D97-AF65-F5344CB8AC3E}">
        <p14:creationId xmlns:p14="http://schemas.microsoft.com/office/powerpoint/2010/main" val="1152610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sz="3600" dirty="0">
                <a:latin typeface="+mj-lt"/>
              </a:rPr>
              <a:t>Example: Effect of Lead on IQ Scores </a:t>
            </a:r>
            <a:r>
              <a:rPr lang="en-US" sz="2000" b="0" dirty="0">
                <a:latin typeface="+mj-lt"/>
              </a:rPr>
              <a:t>(8 of 11)</a:t>
            </a:r>
            <a:endParaRPr lang="en-IN" sz="2000" b="0" dirty="0">
              <a:latin typeface="+mj-lt"/>
            </a:endParaRPr>
          </a:p>
        </p:txBody>
      </p:sp>
      <p:sp>
        <p:nvSpPr>
          <p:cNvPr id="3" name="Content Placeholder 2"/>
          <p:cNvSpPr>
            <a:spLocks noGrp="1"/>
          </p:cNvSpPr>
          <p:nvPr>
            <p:ph idx="1"/>
          </p:nvPr>
        </p:nvSpPr>
        <p:spPr>
          <a:xfrm>
            <a:off x="457200" y="1600200"/>
            <a:ext cx="8077200" cy="2895600"/>
          </a:xfrm>
        </p:spPr>
        <p:txBody>
          <a:bodyPr/>
          <a:lstStyle/>
          <a:p>
            <a:pPr marL="0" indent="0">
              <a:spcBef>
                <a:spcPts val="1200"/>
              </a:spcBef>
              <a:buNone/>
            </a:pPr>
            <a:r>
              <a:rPr lang="en-US" sz="2600" dirty="0"/>
              <a:t>Solution</a:t>
            </a:r>
          </a:p>
          <a:p>
            <a:pPr marL="0" indent="0">
              <a:spcBef>
                <a:spcPts val="1200"/>
              </a:spcBef>
              <a:buNone/>
            </a:pPr>
            <a:r>
              <a:rPr lang="en-US" sz="2400" b="1" i="1" dirty="0"/>
              <a:t>P</a:t>
            </a:r>
            <a:r>
              <a:rPr lang="en-US" sz="2400" b="1" dirty="0"/>
              <a:t>-Value </a:t>
            </a:r>
            <a:r>
              <a:rPr lang="en-US" sz="2400" dirty="0"/>
              <a:t>With </a:t>
            </a:r>
            <a:r>
              <a:rPr lang="en-US" sz="2400" i="1" dirty="0"/>
              <a:t>H </a:t>
            </a:r>
            <a:r>
              <a:rPr lang="en-US" sz="2400" dirty="0"/>
              <a:t>= 0.694 and df = 2, Table A-4 shows that the </a:t>
            </a:r>
            <a:r>
              <a:rPr lang="en-US" sz="2400" i="1" dirty="0"/>
              <a:t>P</a:t>
            </a:r>
            <a:r>
              <a:rPr lang="en-US" sz="2400" dirty="0"/>
              <a:t>-value is greater than 0.10. Using technology, we get </a:t>
            </a:r>
            <a:r>
              <a:rPr lang="en-US" sz="2400" i="1" dirty="0"/>
              <a:t>P</a:t>
            </a:r>
            <a:r>
              <a:rPr lang="en-US" sz="2400" dirty="0"/>
              <a:t>-value = 0.707. Because the </a:t>
            </a:r>
            <a:r>
              <a:rPr lang="en-US" sz="2400" i="1" dirty="0"/>
              <a:t>P</a:t>
            </a:r>
            <a:r>
              <a:rPr lang="en-US" sz="2400" dirty="0"/>
              <a:t>-value is greater than the significance level of 0.05, we fail to reject the null hypothesis of equal population medians.</a:t>
            </a:r>
            <a:endParaRPr lang="en-IN" sz="2400" dirty="0"/>
          </a:p>
        </p:txBody>
      </p:sp>
    </p:spTree>
    <p:extLst>
      <p:ext uri="{BB962C8B-B14F-4D97-AF65-F5344CB8AC3E}">
        <p14:creationId xmlns:p14="http://schemas.microsoft.com/office/powerpoint/2010/main" val="3385993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sz="3600" dirty="0">
                <a:latin typeface="+mj-lt"/>
              </a:rPr>
              <a:t>Example: Effect of Lead on IQ Scores </a:t>
            </a:r>
            <a:r>
              <a:rPr lang="en-US" sz="2000" b="0" dirty="0">
                <a:latin typeface="+mj-lt"/>
              </a:rPr>
              <a:t>(9 of 11)</a:t>
            </a:r>
            <a:endParaRPr lang="en-IN" sz="2000" b="0" dirty="0">
              <a:latin typeface="+mj-lt"/>
            </a:endParaRPr>
          </a:p>
        </p:txBody>
      </p:sp>
      <p:sp>
        <p:nvSpPr>
          <p:cNvPr id="3" name="Content Placeholder 2"/>
          <p:cNvSpPr>
            <a:spLocks noGrp="1"/>
          </p:cNvSpPr>
          <p:nvPr>
            <p:ph idx="1"/>
          </p:nvPr>
        </p:nvSpPr>
        <p:spPr>
          <a:xfrm>
            <a:off x="457200" y="1600201"/>
            <a:ext cx="7924800" cy="3657600"/>
          </a:xfrm>
        </p:spPr>
        <p:txBody>
          <a:bodyPr/>
          <a:lstStyle/>
          <a:p>
            <a:pPr marL="0" indent="0">
              <a:spcBef>
                <a:spcPts val="1200"/>
              </a:spcBef>
              <a:buNone/>
            </a:pPr>
            <a:r>
              <a:rPr lang="en-US" sz="2600" dirty="0"/>
              <a:t>Solution</a:t>
            </a:r>
          </a:p>
          <a:p>
            <a:pPr marL="0" indent="0">
              <a:spcBef>
                <a:spcPts val="1200"/>
              </a:spcBef>
              <a:buNone/>
            </a:pPr>
            <a:r>
              <a:rPr lang="en-US" sz="2400" b="1" dirty="0"/>
              <a:t>Critical Value </a:t>
            </a:r>
            <a:r>
              <a:rPr lang="en-US" sz="2400" dirty="0"/>
              <a:t>Refer to Table A-4 to find the critical value of 5.991, which corresponds to 2 degrees of freedom and a 0.05 significance level (with an area of 0.05 in the right tail). The figure on the next slide shows that the test statistic </a:t>
            </a:r>
            <a:r>
              <a:rPr lang="en-US" sz="2400" i="1" dirty="0"/>
              <a:t>H </a:t>
            </a:r>
            <a:r>
              <a:rPr lang="en-US" sz="2400" dirty="0"/>
              <a:t>= 0.694 does not fall within the critical region bounded by 5.991, so we fail to reject the null hypothesis of equal population medians.</a:t>
            </a:r>
            <a:endParaRPr lang="en-IN" sz="2400" dirty="0"/>
          </a:p>
        </p:txBody>
      </p:sp>
    </p:spTree>
    <p:extLst>
      <p:ext uri="{BB962C8B-B14F-4D97-AF65-F5344CB8AC3E}">
        <p14:creationId xmlns:p14="http://schemas.microsoft.com/office/powerpoint/2010/main" val="2186299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01000" cy="1097280"/>
          </a:xfrm>
        </p:spPr>
        <p:txBody>
          <a:bodyPr/>
          <a:lstStyle/>
          <a:p>
            <a:r>
              <a:rPr lang="en-US" sz="3600" dirty="0">
                <a:latin typeface="+mj-lt"/>
              </a:rPr>
              <a:t>Example: Effect of Lead on IQ Scores </a:t>
            </a:r>
            <a:r>
              <a:rPr lang="en-US" sz="2000" b="0" dirty="0">
                <a:latin typeface="+mj-lt"/>
              </a:rPr>
              <a:t>(10 of 11)</a:t>
            </a:r>
            <a:endParaRPr lang="en-IN" sz="2000" b="0" dirty="0">
              <a:latin typeface="+mj-lt"/>
            </a:endParaRPr>
          </a:p>
        </p:txBody>
      </p:sp>
      <p:sp>
        <p:nvSpPr>
          <p:cNvPr id="3" name="Content Placeholder 2"/>
          <p:cNvSpPr>
            <a:spLocks noGrp="1"/>
          </p:cNvSpPr>
          <p:nvPr>
            <p:ph idx="1"/>
          </p:nvPr>
        </p:nvSpPr>
        <p:spPr>
          <a:xfrm>
            <a:off x="457200" y="1600200"/>
            <a:ext cx="4191000" cy="3886200"/>
          </a:xfrm>
        </p:spPr>
        <p:txBody>
          <a:bodyPr/>
          <a:lstStyle/>
          <a:p>
            <a:pPr marL="0" indent="0">
              <a:spcBef>
                <a:spcPts val="1200"/>
              </a:spcBef>
              <a:buNone/>
            </a:pPr>
            <a:r>
              <a:rPr lang="en-US" sz="2600" dirty="0"/>
              <a:t>Solution</a:t>
            </a:r>
          </a:p>
          <a:p>
            <a:pPr marL="0" indent="0">
              <a:spcBef>
                <a:spcPts val="1200"/>
              </a:spcBef>
              <a:buNone/>
            </a:pPr>
            <a:r>
              <a:rPr lang="en-US" sz="2400" dirty="0"/>
              <a:t>The figure shows the test statistic of </a:t>
            </a:r>
            <a:r>
              <a:rPr lang="en-US" sz="2400" i="1" dirty="0"/>
              <a:t>H </a:t>
            </a:r>
            <a:r>
              <a:rPr lang="en-US" sz="2400" dirty="0"/>
              <a:t>= 0.694 and the critical value of </a:t>
            </a:r>
            <a:r>
              <a:rPr lang="el-GR" sz="2400" i="1" dirty="0"/>
              <a:t>χ</a:t>
            </a:r>
            <a:r>
              <a:rPr lang="en-US" sz="2400" dirty="0">
                <a:latin typeface="Arial" panose="020B0604020202020204" pitchFamily="34" charset="0"/>
                <a:cs typeface="Arial" panose="020B0604020202020204" pitchFamily="34" charset="0"/>
              </a:rPr>
              <a:t>²</a:t>
            </a:r>
            <a:r>
              <a:rPr lang="en-US" sz="2400" dirty="0"/>
              <a:t> = 5.991. The test statistic does not fall in the critical region, so we fail to reject the null hypothesis of equal medians.</a:t>
            </a:r>
            <a:endParaRPr lang="en-IN" sz="2400" dirty="0"/>
          </a:p>
        </p:txBody>
      </p:sp>
      <p:pic>
        <p:nvPicPr>
          <p:cNvPr id="4" name="Picture 3" descr="The graph of H falls with decreasing steepness away from the vertical axis and toward the horizontal axis, with critical value H = 5.991 and H = 0.694. To the right of the critical value, the region under the curve represents 0.0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0" y="1828800"/>
            <a:ext cx="3810543" cy="3064728"/>
          </a:xfrm>
          <a:prstGeom prst="rect">
            <a:avLst/>
          </a:prstGeom>
        </p:spPr>
      </p:pic>
    </p:spTree>
    <p:extLst>
      <p:ext uri="{BB962C8B-B14F-4D97-AF65-F5344CB8AC3E}">
        <p14:creationId xmlns:p14="http://schemas.microsoft.com/office/powerpoint/2010/main" val="813222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sz="3600" dirty="0">
                <a:latin typeface="+mj-lt"/>
              </a:rPr>
              <a:t>Example: Effect of Lead on IQ Scores </a:t>
            </a:r>
            <a:r>
              <a:rPr lang="en-US" sz="2000" b="0" dirty="0">
                <a:latin typeface="+mj-lt"/>
              </a:rPr>
              <a:t>(11 of 11)</a:t>
            </a:r>
            <a:endParaRPr lang="en-IN" sz="2000" b="0" dirty="0">
              <a:latin typeface="+mj-lt"/>
            </a:endParaRPr>
          </a:p>
        </p:txBody>
      </p:sp>
      <p:sp>
        <p:nvSpPr>
          <p:cNvPr id="3" name="Content Placeholder 2"/>
          <p:cNvSpPr>
            <a:spLocks noGrp="1"/>
          </p:cNvSpPr>
          <p:nvPr>
            <p:ph idx="1"/>
          </p:nvPr>
        </p:nvSpPr>
        <p:spPr>
          <a:xfrm>
            <a:off x="457200" y="1600201"/>
            <a:ext cx="7696200" cy="2590800"/>
          </a:xfrm>
        </p:spPr>
        <p:txBody>
          <a:bodyPr/>
          <a:lstStyle/>
          <a:p>
            <a:pPr marL="0" indent="0">
              <a:spcBef>
                <a:spcPts val="1200"/>
              </a:spcBef>
              <a:buNone/>
            </a:pPr>
            <a:r>
              <a:rPr lang="en-US" sz="2600" dirty="0"/>
              <a:t>Interpretation</a:t>
            </a:r>
          </a:p>
          <a:p>
            <a:pPr marL="0" indent="0">
              <a:spcBef>
                <a:spcPts val="1200"/>
              </a:spcBef>
              <a:buNone/>
            </a:pPr>
            <a:r>
              <a:rPr lang="en-US" sz="2400" dirty="0"/>
              <a:t>There is not sufficient evidence to reject the claim that the three samples of performance IQ scores come from populations with medians that are all equal. The population medians do not appear to be significantly different.</a:t>
            </a:r>
            <a:endParaRPr lang="en-IN" sz="2400" dirty="0"/>
          </a:p>
        </p:txBody>
      </p:sp>
    </p:spTree>
    <p:extLst>
      <p:ext uri="{BB962C8B-B14F-4D97-AF65-F5344CB8AC3E}">
        <p14:creationId xmlns:p14="http://schemas.microsoft.com/office/powerpoint/2010/main" val="243727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Key Concept</a:t>
            </a:r>
            <a:endParaRPr lang="en-IN" sz="3600" dirty="0">
              <a:latin typeface="+mj-lt"/>
            </a:endParaRPr>
          </a:p>
        </p:txBody>
      </p:sp>
      <p:sp>
        <p:nvSpPr>
          <p:cNvPr id="3" name="Content Placeholder 2"/>
          <p:cNvSpPr>
            <a:spLocks noGrp="1"/>
          </p:cNvSpPr>
          <p:nvPr>
            <p:ph idx="1"/>
          </p:nvPr>
        </p:nvSpPr>
        <p:spPr>
          <a:xfrm>
            <a:off x="457200" y="1600201"/>
            <a:ext cx="8229600" cy="2133600"/>
          </a:xfrm>
        </p:spPr>
        <p:txBody>
          <a:bodyPr/>
          <a:lstStyle/>
          <a:p>
            <a:pPr marL="0" indent="0">
              <a:buNone/>
            </a:pPr>
            <a:r>
              <a:rPr lang="en-US" sz="2600" dirty="0"/>
              <a:t>This section describes the </a:t>
            </a:r>
            <a:r>
              <a:rPr lang="en-US" sz="2600" b="1" dirty="0"/>
              <a:t>Kruskal-Wallis test,</a:t>
            </a:r>
            <a:r>
              <a:rPr lang="en-US" sz="2600" i="1" dirty="0"/>
              <a:t> </a:t>
            </a:r>
            <a:r>
              <a:rPr lang="en-US" sz="2600" dirty="0"/>
              <a:t>which uses </a:t>
            </a:r>
            <a:r>
              <a:rPr lang="en-US" sz="2600" b="1" dirty="0"/>
              <a:t>ranks</a:t>
            </a:r>
            <a:r>
              <a:rPr lang="en-US" sz="2600" i="1" dirty="0"/>
              <a:t> </a:t>
            </a:r>
            <a:r>
              <a:rPr lang="en-US" sz="2600" dirty="0"/>
              <a:t>of data from three or more independent simple random samples to test the null hypothesis that the samples come from populations with the same median.</a:t>
            </a:r>
            <a:endParaRPr lang="en-IN" sz="2600" dirty="0"/>
          </a:p>
        </p:txBody>
      </p:sp>
    </p:spTree>
    <p:extLst>
      <p:ext uri="{BB962C8B-B14F-4D97-AF65-F5344CB8AC3E}">
        <p14:creationId xmlns:p14="http://schemas.microsoft.com/office/powerpoint/2010/main" val="3702542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Kruskal-Wallis test</a:t>
            </a:r>
            <a:endParaRPr lang="en-IN" sz="3600" dirty="0">
              <a:latin typeface="+mj-lt"/>
            </a:endParaRPr>
          </a:p>
        </p:txBody>
      </p:sp>
      <p:sp>
        <p:nvSpPr>
          <p:cNvPr id="3" name="Content Placeholder 2"/>
          <p:cNvSpPr>
            <a:spLocks noGrp="1"/>
          </p:cNvSpPr>
          <p:nvPr>
            <p:ph idx="1"/>
          </p:nvPr>
        </p:nvSpPr>
        <p:spPr>
          <a:xfrm>
            <a:off x="457200" y="1600201"/>
            <a:ext cx="8229600" cy="3124200"/>
          </a:xfrm>
        </p:spPr>
        <p:txBody>
          <a:bodyPr/>
          <a:lstStyle/>
          <a:p>
            <a:r>
              <a:rPr lang="en-US" sz="2800" dirty="0"/>
              <a:t>Kruskal-Wallis test</a:t>
            </a:r>
          </a:p>
          <a:p>
            <a:pPr marL="857250" lvl="1" indent="-457200"/>
            <a:r>
              <a:rPr lang="en-US" sz="2600" dirty="0"/>
              <a:t>The </a:t>
            </a:r>
            <a:r>
              <a:rPr lang="en-US" sz="2600" b="1" dirty="0"/>
              <a:t>Kruskal-Wallis test </a:t>
            </a:r>
            <a:r>
              <a:rPr lang="en-US" sz="2600" dirty="0"/>
              <a:t>(also called the </a:t>
            </a:r>
            <a:r>
              <a:rPr lang="en-US" sz="2600" b="1" i="1" dirty="0"/>
              <a:t>H </a:t>
            </a:r>
            <a:r>
              <a:rPr lang="en-US" sz="2600" b="1" dirty="0"/>
              <a:t>test</a:t>
            </a:r>
            <a:r>
              <a:rPr lang="en-US" sz="2600" dirty="0"/>
              <a:t>) is a nonparametric test that uses ranks of combined simple random samples from three or more independent populations to test the null hypothesis that the populations have the same median.</a:t>
            </a:r>
            <a:endParaRPr lang="en-IN" sz="2600" dirty="0"/>
          </a:p>
        </p:txBody>
      </p:sp>
    </p:spTree>
    <p:extLst>
      <p:ext uri="{BB962C8B-B14F-4D97-AF65-F5344CB8AC3E}">
        <p14:creationId xmlns:p14="http://schemas.microsoft.com/office/powerpoint/2010/main" val="1928128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Kruskal-Wallis Test: Objective</a:t>
            </a:r>
            <a:endParaRPr lang="en-IN" sz="3600" dirty="0">
              <a:solidFill>
                <a:schemeClr val="bg2"/>
              </a:solidFill>
              <a:latin typeface="+mj-lt"/>
            </a:endParaRPr>
          </a:p>
        </p:txBody>
      </p:sp>
      <p:sp>
        <p:nvSpPr>
          <p:cNvPr id="3" name="Content Placeholder 2"/>
          <p:cNvSpPr>
            <a:spLocks noGrp="1"/>
          </p:cNvSpPr>
          <p:nvPr>
            <p:ph idx="1"/>
          </p:nvPr>
        </p:nvSpPr>
        <p:spPr>
          <a:xfrm>
            <a:off x="457200" y="1600200"/>
            <a:ext cx="8153400" cy="3276600"/>
          </a:xfrm>
        </p:spPr>
        <p:txBody>
          <a:bodyPr/>
          <a:lstStyle/>
          <a:p>
            <a:pPr marL="0" indent="0">
              <a:buNone/>
            </a:pPr>
            <a:r>
              <a:rPr lang="en-US" sz="2600" dirty="0"/>
              <a:t>Use the Kruskal-Wallis test with simple random samples from three or more independent populations for the following null and alternative hypotheses:</a:t>
            </a:r>
          </a:p>
          <a:p>
            <a:pPr marL="0" indent="0">
              <a:buNone/>
            </a:pPr>
            <a:r>
              <a:rPr lang="en-US" sz="2400" i="1" dirty="0"/>
              <a:t>H</a:t>
            </a:r>
            <a:r>
              <a:rPr lang="en-US" sz="2400" baseline="-25000" dirty="0"/>
              <a:t>0</a:t>
            </a:r>
            <a:r>
              <a:rPr lang="en-US" sz="2400" dirty="0"/>
              <a:t>: The samples come from populations with the same median.</a:t>
            </a:r>
          </a:p>
          <a:p>
            <a:pPr marL="0" indent="0">
              <a:buNone/>
            </a:pPr>
            <a:r>
              <a:rPr lang="en-US" sz="2400" i="1" dirty="0"/>
              <a:t>H</a:t>
            </a:r>
            <a:r>
              <a:rPr lang="en-US" sz="2400" baseline="-25000" dirty="0"/>
              <a:t>1</a:t>
            </a:r>
            <a:r>
              <a:rPr lang="en-US" sz="2400" dirty="0"/>
              <a:t>: The samples come from populations with medians that are not all equal.</a:t>
            </a:r>
            <a:endParaRPr lang="en-IN" sz="2400" dirty="0"/>
          </a:p>
        </p:txBody>
      </p:sp>
    </p:spTree>
    <p:extLst>
      <p:ext uri="{BB962C8B-B14F-4D97-AF65-F5344CB8AC3E}">
        <p14:creationId xmlns:p14="http://schemas.microsoft.com/office/powerpoint/2010/main" val="398391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Kruskal-Wallis Test: Notation</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4038600"/>
          </a:xfrm>
        </p:spPr>
        <p:txBody>
          <a:bodyPr/>
          <a:lstStyle/>
          <a:p>
            <a:pPr marL="628650" indent="-628650">
              <a:buNone/>
            </a:pPr>
            <a:r>
              <a:rPr lang="en-US" sz="2600" i="1" dirty="0"/>
              <a:t>N </a:t>
            </a:r>
            <a:r>
              <a:rPr lang="en-US" sz="2600" dirty="0"/>
              <a:t>= total number of observations in all samples  combined</a:t>
            </a:r>
          </a:p>
          <a:p>
            <a:pPr marL="628650" indent="-628650">
              <a:buNone/>
            </a:pPr>
            <a:r>
              <a:rPr lang="en-US" sz="2600" i="1" dirty="0"/>
              <a:t>k </a:t>
            </a:r>
            <a:r>
              <a:rPr lang="en-US" sz="2600" dirty="0"/>
              <a:t>= number of different samples</a:t>
            </a:r>
          </a:p>
          <a:p>
            <a:pPr marL="628650" indent="-628650">
              <a:buNone/>
            </a:pPr>
            <a:r>
              <a:rPr lang="en-US" sz="2600" i="1" dirty="0"/>
              <a:t>R</a:t>
            </a:r>
            <a:r>
              <a:rPr lang="en-US" sz="2600" baseline="-25000" dirty="0"/>
              <a:t>1</a:t>
            </a:r>
            <a:r>
              <a:rPr lang="en-US" sz="2600" dirty="0"/>
              <a:t> = sum of ranks for Sample 1</a:t>
            </a:r>
          </a:p>
          <a:p>
            <a:pPr marL="628650" indent="-628650">
              <a:buNone/>
            </a:pPr>
            <a:r>
              <a:rPr lang="en-US" sz="2600" i="1" dirty="0"/>
              <a:t>n</a:t>
            </a:r>
            <a:r>
              <a:rPr lang="en-US" sz="2600" baseline="-25000" dirty="0"/>
              <a:t>1</a:t>
            </a:r>
            <a:r>
              <a:rPr lang="en-US" sz="2600" dirty="0"/>
              <a:t> = number of observations in Sample 1</a:t>
            </a:r>
          </a:p>
          <a:p>
            <a:pPr marL="0" indent="0">
              <a:buNone/>
            </a:pPr>
            <a:r>
              <a:rPr lang="en-US" sz="2600" dirty="0"/>
              <a:t>For Sample 2, the sum of ranks is </a:t>
            </a:r>
            <a:r>
              <a:rPr lang="en-US" sz="2600" i="1" dirty="0"/>
              <a:t>R</a:t>
            </a:r>
            <a:r>
              <a:rPr lang="en-US" sz="2600" baseline="-25000" dirty="0"/>
              <a:t>2</a:t>
            </a:r>
            <a:r>
              <a:rPr lang="en-US" sz="2600" dirty="0"/>
              <a:t> and the number of observations is </a:t>
            </a:r>
            <a:r>
              <a:rPr lang="en-US" sz="2600" i="1" dirty="0"/>
              <a:t>n</a:t>
            </a:r>
            <a:r>
              <a:rPr lang="en-US" sz="2600" baseline="-25000" dirty="0"/>
              <a:t>2</a:t>
            </a:r>
            <a:r>
              <a:rPr lang="en-US" sz="2600" dirty="0"/>
              <a:t>, and similar notation is used for the other samples.</a:t>
            </a:r>
            <a:endParaRPr lang="en-IN" sz="2600" dirty="0"/>
          </a:p>
        </p:txBody>
      </p:sp>
    </p:spTree>
    <p:extLst>
      <p:ext uri="{BB962C8B-B14F-4D97-AF65-F5344CB8AC3E}">
        <p14:creationId xmlns:p14="http://schemas.microsoft.com/office/powerpoint/2010/main" val="2994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Kruskal-Wallis Test: Requirements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1676400"/>
          </a:xfrm>
        </p:spPr>
        <p:txBody>
          <a:bodyPr/>
          <a:lstStyle/>
          <a:p>
            <a:pPr marL="429768" indent="-429768">
              <a:buFont typeface="+mj-lt"/>
              <a:buAutoNum type="arabicPeriod"/>
            </a:pPr>
            <a:r>
              <a:rPr lang="en-US" sz="2600" dirty="0"/>
              <a:t>We have at least three independent simple random samples.</a:t>
            </a:r>
          </a:p>
          <a:p>
            <a:pPr marL="429768" indent="-429768">
              <a:buFont typeface="+mj-lt"/>
              <a:buAutoNum type="arabicPeriod"/>
            </a:pPr>
            <a:r>
              <a:rPr lang="en-US" sz="2600" dirty="0"/>
              <a:t>Each sample has at least five observations.</a:t>
            </a:r>
            <a:endParaRPr lang="en-IN" sz="2600" dirty="0"/>
          </a:p>
        </p:txBody>
      </p:sp>
    </p:spTree>
    <p:extLst>
      <p:ext uri="{BB962C8B-B14F-4D97-AF65-F5344CB8AC3E}">
        <p14:creationId xmlns:p14="http://schemas.microsoft.com/office/powerpoint/2010/main" val="1850367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Kruskal-Wallis Test: Test Statistic</a:t>
            </a:r>
            <a:endParaRPr lang="en-IN" sz="3600" dirty="0">
              <a:solidFill>
                <a:schemeClr val="bg2"/>
              </a:solidFill>
              <a:latin typeface="+mj-lt"/>
            </a:endParaRPr>
          </a:p>
        </p:txBody>
      </p:sp>
      <p:pic>
        <p:nvPicPr>
          <p:cNvPr id="4" name="Picture 3" descr="H = 12 over N times, N + 1, times the sum, R sub 1 squared over n sub 1 + R sub 2 squared over n sub 2, and so on, to + R sub k squared over n sub k, minus 3 times, N +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9519" y="2514462"/>
            <a:ext cx="5695494" cy="846940"/>
          </a:xfrm>
          <a:prstGeom prst="rect">
            <a:avLst/>
          </a:prstGeom>
        </p:spPr>
      </p:pic>
    </p:spTree>
    <p:extLst>
      <p:ext uri="{BB962C8B-B14F-4D97-AF65-F5344CB8AC3E}">
        <p14:creationId xmlns:p14="http://schemas.microsoft.com/office/powerpoint/2010/main" val="202765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Kruskal-Wallis Test: </a:t>
            </a:r>
            <a:r>
              <a:rPr lang="en-US" sz="3600" i="1" dirty="0">
                <a:solidFill>
                  <a:schemeClr val="bg2"/>
                </a:solidFill>
                <a:latin typeface="+mj-lt"/>
              </a:rPr>
              <a:t>P</a:t>
            </a:r>
            <a:r>
              <a:rPr lang="en-US" sz="3600" dirty="0">
                <a:solidFill>
                  <a:schemeClr val="bg2"/>
                </a:solidFill>
                <a:latin typeface="+mj-lt"/>
              </a:rPr>
              <a:t>-Values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7848600" cy="1905000"/>
          </a:xfrm>
        </p:spPr>
        <p:txBody>
          <a:bodyPr/>
          <a:lstStyle/>
          <a:p>
            <a:pPr marL="0" indent="0">
              <a:buNone/>
            </a:pPr>
            <a:r>
              <a:rPr lang="en-US" sz="2600" i="1" dirty="0"/>
              <a:t>P</a:t>
            </a:r>
            <a:r>
              <a:rPr lang="en-US" sz="2600" dirty="0"/>
              <a:t>-values are often provided by technology. By using the test statistic </a:t>
            </a:r>
            <a:r>
              <a:rPr lang="en-US" sz="2600" i="1" dirty="0"/>
              <a:t>H </a:t>
            </a:r>
            <a:r>
              <a:rPr lang="en-US" sz="2600" dirty="0"/>
              <a:t>and the number of degrees of freedom (</a:t>
            </a:r>
            <a:r>
              <a:rPr lang="en-US" sz="2600" i="1" dirty="0"/>
              <a:t>k </a:t>
            </a:r>
            <a:r>
              <a:rPr lang="en-US" sz="2600" dirty="0"/>
              <a:t>− 1), Table A-4 can be used to find a range of values for the </a:t>
            </a:r>
            <a:r>
              <a:rPr lang="en-US" sz="2600" i="1" dirty="0"/>
              <a:t>P</a:t>
            </a:r>
            <a:r>
              <a:rPr lang="en-US" sz="2600" dirty="0"/>
              <a:t>-value.</a:t>
            </a:r>
            <a:endParaRPr lang="en-IN" sz="2600" dirty="0"/>
          </a:p>
        </p:txBody>
      </p:sp>
    </p:spTree>
    <p:extLst>
      <p:ext uri="{BB962C8B-B14F-4D97-AF65-F5344CB8AC3E}">
        <p14:creationId xmlns:p14="http://schemas.microsoft.com/office/powerpoint/2010/main" val="3325648492"/>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4795</TotalTime>
  <Words>1554</Words>
  <Application>Microsoft Office PowerPoint</Application>
  <PresentationFormat>On-screen Show (4:3)</PresentationFormat>
  <Paragraphs>147</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Times New Roman</vt:lpstr>
      <vt:lpstr>Verdana</vt:lpstr>
      <vt:lpstr>Wingdings</vt:lpstr>
      <vt:lpstr>508 Lecture</vt:lpstr>
      <vt:lpstr>Elementary Statistics</vt:lpstr>
      <vt:lpstr>Nonparametric Tests</vt:lpstr>
      <vt:lpstr>Key Concept</vt:lpstr>
      <vt:lpstr>Kruskal-Wallis test</vt:lpstr>
      <vt:lpstr>Kruskal-Wallis Test: Objective</vt:lpstr>
      <vt:lpstr>Kruskal-Wallis Test: Notation</vt:lpstr>
      <vt:lpstr>Kruskal-Wallis Test: Requirements</vt:lpstr>
      <vt:lpstr>Kruskal-Wallis Test: Test Statistic</vt:lpstr>
      <vt:lpstr>Kruskal-Wallis Test: P-Values</vt:lpstr>
      <vt:lpstr>Kruskal-Wallis Test: Critical Values</vt:lpstr>
      <vt:lpstr>Procedure for Finding the Value of the H Test Statistic (1 of 4)</vt:lpstr>
      <vt:lpstr>Procedure for Finding the Value of the H Test Statistic (2 of 4)</vt:lpstr>
      <vt:lpstr>Procedure for Finding the Value of the H Test Statistic (3 of 4)</vt:lpstr>
      <vt:lpstr>Procedure for Finding the Value of the H Test Statistic (4 of 4)</vt:lpstr>
      <vt:lpstr>Example: Effect of Lead on IQ Scores (1 of 11)</vt:lpstr>
      <vt:lpstr>Example: Effect of Lead on IQ Scores (2 of 11)</vt:lpstr>
      <vt:lpstr>Example: Effect of Lead on IQ Scores (3 of 11)</vt:lpstr>
      <vt:lpstr>Example: Effect of Lead on IQ Scores (4 of 11)</vt:lpstr>
      <vt:lpstr>Example: Effect of Lead on IQ Scores (5 of 11)</vt:lpstr>
      <vt:lpstr>Example: Effect of Lead on IQ Scores (6 of 11)</vt:lpstr>
      <vt:lpstr>Example: Effect of Lead on IQ Scores (7 of 11)</vt:lpstr>
      <vt:lpstr>Example: Effect of Lead on IQ Scores (8 of 11)</vt:lpstr>
      <vt:lpstr>Example: Effect of Lead on IQ Scores (9 of 11)</vt:lpstr>
      <vt:lpstr>Example: Effect of Lead on IQ Scores (10 of 11)</vt:lpstr>
      <vt:lpstr>Example: Effect of Lead on IQ Scores (11 of 11)</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Elementary Statistics, 13e</dc:title>
  <dc:subject>Statistics</dc:subject>
  <dc:creator>Mario F. Triola</dc:creator>
  <cp:lastModifiedBy>Idalis Padron</cp:lastModifiedBy>
  <cp:revision>1317</cp:revision>
  <dcterms:created xsi:type="dcterms:W3CDTF">2014-07-14T20:04:21Z</dcterms:created>
  <dcterms:modified xsi:type="dcterms:W3CDTF">2020-06-30T00:37:26Z</dcterms:modified>
</cp:coreProperties>
</file>