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57" r:id="rId2"/>
    <p:sldId id="256" r:id="rId3"/>
    <p:sldId id="258" r:id="rId4"/>
    <p:sldId id="259" r:id="rId5"/>
    <p:sldId id="260" r:id="rId6"/>
    <p:sldId id="261" r:id="rId7"/>
    <p:sldId id="262" r:id="rId8"/>
    <p:sldId id="263" r:id="rId9"/>
    <p:sldId id="264" r:id="rId10"/>
    <p:sldId id="266" r:id="rId11"/>
    <p:sldId id="265" r:id="rId12"/>
    <p:sldId id="268" r:id="rId13"/>
    <p:sldId id="276"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E34314-390F-440D-B4DB-4A1B71691D62}" type="datetimeFigureOut">
              <a:rPr lang="en-US" smtClean="0"/>
              <a:pPr/>
              <a:t>3/2/2020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F377C5-2183-4226-931A-F97A18C07A18}" type="slidenum">
              <a:rPr lang="en-US" smtClean="0"/>
              <a:pPr/>
              <a:t>‹#›</a:t>
            </a:fld>
            <a:endParaRPr lang="en-US" dirty="0"/>
          </a:p>
        </p:txBody>
      </p:sp>
    </p:spTree>
    <p:extLst>
      <p:ext uri="{BB962C8B-B14F-4D97-AF65-F5344CB8AC3E}">
        <p14:creationId xmlns:p14="http://schemas.microsoft.com/office/powerpoint/2010/main" xmlns="" val="1068652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F377C5-2183-4226-931A-F97A18C07A18}" type="slidenum">
              <a:rPr lang="en-US" smtClean="0"/>
              <a:pPr/>
              <a:t>8</a:t>
            </a:fld>
            <a:endParaRPr lang="en-US" dirty="0"/>
          </a:p>
        </p:txBody>
      </p:sp>
    </p:spTree>
    <p:extLst>
      <p:ext uri="{BB962C8B-B14F-4D97-AF65-F5344CB8AC3E}">
        <p14:creationId xmlns:p14="http://schemas.microsoft.com/office/powerpoint/2010/main" xmlns="" val="866024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9289206B-B34A-4EB9-9882-E05A1235CC12}" type="datetimeFigureOut">
              <a:rPr lang="en-US" smtClean="0"/>
              <a:pPr/>
              <a:t>3/2/2020</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713A3017-2682-4B82-AAD8-F0206F6CDDBE}"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xmlns="" val="1798934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9206B-B34A-4EB9-9882-E05A1235CC12}" type="datetimeFigureOut">
              <a:rPr lang="en-US" smtClean="0"/>
              <a:pPr/>
              <a:t>3/2/2020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368273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9206B-B34A-4EB9-9882-E05A1235CC12}" type="datetimeFigureOut">
              <a:rPr lang="en-US" smtClean="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1658272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9206B-B34A-4EB9-9882-E05A1235CC12}" type="datetimeFigureOut">
              <a:rPr lang="en-US" smtClean="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1843264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9206B-B34A-4EB9-9882-E05A1235CC12}" type="datetimeFigureOut">
              <a:rPr lang="en-US" smtClean="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1329562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9206B-B34A-4EB9-9882-E05A1235CC12}" type="datetimeFigureOut">
              <a:rPr lang="en-US" smtClean="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1805088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9206B-B34A-4EB9-9882-E05A1235CC12}" type="datetimeFigureOut">
              <a:rPr lang="en-US" smtClean="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3716314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89206B-B34A-4EB9-9882-E05A1235CC12}" type="datetimeFigureOut">
              <a:rPr lang="en-US" smtClean="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2358926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89206B-B34A-4EB9-9882-E05A1235CC12}" type="datetimeFigureOut">
              <a:rPr lang="en-US" smtClean="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855950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9289206B-B34A-4EB9-9882-E05A1235CC12}" type="datetimeFigureOut">
              <a:rPr lang="en-US" smtClean="0"/>
              <a:pPr/>
              <a:t>3/2/2020</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837608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89206B-B34A-4EB9-9882-E05A1235CC12}" type="datetimeFigureOut">
              <a:rPr lang="en-US" smtClean="0"/>
              <a:pPr/>
              <a:t>3/2/2020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214185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89206B-B34A-4EB9-9882-E05A1235CC12}" type="datetimeFigureOut">
              <a:rPr lang="en-US" smtClean="0"/>
              <a:pPr/>
              <a:t>3/2/2020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1786664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89206B-B34A-4EB9-9882-E05A1235CC12}" type="datetimeFigureOut">
              <a:rPr lang="en-US" smtClean="0"/>
              <a:pPr/>
              <a:t>3/2/2020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35478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89206B-B34A-4EB9-9882-E05A1235CC12}" type="datetimeFigureOut">
              <a:rPr lang="en-US" smtClean="0"/>
              <a:pPr/>
              <a:t>3/2/2020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1055670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9206B-B34A-4EB9-9882-E05A1235CC12}" type="datetimeFigureOut">
              <a:rPr lang="en-US" smtClean="0"/>
              <a:pPr/>
              <a:t>3/2/2020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378000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9206B-B34A-4EB9-9882-E05A1235CC12}" type="datetimeFigureOut">
              <a:rPr lang="en-US" smtClean="0"/>
              <a:pPr/>
              <a:t>3/2/2020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3069692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89206B-B34A-4EB9-9882-E05A1235CC12}" type="datetimeFigureOut">
              <a:rPr lang="en-US" smtClean="0"/>
              <a:pPr/>
              <a:t>3/2/2020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3244634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289206B-B34A-4EB9-9882-E05A1235CC12}" type="datetimeFigureOut">
              <a:rPr lang="en-US" smtClean="0"/>
              <a:pPr/>
              <a:t>3/2/2020</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13A3017-2682-4B82-AAD8-F0206F6CDDBE}" type="slidenum">
              <a:rPr lang="en-US" smtClean="0"/>
              <a:pPr/>
              <a:t>‹#›</a:t>
            </a:fld>
            <a:endParaRPr lang="en-US" dirty="0"/>
          </a:p>
        </p:txBody>
      </p:sp>
    </p:spTree>
    <p:extLst>
      <p:ext uri="{BB962C8B-B14F-4D97-AF65-F5344CB8AC3E}">
        <p14:creationId xmlns:p14="http://schemas.microsoft.com/office/powerpoint/2010/main" xmlns="" val="272506918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600200"/>
          </a:xfrm>
        </p:spPr>
        <p:txBody>
          <a:bodyPr>
            <a:normAutofit fontScale="90000"/>
          </a:bodyPr>
          <a:lstStyle/>
          <a:p>
            <a:pPr algn="l"/>
            <a:r>
              <a:rPr lang="en-US" dirty="0" smtClean="0"/>
              <a:t>New Webstore for Pine Furniture </a:t>
            </a:r>
            <a:endParaRPr lang="en-US" dirty="0"/>
          </a:p>
        </p:txBody>
      </p:sp>
      <p:sp>
        <p:nvSpPr>
          <p:cNvPr id="3" name="Subtitle 2"/>
          <p:cNvSpPr>
            <a:spLocks noGrp="1"/>
          </p:cNvSpPr>
          <p:nvPr>
            <p:ph type="subTitle" idx="1"/>
          </p:nvPr>
        </p:nvSpPr>
        <p:spPr>
          <a:xfrm>
            <a:off x="685800" y="2743200"/>
            <a:ext cx="7772400" cy="2068111"/>
          </a:xfrm>
        </p:spPr>
        <p:txBody>
          <a:bodyPr>
            <a:normAutofit/>
          </a:bodyPr>
          <a:lstStyle/>
          <a:p>
            <a:pPr algn="ctr"/>
            <a:r>
              <a:rPr lang="en-US" b="1" dirty="0">
                <a:solidFill>
                  <a:schemeClr val="tx1">
                    <a:lumMod val="95000"/>
                    <a:lumOff val="5000"/>
                  </a:schemeClr>
                </a:solidFill>
              </a:rPr>
              <a:t>Gabrielle Briscoe </a:t>
            </a:r>
          </a:p>
          <a:p>
            <a:pPr algn="ctr"/>
            <a:r>
              <a:rPr lang="en-US" b="1" dirty="0">
                <a:solidFill>
                  <a:schemeClr val="tx1">
                    <a:lumMod val="95000"/>
                    <a:lumOff val="5000"/>
                  </a:schemeClr>
                </a:solidFill>
              </a:rPr>
              <a:t>BSA/375</a:t>
            </a:r>
          </a:p>
          <a:p>
            <a:pPr algn="ctr"/>
            <a:r>
              <a:rPr lang="en-US" b="1" dirty="0">
                <a:solidFill>
                  <a:schemeClr val="tx1">
                    <a:lumMod val="95000"/>
                    <a:lumOff val="5000"/>
                  </a:schemeClr>
                </a:solidFill>
              </a:rPr>
              <a:t>University of Phoenix </a:t>
            </a:r>
          </a:p>
          <a:p>
            <a:pPr algn="ctr"/>
            <a:r>
              <a:rPr lang="en-US" b="1" dirty="0">
                <a:solidFill>
                  <a:schemeClr val="tx1">
                    <a:lumMod val="95000"/>
                    <a:lumOff val="5000"/>
                  </a:schemeClr>
                </a:solidFill>
              </a:rPr>
              <a:t>Professor </a:t>
            </a:r>
            <a:r>
              <a:rPr lang="en-US" b="1" dirty="0" err="1">
                <a:solidFill>
                  <a:schemeClr val="tx1"/>
                </a:solidFill>
              </a:rPr>
              <a:t>Hautzinger</a:t>
            </a:r>
            <a:r>
              <a:rPr lang="en-US" b="1" dirty="0">
                <a:solidFill>
                  <a:schemeClr val="tx1"/>
                </a:solidFill>
              </a:rPr>
              <a:t>-Forrest</a:t>
            </a:r>
          </a:p>
          <a:p>
            <a:pPr algn="ctr"/>
            <a:r>
              <a:rPr lang="en-US" b="1" dirty="0" smtClean="0">
                <a:solidFill>
                  <a:schemeClr val="tx1">
                    <a:lumMod val="95000"/>
                    <a:lumOff val="5000"/>
                  </a:schemeClr>
                </a:solidFill>
              </a:rPr>
              <a:t>03/02/2020</a:t>
            </a:r>
            <a:endParaRPr lang="en-US" b="1" dirty="0">
              <a:solidFill>
                <a:schemeClr val="tx1">
                  <a:lumMod val="95000"/>
                  <a:lumOff val="5000"/>
                </a:schemeClr>
              </a:solidFill>
            </a:endParaRPr>
          </a:p>
          <a:p>
            <a:pPr algn="ctr"/>
            <a:endParaRPr lang="en-US" dirty="0"/>
          </a:p>
        </p:txBody>
      </p:sp>
    </p:spTree>
    <p:extLst>
      <p:ext uri="{BB962C8B-B14F-4D97-AF65-F5344CB8AC3E}">
        <p14:creationId xmlns:p14="http://schemas.microsoft.com/office/powerpoint/2010/main" xmlns="" val="2109314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Characteristics of IS Projects</a:t>
            </a:r>
            <a:endParaRPr lang="en-US" dirty="0"/>
          </a:p>
        </p:txBody>
      </p:sp>
      <p:sp>
        <p:nvSpPr>
          <p:cNvPr id="2" name="Content Placeholder 1"/>
          <p:cNvSpPr>
            <a:spLocks noGrp="1"/>
          </p:cNvSpPr>
          <p:nvPr>
            <p:ph idx="1"/>
          </p:nvPr>
        </p:nvSpPr>
        <p:spPr/>
        <p:txBody>
          <a:bodyPr>
            <a:normAutofit fontScale="92500"/>
          </a:bodyPr>
          <a:lstStyle/>
          <a:p>
            <a:r>
              <a:rPr lang="en-US" dirty="0" smtClean="0"/>
              <a:t>They must be distinctive. </a:t>
            </a:r>
          </a:p>
          <a:p>
            <a:r>
              <a:rPr lang="en-US" dirty="0" smtClean="0"/>
              <a:t>They are short-lived in nature.</a:t>
            </a:r>
          </a:p>
          <a:p>
            <a:r>
              <a:rPr lang="en-US" dirty="0" smtClean="0"/>
              <a:t>They have accepted goals.</a:t>
            </a:r>
          </a:p>
          <a:p>
            <a:r>
              <a:rPr lang="en-US" dirty="0" smtClean="0"/>
              <a:t>A project is considered successful when all goals are achieved.</a:t>
            </a:r>
          </a:p>
          <a:p>
            <a:r>
              <a:rPr lang="en-US" dirty="0" smtClean="0"/>
              <a:t>A fortunate project must meet all the customers expectations.</a:t>
            </a:r>
          </a:p>
          <a:p>
            <a:r>
              <a:rPr lang="en-US" dirty="0" smtClean="0"/>
              <a:t>They have an exact time, cost and execution prerequisite.</a:t>
            </a:r>
          </a:p>
          <a:p>
            <a:r>
              <a:rPr lang="en-US" dirty="0" smtClean="0"/>
              <a:t>They have a constrained spending plan.</a:t>
            </a:r>
            <a:endParaRPr lang="en-US" dirty="0"/>
          </a:p>
        </p:txBody>
      </p:sp>
    </p:spTree>
    <p:extLst>
      <p:ext uri="{BB962C8B-B14F-4D97-AF65-F5344CB8AC3E}">
        <p14:creationId xmlns:p14="http://schemas.microsoft.com/office/powerpoint/2010/main" xmlns="" val="1581033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5628"/>
            <a:ext cx="8229600" cy="1143000"/>
          </a:xfrm>
        </p:spPr>
        <p:txBody>
          <a:bodyPr>
            <a:normAutofit/>
          </a:bodyPr>
          <a:lstStyle/>
          <a:p>
            <a:r>
              <a:rPr lang="en-US" sz="2600" b="0" dirty="0" smtClean="0">
                <a:solidFill>
                  <a:schemeClr val="tx1"/>
                </a:solidFill>
                <a:effectLst/>
              </a:rPr>
              <a:t>Four Methods for Identifying and Selecting IS Projects</a:t>
            </a:r>
            <a:endParaRPr lang="en-US" sz="2600" dirty="0">
              <a:solidFill>
                <a:schemeClr val="tx1"/>
              </a:solidFill>
            </a:endParaRPr>
          </a:p>
        </p:txBody>
      </p:sp>
      <p:sp>
        <p:nvSpPr>
          <p:cNvPr id="2" name="Content Placeholder 1"/>
          <p:cNvSpPr>
            <a:spLocks noGrp="1"/>
          </p:cNvSpPr>
          <p:nvPr>
            <p:ph idx="1"/>
          </p:nvPr>
        </p:nvSpPr>
        <p:spPr>
          <a:xfrm>
            <a:off x="982133" y="1600200"/>
            <a:ext cx="7704667" cy="4419600"/>
          </a:xfrm>
        </p:spPr>
        <p:txBody>
          <a:bodyPr>
            <a:normAutofit fontScale="92500"/>
          </a:bodyPr>
          <a:lstStyle/>
          <a:p>
            <a:r>
              <a:rPr lang="en-US" dirty="0" smtClean="0"/>
              <a:t>Cost benefit ratio-Cost benefit ratio alludes to the ratio of investment cost of a project to the return value obtained from a project.</a:t>
            </a:r>
          </a:p>
          <a:p>
            <a:r>
              <a:rPr lang="en-US" dirty="0" smtClean="0"/>
              <a:t>Economic model- It focuses on the net profit obtained after tax and other deductions like capital expenditure are made.</a:t>
            </a:r>
          </a:p>
          <a:p>
            <a:r>
              <a:rPr lang="en-US" dirty="0" smtClean="0"/>
              <a:t>Payback time- Refers to the period a project or investment takes to pay back and thus it’s a basic project selection method.</a:t>
            </a:r>
          </a:p>
          <a:p>
            <a:r>
              <a:rPr lang="en-US" dirty="0" smtClean="0"/>
              <a:t>Opportunity cost- It refers to the cost fore gone for choosing another project. Normally, the chosen project is characterized by a lower opportunity cost.</a:t>
            </a:r>
            <a:endParaRPr lang="en-US" dirty="0"/>
          </a:p>
        </p:txBody>
      </p:sp>
    </p:spTree>
    <p:extLst>
      <p:ext uri="{BB962C8B-B14F-4D97-AF65-F5344CB8AC3E}">
        <p14:creationId xmlns:p14="http://schemas.microsoft.com/office/powerpoint/2010/main" xmlns="" val="2648163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Strengths and Weaknesses of IS Selection Methods</a:t>
            </a:r>
            <a:endParaRPr lang="en-US" dirty="0"/>
          </a:p>
        </p:txBody>
      </p:sp>
      <p:sp>
        <p:nvSpPr>
          <p:cNvPr id="2" name="Content Placeholder 1"/>
          <p:cNvSpPr>
            <a:spLocks noGrp="1"/>
          </p:cNvSpPr>
          <p:nvPr>
            <p:ph idx="1"/>
          </p:nvPr>
        </p:nvSpPr>
        <p:spPr>
          <a:xfrm>
            <a:off x="982133" y="2209800"/>
            <a:ext cx="7704667" cy="3962400"/>
          </a:xfrm>
        </p:spPr>
        <p:txBody>
          <a:bodyPr>
            <a:normAutofit fontScale="92500" lnSpcReduction="20000"/>
          </a:bodyPr>
          <a:lstStyle/>
          <a:p>
            <a:pPr>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r>
              <a:rPr lang="en-US" dirty="0"/>
              <a:t>The cost-benefit ratio has a strength of offering clarity even in unpredictable circumstances. However, it has a weakness of failing to address and account for all variables</a:t>
            </a:r>
            <a:r>
              <a:rPr lang="en-US" dirty="0" smtClean="0"/>
              <a:t>.</a:t>
            </a:r>
          </a:p>
          <a:p>
            <a:pPr>
              <a:buFont typeface="Arial" panose="020B0604020202020204" pitchFamily="34" charset="0"/>
              <a:buChar char="•"/>
            </a:pPr>
            <a:r>
              <a:rPr lang="en-US" dirty="0" smtClean="0"/>
              <a:t>The </a:t>
            </a:r>
            <a:r>
              <a:rPr lang="en-US" dirty="0"/>
              <a:t>economic model is beneficial as it embodies the financial procedures and logistics associated with any project. It has a strength of allowing the prediction of commercial activities of a project based on assumptions. However, it has a weakness of having numerous constraints, which may change at any time hence developing different properties.</a:t>
            </a: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marL="0" indent="0">
              <a:buNone/>
            </a:pPr>
            <a:endParaRPr lang="en-US" dirty="0" smtClean="0"/>
          </a:p>
          <a:p>
            <a:pPr marL="0" indent="0">
              <a:buNone/>
            </a:pPr>
            <a:endParaRPr lang="en-US" dirty="0"/>
          </a:p>
          <a:p>
            <a:pPr marL="109728" indent="0">
              <a:buNone/>
            </a:pPr>
            <a:endParaRPr lang="en-US" dirty="0"/>
          </a:p>
        </p:txBody>
      </p:sp>
    </p:spTree>
    <p:extLst>
      <p:ext uri="{BB962C8B-B14F-4D97-AF65-F5344CB8AC3E}">
        <p14:creationId xmlns:p14="http://schemas.microsoft.com/office/powerpoint/2010/main" xmlns="" val="1015024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GB" dirty="0"/>
          </a:p>
        </p:txBody>
      </p:sp>
      <p:sp>
        <p:nvSpPr>
          <p:cNvPr id="3" name="Content Placeholder 2"/>
          <p:cNvSpPr>
            <a:spLocks noGrp="1"/>
          </p:cNvSpPr>
          <p:nvPr>
            <p:ph idx="1"/>
          </p:nvPr>
        </p:nvSpPr>
        <p:spPr>
          <a:xfrm>
            <a:off x="982133" y="1905000"/>
            <a:ext cx="7704667" cy="4648200"/>
          </a:xfrm>
        </p:spPr>
        <p:txBody>
          <a:bodyPr>
            <a:normAutofit lnSpcReduction="10000"/>
          </a:bodyPr>
          <a:lstStyle/>
          <a:p>
            <a:r>
              <a:rPr lang="en-US" dirty="0" smtClean="0"/>
              <a:t>Payback </a:t>
            </a:r>
            <a:r>
              <a:rPr lang="en-US" dirty="0"/>
              <a:t>time- Is beneficial in that it helps determine the period within which project cash inflows are likely to offset the cash outflows invested on the project.  Its primary strength is that it helps calculate the time a project would take to payback. Nonetheless, the method has a weakness in that the payback period may turn out to be longer or shorter than predicted initially</a:t>
            </a:r>
            <a:r>
              <a:rPr lang="en-US" dirty="0" smtClean="0"/>
              <a:t>.</a:t>
            </a:r>
          </a:p>
          <a:p>
            <a:r>
              <a:rPr lang="en-US" dirty="0" smtClean="0"/>
              <a:t>The </a:t>
            </a:r>
            <a:r>
              <a:rPr lang="en-US" dirty="0"/>
              <a:t>opportunity cost method is beneficial as it help chose a project with the lowest opportunity cost. It has a strength in that it creates awareness of the lost opportunity for the project selected. However, it has a weakness in that it demands much time to evaluate and calculate. </a:t>
            </a:r>
            <a:endParaRPr lang="en-GB" dirty="0"/>
          </a:p>
        </p:txBody>
      </p:sp>
    </p:spTree>
    <p:extLst>
      <p:ext uri="{BB962C8B-B14F-4D97-AF65-F5344CB8AC3E}">
        <p14:creationId xmlns:p14="http://schemas.microsoft.com/office/powerpoint/2010/main" xmlns="" val="1747016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Criteria for Project Ranking</a:t>
            </a:r>
            <a:endParaRPr lang="en-US" dirty="0"/>
          </a:p>
        </p:txBody>
      </p:sp>
      <p:sp>
        <p:nvSpPr>
          <p:cNvPr id="2" name="Content Placeholder 1"/>
          <p:cNvSpPr>
            <a:spLocks noGrp="1"/>
          </p:cNvSpPr>
          <p:nvPr>
            <p:ph idx="1"/>
          </p:nvPr>
        </p:nvSpPr>
        <p:spPr/>
        <p:txBody>
          <a:bodyPr>
            <a:normAutofit/>
          </a:bodyPr>
          <a:lstStyle/>
          <a:p>
            <a:r>
              <a:rPr lang="en-US" dirty="0" smtClean="0"/>
              <a:t>Project ranking is important as it serves as a guarantee to the accomplishment of vital objectives and targets, that aids a accompany to concentrate on the right ventures among the assortment.</a:t>
            </a:r>
          </a:p>
          <a:p>
            <a:pPr marL="109728" indent="0">
              <a:buNone/>
            </a:pPr>
            <a:endParaRPr lang="en-US" dirty="0"/>
          </a:p>
        </p:txBody>
      </p:sp>
    </p:spTree>
    <p:extLst>
      <p:ext uri="{BB962C8B-B14F-4D97-AF65-F5344CB8AC3E}">
        <p14:creationId xmlns:p14="http://schemas.microsoft.com/office/powerpoint/2010/main" xmlns="" val="4267946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Steps for project ranking</a:t>
            </a:r>
            <a:endParaRPr lang="en-US" dirty="0"/>
          </a:p>
        </p:txBody>
      </p:sp>
      <p:sp>
        <p:nvSpPr>
          <p:cNvPr id="2" name="Content Placeholder 1"/>
          <p:cNvSpPr>
            <a:spLocks noGrp="1"/>
          </p:cNvSpPr>
          <p:nvPr>
            <p:ph idx="1"/>
          </p:nvPr>
        </p:nvSpPr>
        <p:spPr/>
        <p:txBody>
          <a:bodyPr/>
          <a:lstStyle/>
          <a:p>
            <a:r>
              <a:rPr lang="en-US" dirty="0" smtClean="0"/>
              <a:t>Collection of all the data related to your project.</a:t>
            </a:r>
          </a:p>
          <a:p>
            <a:r>
              <a:rPr lang="en-US" dirty="0" smtClean="0"/>
              <a:t>Ranking this is developed by </a:t>
            </a:r>
            <a:r>
              <a:rPr lang="en-US" dirty="0"/>
              <a:t>u</a:t>
            </a:r>
            <a:r>
              <a:rPr lang="en-US" dirty="0" smtClean="0"/>
              <a:t>se of ranking model.</a:t>
            </a:r>
          </a:p>
          <a:p>
            <a:r>
              <a:rPr lang="en-US" dirty="0" smtClean="0"/>
              <a:t>Verification – projects must be approved.</a:t>
            </a:r>
            <a:endParaRPr lang="en-US" dirty="0"/>
          </a:p>
        </p:txBody>
      </p:sp>
    </p:spTree>
    <p:extLst>
      <p:ext uri="{BB962C8B-B14F-4D97-AF65-F5344CB8AC3E}">
        <p14:creationId xmlns:p14="http://schemas.microsoft.com/office/powerpoint/2010/main" xmlns="" val="3159615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Project Ranking</a:t>
            </a:r>
            <a:endParaRPr lang="en-US" dirty="0"/>
          </a:p>
        </p:txBody>
      </p:sp>
      <p:sp>
        <p:nvSpPr>
          <p:cNvPr id="2" name="Content Placeholder 1"/>
          <p:cNvSpPr>
            <a:spLocks noGrp="1"/>
          </p:cNvSpPr>
          <p:nvPr>
            <p:ph idx="1"/>
          </p:nvPr>
        </p:nvSpPr>
        <p:spPr/>
        <p:txBody>
          <a:bodyPr/>
          <a:lstStyle/>
          <a:p>
            <a:r>
              <a:rPr lang="en-US" dirty="0" smtClean="0"/>
              <a:t>Corporate furniture</a:t>
            </a:r>
          </a:p>
          <a:p>
            <a:r>
              <a:rPr lang="en-US" dirty="0" smtClean="0"/>
              <a:t>Student furniture</a:t>
            </a:r>
          </a:p>
          <a:p>
            <a:r>
              <a:rPr lang="en-US" dirty="0" smtClean="0"/>
              <a:t>Home office furniture</a:t>
            </a:r>
            <a:endParaRPr lang="en-US" dirty="0"/>
          </a:p>
        </p:txBody>
      </p:sp>
      <p:sp>
        <p:nvSpPr>
          <p:cNvPr id="8" name="Up Arrow 7"/>
          <p:cNvSpPr/>
          <p:nvPr/>
        </p:nvSpPr>
        <p:spPr>
          <a:xfrm>
            <a:off x="4643966" y="3571408"/>
            <a:ext cx="381000" cy="1524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3256318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Project Initiation and Planning Process</a:t>
            </a:r>
            <a:endParaRPr lang="en-US" dirty="0"/>
          </a:p>
        </p:txBody>
      </p:sp>
      <p:sp>
        <p:nvSpPr>
          <p:cNvPr id="2" name="Content Placeholder 1"/>
          <p:cNvSpPr>
            <a:spLocks noGrp="1"/>
          </p:cNvSpPr>
          <p:nvPr>
            <p:ph idx="1"/>
          </p:nvPr>
        </p:nvSpPr>
        <p:spPr>
          <a:xfrm>
            <a:off x="982133" y="2438401"/>
            <a:ext cx="7704667" cy="3886199"/>
          </a:xfrm>
        </p:spPr>
        <p:txBody>
          <a:bodyPr>
            <a:normAutofit fontScale="92500" lnSpcReduction="10000"/>
          </a:bodyPr>
          <a:lstStyle/>
          <a:p>
            <a:r>
              <a:rPr lang="en-US" dirty="0"/>
              <a:t>Project initiation and planning poses as a very significant process for the success of any project. Project initiation holds as the first stage of the project lifecycle and it is the point at which a project comes to form. Typically, the stage entails the designation and the designation of the requirements and the objectives the project intends to achieve.</a:t>
            </a:r>
            <a:endParaRPr lang="en-GB" dirty="0"/>
          </a:p>
          <a:p>
            <a:r>
              <a:rPr lang="en-US" dirty="0"/>
              <a:t>The planning phase holds as the second project management stage. It entails the subdivision of the project into smaller but attainable project tasks. The phase is thus a critical one since each premeditated project task determines the efficiency of the entire project. </a:t>
            </a:r>
            <a:endParaRPr lang="en-GB" dirty="0"/>
          </a:p>
          <a:p>
            <a:endParaRPr lang="en-US" dirty="0"/>
          </a:p>
        </p:txBody>
      </p:sp>
    </p:spTree>
    <p:extLst>
      <p:ext uri="{BB962C8B-B14F-4D97-AF65-F5344CB8AC3E}">
        <p14:creationId xmlns:p14="http://schemas.microsoft.com/office/powerpoint/2010/main" xmlns="" val="574501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Steps of Project Initiation and Planning Process</a:t>
            </a:r>
          </a:p>
        </p:txBody>
      </p:sp>
      <p:sp>
        <p:nvSpPr>
          <p:cNvPr id="2" name="Content Placeholder 1"/>
          <p:cNvSpPr>
            <a:spLocks noGrp="1"/>
          </p:cNvSpPr>
          <p:nvPr>
            <p:ph idx="1"/>
          </p:nvPr>
        </p:nvSpPr>
        <p:spPr>
          <a:xfrm>
            <a:off x="982133" y="2438401"/>
            <a:ext cx="7704667" cy="3561415"/>
          </a:xfrm>
        </p:spPr>
        <p:txBody>
          <a:bodyPr>
            <a:normAutofit fontScale="92500"/>
          </a:bodyPr>
          <a:lstStyle/>
          <a:p>
            <a:pPr marL="624078" indent="-514350">
              <a:buFont typeface="+mj-lt"/>
              <a:buAutoNum type="arabicPeriod"/>
            </a:pPr>
            <a:r>
              <a:rPr lang="en-US" smtClean="0"/>
              <a:t>Establish </a:t>
            </a:r>
            <a:r>
              <a:rPr lang="en-US" dirty="0" smtClean="0"/>
              <a:t>a business plan.</a:t>
            </a:r>
          </a:p>
          <a:p>
            <a:pPr marL="624078" indent="-514350">
              <a:buFont typeface="+mj-lt"/>
              <a:buAutoNum type="arabicPeriod"/>
            </a:pPr>
            <a:r>
              <a:rPr lang="en-US" dirty="0" smtClean="0"/>
              <a:t>Carry out a viability evaluation for the project.</a:t>
            </a:r>
            <a:endParaRPr lang="en-US" dirty="0"/>
          </a:p>
          <a:p>
            <a:pPr marL="624078" indent="-514350">
              <a:buFont typeface="+mj-lt"/>
              <a:buAutoNum type="arabicPeriod"/>
            </a:pPr>
            <a:r>
              <a:rPr lang="en-US" dirty="0" smtClean="0"/>
              <a:t>Establish a project delivery service</a:t>
            </a:r>
          </a:p>
          <a:p>
            <a:pPr marL="624078" indent="-514350">
              <a:buFont typeface="+mj-lt"/>
              <a:buAutoNum type="arabicPeriod"/>
            </a:pPr>
            <a:r>
              <a:rPr lang="en-US" dirty="0" smtClean="0"/>
              <a:t>Identify the anticipated stakeholders for the project</a:t>
            </a:r>
          </a:p>
          <a:p>
            <a:pPr marL="624078" indent="-514350">
              <a:buFont typeface="+mj-lt"/>
              <a:buAutoNum type="arabicPeriod"/>
            </a:pPr>
            <a:r>
              <a:rPr lang="en-US" dirty="0"/>
              <a:t>I</a:t>
            </a:r>
            <a:r>
              <a:rPr lang="en-US" dirty="0" smtClean="0"/>
              <a:t>dentify the team members for the project and institute an office where the project activities will be executed.</a:t>
            </a:r>
          </a:p>
          <a:p>
            <a:pPr marL="624078" indent="-514350">
              <a:buFont typeface="+mj-lt"/>
              <a:buAutoNum type="arabicPeriod"/>
            </a:pPr>
            <a:r>
              <a:rPr lang="en-US" dirty="0" smtClean="0"/>
              <a:t>Execute and carry out a review of the project and attain approval for the subsequent phases.</a:t>
            </a:r>
            <a:endParaRPr lang="en-US" dirty="0"/>
          </a:p>
        </p:txBody>
      </p:sp>
    </p:spTree>
    <p:extLst>
      <p:ext uri="{BB962C8B-B14F-4D97-AF65-F5344CB8AC3E}">
        <p14:creationId xmlns:p14="http://schemas.microsoft.com/office/powerpoint/2010/main" xmlns="" val="640889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a:t>
            </a:r>
            <a:r>
              <a:rPr lang="en-US" smtClean="0"/>
              <a:t>eferences</a:t>
            </a:r>
            <a:endParaRPr lang="en-US" dirty="0"/>
          </a:p>
        </p:txBody>
      </p:sp>
      <p:sp>
        <p:nvSpPr>
          <p:cNvPr id="2" name="Content Placeholder 1"/>
          <p:cNvSpPr>
            <a:spLocks noGrp="1"/>
          </p:cNvSpPr>
          <p:nvPr>
            <p:ph idx="1"/>
          </p:nvPr>
        </p:nvSpPr>
        <p:spPr>
          <a:xfrm>
            <a:off x="982133" y="2057400"/>
            <a:ext cx="7704667" cy="4495799"/>
          </a:xfrm>
        </p:spPr>
        <p:txBody>
          <a:bodyPr>
            <a:normAutofit/>
          </a:bodyPr>
          <a:lstStyle/>
          <a:p>
            <a:r>
              <a:rPr lang="en-US" dirty="0" smtClean="0"/>
              <a:t>Darren, D., (2015)</a:t>
            </a:r>
            <a:r>
              <a:rPr lang="en-US" b="1" dirty="0"/>
              <a:t> </a:t>
            </a:r>
            <a:r>
              <a:rPr lang="en-US" dirty="0"/>
              <a:t>How </a:t>
            </a:r>
            <a:r>
              <a:rPr lang="en-US" dirty="0" smtClean="0"/>
              <a:t>to make an ecommerce business plan for your startup</a:t>
            </a:r>
          </a:p>
          <a:p>
            <a:r>
              <a:rPr lang="en-US" dirty="0"/>
              <a:t>Hunt, R., Killen, C. P., Lee, S., Kang, S., Park, E., &amp; Park, Y. (2008). Applying technology road‐maps in project selection and planning. </a:t>
            </a:r>
            <a:r>
              <a:rPr lang="en-US" i="1" dirty="0"/>
              <a:t>International Journal of Quality &amp; Reliability Management</a:t>
            </a:r>
            <a:r>
              <a:rPr lang="en-US" dirty="0"/>
              <a:t>.</a:t>
            </a:r>
          </a:p>
          <a:p>
            <a:r>
              <a:rPr lang="en-US" dirty="0" smtClean="0"/>
              <a:t>.</a:t>
            </a:r>
            <a:r>
              <a:rPr lang="en-US" sz="2800" dirty="0"/>
              <a:t> </a:t>
            </a:r>
            <a:r>
              <a:rPr lang="en-US" dirty="0"/>
              <a:t>Krishnamurthy, S. (2006). Introducing E-MARKPLAN: A practical methodology to plan e-marketing activities. </a:t>
            </a:r>
            <a:r>
              <a:rPr lang="en-US" i="1" dirty="0"/>
              <a:t>Business Horizons</a:t>
            </a:r>
            <a:r>
              <a:rPr lang="en-US" dirty="0"/>
              <a:t>, </a:t>
            </a:r>
            <a:r>
              <a:rPr lang="en-US" i="1" dirty="0"/>
              <a:t>49</a:t>
            </a:r>
            <a:r>
              <a:rPr lang="en-US" dirty="0"/>
              <a:t>(1), 51-60</a:t>
            </a:r>
            <a:r>
              <a:rPr lang="en-US" dirty="0" smtClean="0"/>
              <a:t>.</a:t>
            </a:r>
          </a:p>
          <a:p>
            <a:endParaRPr lang="en-US" dirty="0"/>
          </a:p>
        </p:txBody>
      </p:sp>
    </p:spTree>
    <p:extLst>
      <p:ext uri="{BB962C8B-B14F-4D97-AF65-F5344CB8AC3E}">
        <p14:creationId xmlns:p14="http://schemas.microsoft.com/office/powerpoint/2010/main" xmlns="" val="3976945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7772400" cy="5724644"/>
          </a:xfrm>
          <a:prstGeom prst="rect">
            <a:avLst/>
          </a:prstGeom>
        </p:spPr>
        <p:txBody>
          <a:bodyPr wrap="square">
            <a:spAutoFit/>
          </a:bodyPr>
          <a:lstStyle/>
          <a:p>
            <a:pPr marL="285750" indent="-285750">
              <a:buFont typeface="Arial" pitchFamily="34" charset="0"/>
              <a:buChar char="•"/>
            </a:pPr>
            <a:r>
              <a:rPr lang="en-US" sz="2600" dirty="0" smtClean="0"/>
              <a:t>Before setting up a web store, it’s worth  to research the market and think about the business plan</a:t>
            </a:r>
          </a:p>
          <a:p>
            <a:pPr marL="285750" indent="-285750">
              <a:buFont typeface="Arial" pitchFamily="34" charset="0"/>
              <a:buChar char="•"/>
            </a:pPr>
            <a:r>
              <a:rPr lang="en-US" sz="2600" dirty="0" smtClean="0"/>
              <a:t>Put down ideas, concerns, and questions on a piece of paper. </a:t>
            </a:r>
          </a:p>
          <a:p>
            <a:pPr marL="285750" indent="-285750">
              <a:buFont typeface="Arial" pitchFamily="34" charset="0"/>
              <a:buChar char="•"/>
            </a:pPr>
            <a:r>
              <a:rPr lang="en-US" sz="2600" dirty="0" smtClean="0"/>
              <a:t>A Business plan helps to prepare for the potential challenges and opportunities  as an entrepreneur (</a:t>
            </a:r>
            <a:r>
              <a:rPr lang="en-US" sz="2800" dirty="0" smtClean="0"/>
              <a:t>Hunt et al., 2008</a:t>
            </a:r>
            <a:r>
              <a:rPr lang="en-US" sz="2600" dirty="0" smtClean="0"/>
              <a:t>).</a:t>
            </a:r>
          </a:p>
          <a:p>
            <a:pPr marL="285750" indent="-285750">
              <a:buFont typeface="Arial" pitchFamily="34" charset="0"/>
              <a:buChar char="•"/>
            </a:pPr>
            <a:r>
              <a:rPr lang="en-US" sz="2600" dirty="0" smtClean="0"/>
              <a:t>In e-commerce stating, a company without a plan is like jumping out of a plane without a parachute. It is ,therefore, always good to start a business with a safety device in place. </a:t>
            </a:r>
          </a:p>
          <a:p>
            <a:pPr marL="285750" indent="-285750">
              <a:buFont typeface="Arial" pitchFamily="34" charset="0"/>
              <a:buChar char="•"/>
            </a:pPr>
            <a:r>
              <a:rPr lang="en-US" sz="2600" dirty="0" smtClean="0"/>
              <a:t>The moment one cannot understand the details with their business, they become prone to failure (</a:t>
            </a:r>
            <a:r>
              <a:rPr lang="en-US" sz="2800" dirty="0" smtClean="0"/>
              <a:t>Krishnamurthy, 2006). </a:t>
            </a:r>
            <a:endParaRPr lang="en-US" sz="2600" dirty="0"/>
          </a:p>
        </p:txBody>
      </p:sp>
    </p:spTree>
    <p:extLst>
      <p:ext uri="{BB962C8B-B14F-4D97-AF65-F5344CB8AC3E}">
        <p14:creationId xmlns:p14="http://schemas.microsoft.com/office/powerpoint/2010/main" xmlns="" val="1126909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81000"/>
            <a:ext cx="8305800" cy="4770537"/>
          </a:xfrm>
          <a:prstGeom prst="rect">
            <a:avLst/>
          </a:prstGeom>
        </p:spPr>
        <p:txBody>
          <a:bodyPr wrap="square">
            <a:spAutoFit/>
          </a:bodyPr>
          <a:lstStyle/>
          <a:p>
            <a:pPr marL="285750" indent="-285750">
              <a:buFont typeface="Arial" pitchFamily="34" charset="0"/>
              <a:buChar char="•"/>
            </a:pPr>
            <a:r>
              <a:rPr lang="en-US" sz="2600" dirty="0" smtClean="0"/>
              <a:t>Brainstorming helps analyze the business processes, concepts, and the goals that are realistic.</a:t>
            </a:r>
          </a:p>
          <a:p>
            <a:pPr marL="285750" indent="-285750">
              <a:buFont typeface="Arial" pitchFamily="34" charset="0"/>
              <a:buChar char="•"/>
            </a:pPr>
            <a:endParaRPr lang="en-US" sz="2600" dirty="0" smtClean="0"/>
          </a:p>
          <a:p>
            <a:pPr marL="285750" indent="-285750">
              <a:buFont typeface="Arial" pitchFamily="34" charset="0"/>
              <a:buChar char="•"/>
            </a:pPr>
            <a:r>
              <a:rPr lang="en-US" sz="2600" dirty="0" smtClean="0"/>
              <a:t>Ensuring one understands every piece of a business plan will help comprehend how the business will operate and how to sustain it in the future as a successful e-commerce platform </a:t>
            </a:r>
            <a:r>
              <a:rPr lang="en-US" sz="2400" dirty="0"/>
              <a:t>(Hunt et al., 2008</a:t>
            </a:r>
            <a:r>
              <a:rPr lang="en-US" sz="2400" dirty="0" smtClean="0"/>
              <a:t>)</a:t>
            </a:r>
            <a:r>
              <a:rPr lang="en-US" sz="2600" dirty="0" smtClean="0"/>
              <a:t>.</a:t>
            </a:r>
          </a:p>
          <a:p>
            <a:endParaRPr lang="en-US" sz="2600" dirty="0" smtClean="0"/>
          </a:p>
          <a:p>
            <a:pPr marL="285750" indent="-285750">
              <a:buFont typeface="Arial" pitchFamily="34" charset="0"/>
              <a:buChar char="•"/>
            </a:pPr>
            <a:r>
              <a:rPr lang="en-US" sz="2600" dirty="0" smtClean="0"/>
              <a:t>Having the targeted audience in mind, how to look for investors or a start-up campaign on how to use the platform is essential. </a:t>
            </a:r>
          </a:p>
          <a:p>
            <a:endParaRPr lang="en-US" dirty="0"/>
          </a:p>
        </p:txBody>
      </p:sp>
    </p:spTree>
    <p:extLst>
      <p:ext uri="{BB962C8B-B14F-4D97-AF65-F5344CB8AC3E}">
        <p14:creationId xmlns:p14="http://schemas.microsoft.com/office/powerpoint/2010/main" xmlns="" val="1585242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85750" lvl="0" indent="-285750">
              <a:spcBef>
                <a:spcPts val="0"/>
              </a:spcBef>
            </a:pPr>
            <a:r>
              <a:rPr lang="en-US" sz="2600" dirty="0">
                <a:solidFill>
                  <a:prstClr val="black"/>
                </a:solidFill>
                <a:ea typeface="+mn-ea"/>
                <a:cs typeface="+mn-cs"/>
              </a:rPr>
              <a:t>A</a:t>
            </a:r>
            <a:r>
              <a:rPr lang="en-US" sz="2600" b="0" dirty="0" smtClean="0">
                <a:solidFill>
                  <a:prstClr val="black"/>
                </a:solidFill>
                <a:effectLst/>
                <a:ea typeface="+mn-ea"/>
                <a:cs typeface="+mn-cs"/>
              </a:rPr>
              <a:t> Business Plan Should Contain the Following; </a:t>
            </a:r>
            <a:r>
              <a:rPr lang="en-US" sz="1800" b="0" dirty="0">
                <a:solidFill>
                  <a:prstClr val="black"/>
                </a:solidFill>
                <a:effectLst/>
                <a:ea typeface="+mn-ea"/>
                <a:cs typeface="+mn-cs"/>
              </a:rPr>
              <a:t/>
            </a:r>
            <a:br>
              <a:rPr lang="en-US" sz="1800" b="0" dirty="0">
                <a:solidFill>
                  <a:prstClr val="black"/>
                </a:solidFill>
                <a:effectLst/>
                <a:ea typeface="+mn-ea"/>
                <a:cs typeface="+mn-cs"/>
              </a:rPr>
            </a:br>
            <a:endParaRPr lang="en-US" dirty="0"/>
          </a:p>
        </p:txBody>
      </p:sp>
      <p:sp>
        <p:nvSpPr>
          <p:cNvPr id="3" name="Content Placeholder 2"/>
          <p:cNvSpPr>
            <a:spLocks noGrp="1"/>
          </p:cNvSpPr>
          <p:nvPr>
            <p:ph idx="1"/>
          </p:nvPr>
        </p:nvSpPr>
        <p:spPr/>
        <p:txBody>
          <a:bodyPr>
            <a:normAutofit fontScale="92500"/>
          </a:bodyPr>
          <a:lstStyle/>
          <a:p>
            <a:r>
              <a:rPr lang="en-US" sz="2600" dirty="0" smtClean="0"/>
              <a:t>Knowledge, more specifically about the business aspect</a:t>
            </a:r>
          </a:p>
          <a:p>
            <a:r>
              <a:rPr lang="en-US" sz="2600" dirty="0" smtClean="0"/>
              <a:t>Resources that may be required when starting up a business for example, money, employees, workstation, partners, etc.</a:t>
            </a:r>
          </a:p>
          <a:p>
            <a:r>
              <a:rPr lang="en-US" sz="2600" dirty="0" smtClean="0"/>
              <a:t>Roadmap of clear goals that should be followed from the beginning and continuation of the business.</a:t>
            </a:r>
          </a:p>
          <a:p>
            <a:r>
              <a:rPr lang="en-US" sz="2600" dirty="0" smtClean="0"/>
              <a:t>Viability- is your business viable. </a:t>
            </a:r>
            <a:endParaRPr lang="en-US" sz="2600" dirty="0"/>
          </a:p>
        </p:txBody>
      </p:sp>
    </p:spTree>
    <p:extLst>
      <p:ext uri="{BB962C8B-B14F-4D97-AF65-F5344CB8AC3E}">
        <p14:creationId xmlns:p14="http://schemas.microsoft.com/office/powerpoint/2010/main" xmlns="" val="1358454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How </a:t>
            </a:r>
            <a:r>
              <a:rPr lang="en-US" dirty="0"/>
              <a:t>t</a:t>
            </a:r>
            <a:r>
              <a:rPr lang="en-US" dirty="0" smtClean="0"/>
              <a:t>o Set Up an Ecommerce Business Plan.</a:t>
            </a:r>
            <a:endParaRPr lang="en-US" dirty="0"/>
          </a:p>
        </p:txBody>
      </p:sp>
      <p:sp>
        <p:nvSpPr>
          <p:cNvPr id="2" name="Content Placeholder 1"/>
          <p:cNvSpPr>
            <a:spLocks noGrp="1"/>
          </p:cNvSpPr>
          <p:nvPr>
            <p:ph idx="1"/>
          </p:nvPr>
        </p:nvSpPr>
        <p:spPr/>
        <p:txBody>
          <a:bodyPr>
            <a:normAutofit fontScale="92500"/>
          </a:bodyPr>
          <a:lstStyle/>
          <a:p>
            <a:r>
              <a:rPr lang="en-US" dirty="0" smtClean="0"/>
              <a:t>Develop a working framework for your business model. The growth of the business model will help create more sections. </a:t>
            </a:r>
          </a:p>
          <a:p>
            <a:r>
              <a:rPr lang="en-US" dirty="0" smtClean="0"/>
              <a:t>Making changes always advisable to be made as the business develop.</a:t>
            </a:r>
          </a:p>
          <a:p>
            <a:r>
              <a:rPr lang="en-US" dirty="0" smtClean="0"/>
              <a:t>The way a company will sell its product online depends on which business model they will pursue. Additionally, the best model is the one that puts the business in a better place with the available resources, skills, and interest(Darren, 2015).</a:t>
            </a:r>
            <a:endParaRPr lang="en-US" dirty="0"/>
          </a:p>
        </p:txBody>
      </p:sp>
    </p:spTree>
    <p:extLst>
      <p:ext uri="{BB962C8B-B14F-4D97-AF65-F5344CB8AC3E}">
        <p14:creationId xmlns:p14="http://schemas.microsoft.com/office/powerpoint/2010/main" xmlns="" val="2855363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are Your Products</a:t>
            </a:r>
            <a:endParaRPr lang="en-US" dirty="0"/>
          </a:p>
        </p:txBody>
      </p:sp>
      <p:sp>
        <p:nvSpPr>
          <p:cNvPr id="2" name="Content Placeholder 1"/>
          <p:cNvSpPr>
            <a:spLocks noGrp="1"/>
          </p:cNvSpPr>
          <p:nvPr>
            <p:ph idx="1"/>
          </p:nvPr>
        </p:nvSpPr>
        <p:spPr/>
        <p:txBody>
          <a:bodyPr/>
          <a:lstStyle/>
          <a:p>
            <a:r>
              <a:rPr lang="en-US" dirty="0" smtClean="0"/>
              <a:t>A Physical product, for example, corporate furniture, home office furniture, and student furniture.</a:t>
            </a:r>
          </a:p>
          <a:p>
            <a:r>
              <a:rPr lang="en-US" dirty="0" smtClean="0"/>
              <a:t>Digitalized products, for example; use of cloud services like software as a service, eBooks, ecourses.</a:t>
            </a:r>
          </a:p>
          <a:p>
            <a:r>
              <a:rPr lang="en-US" dirty="0" smtClean="0"/>
              <a:t>The services like consulting services, packing team, delivery team, cleaners </a:t>
            </a:r>
            <a:endParaRPr lang="en-US" dirty="0"/>
          </a:p>
        </p:txBody>
      </p:sp>
    </p:spTree>
    <p:extLst>
      <p:ext uri="{BB962C8B-B14F-4D97-AF65-F5344CB8AC3E}">
        <p14:creationId xmlns:p14="http://schemas.microsoft.com/office/powerpoint/2010/main" xmlns="" val="3755216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Who are the target Customers?</a:t>
            </a:r>
            <a:endParaRPr lang="en-US" dirty="0"/>
          </a:p>
        </p:txBody>
      </p:sp>
      <p:sp>
        <p:nvSpPr>
          <p:cNvPr id="2" name="Content Placeholder 1"/>
          <p:cNvSpPr>
            <a:spLocks noGrp="1"/>
          </p:cNvSpPr>
          <p:nvPr>
            <p:ph idx="1"/>
          </p:nvPr>
        </p:nvSpPr>
        <p:spPr/>
        <p:txBody>
          <a:bodyPr/>
          <a:lstStyle/>
          <a:p>
            <a:r>
              <a:rPr lang="en-US" dirty="0" smtClean="0"/>
              <a:t>Business to business, for example, organizations, corporates, institutions.</a:t>
            </a:r>
          </a:p>
          <a:p>
            <a:r>
              <a:rPr lang="en-US" dirty="0" smtClean="0"/>
              <a:t>Business to customers, for example, the individual customers or single owners.</a:t>
            </a:r>
          </a:p>
          <a:p>
            <a:r>
              <a:rPr lang="en-US" dirty="0" smtClean="0"/>
              <a:t>Marketplace -this happens when you act as a middle man.</a:t>
            </a:r>
            <a:endParaRPr lang="en-US" dirty="0"/>
          </a:p>
        </p:txBody>
      </p:sp>
    </p:spTree>
    <p:extLst>
      <p:ext uri="{BB962C8B-B14F-4D97-AF65-F5344CB8AC3E}">
        <p14:creationId xmlns:p14="http://schemas.microsoft.com/office/powerpoint/2010/main" xmlns="" val="638165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304800"/>
            <a:ext cx="8229600" cy="1143000"/>
          </a:xfrm>
        </p:spPr>
        <p:txBody>
          <a:bodyPr/>
          <a:lstStyle/>
          <a:p>
            <a:r>
              <a:rPr lang="en-US" dirty="0" smtClean="0"/>
              <a:t>Outsourcing the Product</a:t>
            </a:r>
            <a:endParaRPr lang="en-US" dirty="0"/>
          </a:p>
        </p:txBody>
      </p:sp>
      <p:sp>
        <p:nvSpPr>
          <p:cNvPr id="2" name="Content Placeholder 1"/>
          <p:cNvSpPr>
            <a:spLocks noGrp="1"/>
          </p:cNvSpPr>
          <p:nvPr>
            <p:ph idx="1"/>
          </p:nvPr>
        </p:nvSpPr>
        <p:spPr/>
        <p:txBody>
          <a:bodyPr/>
          <a:lstStyle/>
          <a:p>
            <a:r>
              <a:rPr lang="en-US" dirty="0" smtClean="0"/>
              <a:t>Manufacture in-house.</a:t>
            </a:r>
          </a:p>
          <a:p>
            <a:r>
              <a:rPr lang="en-US" dirty="0" smtClean="0"/>
              <a:t>Use of third party manufacturers.</a:t>
            </a:r>
          </a:p>
          <a:p>
            <a:r>
              <a:rPr lang="en-US" dirty="0" smtClean="0"/>
              <a:t>Wholesale- where a company buys</a:t>
            </a:r>
            <a:r>
              <a:rPr lang="en-US" dirty="0"/>
              <a:t> </a:t>
            </a:r>
            <a:r>
              <a:rPr lang="en-US" dirty="0" smtClean="0"/>
              <a:t>products in large quantities and resell them on its e-commerce platform.</a:t>
            </a:r>
          </a:p>
          <a:p>
            <a:r>
              <a:rPr lang="en-US" dirty="0" smtClean="0"/>
              <a:t>Dropship –Refers to when a company manufactures their products, package them, and then ship directly to the customers.</a:t>
            </a:r>
            <a:endParaRPr lang="en-US" dirty="0"/>
          </a:p>
        </p:txBody>
      </p:sp>
    </p:spTree>
    <p:extLst>
      <p:ext uri="{BB962C8B-B14F-4D97-AF65-F5344CB8AC3E}">
        <p14:creationId xmlns:p14="http://schemas.microsoft.com/office/powerpoint/2010/main" xmlns="" val="3365943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Business Models</a:t>
            </a:r>
            <a:endParaRPr lang="en-US" dirty="0"/>
          </a:p>
        </p:txBody>
      </p:sp>
      <p:sp>
        <p:nvSpPr>
          <p:cNvPr id="2" name="Content Placeholder 1"/>
          <p:cNvSpPr>
            <a:spLocks noGrp="1"/>
          </p:cNvSpPr>
          <p:nvPr>
            <p:ph idx="1"/>
          </p:nvPr>
        </p:nvSpPr>
        <p:spPr/>
        <p:txBody>
          <a:bodyPr>
            <a:normAutofit fontScale="92500"/>
          </a:bodyPr>
          <a:lstStyle/>
          <a:p>
            <a:r>
              <a:rPr lang="en-US" dirty="0" smtClean="0"/>
              <a:t>Targeting the market section which the company will sell the product to.</a:t>
            </a:r>
          </a:p>
          <a:p>
            <a:r>
              <a:rPr lang="en-US" dirty="0" smtClean="0"/>
              <a:t>Selling channels refers to how, where the company is going to distribute its products.</a:t>
            </a:r>
          </a:p>
          <a:p>
            <a:r>
              <a:rPr lang="en-US" dirty="0" smtClean="0"/>
              <a:t>Industry, for example, the furniture industry.</a:t>
            </a:r>
          </a:p>
          <a:p>
            <a:r>
              <a:rPr lang="en-US" dirty="0" smtClean="0"/>
              <a:t>Monetization strategy indicating clearly how the company is going to sell their product for example, private, wholesale, affiliate market, dropship, or white label.</a:t>
            </a:r>
            <a:endParaRPr lang="en-US" dirty="0"/>
          </a:p>
        </p:txBody>
      </p:sp>
    </p:spTree>
    <p:extLst>
      <p:ext uri="{BB962C8B-B14F-4D97-AF65-F5344CB8AC3E}">
        <p14:creationId xmlns:p14="http://schemas.microsoft.com/office/powerpoint/2010/main" xmlns="" val="17638065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771</TotalTime>
  <Words>1273</Words>
  <Application>Microsoft Office PowerPoint</Application>
  <PresentationFormat>On-screen Show (4:3)</PresentationFormat>
  <Paragraphs>93</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Parallax</vt:lpstr>
      <vt:lpstr>New Webstore for Pine Furniture </vt:lpstr>
      <vt:lpstr>Slide 2</vt:lpstr>
      <vt:lpstr>Slide 3</vt:lpstr>
      <vt:lpstr>A Business Plan Should Contain the Following;  </vt:lpstr>
      <vt:lpstr>How to Set Up an Ecommerce Business Plan.</vt:lpstr>
      <vt:lpstr>What are Your Products</vt:lpstr>
      <vt:lpstr>Who are the target Customers?</vt:lpstr>
      <vt:lpstr>Outsourcing the Product</vt:lpstr>
      <vt:lpstr>Business Models</vt:lpstr>
      <vt:lpstr>Characteristics of IS Projects</vt:lpstr>
      <vt:lpstr>Four Methods for Identifying and Selecting IS Projects</vt:lpstr>
      <vt:lpstr>Strengths and Weaknesses of IS Selection Methods</vt:lpstr>
      <vt:lpstr>Cont…</vt:lpstr>
      <vt:lpstr>Criteria for Project Ranking</vt:lpstr>
      <vt:lpstr>Steps for project ranking</vt:lpstr>
      <vt:lpstr>Project Ranking</vt:lpstr>
      <vt:lpstr>Project Initiation and Planning Process</vt:lpstr>
      <vt:lpstr>Steps of Project Initiation and Planning Process</vt:lpstr>
      <vt:lpstr>References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up web store for corporate furniture</dc:title>
  <dc:creator>Gabrielle Briscoe</dc:creator>
  <cp:lastModifiedBy>Naomi</cp:lastModifiedBy>
  <cp:revision>143</cp:revision>
  <dcterms:created xsi:type="dcterms:W3CDTF">2020-02-29T20:38:13Z</dcterms:created>
  <dcterms:modified xsi:type="dcterms:W3CDTF">2020-03-03T00:45:18Z</dcterms:modified>
</cp:coreProperties>
</file>