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4306"/>
    <a:srgbClr val="542804"/>
    <a:srgbClr val="673105"/>
    <a:srgbClr val="803D06"/>
    <a:srgbClr val="6B3305"/>
    <a:srgbClr val="7C3B06"/>
    <a:srgbClr val="006F6C"/>
    <a:srgbClr val="008080"/>
    <a:srgbClr val="387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6" autoAdjust="0"/>
    <p:restoredTop sz="94708" autoAdjust="0"/>
  </p:normalViewPr>
  <p:slideViewPr>
    <p:cSldViewPr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9F9BEC-2B8B-4FB2-A009-4C79846596FA}" type="datetimeFigureOut">
              <a:rPr lang="en-US"/>
              <a:pPr>
                <a:defRPr/>
              </a:pPr>
              <a:t>11/17/2019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D87A31-7B7F-457B-909E-15F26D72C0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33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828800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SzPct val="85000"/>
              <a:buFont typeface="Wingdings 2" pitchFamily="18" charset="2"/>
              <a:buNone/>
              <a:tabLst/>
              <a:defRPr sz="3200" b="1" cap="none" spc="250" baseline="0">
                <a:solidFill>
                  <a:schemeClr val="tx2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685800" y="381000"/>
            <a:ext cx="7772400" cy="1371600"/>
          </a:xfrm>
        </p:spPr>
        <p:txBody>
          <a:bodyPr/>
          <a:lstStyle>
            <a:lvl1pPr>
              <a:defRPr sz="4400" b="1" baseline="0">
                <a:solidFill>
                  <a:schemeClr val="accent4"/>
                </a:solidFill>
                <a:effectLst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209800"/>
            <a:ext cx="457200" cy="4572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/>
          <a:lstStyle>
            <a:lvl1pPr algn="ctr">
              <a:defRPr sz="16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C501729-9B76-4F2F-B8C8-8E22A64C8C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" y="6410325"/>
            <a:ext cx="8686800" cy="366713"/>
          </a:xfrm>
          <a:prstGeom prst="rect">
            <a:avLst/>
          </a:prstGeom>
        </p:spPr>
        <p:txBody>
          <a:bodyPr vert="horz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50">
                <a:solidFill>
                  <a:srgbClr val="FFFFFF"/>
                </a:solidFill>
                <a:latin typeface="Palatino Linotype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158875"/>
            <a:ext cx="457200" cy="2889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fld id="{2E90B9A4-98A7-48FE-9789-5916A63282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" y="6410325"/>
            <a:ext cx="8686800" cy="366713"/>
          </a:xfrm>
          <a:prstGeom prst="rect">
            <a:avLst/>
          </a:prstGeom>
        </p:spPr>
        <p:txBody>
          <a:bodyPr vert="horz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50">
                <a:solidFill>
                  <a:srgbClr val="FFFFFF"/>
                </a:solidFill>
                <a:latin typeface="Palatino Linotype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EF3E38-E43B-B840-9810-79EE7217E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96037"/>
            <a:ext cx="8832850" cy="309563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" y="6410325"/>
            <a:ext cx="8686800" cy="366713"/>
          </a:xfrm>
          <a:prstGeom prst="rect">
            <a:avLst/>
          </a:prstGeom>
        </p:spPr>
        <p:txBody>
          <a:bodyPr vert="horz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50">
                <a:solidFill>
                  <a:srgbClr val="FFFFFF"/>
                </a:solidFill>
                <a:latin typeface="Palatino Linotype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chemeClr val="accent4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08080"/>
        </a:buClr>
        <a:buSzPct val="85000"/>
        <a:buFont typeface="Wingdings 2" pitchFamily="18" charset="2"/>
        <a:buChar char="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SzPct val="70000"/>
        <a:buFont typeface="Wingdings" pitchFamily="2" charset="2"/>
        <a:buChar char="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3871AA"/>
        </a:buClr>
        <a:buSzPct val="81000"/>
        <a:buFont typeface="Wingdings 2" pitchFamily="18" charset="2"/>
        <a:buChar char="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008080"/>
        </a:buClr>
        <a:buSzPct val="10700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Chapter 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19400"/>
            <a:ext cx="6934200" cy="2133600"/>
          </a:xfrm>
        </p:spPr>
        <p:txBody>
          <a:bodyPr/>
          <a:lstStyle/>
          <a:p>
            <a:r>
              <a:rPr lang="en-US" sz="2800" cap="small" dirty="0"/>
              <a:t>Introduction and Overview of </a:t>
            </a:r>
          </a:p>
          <a:p>
            <a:r>
              <a:rPr lang="en-US" sz="2800" cap="small" dirty="0"/>
              <a:t>White-Collar Crime:</a:t>
            </a:r>
          </a:p>
          <a:p>
            <a:r>
              <a:rPr lang="en-US" sz="2800" dirty="0"/>
              <a:t>A Systems Perspective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Brian K. Payne, White-Collar Crime: The Essentials © 2012 SAGE Publications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508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b="1" dirty="0"/>
              <a:t>Studying White-Collar Crime from a Scientific Perspective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489" y="1600201"/>
            <a:ext cx="8669456" cy="3962400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dirty="0"/>
              <a:t>Principles of science that relate to the study of white-collar crime:  </a:t>
            </a:r>
          </a:p>
          <a:p>
            <a:pPr marL="742950" lvl="2" indent="-342900">
              <a:buSzPct val="115000"/>
              <a:buFont typeface="Arial" pitchFamily="34" charset="0"/>
              <a:buChar char="•"/>
            </a:pPr>
            <a:r>
              <a:rPr lang="en-US" sz="2200" dirty="0"/>
              <a:t>Objectivity- Researchers have to remain value-free </a:t>
            </a:r>
          </a:p>
          <a:p>
            <a:pPr marL="742950" lvl="2" indent="-342900">
              <a:buSzPct val="115000"/>
              <a:buFont typeface="Arial" pitchFamily="34" charset="0"/>
              <a:buChar char="•"/>
            </a:pPr>
            <a:r>
              <a:rPr lang="en-US" sz="2200" dirty="0"/>
              <a:t>Parsimony- Explanations and theories must be kept simple</a:t>
            </a:r>
          </a:p>
          <a:p>
            <a:pPr marL="742950" lvl="2" indent="-342900">
              <a:buSzPct val="115000"/>
              <a:buFont typeface="Arial" pitchFamily="34" charset="0"/>
              <a:buChar char="•"/>
            </a:pPr>
            <a:r>
              <a:rPr lang="en-US" sz="2200" dirty="0"/>
              <a:t>Determinism- Behaviors are caused/influenced by prior events/factors</a:t>
            </a:r>
          </a:p>
          <a:p>
            <a:pPr marL="742950" lvl="2" indent="-342900">
              <a:buSzPct val="115000"/>
              <a:buFont typeface="Arial" pitchFamily="34" charset="0"/>
              <a:buChar char="•"/>
            </a:pPr>
            <a:r>
              <a:rPr lang="en-US" sz="2200" dirty="0"/>
              <a:t>Skepticism- Findings must be questioned and re-questioned</a:t>
            </a:r>
          </a:p>
          <a:p>
            <a:pPr marL="742950" lvl="2" indent="-342900">
              <a:buSzPct val="115000"/>
              <a:buFont typeface="Arial" pitchFamily="34" charset="0"/>
              <a:buChar char="•"/>
            </a:pPr>
            <a:r>
              <a:rPr lang="en-US" sz="2200" dirty="0"/>
              <a:t>Relativism- Everything is related; change in one area will produce a change in another area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76520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Studying White-Collar Crime from a Scientific Perspective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/>
              <a:t>Objectivity is necessary in order to accurately assess the causes of white-collar crime and develop prevention policies</a:t>
            </a:r>
          </a:p>
          <a:p>
            <a:r>
              <a:rPr lang="en-US" sz="2400" dirty="0"/>
              <a:t>Parsimony allows white-collar crime explanations to be useful to researchers, practitioners, and the public</a:t>
            </a:r>
          </a:p>
          <a:p>
            <a:r>
              <a:rPr lang="en-US" sz="2400" dirty="0"/>
              <a:t>Determinism helps to identify the causes of white-collar crime, which leads to better prevention strategies</a:t>
            </a:r>
          </a:p>
          <a:p>
            <a:r>
              <a:rPr lang="en-US" sz="2400" dirty="0"/>
              <a:t>Skepticism allows research to remain current and permits white-collar crime explanations to change with society</a:t>
            </a:r>
          </a:p>
          <a:p>
            <a:r>
              <a:rPr lang="en-US" sz="2400" dirty="0"/>
              <a:t>Relativism relates to the definition of white-collar crime , the nature of white-collar crime, and how the criminal justice system responds to white-collar offending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Relativism and Systems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505200"/>
          </a:xfrm>
        </p:spPr>
        <p:txBody>
          <a:bodyPr/>
          <a:lstStyle/>
          <a:p>
            <a:r>
              <a:rPr lang="en-US" sz="2400" dirty="0"/>
              <a:t>Political/Government</a:t>
            </a:r>
          </a:p>
          <a:p>
            <a:r>
              <a:rPr lang="en-US" sz="2400" dirty="0"/>
              <a:t>Educational</a:t>
            </a:r>
          </a:p>
          <a:p>
            <a:r>
              <a:rPr lang="en-US" sz="2400" dirty="0"/>
              <a:t>Religious</a:t>
            </a:r>
          </a:p>
          <a:p>
            <a:r>
              <a:rPr lang="en-US" sz="2400" dirty="0"/>
              <a:t>Technological</a:t>
            </a:r>
          </a:p>
          <a:p>
            <a:r>
              <a:rPr lang="en-US" sz="2400" dirty="0"/>
              <a:t>Social</a:t>
            </a:r>
          </a:p>
          <a:p>
            <a:r>
              <a:rPr lang="en-US" sz="2400" dirty="0"/>
              <a:t>Social Services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3200400"/>
          </a:xfrm>
        </p:spPr>
        <p:txBody>
          <a:bodyPr/>
          <a:lstStyle/>
          <a:p>
            <a:r>
              <a:rPr lang="en-US" sz="2400" dirty="0"/>
              <a:t>Occupational</a:t>
            </a:r>
          </a:p>
          <a:p>
            <a:r>
              <a:rPr lang="en-US" sz="2400" dirty="0"/>
              <a:t>Economic</a:t>
            </a:r>
          </a:p>
          <a:p>
            <a:r>
              <a:rPr lang="en-US" sz="2400" dirty="0"/>
              <a:t>Corporate</a:t>
            </a:r>
          </a:p>
          <a:p>
            <a:r>
              <a:rPr lang="en-US" sz="2400" dirty="0"/>
              <a:t>Regulatory</a:t>
            </a:r>
          </a:p>
          <a:p>
            <a:r>
              <a:rPr lang="en-US" sz="2400" dirty="0"/>
              <a:t>Civil Justice</a:t>
            </a:r>
          </a:p>
          <a:p>
            <a:r>
              <a:rPr lang="en-US" sz="2400" dirty="0"/>
              <a:t>Criminal Justice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00426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Twelve systems are related to white-collar crime and all of these systems interact with each other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648200"/>
          </a:xfrm>
        </p:spPr>
        <p:txBody>
          <a:bodyPr/>
          <a:lstStyle/>
          <a:p>
            <a:r>
              <a:rPr lang="en-US" sz="2400" u="sng" dirty="0"/>
              <a:t>Political</a:t>
            </a:r>
            <a:r>
              <a:rPr lang="en-US" sz="2400" dirty="0"/>
              <a:t>: defines laws and regulations</a:t>
            </a:r>
          </a:p>
          <a:p>
            <a:r>
              <a:rPr lang="en-US" sz="2400" u="sng" dirty="0"/>
              <a:t>Educational</a:t>
            </a:r>
            <a:r>
              <a:rPr lang="en-US" sz="2400" dirty="0"/>
              <a:t>: prepares and trains individuals for careers</a:t>
            </a:r>
          </a:p>
          <a:p>
            <a:r>
              <a:rPr lang="en-US" sz="2400" u="sng" dirty="0"/>
              <a:t>Religious</a:t>
            </a:r>
            <a:r>
              <a:rPr lang="en-US" sz="2400" dirty="0"/>
              <a:t>: seen as having power to prevent crime</a:t>
            </a:r>
          </a:p>
          <a:p>
            <a:r>
              <a:rPr lang="en-US" sz="2400" u="sng" dirty="0"/>
              <a:t>Technological</a:t>
            </a:r>
            <a:r>
              <a:rPr lang="en-US" sz="2400" dirty="0"/>
              <a:t>: changes how crimes are committed and helps law enforcement respond to white-collar crime</a:t>
            </a:r>
          </a:p>
          <a:p>
            <a:r>
              <a:rPr lang="en-US" sz="2400" u="sng" dirty="0"/>
              <a:t>Social</a:t>
            </a:r>
            <a:r>
              <a:rPr lang="en-US" sz="2400" dirty="0"/>
              <a:t>: setting where individuals have needs met and learn behaviors</a:t>
            </a:r>
          </a:p>
          <a:p>
            <a:r>
              <a:rPr lang="en-US" sz="2400" u="sng" dirty="0"/>
              <a:t>Social Services</a:t>
            </a:r>
            <a:r>
              <a:rPr lang="en-US" sz="2400" dirty="0"/>
              <a:t>: various agencies that provide services to public</a:t>
            </a:r>
          </a:p>
          <a:p>
            <a:r>
              <a:rPr lang="en-US" sz="2400" u="sng" dirty="0"/>
              <a:t>Occupational</a:t>
            </a:r>
            <a:r>
              <a:rPr lang="en-US" sz="2400" dirty="0"/>
              <a:t>: where the majority of professions are located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495800"/>
          </a:xfrm>
        </p:spPr>
        <p:txBody>
          <a:bodyPr/>
          <a:lstStyle/>
          <a:p>
            <a:r>
              <a:rPr lang="en-US" u="sng" dirty="0"/>
              <a:t>Economic</a:t>
            </a:r>
            <a:r>
              <a:rPr lang="en-US" dirty="0"/>
              <a:t>: drives economy and affects all systems</a:t>
            </a:r>
          </a:p>
          <a:p>
            <a:r>
              <a:rPr lang="en-US" u="sng" dirty="0"/>
              <a:t>Corporate</a:t>
            </a:r>
            <a:r>
              <a:rPr lang="en-US" dirty="0"/>
              <a:t>: carries out business activity as a component of the capitalist system</a:t>
            </a:r>
          </a:p>
          <a:p>
            <a:r>
              <a:rPr lang="en-US" u="sng" dirty="0"/>
              <a:t>Regulatory</a:t>
            </a:r>
            <a:r>
              <a:rPr lang="en-US" dirty="0"/>
              <a:t>: includes the agencies that regulate the activities of businesses </a:t>
            </a:r>
          </a:p>
          <a:p>
            <a:r>
              <a:rPr lang="en-US" u="sng" dirty="0"/>
              <a:t>Civil Justice</a:t>
            </a:r>
            <a:r>
              <a:rPr lang="en-US" dirty="0"/>
              <a:t>: system where individuals seek recourse for violations of civil law </a:t>
            </a:r>
          </a:p>
          <a:p>
            <a:r>
              <a:rPr lang="en-US" u="sng" dirty="0"/>
              <a:t>Criminal Justice</a:t>
            </a:r>
            <a:r>
              <a:rPr lang="en-US" dirty="0"/>
              <a:t>: violations of criminal law are handled by this system; comprised of the police, courts, and corrections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114800"/>
          </a:xfrm>
        </p:spPr>
        <p:txBody>
          <a:bodyPr>
            <a:normAutofit/>
          </a:bodyPr>
          <a:lstStyle/>
          <a:p>
            <a:pPr marL="0" lvl="1">
              <a:buNone/>
            </a:pPr>
            <a:r>
              <a:rPr lang="en-US" sz="2800" dirty="0"/>
              <a:t>To fully understand white-collar offender, one must recognize: </a:t>
            </a:r>
          </a:p>
          <a:p>
            <a:pPr marL="0" lvl="1">
              <a:buNone/>
            </a:pPr>
            <a:endParaRPr lang="en-US" sz="1600" dirty="0"/>
          </a:p>
          <a:p>
            <a:pPr lvl="2">
              <a:buSzPct val="115000"/>
              <a:buFont typeface="Arial" pitchFamily="34" charset="0"/>
              <a:buChar char="•"/>
            </a:pPr>
            <a:r>
              <a:rPr lang="en-US" sz="2400" dirty="0"/>
              <a:t>The constantly shifting nature of crime occurring in various systems</a:t>
            </a:r>
          </a:p>
          <a:p>
            <a:pPr lvl="2">
              <a:buSzPct val="115000"/>
              <a:buFont typeface="Arial" pitchFamily="34" charset="0"/>
              <a:buChar char="•"/>
            </a:pPr>
            <a:r>
              <a:rPr lang="en-US" sz="2400" dirty="0"/>
              <a:t>How the criminal justice, civil justice, and regulatory systems react to white-collar crimes</a:t>
            </a:r>
          </a:p>
          <a:p>
            <a:pPr lvl="2">
              <a:buSzPct val="115000"/>
              <a:buFont typeface="Arial" pitchFamily="34" charset="0"/>
              <a:buChar char="•"/>
            </a:pPr>
            <a:r>
              <a:rPr lang="en-US" sz="2400" dirty="0"/>
              <a:t>How interactions between the </a:t>
            </a:r>
            <a:r>
              <a:rPr lang="en-US" sz="2400"/>
              <a:t>systems effect criminal </a:t>
            </a:r>
            <a:r>
              <a:rPr lang="en-US" sz="2400" dirty="0"/>
              <a:t>behavior as well response systems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White-Collar Crime and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Potential Roles for Students:</a:t>
            </a:r>
          </a:p>
          <a:p>
            <a:pPr lvl="1"/>
            <a:r>
              <a:rPr lang="en-US" sz="2400" dirty="0"/>
              <a:t>Past/future/current victims</a:t>
            </a:r>
          </a:p>
          <a:p>
            <a:pPr lvl="1"/>
            <a:r>
              <a:rPr lang="en-US" sz="2400" dirty="0"/>
              <a:t>Past/future/current offenders</a:t>
            </a:r>
          </a:p>
          <a:p>
            <a:pPr lvl="1"/>
            <a:r>
              <a:rPr lang="en-US" sz="2400" dirty="0"/>
              <a:t>Future crime fighters</a:t>
            </a:r>
          </a:p>
          <a:p>
            <a:pPr lvl="1"/>
            <a:r>
              <a:rPr lang="en-US" sz="2400" dirty="0"/>
              <a:t>Future policy makers</a:t>
            </a:r>
          </a:p>
          <a:p>
            <a:pPr lvl="1"/>
            <a:r>
              <a:rPr lang="en-US" sz="2400" dirty="0"/>
              <a:t>Current research subjects</a:t>
            </a:r>
          </a:p>
          <a:p>
            <a:pPr lvl="1"/>
            <a:r>
              <a:rPr lang="en-US" sz="2400" dirty="0"/>
              <a:t>Future white-collar crime researchers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A Systems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503920" cy="4572000"/>
          </a:xfrm>
        </p:spPr>
        <p:txBody>
          <a:bodyPr/>
          <a:lstStyle/>
          <a:p>
            <a:pPr marL="0" lvl="1">
              <a:buNone/>
            </a:pPr>
            <a:r>
              <a:rPr lang="en-US" b="1" dirty="0"/>
              <a:t>Rule breaking in the workplace:</a:t>
            </a:r>
          </a:p>
          <a:p>
            <a:pPr lvl="1">
              <a:buNone/>
            </a:pPr>
            <a:endParaRPr lang="en-US" sz="1000" dirty="0"/>
          </a:p>
          <a:p>
            <a:pPr lvl="1">
              <a:buClr>
                <a:srgbClr val="3871AA"/>
              </a:buClr>
              <a:buSzPct val="115000"/>
              <a:buFont typeface="Arial" pitchFamily="34" charset="0"/>
              <a:buChar char="•"/>
            </a:pPr>
            <a:r>
              <a:rPr lang="en-US" dirty="0"/>
              <a:t>McDonald’s worker fired for giving an extra piece of cheese on a hamburger in the Netherland</a:t>
            </a:r>
          </a:p>
          <a:p>
            <a:pPr lvl="1">
              <a:buClr>
                <a:srgbClr val="3871AA"/>
              </a:buClr>
              <a:buSzPct val="115000"/>
              <a:buFont typeface="Arial" pitchFamily="34" charset="0"/>
              <a:buChar char="•"/>
            </a:pPr>
            <a:r>
              <a:rPr lang="en-US" dirty="0"/>
              <a:t>A medical doctor billed patients and Medicaid for the same services and was found guilty of double billing Medicaid </a:t>
            </a:r>
          </a:p>
          <a:p>
            <a:pPr lvl="1">
              <a:buClr>
                <a:srgbClr val="3871AA"/>
              </a:buClr>
              <a:buSzPct val="115000"/>
              <a:buFont typeface="Arial" pitchFamily="34" charset="0"/>
              <a:buChar char="•"/>
            </a:pPr>
            <a:r>
              <a:rPr lang="en-US" dirty="0"/>
              <a:t>A teacher in Clayton County was arrested for trying to convince a student to kill another student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Similarities Between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752600"/>
            <a:ext cx="8503920" cy="4572000"/>
          </a:xfrm>
        </p:spPr>
        <p:txBody>
          <a:bodyPr/>
          <a:lstStyle/>
          <a:p>
            <a:pPr marL="342900" lvl="3" indent="-342900">
              <a:buClr>
                <a:srgbClr val="3871AA"/>
              </a:buClr>
              <a:buSzPct val="115000"/>
              <a:buFont typeface="Arial"/>
              <a:buChar char="•"/>
            </a:pPr>
            <a:r>
              <a:rPr lang="en-US" sz="2400" dirty="0"/>
              <a:t>Time: all of the examples were committed while the offender was working</a:t>
            </a:r>
          </a:p>
          <a:p>
            <a:pPr marL="342900" lvl="3" indent="-342900">
              <a:buClr>
                <a:srgbClr val="3871AA"/>
              </a:buClr>
              <a:buSzPct val="115000"/>
              <a:buNone/>
            </a:pPr>
            <a:endParaRPr lang="en-US" sz="1600" dirty="0"/>
          </a:p>
          <a:p>
            <a:pPr marL="342900" lvl="3" indent="-342900">
              <a:buClr>
                <a:srgbClr val="3871AA"/>
              </a:buClr>
              <a:buSzPct val="115000"/>
              <a:buFont typeface="Arial"/>
              <a:buChar char="•"/>
            </a:pPr>
            <a:r>
              <a:rPr lang="en-US" sz="2400" dirty="0"/>
              <a:t>Location: all of the examples occurred at the offender’s place of work </a:t>
            </a:r>
          </a:p>
          <a:p>
            <a:pPr marL="342900" lvl="3" indent="-342900">
              <a:buClr>
                <a:srgbClr val="3871AA"/>
              </a:buClr>
              <a:buSzPct val="115000"/>
              <a:buNone/>
            </a:pPr>
            <a:endParaRPr lang="en-US" sz="1600" dirty="0"/>
          </a:p>
          <a:p>
            <a:pPr marL="342900" lvl="3" indent="-342900">
              <a:buClr>
                <a:srgbClr val="3871AA"/>
              </a:buClr>
              <a:buSzPct val="115000"/>
              <a:buFont typeface="Arial"/>
              <a:buChar char="•"/>
            </a:pPr>
            <a:r>
              <a:rPr lang="en-US" sz="2400" dirty="0"/>
              <a:t>Offender’s role: all of the offenders were serving as a worker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White-Collar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600200"/>
            <a:ext cx="8839200" cy="4648200"/>
          </a:xfrm>
        </p:spPr>
        <p:txBody>
          <a:bodyPr/>
          <a:lstStyle/>
          <a:p>
            <a:pPr lvl="2">
              <a:buSzPct val="115000"/>
              <a:buFont typeface="Arial" pitchFamily="34" charset="0"/>
              <a:buChar char="•"/>
            </a:pPr>
            <a:r>
              <a:rPr lang="en-US" sz="2400" dirty="0"/>
              <a:t>Introduced by Edwin Sutherland in 1939</a:t>
            </a:r>
          </a:p>
          <a:p>
            <a:pPr lvl="3">
              <a:buSzPct val="115000"/>
              <a:buFont typeface="Arial" pitchFamily="34" charset="0"/>
              <a:buChar char="•"/>
            </a:pPr>
            <a:r>
              <a:rPr lang="en-US" sz="2400" dirty="0"/>
              <a:t>Defined white-collar crime as a "crime committed by a person of respectability and high social status in course of his occupation” (Sutherland, 1949)</a:t>
            </a:r>
          </a:p>
          <a:p>
            <a:pPr lvl="2">
              <a:buSzPct val="115000"/>
              <a:buFont typeface="Arial" pitchFamily="34" charset="0"/>
              <a:buChar char="•"/>
            </a:pPr>
            <a:r>
              <a:rPr lang="en-US" sz="2400" dirty="0"/>
              <a:t>Distinguishing features of white-collar crime</a:t>
            </a:r>
          </a:p>
          <a:p>
            <a:pPr lvl="3"/>
            <a:r>
              <a:rPr lang="en-US" sz="2400" dirty="0"/>
              <a:t>Committed during the course of one’s work </a:t>
            </a:r>
          </a:p>
          <a:p>
            <a:pPr lvl="3"/>
            <a:r>
              <a:rPr lang="en-US" sz="2400" dirty="0"/>
              <a:t>Offender’s job plays central role in crime</a:t>
            </a:r>
          </a:p>
          <a:p>
            <a:pPr lvl="3"/>
            <a:r>
              <a:rPr lang="en-US" sz="2400" dirty="0"/>
              <a:t>Offender’s job is viewed as legitimate by society</a:t>
            </a:r>
          </a:p>
          <a:p>
            <a:pPr lvl="2">
              <a:buSzPct val="115000"/>
              <a:buFont typeface="Arial" pitchFamily="34" charset="0"/>
              <a:buChar char="•"/>
            </a:pPr>
            <a:r>
              <a:rPr lang="en-US" sz="2400" dirty="0"/>
              <a:t>Understanding differences between white-collar crime and traditional crime are necessary for explanations and responses to crime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Studying White-Collar Crime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White-collar crime is a significant social problem </a:t>
            </a:r>
          </a:p>
          <a:p>
            <a:pPr lvl="1"/>
            <a:r>
              <a:rPr lang="en-US" dirty="0"/>
              <a:t>More is lost to white-collar crime than to traditional crimes</a:t>
            </a:r>
          </a:p>
          <a:p>
            <a:r>
              <a:rPr lang="en-US" dirty="0"/>
              <a:t>White-collar crime affects everyone</a:t>
            </a:r>
          </a:p>
          <a:p>
            <a:pPr lvl="1"/>
            <a:r>
              <a:rPr lang="en-US" dirty="0"/>
              <a:t>White-collar offenses often involve large groups of victims and have far-reaching societal effects </a:t>
            </a:r>
          </a:p>
          <a:p>
            <a:r>
              <a:rPr lang="en-US" dirty="0"/>
              <a:t>Criminologists can learn more about all types of crime</a:t>
            </a:r>
          </a:p>
          <a:p>
            <a:pPr lvl="1"/>
            <a:r>
              <a:rPr lang="en-US" dirty="0"/>
              <a:t>Criminologists can gain insight into other types of offenders and offenses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Studying White-Collar Crime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r>
              <a:rPr lang="en-US" dirty="0"/>
              <a:t>Helps develop effective prevention &amp; intervention policies</a:t>
            </a:r>
          </a:p>
          <a:p>
            <a:pPr lvl="1"/>
            <a:r>
              <a:rPr lang="en-US" dirty="0"/>
              <a:t>The dynamics of white-collar offending are different from traditional offending, therefore these dynamics must be understood if we are to create effective policy	</a:t>
            </a:r>
          </a:p>
          <a:p>
            <a:r>
              <a:rPr lang="en-US" dirty="0"/>
              <a:t>Provides information about potential jobs </a:t>
            </a:r>
          </a:p>
          <a:p>
            <a:pPr lvl="1"/>
            <a:r>
              <a:rPr lang="en-US" dirty="0"/>
              <a:t>A variety of careers in the criminal and civil justice systems respond to white-collar crime</a:t>
            </a:r>
          </a:p>
          <a:p>
            <a:r>
              <a:rPr lang="en-US" dirty="0"/>
              <a:t>Offers insight into particular cultures and subcultures</a:t>
            </a:r>
          </a:p>
          <a:p>
            <a:pPr lvl="1"/>
            <a:r>
              <a:rPr lang="en-US" dirty="0"/>
              <a:t>Cultural values influence behaviors in the workplace 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Researching White-Collar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676400"/>
            <a:ext cx="8537448" cy="4572000"/>
          </a:xfrm>
        </p:spPr>
        <p:txBody>
          <a:bodyPr>
            <a:normAutofit/>
          </a:bodyPr>
          <a:lstStyle/>
          <a:p>
            <a:r>
              <a:rPr lang="en-US" dirty="0"/>
              <a:t>Surveys:  Methods include on-site administration, face-to-face interviews, telephone and mail surveys</a:t>
            </a:r>
          </a:p>
          <a:p>
            <a:pPr lvl="1"/>
            <a:r>
              <a:rPr lang="en-US" dirty="0"/>
              <a:t>Can involve justice officials, the public, victims, and offenders</a:t>
            </a:r>
          </a:p>
          <a:p>
            <a:pPr lvl="1"/>
            <a:r>
              <a:rPr lang="en-US" dirty="0"/>
              <a:t>Provides insight into dynamics, causes, and consequences of white-collar crime</a:t>
            </a:r>
          </a:p>
          <a:p>
            <a:r>
              <a:rPr lang="en-US" dirty="0"/>
              <a:t>Archival Research:  Research using records or databases</a:t>
            </a:r>
          </a:p>
          <a:p>
            <a:pPr lvl="1"/>
            <a:r>
              <a:rPr lang="en-US" dirty="0"/>
              <a:t>Examples of records include case records, pre-sentencing reports, media reports, and case descriptions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Researching White-Collar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648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Field Research:  Strategy where a researcher enters a setting and collects data based on their observations in the setting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Stannard</a:t>
            </a:r>
            <a:r>
              <a:rPr lang="en-US" dirty="0"/>
              <a:t> (1973) worked as a janitor to observe crimes and misconduct occurring in a nursing home</a:t>
            </a:r>
          </a:p>
          <a:p>
            <a:r>
              <a:rPr lang="en-US" dirty="0"/>
              <a:t>Experiments:  Researchers investigate how the presence of a causal variable results in a particular  outcome </a:t>
            </a:r>
          </a:p>
          <a:p>
            <a:pPr lvl="1"/>
            <a:r>
              <a:rPr lang="en-US" dirty="0"/>
              <a:t>The classical experimental design involves two groups – an experimental and a control group</a:t>
            </a:r>
          </a:p>
          <a:p>
            <a:pPr lvl="1"/>
            <a:r>
              <a:rPr lang="en-US" dirty="0"/>
              <a:t>Quasi-experimental design – imitates an experimental design, but lacks key elements such as a control group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Researching White-Collar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03920" cy="4572000"/>
          </a:xfrm>
        </p:spPr>
        <p:txBody>
          <a:bodyPr/>
          <a:lstStyle/>
          <a:p>
            <a:r>
              <a:rPr lang="en-US" dirty="0"/>
              <a:t>Case Studies:  Researchers select a particular crime, criminal, event, or phenomena and examine the causes and consequences of the selected phenomena </a:t>
            </a:r>
          </a:p>
          <a:p>
            <a:pPr lvl="1"/>
            <a:r>
              <a:rPr lang="en-US" dirty="0"/>
              <a:t>Example: Cullen and colleagues (1987) studied the “Ford Pinto Case”</a:t>
            </a:r>
          </a:p>
          <a:p>
            <a:pPr lvl="1"/>
            <a:r>
              <a:rPr lang="en-US" dirty="0"/>
              <a:t>Case studies often use a combination of research strategies to collect data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tchinson 2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3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755ECF1C7BF24692547BA0718C1406" ma:contentTypeVersion="0" ma:contentTypeDescription="Create a new document." ma:contentTypeScope="" ma:versionID="bd44395808b37fb440f46cae40a07dc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72CB0DC-021A-4EE4-9699-D6C688C34B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0FE755-786B-4D96-928A-516A4FC605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4E46430-5C06-4424-9F8B-094DAC15F407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Hutchinson 2e</Template>
  <TotalTime>131</TotalTime>
  <Words>1136</Words>
  <Application>Microsoft Office PowerPoint</Application>
  <PresentationFormat>On-screen Show (4:3)</PresentationFormat>
  <Paragraphs>125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Georgia</vt:lpstr>
      <vt:lpstr>Palatino Linotype</vt:lpstr>
      <vt:lpstr>Wingdings</vt:lpstr>
      <vt:lpstr>Wingdings 2</vt:lpstr>
      <vt:lpstr>Hutchinson 2e</vt:lpstr>
      <vt:lpstr>Chapter One</vt:lpstr>
      <vt:lpstr>A Systems Perspective</vt:lpstr>
      <vt:lpstr>Similarities Between Examples</vt:lpstr>
      <vt:lpstr>White-Collar Crime</vt:lpstr>
      <vt:lpstr>Studying White-Collar Crime </vt:lpstr>
      <vt:lpstr>Studying White-Collar Crime </vt:lpstr>
      <vt:lpstr>Researching White-Collar Crime</vt:lpstr>
      <vt:lpstr>Researching White-Collar Crime</vt:lpstr>
      <vt:lpstr>Researching White-Collar Crime</vt:lpstr>
      <vt:lpstr>Studying White-Collar Crime from a Scientific Perspective </vt:lpstr>
      <vt:lpstr>Studying White-Collar Crime from a Scientific Perspective </vt:lpstr>
      <vt:lpstr>Relativism and Systems</vt:lpstr>
      <vt:lpstr>Systems</vt:lpstr>
      <vt:lpstr>Systems</vt:lpstr>
      <vt:lpstr>Systems</vt:lpstr>
      <vt:lpstr>White-Collar Crime and You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MaryAnn Vail</dc:creator>
  <cp:lastModifiedBy>CHARLESREE EVANS</cp:lastModifiedBy>
  <cp:revision>53</cp:revision>
  <dcterms:created xsi:type="dcterms:W3CDTF">2011-07-18T20:10:40Z</dcterms:created>
  <dcterms:modified xsi:type="dcterms:W3CDTF">2019-11-18T00:40:13Z</dcterms:modified>
</cp:coreProperties>
</file>