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257" r:id="rId3"/>
    <p:sldId id="258" r:id="rId4"/>
    <p:sldId id="259" r:id="rId5"/>
    <p:sldId id="266" r:id="rId6"/>
    <p:sldId id="267" r:id="rId7"/>
    <p:sldId id="268" r:id="rId8"/>
    <p:sldId id="269" r:id="rId9"/>
    <p:sldId id="260" r:id="rId10"/>
    <p:sldId id="261" r:id="rId11"/>
    <p:sldId id="262" r:id="rId12"/>
    <p:sldId id="263" r:id="rId13"/>
    <p:sldId id="264" r:id="rId14"/>
    <p:sldId id="265"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D331D-01CC-455B-BC1D-0196F363DAB3}" type="datetimeFigureOut">
              <a:rPr lang="en-US" smtClean="0"/>
              <a:pPr/>
              <a:t>3/24/2020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1F405-68E1-4C3A-8550-986288DAE67F}" type="slidenum">
              <a:rPr lang="en-US" smtClean="0"/>
              <a:pPr/>
              <a:t>‹#›</a:t>
            </a:fld>
            <a:endParaRPr lang="en-US" dirty="0"/>
          </a:p>
        </p:txBody>
      </p:sp>
    </p:spTree>
    <p:extLst>
      <p:ext uri="{BB962C8B-B14F-4D97-AF65-F5344CB8AC3E}">
        <p14:creationId xmlns:p14="http://schemas.microsoft.com/office/powerpoint/2010/main" val="370787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11F405-68E1-4C3A-8550-986288DAE67F}" type="slidenum">
              <a:rPr lang="en-US" smtClean="0"/>
              <a:pPr/>
              <a:t>15</a:t>
            </a:fld>
            <a:endParaRPr lang="en-US" dirty="0"/>
          </a:p>
        </p:txBody>
      </p:sp>
    </p:spTree>
    <p:extLst>
      <p:ext uri="{BB962C8B-B14F-4D97-AF65-F5344CB8AC3E}">
        <p14:creationId xmlns:p14="http://schemas.microsoft.com/office/powerpoint/2010/main" val="1452875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FF19A1-27D6-494E-94AB-60C618210CFE}"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421805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F7B3B-9996-4C86-8392-99056A3524EB}"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201994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89517-1EDC-4ED7-BDE4-1E90311D4D3F}"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2CC859E-5708-4B80-9984-7F91121E61A3}"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5026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4B98868-AD61-4B18-B4B4-F857F498B70C}"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342190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68AC088-E094-43D1-9BF4-6D15D2394E04}"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2CC859E-5708-4B80-9984-7F91121E61A3}"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7309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1D6A22D-5D7E-4D36-A27E-51C259D82C5A}"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295747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3CA860-A086-4038-9581-A4B8E0AE905C}"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61072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3F9B17-B8A6-49DC-A004-AEC467AFA2CA}"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65936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DACE8A-9698-49CC-8BDB-BF92A103CC24}"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70003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5CFCC-E1F0-4B4A-92D7-6CB81B27DCD3}"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20750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BBBE55-9796-488E-9F0A-06BD84649C0F}"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248898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9446BC-A3FA-4452-8E2B-52B0A27FA3CA}" type="datetime1">
              <a:rPr lang="en-US" smtClean="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347422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E3EB07-7B65-4203-88F3-0115C7758024}" type="datetime1">
              <a:rPr lang="en-US" smtClean="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17993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AE602-2831-49E9-8E76-D6DD7F24D7DC}" type="datetime1">
              <a:rPr lang="en-US" smtClean="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421206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94C3C-63D8-4377-857C-4B4837B712FB}"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188614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16ADF-0876-465A-AE3D-3A056C2C2E6C}"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268351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CB7ACC1-FE72-4209-840C-1B49EFDD2252}" type="datetime1">
              <a:rPr lang="en-US" smtClean="0"/>
              <a:pPr/>
              <a:t>3/24/2020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2CC859E-5708-4B80-9984-7F91121E61A3}" type="slidenum">
              <a:rPr lang="en-US" smtClean="0"/>
              <a:pPr/>
              <a:t>‹#›</a:t>
            </a:fld>
            <a:endParaRPr lang="en-US" dirty="0"/>
          </a:p>
        </p:txBody>
      </p:sp>
    </p:spTree>
    <p:extLst>
      <p:ext uri="{BB962C8B-B14F-4D97-AF65-F5344CB8AC3E}">
        <p14:creationId xmlns:p14="http://schemas.microsoft.com/office/powerpoint/2010/main" val="174033647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nm.edu/~unmvclib/cascade/handouts/PICOTtemplate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libraryguides.nau.edu/c.php?g=665927&amp;p=4682772" TargetMode="External"/><Relationship Id="rId4" Type="http://schemas.openxmlformats.org/officeDocument/2006/relationships/hyperlink" Target="https://libraryguides.missouri.edu/c.php?g=28271&amp;p=1740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aacn.org/sites/default/files/documents/misc-docs/1e_PICOT_Questions_templat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Evidence Based Practice - PICOT</a:t>
            </a:r>
            <a:endParaRPr lang="en-US" dirty="0"/>
          </a:p>
        </p:txBody>
      </p:sp>
      <p:sp>
        <p:nvSpPr>
          <p:cNvPr id="5" name="Content Placeholder 4"/>
          <p:cNvSpPr>
            <a:spLocks noGrp="1"/>
          </p:cNvSpPr>
          <p:nvPr>
            <p:ph idx="1"/>
          </p:nvPr>
        </p:nvSpPr>
        <p:spPr>
          <a:xfrm>
            <a:off x="1600200" y="2133600"/>
            <a:ext cx="6591985" cy="3777622"/>
          </a:xfrm>
        </p:spPr>
        <p:txBody>
          <a:bodyPr>
            <a:normAutofit/>
          </a:bodyPr>
          <a:lstStyle/>
          <a:p>
            <a:r>
              <a:rPr lang="en-US" sz="2400" dirty="0" smtClean="0"/>
              <a:t>Dr. Birthale Archie</a:t>
            </a:r>
          </a:p>
          <a:p>
            <a:endParaRPr lang="en-US" sz="2400" dirty="0"/>
          </a:p>
          <a:p>
            <a:r>
              <a:rPr lang="en-US" sz="2400" dirty="0"/>
              <a:t> </a:t>
            </a:r>
            <a:r>
              <a:rPr lang="en-US" sz="2400" dirty="0" smtClean="0"/>
              <a:t>Transition into Professional Nursing 	Practice</a:t>
            </a:r>
          </a:p>
          <a:p>
            <a:pPr>
              <a:buNone/>
            </a:pPr>
            <a:r>
              <a:rPr lang="en-US" sz="2400" dirty="0" smtClean="0"/>
              <a:t>   </a:t>
            </a:r>
            <a:endParaRPr lang="en-US" sz="2400" dirty="0"/>
          </a:p>
          <a:p>
            <a:r>
              <a:rPr lang="en-US" sz="2400" dirty="0" smtClean="0"/>
              <a:t> NURS 425  </a:t>
            </a:r>
            <a:endParaRPr lang="en-US" sz="2400" dirty="0"/>
          </a:p>
        </p:txBody>
      </p:sp>
      <p:sp>
        <p:nvSpPr>
          <p:cNvPr id="6" name="Slide Number Placeholder 5"/>
          <p:cNvSpPr>
            <a:spLocks noGrp="1"/>
          </p:cNvSpPr>
          <p:nvPr>
            <p:ph type="sldNum" sz="quarter" idx="12"/>
          </p:nvPr>
        </p:nvSpPr>
        <p:spPr/>
        <p:txBody>
          <a:bodyPr/>
          <a:lstStyle/>
          <a:p>
            <a:fld id="{32CC859E-5708-4B80-9984-7F91121E61A3}"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Therapy</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Therapy: </a:t>
            </a:r>
            <a:r>
              <a:rPr lang="en-US" sz="2400" b="1" dirty="0" smtClean="0"/>
              <a:t>In children with spastic cerebral palsy (P), what is the effect of splinting and casting(I) compared to constraint- induced therapy (C) on two-handed skill development (O)?</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Prognosis / Prediction</a:t>
            </a:r>
            <a:endParaRPr lang="en-US" b="1" dirty="0">
              <a:solidFill>
                <a:schemeClr val="accent1">
                  <a:lumMod val="50000"/>
                </a:schemeClr>
              </a:solidFill>
            </a:endParaRPr>
          </a:p>
        </p:txBody>
      </p:sp>
      <p:sp>
        <p:nvSpPr>
          <p:cNvPr id="3" name="Content Placeholder 2"/>
          <p:cNvSpPr>
            <a:spLocks noGrp="1"/>
          </p:cNvSpPr>
          <p:nvPr>
            <p:ph idx="1"/>
          </p:nvPr>
        </p:nvSpPr>
        <p:spPr>
          <a:xfrm>
            <a:off x="1942415" y="2133600"/>
            <a:ext cx="6591985" cy="4572000"/>
          </a:xfrm>
        </p:spPr>
        <p:txBody>
          <a:bodyPr>
            <a:noAutofit/>
          </a:bodyPr>
          <a:lstStyle/>
          <a:p>
            <a:r>
              <a:rPr lang="en-US" sz="2400" dirty="0" smtClean="0"/>
              <a:t>Prognosis/Prediction: 1) For patients 65 years </a:t>
            </a:r>
            <a:r>
              <a:rPr lang="en-US" sz="2400" b="1" dirty="0" smtClean="0"/>
              <a:t>and older (P), how does the use of an influenza vaccine (I) compared to not received the vaccine (C) influence the risk of developing pneumonia (O) during flu season (T)? 2) In patients who have experienced an acute myocardial infarction (P), how does being a smoker (I) compared to a non-smoker (C) influence death and infarction rates (O) during the first 5 years after the myocardial infarction (T)?</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Diagnosis</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Diagnosis: </a:t>
            </a:r>
            <a:r>
              <a:rPr lang="en-US" sz="2400" b="1" dirty="0" smtClean="0"/>
              <a:t>In middle-aged males with suspected myocardial infarction (P), are serial 12-lead ECGs (I) compared to one initial 12-lead ECG (C) more accurate in diagnosing an acute myocardial infarction (O)?  </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Etiology</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Etiolog</a:t>
            </a:r>
            <a:r>
              <a:rPr lang="en-US" sz="2400" dirty="0" smtClean="0">
                <a:solidFill>
                  <a:schemeClr val="accent1">
                    <a:lumMod val="50000"/>
                  </a:schemeClr>
                </a:solidFill>
              </a:rPr>
              <a:t>y</a:t>
            </a:r>
            <a:r>
              <a:rPr lang="en-US" sz="2400" dirty="0" smtClean="0"/>
              <a:t>: </a:t>
            </a:r>
            <a:r>
              <a:rPr lang="en-US" sz="2400" b="1" dirty="0" smtClean="0"/>
              <a:t>Are 30- to 50-year-old women (P) who have high blood pressure (I) compared with those without high blood pressure (C) at increased risk for an acute myocardial infarction (O) during the first year after hysterectomy (T)?</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Meaning</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Meaning: </a:t>
            </a:r>
            <a:r>
              <a:rPr lang="en-US" sz="2400" b="1" dirty="0" smtClean="0"/>
              <a:t>How do young males (P) with a diagnosis of below the waist paralysis (I) perceive their interactions with their romantic significant others (O) during the first year after their diagnosis (T)?</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066800" y="914400"/>
            <a:ext cx="7866888" cy="5715000"/>
          </a:xfrm>
        </p:spPr>
        <p:txBody>
          <a:bodyPr>
            <a:normAutofit/>
          </a:bodyPr>
          <a:lstStyle/>
          <a:p>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Birthale Archie, DNP, MSN, BS, RN</a:t>
            </a:r>
          </a:p>
          <a:p>
            <a:pPr marL="425450"/>
            <a:r>
              <a:rPr lang="en-US" sz="2000" dirty="0" smtClean="0">
                <a:latin typeface="Times New Roman" pitchFamily="18" charset="0"/>
                <a:cs typeface="Times New Roman" pitchFamily="18" charset="0"/>
              </a:rPr>
              <a:t>Fineout-Overholt, E. Template for Asking PICOT Questions. Retrieved October 7, 2019, from </a:t>
            </a:r>
            <a:r>
              <a:rPr lang="en-US" sz="1800" dirty="0" smtClean="0">
                <a:solidFill>
                  <a:srgbClr val="00B050"/>
                </a:solidFill>
                <a:latin typeface="Times New Roman" pitchFamily="18" charset="0"/>
                <a:cs typeface="Times New Roman" pitchFamily="18" charset="0"/>
                <a:hlinkClick r:id="rId3"/>
              </a:rPr>
              <a:t>http</a:t>
            </a:r>
            <a:r>
              <a:rPr lang="en-US" sz="1800" dirty="0">
                <a:solidFill>
                  <a:srgbClr val="00B050"/>
                </a:solidFill>
                <a:latin typeface="Times New Roman" pitchFamily="18" charset="0"/>
                <a:cs typeface="Times New Roman" pitchFamily="18" charset="0"/>
                <a:hlinkClick r:id="rId3"/>
              </a:rPr>
              <a:t>://www.unm.edu/~</a:t>
            </a:r>
            <a:r>
              <a:rPr lang="en-US" sz="1800" dirty="0" smtClean="0">
                <a:solidFill>
                  <a:srgbClr val="00B050"/>
                </a:solidFill>
                <a:latin typeface="Times New Roman" pitchFamily="18" charset="0"/>
                <a:cs typeface="Times New Roman" pitchFamily="18" charset="0"/>
                <a:hlinkClick r:id="rId3"/>
              </a:rPr>
              <a:t>unmvclib/cascade/handouts/PICOTtemplates.pdf</a:t>
            </a:r>
            <a:endParaRPr lang="en-US" sz="1800" dirty="0">
              <a:solidFill>
                <a:srgbClr val="00B050"/>
              </a:solidFill>
              <a:latin typeface="Times New Roman" pitchFamily="18" charset="0"/>
              <a:cs typeface="Times New Roman" pitchFamily="18" charset="0"/>
              <a:hlinkClick r:id="rId3"/>
            </a:endParaRPr>
          </a:p>
          <a:p>
            <a:pPr marL="82296" indent="0">
              <a:buNone/>
            </a:pPr>
            <a:r>
              <a:rPr lang="en-US" sz="1800" dirty="0" smtClean="0">
                <a:latin typeface="Times New Roman" panose="02020603050405020304" pitchFamily="18" charset="0"/>
                <a:cs typeface="Times New Roman" panose="02020603050405020304" pitchFamily="18" charset="0"/>
              </a:rPr>
              <a:t> </a:t>
            </a:r>
          </a:p>
          <a:p>
            <a:r>
              <a:rPr lang="en-US" sz="1800" dirty="0" smtClean="0">
                <a:latin typeface="Times New Roman" panose="02020603050405020304" pitchFamily="18" charset="0"/>
                <a:cs typeface="Times New Roman" panose="02020603050405020304" pitchFamily="18" charset="0"/>
              </a:rPr>
              <a:t> Library Guides: Evidence Based Nursing Practice: Pico(t) and Clinical </a:t>
            </a:r>
          </a:p>
          <a:p>
            <a:pPr marL="82296" indent="0">
              <a:buNone/>
            </a:pPr>
            <a:r>
              <a:rPr lang="en-US" sz="1800" dirty="0" smtClean="0">
                <a:latin typeface="Times New Roman" panose="02020603050405020304" pitchFamily="18" charset="0"/>
                <a:cs typeface="Times New Roman" panose="02020603050405020304" pitchFamily="18" charset="0"/>
              </a:rPr>
              <a:t>                 Questions                 			  	 		</a:t>
            </a:r>
          </a:p>
          <a:p>
            <a:pPr marL="82296" indent="0">
              <a:buNone/>
            </a:pPr>
            <a:endParaRPr lang="en-US" dirty="0">
              <a:solidFill>
                <a:srgbClr val="00B050"/>
              </a:solidFill>
              <a:latin typeface="Times New Roman" panose="02020603050405020304" pitchFamily="18" charset="0"/>
              <a:cs typeface="Times New Roman" panose="02020603050405020304" pitchFamily="18" charset="0"/>
              <a:hlinkClick r:id="rId4"/>
            </a:endParaRPr>
          </a:p>
          <a:p>
            <a:pPr marL="82296" indent="0">
              <a:buNone/>
            </a:pPr>
            <a:r>
              <a:rPr lang="en-US" sz="1800" dirty="0" smtClean="0">
                <a:solidFill>
                  <a:srgbClr val="00B050"/>
                </a:solidFill>
                <a:latin typeface="Times New Roman" panose="02020603050405020304" pitchFamily="18" charset="0"/>
                <a:cs typeface="Times New Roman" panose="02020603050405020304" pitchFamily="18" charset="0"/>
                <a:hlinkClick r:id="rId4"/>
              </a:rPr>
              <a:t>https</a:t>
            </a:r>
            <a:r>
              <a:rPr lang="en-US" sz="1800" dirty="0">
                <a:solidFill>
                  <a:srgbClr val="00B050"/>
                </a:solidFill>
                <a:latin typeface="Times New Roman" panose="02020603050405020304" pitchFamily="18" charset="0"/>
                <a:cs typeface="Times New Roman" panose="02020603050405020304" pitchFamily="18" charset="0"/>
                <a:hlinkClick r:id="rId4"/>
              </a:rPr>
              <a:t>://</a:t>
            </a:r>
            <a:r>
              <a:rPr lang="en-US" sz="1800" dirty="0" smtClean="0">
                <a:solidFill>
                  <a:srgbClr val="00B050"/>
                </a:solidFill>
                <a:latin typeface="Times New Roman" panose="02020603050405020304" pitchFamily="18" charset="0"/>
                <a:cs typeface="Times New Roman" panose="02020603050405020304" pitchFamily="18" charset="0"/>
                <a:hlinkClick r:id="rId4"/>
              </a:rPr>
              <a:t>libraryguides.missouri.edu/c.php?g=28271&amp;p=174073</a:t>
            </a:r>
            <a:endParaRPr lang="en-US" sz="1800" dirty="0" smtClean="0">
              <a:solidFill>
                <a:srgbClr val="00B050"/>
              </a:solidFill>
              <a:latin typeface="Times New Roman" panose="02020603050405020304" pitchFamily="18" charset="0"/>
              <a:cs typeface="Times New Roman" panose="02020603050405020304" pitchFamily="18" charset="0"/>
            </a:endParaRPr>
          </a:p>
          <a:p>
            <a:pPr marL="82296" indent="0">
              <a:buNone/>
            </a:pPr>
            <a:endParaRPr lang="en-US" sz="1800" dirty="0" smtClean="0">
              <a:solidFill>
                <a:srgbClr val="00B050"/>
              </a:solidFill>
              <a:latin typeface="Times New Roman" panose="02020603050405020304" pitchFamily="18" charset="0"/>
              <a:cs typeface="Times New Roman" panose="02020603050405020304" pitchFamily="18" charset="0"/>
            </a:endParaRPr>
          </a:p>
          <a:p>
            <a:pPr marL="368046" indent="-285750"/>
            <a:r>
              <a:rPr lang="en-US" sz="1800" dirty="0" smtClean="0">
                <a:solidFill>
                  <a:srgbClr val="00B050"/>
                </a:solidFill>
              </a:rPr>
              <a:t>	</a:t>
            </a:r>
            <a:r>
              <a:rPr lang="en-US" dirty="0" smtClean="0">
                <a:solidFill>
                  <a:srgbClr val="00B050"/>
                </a:solidFill>
                <a:hlinkClick r:id="rId5"/>
              </a:rPr>
              <a:t>https</a:t>
            </a:r>
            <a:r>
              <a:rPr lang="en-US" dirty="0">
                <a:solidFill>
                  <a:srgbClr val="00B050"/>
                </a:solidFill>
                <a:hlinkClick r:id="rId5"/>
              </a:rPr>
              <a:t>://</a:t>
            </a:r>
            <a:r>
              <a:rPr lang="en-US" dirty="0" smtClean="0">
                <a:solidFill>
                  <a:srgbClr val="00B050"/>
                </a:solidFill>
                <a:hlinkClick r:id="rId5"/>
              </a:rPr>
              <a:t>libraryguides.nau.edu/c.php?g=665927&amp;p=4682772</a:t>
            </a:r>
            <a:endParaRPr lang="en-US" dirty="0" smtClean="0">
              <a:solidFill>
                <a:srgbClr val="00B050"/>
              </a:solidFill>
            </a:endParaRPr>
          </a:p>
          <a:p>
            <a:pPr marL="368046" indent="-285750"/>
            <a:r>
              <a:rPr lang="en-US" dirty="0">
                <a:solidFill>
                  <a:srgbClr val="92D050"/>
                </a:solidFill>
                <a:latin typeface="Times New Roman" pitchFamily="18" charset="0"/>
                <a:cs typeface="Times New Roman" pitchFamily="18" charset="0"/>
              </a:rPr>
              <a:t>https://journals.lww.com/nursing/fulltext/2014/02000/To_make_your_case,_start_with_a_PICOT_question.7.aspx#pdf-link</a:t>
            </a:r>
            <a:endParaRPr lang="en-US" sz="1800" dirty="0" smtClean="0">
              <a:solidFill>
                <a:srgbClr val="92D05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2CC859E-5708-4B80-9984-7F91121E61A3}" type="slidenum">
              <a:rPr lang="en-US" smtClean="0"/>
              <a:pPr/>
              <a:t>15</a:t>
            </a:fld>
            <a:endParaRPr lang="en-US" dirty="0"/>
          </a:p>
        </p:txBody>
      </p:sp>
      <p:sp>
        <p:nvSpPr>
          <p:cNvPr id="5" name="Rectangle 4"/>
          <p:cNvSpPr/>
          <p:nvPr/>
        </p:nvSpPr>
        <p:spPr>
          <a:xfrm>
            <a:off x="2133600" y="3429000"/>
            <a:ext cx="4572000" cy="461665"/>
          </a:xfrm>
          <a:prstGeom prst="rect">
            <a:avLst/>
          </a:prstGeom>
        </p:spPr>
        <p:txBody>
          <a:bodyPr>
            <a:spAutoFit/>
          </a:bodyPr>
          <a:lstStyle/>
          <a:p>
            <a:r>
              <a:rPr lang="en-US" sz="1200" dirty="0"/>
              <a:t>https://journals.lww.com/nursing/fulltext/2014/02000/To_make_your_case,_start_with_a_PICOT_question.7.aspx#pdf-link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Evidence Based Practice (EBP)</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According to Melynk et. Al. (2010) </a:t>
            </a:r>
          </a:p>
          <a:p>
            <a:r>
              <a:rPr lang="en-US" sz="2400" dirty="0" smtClean="0"/>
              <a:t>“a problem-solving approach to the delivery of health care that integrates the best evidence from studies and patient care data with clinician expertise and patient preference and values.” (p. 1)</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PICOT Statement</a:t>
            </a:r>
            <a:endParaRPr lang="en-US" b="1" dirty="0"/>
          </a:p>
        </p:txBody>
      </p:sp>
      <p:sp>
        <p:nvSpPr>
          <p:cNvPr id="3" name="Content Placeholder 2"/>
          <p:cNvSpPr>
            <a:spLocks noGrp="1"/>
          </p:cNvSpPr>
          <p:nvPr>
            <p:ph idx="1"/>
          </p:nvPr>
        </p:nvSpPr>
        <p:spPr/>
        <p:txBody>
          <a:bodyPr>
            <a:normAutofit fontScale="92500" lnSpcReduction="20000"/>
          </a:bodyPr>
          <a:lstStyle/>
          <a:p>
            <a:r>
              <a:rPr lang="en-US" sz="2400" dirty="0" smtClean="0"/>
              <a:t>Carefully formulated  </a:t>
            </a:r>
            <a:r>
              <a:rPr lang="en-US" sz="2400" b="1" dirty="0" smtClean="0"/>
              <a:t>question</a:t>
            </a:r>
            <a:r>
              <a:rPr lang="en-US" sz="2400" dirty="0" smtClean="0"/>
              <a:t> that encompass the acronym  </a:t>
            </a:r>
            <a:r>
              <a:rPr lang="en-US" sz="2400" b="1" dirty="0" smtClean="0"/>
              <a:t>PICOT</a:t>
            </a:r>
            <a:r>
              <a:rPr lang="en-US" sz="2400" dirty="0" smtClean="0"/>
              <a:t> and the </a:t>
            </a:r>
          </a:p>
          <a:p>
            <a:r>
              <a:rPr lang="en-US" sz="2400" b="1" dirty="0" smtClean="0">
                <a:solidFill>
                  <a:srgbClr val="FF0000"/>
                </a:solidFill>
              </a:rPr>
              <a:t>The “T” must be included.</a:t>
            </a:r>
            <a:r>
              <a:rPr lang="en-US" sz="2400" dirty="0" smtClean="0"/>
              <a:t> </a:t>
            </a:r>
          </a:p>
          <a:p>
            <a:pPr>
              <a:buNone/>
            </a:pPr>
            <a:r>
              <a:rPr lang="en-US" sz="2400" dirty="0" smtClean="0"/>
              <a:t>   1. Identify the, patient,  problem or     		  	population</a:t>
            </a:r>
            <a:r>
              <a:rPr lang="en-US" sz="2400" b="1" dirty="0" smtClean="0">
                <a:solidFill>
                  <a:srgbClr val="C00000"/>
                </a:solidFill>
              </a:rPr>
              <a:t>(P</a:t>
            </a:r>
            <a:r>
              <a:rPr lang="en-US" sz="2400" dirty="0" smtClean="0"/>
              <a:t>) </a:t>
            </a:r>
          </a:p>
          <a:p>
            <a:pPr>
              <a:buNone/>
            </a:pPr>
            <a:r>
              <a:rPr lang="en-US" sz="2400" dirty="0" smtClean="0"/>
              <a:t>    2. intervention </a:t>
            </a:r>
            <a:r>
              <a:rPr lang="en-US" sz="2400" b="1" dirty="0" smtClean="0">
                <a:solidFill>
                  <a:srgbClr val="C00000"/>
                </a:solidFill>
              </a:rPr>
              <a:t>(I)  ( exposure , prognosis)</a:t>
            </a:r>
          </a:p>
          <a:p>
            <a:pPr>
              <a:buNone/>
            </a:pPr>
            <a:r>
              <a:rPr lang="en-US" sz="2400" dirty="0" smtClean="0"/>
              <a:t>   3.  Comparison </a:t>
            </a:r>
            <a:r>
              <a:rPr lang="en-US" sz="2400" b="1" dirty="0" smtClean="0">
                <a:solidFill>
                  <a:srgbClr val="C00000"/>
                </a:solidFill>
              </a:rPr>
              <a:t>(C) (compare, control (versus)</a:t>
            </a:r>
          </a:p>
          <a:p>
            <a:pPr>
              <a:buNone/>
            </a:pPr>
            <a:r>
              <a:rPr lang="en-US" sz="2400" dirty="0" smtClean="0"/>
              <a:t>   4.  Outcome(s) </a:t>
            </a:r>
            <a:r>
              <a:rPr lang="en-US" sz="2400" b="1" dirty="0" smtClean="0">
                <a:solidFill>
                  <a:srgbClr val="C00000"/>
                </a:solidFill>
              </a:rPr>
              <a:t>(O) ( affect)</a:t>
            </a:r>
          </a:p>
          <a:p>
            <a:pPr>
              <a:buNone/>
            </a:pPr>
            <a:r>
              <a:rPr lang="en-US" sz="2400" dirty="0" smtClean="0"/>
              <a:t>   5.  Timeframe </a:t>
            </a:r>
            <a:r>
              <a:rPr lang="en-US" sz="2400" b="1" dirty="0" smtClean="0">
                <a:solidFill>
                  <a:srgbClr val="C00000"/>
                </a:solidFill>
              </a:rPr>
              <a:t>(T) ( duration)</a:t>
            </a:r>
          </a:p>
          <a:p>
            <a:endParaRPr lang="en-US"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50000"/>
                  </a:schemeClr>
                </a:solidFill>
              </a:rPr>
              <a:t>Template for PICOT QUESTION</a:t>
            </a:r>
            <a:endParaRPr lang="en-US" b="1" dirty="0">
              <a:solidFill>
                <a:schemeClr val="accent1">
                  <a:lumMod val="50000"/>
                </a:schemeClr>
              </a:solidFill>
            </a:endParaRPr>
          </a:p>
        </p:txBody>
      </p:sp>
      <p:sp>
        <p:nvSpPr>
          <p:cNvPr id="3" name="Content Placeholder 2"/>
          <p:cNvSpPr>
            <a:spLocks noGrp="1"/>
          </p:cNvSpPr>
          <p:nvPr>
            <p:ph idx="1"/>
          </p:nvPr>
        </p:nvSpPr>
        <p:spPr>
          <a:xfrm>
            <a:off x="1676400" y="1743075"/>
            <a:ext cx="7498080" cy="4800600"/>
          </a:xfrm>
        </p:spPr>
        <p:txBody>
          <a:bodyPr/>
          <a:lstStyle/>
          <a:p>
            <a:r>
              <a:rPr lang="en-US" dirty="0" smtClean="0">
                <a:hlinkClick r:id="rId2"/>
              </a:rPr>
              <a:t>https://www.aaacn.org/sites/default/files/documents/misc-docs/1e_PICOT_Questions_template.pdf</a:t>
            </a:r>
            <a:endParaRPr lang="en-US" dirty="0" smtClean="0"/>
          </a:p>
          <a:p>
            <a:endParaRPr lang="en-US" dirty="0" smtClean="0"/>
          </a:p>
          <a:p>
            <a:r>
              <a:rPr lang="en-US" dirty="0" smtClean="0"/>
              <a:t>Handout in class.</a:t>
            </a:r>
          </a:p>
          <a:p>
            <a:r>
              <a:rPr lang="en-US" sz="1200" dirty="0" smtClean="0">
                <a:latin typeface="Times New Roman" pitchFamily="18" charset="0"/>
                <a:cs typeface="Times New Roman" pitchFamily="18" charset="0"/>
              </a:rPr>
              <a:t>Adapted from the PICOT Questions </a:t>
            </a:r>
            <a:r>
              <a:rPr lang="en-US" sz="1200" dirty="0" smtClean="0">
                <a:solidFill>
                  <a:srgbClr val="FF0000"/>
                </a:solidFill>
                <a:latin typeface="Times New Roman" pitchFamily="18" charset="0"/>
                <a:cs typeface="Times New Roman" pitchFamily="18" charset="0"/>
              </a:rPr>
              <a:t>Template; </a:t>
            </a:r>
            <a:r>
              <a:rPr lang="en-US" sz="1200" dirty="0" smtClean="0">
                <a:latin typeface="Times New Roman" pitchFamily="18" charset="0"/>
                <a:cs typeface="Times New Roman" pitchFamily="18" charset="0"/>
              </a:rPr>
              <a:t>Ellen Fineout-Overholt, 2006. This form may be used for educational &amp; research purposes without permission</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2CC859E-5708-4B80-9984-7F91121E61A3}"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Definitions for Terms</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Intervention/Therapy:</a:t>
            </a:r>
            <a:r>
              <a:rPr lang="en-US" sz="2400" dirty="0" smtClean="0"/>
              <a:t> </a:t>
            </a:r>
            <a:r>
              <a:rPr lang="en-US" sz="2400" b="1" dirty="0" smtClean="0"/>
              <a:t>Questions addressing the treatment of an illness or disability.</a:t>
            </a:r>
          </a:p>
          <a:p>
            <a:endParaRPr lang="en-US" sz="2400" dirty="0" smtClean="0"/>
          </a:p>
          <a:p>
            <a:r>
              <a:rPr lang="en-US" sz="2400" b="1" dirty="0" smtClean="0">
                <a:solidFill>
                  <a:schemeClr val="accent1">
                    <a:lumMod val="50000"/>
                  </a:schemeClr>
                </a:solidFill>
              </a:rPr>
              <a:t>Etiology: </a:t>
            </a:r>
            <a:r>
              <a:rPr lang="en-US" sz="2400" b="1" dirty="0" smtClean="0"/>
              <a:t>Questions addressing the causes or origins of disease (i.e., factors that produce or predispose toward a certain disease or disorder</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Definitions for Terms Cont’</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Diagnosis: </a:t>
            </a:r>
            <a:r>
              <a:rPr lang="en-US" sz="2400" b="1" dirty="0" smtClean="0"/>
              <a:t>Questions addressing the act or process of identifying or determining the nature and cause of a disease or injury through evaluation.</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for Terms Cont’</a:t>
            </a:r>
            <a:endParaRPr lang="en-US" b="1" dirty="0"/>
          </a:p>
        </p:txBody>
      </p:sp>
      <p:sp>
        <p:nvSpPr>
          <p:cNvPr id="3" name="Content Placeholder 2"/>
          <p:cNvSpPr>
            <a:spLocks noGrp="1"/>
          </p:cNvSpPr>
          <p:nvPr>
            <p:ph idx="1"/>
          </p:nvPr>
        </p:nvSpPr>
        <p:spPr/>
        <p:txBody>
          <a:bodyPr/>
          <a:lstStyle/>
          <a:p>
            <a:r>
              <a:rPr lang="en-US" sz="4000" b="1" dirty="0" smtClean="0">
                <a:solidFill>
                  <a:schemeClr val="accent1">
                    <a:lumMod val="50000"/>
                  </a:schemeClr>
                </a:solidFill>
                <a:latin typeface="Times New Roman" pitchFamily="18" charset="0"/>
                <a:cs typeface="Times New Roman" pitchFamily="18" charset="0"/>
              </a:rPr>
              <a:t>Prognosis/Prediction: </a:t>
            </a:r>
            <a:r>
              <a:rPr lang="en-US" sz="4000" b="1" dirty="0" smtClean="0">
                <a:latin typeface="Times New Roman" pitchFamily="18" charset="0"/>
                <a:cs typeface="Times New Roman" pitchFamily="18" charset="0"/>
              </a:rPr>
              <a:t>Questions addressing the prediction of the course of a disease</a:t>
            </a:r>
            <a:r>
              <a:rPr lang="en-US" b="1" dirty="0" smtClean="0"/>
              <a:t>.</a:t>
            </a:r>
            <a:endParaRPr lang="en-US"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Definitions for Terms Cont’</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4000" b="1" dirty="0" smtClean="0">
                <a:solidFill>
                  <a:schemeClr val="accent1">
                    <a:lumMod val="50000"/>
                  </a:schemeClr>
                </a:solidFill>
                <a:latin typeface="Times New Roman" pitchFamily="18" charset="0"/>
                <a:cs typeface="Times New Roman" pitchFamily="18" charset="0"/>
              </a:rPr>
              <a:t>Meaning</a:t>
            </a:r>
            <a:r>
              <a:rPr lang="en-US" sz="4000" b="1" dirty="0" smtClean="0">
                <a:latin typeface="Times New Roman" pitchFamily="18" charset="0"/>
                <a:cs typeface="Times New Roman" pitchFamily="18" charset="0"/>
              </a:rPr>
              <a:t>: Questions addressing how one experiences a phenomenon</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2CC859E-5708-4B80-9984-7F91121E61A3}"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Intervention</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2400" b="1" dirty="0" smtClean="0">
                <a:solidFill>
                  <a:schemeClr val="accent1">
                    <a:lumMod val="50000"/>
                  </a:schemeClr>
                </a:solidFill>
              </a:rPr>
              <a:t>Intervention: </a:t>
            </a:r>
            <a:r>
              <a:rPr lang="en-US" sz="2400" b="1" dirty="0" smtClean="0"/>
              <a:t>In African-American female adolescents with hepatitis B (P), how does acetaminophen (I) compared to ibuprofen (C) affect liver function (O) timeframe (T)?</a:t>
            </a:r>
            <a:endParaRPr lang="en-US" sz="2400" b="1" dirty="0"/>
          </a:p>
        </p:txBody>
      </p:sp>
      <p:sp>
        <p:nvSpPr>
          <p:cNvPr id="4" name="Slide Number Placeholder 3"/>
          <p:cNvSpPr>
            <a:spLocks noGrp="1"/>
          </p:cNvSpPr>
          <p:nvPr>
            <p:ph type="sldNum" sz="quarter" idx="12"/>
          </p:nvPr>
        </p:nvSpPr>
        <p:spPr/>
        <p:txBody>
          <a:bodyPr/>
          <a:lstStyle/>
          <a:p>
            <a:fld id="{32CC859E-5708-4B80-9984-7F91121E61A3}" type="slidenum">
              <a:rPr lang="en-US" smtClean="0"/>
              <a:pPr/>
              <a:t>9</a:t>
            </a:fld>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582</Words>
  <Application>Microsoft Office PowerPoint</Application>
  <PresentationFormat>On-screen Show (4:3)</PresentationFormat>
  <Paragraphs>74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Evidence Based Practice - PICOT</vt:lpstr>
      <vt:lpstr>Definition  Evidence Based Practice (EBP)</vt:lpstr>
      <vt:lpstr>What is PICOT Statement</vt:lpstr>
      <vt:lpstr>Template for PICOT QUESTION</vt:lpstr>
      <vt:lpstr>Definitions for Terms</vt:lpstr>
      <vt:lpstr>Definitions for Terms Cont’</vt:lpstr>
      <vt:lpstr>Definitions for Terms Cont’</vt:lpstr>
      <vt:lpstr>Definitions for Terms Cont’</vt:lpstr>
      <vt:lpstr>Intervention</vt:lpstr>
      <vt:lpstr>Therapy</vt:lpstr>
      <vt:lpstr>Prognosis / Prediction</vt:lpstr>
      <vt:lpstr>Diagnosis</vt:lpstr>
      <vt:lpstr>Etiology</vt:lpstr>
      <vt:lpstr>Meaning</vt:lpstr>
      <vt:lpstr>References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Birthale</dc:creator>
  <cp:lastModifiedBy>cynthia tembi</cp:lastModifiedBy>
  <cp:revision>31</cp:revision>
  <dcterms:created xsi:type="dcterms:W3CDTF">2017-02-13T01:34:27Z</dcterms:created>
  <dcterms:modified xsi:type="dcterms:W3CDTF">2020-03-25T02:33:46Z</dcterms:modified>
</cp:coreProperties>
</file>