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4" autoAdjust="0"/>
    <p:restoredTop sz="86481" autoAdjust="0"/>
  </p:normalViewPr>
  <p:slideViewPr>
    <p:cSldViewPr>
      <p:cViewPr varScale="1">
        <p:scale>
          <a:sx n="62" d="100"/>
          <a:sy n="62" d="100"/>
        </p:scale>
        <p:origin x="9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7.png"/><Relationship Id="rId7" Type="http://schemas.openxmlformats.org/officeDocument/2006/relationships/image" Target="../media/image6.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svg"/><Relationship Id="rId1" Type="http://schemas.openxmlformats.org/officeDocument/2006/relationships/image" Target="../media/image8.png"/><Relationship Id="rId6" Type="http://schemas.openxmlformats.org/officeDocument/2006/relationships/image" Target="../media/image7.svg"/><Relationship Id="rId5" Type="http://schemas.openxmlformats.org/officeDocument/2006/relationships/image" Target="../media/image10.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2.png"/><Relationship Id="rId7" Type="http://schemas.openxmlformats.org/officeDocument/2006/relationships/image" Target="../media/image10.png"/><Relationship Id="rId2" Type="http://schemas.openxmlformats.org/officeDocument/2006/relationships/image" Target="../media/image16.svg"/><Relationship Id="rId1" Type="http://schemas.openxmlformats.org/officeDocument/2006/relationships/image" Target="../media/image21.png"/><Relationship Id="rId6" Type="http://schemas.openxmlformats.org/officeDocument/2006/relationships/image" Target="../media/image20.svg"/><Relationship Id="rId5" Type="http://schemas.openxmlformats.org/officeDocument/2006/relationships/image" Target="../media/image23.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8.png"/><Relationship Id="rId7" Type="http://schemas.openxmlformats.org/officeDocument/2006/relationships/image" Target="../media/image30.png"/><Relationship Id="rId2" Type="http://schemas.openxmlformats.org/officeDocument/2006/relationships/image" Target="../media/image7.svg"/><Relationship Id="rId1" Type="http://schemas.openxmlformats.org/officeDocument/2006/relationships/image" Target="../media/image10.png"/><Relationship Id="rId6" Type="http://schemas.openxmlformats.org/officeDocument/2006/relationships/image" Target="../media/image26.svg"/><Relationship Id="rId5" Type="http://schemas.openxmlformats.org/officeDocument/2006/relationships/image" Target="../media/image29.png"/><Relationship Id="rId4" Type="http://schemas.openxmlformats.org/officeDocument/2006/relationships/image" Target="../media/image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F2D5EE9-CA8A-4AC6-B753-101496D0B8C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C1BD8C3-2368-48E4-AB2F-05C08393C66C}">
      <dgm:prSet/>
      <dgm:spPr/>
      <dgm:t>
        <a:bodyPr/>
        <a:lstStyle/>
        <a:p>
          <a:r>
            <a:rPr lang="en-US"/>
            <a:t>The use of different nursing theories and models has been crucial in enriching nursing knowledge.</a:t>
          </a:r>
        </a:p>
      </dgm:t>
    </dgm:pt>
    <dgm:pt modelId="{F77FC80F-FA84-4792-A0B7-6A9B65B47568}" type="parTrans" cxnId="{BD6083AB-FCC4-49A2-AD70-883DF50F716C}">
      <dgm:prSet/>
      <dgm:spPr/>
      <dgm:t>
        <a:bodyPr/>
        <a:lstStyle/>
        <a:p>
          <a:endParaRPr lang="en-US"/>
        </a:p>
      </dgm:t>
    </dgm:pt>
    <dgm:pt modelId="{A4294027-7BED-4914-97D5-7367D90A292B}" type="sibTrans" cxnId="{BD6083AB-FCC4-49A2-AD70-883DF50F716C}">
      <dgm:prSet/>
      <dgm:spPr/>
      <dgm:t>
        <a:bodyPr/>
        <a:lstStyle/>
        <a:p>
          <a:endParaRPr lang="en-US"/>
        </a:p>
      </dgm:t>
    </dgm:pt>
    <dgm:pt modelId="{6135579D-DDD0-4072-A28E-64B8AD9B3E7A}">
      <dgm:prSet/>
      <dgm:spPr/>
      <dgm:t>
        <a:bodyPr/>
        <a:lstStyle/>
        <a:p>
          <a:r>
            <a:rPr lang="en-US"/>
            <a:t>The selection of the different nursing theories and models is based on the degree of flexibility of situations, phenomena and  circumstances.</a:t>
          </a:r>
        </a:p>
      </dgm:t>
    </dgm:pt>
    <dgm:pt modelId="{BF4877EF-8BDA-401B-BFCE-4934EC87A183}" type="parTrans" cxnId="{13924738-BAF0-482D-B711-B876CE7C52C9}">
      <dgm:prSet/>
      <dgm:spPr/>
      <dgm:t>
        <a:bodyPr/>
        <a:lstStyle/>
        <a:p>
          <a:endParaRPr lang="en-US"/>
        </a:p>
      </dgm:t>
    </dgm:pt>
    <dgm:pt modelId="{4E433858-9FC3-4C11-890D-86F6CF3834A9}" type="sibTrans" cxnId="{13924738-BAF0-482D-B711-B876CE7C52C9}">
      <dgm:prSet/>
      <dgm:spPr/>
      <dgm:t>
        <a:bodyPr/>
        <a:lstStyle/>
        <a:p>
          <a:endParaRPr lang="en-US"/>
        </a:p>
      </dgm:t>
    </dgm:pt>
    <dgm:pt modelId="{D10F352B-F5D7-41BB-A0A4-4FF6B4F44B78}">
      <dgm:prSet/>
      <dgm:spPr/>
      <dgm:t>
        <a:bodyPr/>
        <a:lstStyle/>
        <a:p>
          <a:r>
            <a:rPr lang="en-US" dirty="0"/>
            <a:t>The</a:t>
          </a:r>
          <a:r>
            <a:rPr lang="en-US" b="1" dirty="0"/>
            <a:t> </a:t>
          </a:r>
          <a:r>
            <a:rPr lang="en-US" dirty="0"/>
            <a:t>Neuman System’s Model and the Roy Adoption Model have contributed significantly in nursing practice.</a:t>
          </a:r>
        </a:p>
      </dgm:t>
    </dgm:pt>
    <dgm:pt modelId="{BA270D4C-3A37-4F31-892C-6E696E6D6482}" type="parTrans" cxnId="{F1903C99-BEAF-456A-935F-A5744CE546ED}">
      <dgm:prSet/>
      <dgm:spPr/>
      <dgm:t>
        <a:bodyPr/>
        <a:lstStyle/>
        <a:p>
          <a:endParaRPr lang="en-US"/>
        </a:p>
      </dgm:t>
    </dgm:pt>
    <dgm:pt modelId="{BA797D6A-4B69-42B3-83C4-62E09CE3E989}" type="sibTrans" cxnId="{F1903C99-BEAF-456A-935F-A5744CE546ED}">
      <dgm:prSet/>
      <dgm:spPr/>
      <dgm:t>
        <a:bodyPr/>
        <a:lstStyle/>
        <a:p>
          <a:endParaRPr lang="en-US"/>
        </a:p>
      </dgm:t>
    </dgm:pt>
    <dgm:pt modelId="{D10CF1A3-2166-4B41-B251-3F44242D253C}" type="pres">
      <dgm:prSet presAssocID="{AF2D5EE9-CA8A-4AC6-B753-101496D0B8CE}" presName="root" presStyleCnt="0">
        <dgm:presLayoutVars>
          <dgm:dir/>
          <dgm:resizeHandles val="exact"/>
        </dgm:presLayoutVars>
      </dgm:prSet>
      <dgm:spPr/>
    </dgm:pt>
    <dgm:pt modelId="{BD2EF013-E573-40D7-B5DB-3ED81570E491}" type="pres">
      <dgm:prSet presAssocID="{2C1BD8C3-2368-48E4-AB2F-05C08393C66C}" presName="compNode" presStyleCnt="0"/>
      <dgm:spPr/>
    </dgm:pt>
    <dgm:pt modelId="{93C196ED-D9A1-4B38-92A5-406B3CDE98D2}" type="pres">
      <dgm:prSet presAssocID="{2C1BD8C3-2368-48E4-AB2F-05C08393C66C}" presName="bgRect" presStyleLbl="bgShp" presStyleIdx="0" presStyleCnt="3"/>
      <dgm:spPr/>
    </dgm:pt>
    <dgm:pt modelId="{D5409E9B-CEDD-49FC-81A2-E23536C7DEC2}" type="pres">
      <dgm:prSet presAssocID="{2C1BD8C3-2368-48E4-AB2F-05C08393C66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8397E963-B200-4B3F-B1FB-EECF9221A489}" type="pres">
      <dgm:prSet presAssocID="{2C1BD8C3-2368-48E4-AB2F-05C08393C66C}" presName="spaceRect" presStyleCnt="0"/>
      <dgm:spPr/>
    </dgm:pt>
    <dgm:pt modelId="{FF32A038-C2D4-4826-AB3F-116C2EA4671E}" type="pres">
      <dgm:prSet presAssocID="{2C1BD8C3-2368-48E4-AB2F-05C08393C66C}" presName="parTx" presStyleLbl="revTx" presStyleIdx="0" presStyleCnt="3">
        <dgm:presLayoutVars>
          <dgm:chMax val="0"/>
          <dgm:chPref val="0"/>
        </dgm:presLayoutVars>
      </dgm:prSet>
      <dgm:spPr/>
    </dgm:pt>
    <dgm:pt modelId="{5164CD3C-CDE9-4192-A4AF-C0E896C1251C}" type="pres">
      <dgm:prSet presAssocID="{A4294027-7BED-4914-97D5-7367D90A292B}" presName="sibTrans" presStyleCnt="0"/>
      <dgm:spPr/>
    </dgm:pt>
    <dgm:pt modelId="{D6A6BEC4-2A13-4DBF-8B73-34BBD19CB3E5}" type="pres">
      <dgm:prSet presAssocID="{6135579D-DDD0-4072-A28E-64B8AD9B3E7A}" presName="compNode" presStyleCnt="0"/>
      <dgm:spPr/>
    </dgm:pt>
    <dgm:pt modelId="{71F9AC95-7AE4-402D-BD87-8FB172996785}" type="pres">
      <dgm:prSet presAssocID="{6135579D-DDD0-4072-A28E-64B8AD9B3E7A}" presName="bgRect" presStyleLbl="bgShp" presStyleIdx="1" presStyleCnt="3"/>
      <dgm:spPr/>
    </dgm:pt>
    <dgm:pt modelId="{1227CCBC-D466-480B-BF03-0CEEFD6D166E}" type="pres">
      <dgm:prSet presAssocID="{6135579D-DDD0-4072-A28E-64B8AD9B3E7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35E4DA5F-2014-4E01-9233-534825327B24}" type="pres">
      <dgm:prSet presAssocID="{6135579D-DDD0-4072-A28E-64B8AD9B3E7A}" presName="spaceRect" presStyleCnt="0"/>
      <dgm:spPr/>
    </dgm:pt>
    <dgm:pt modelId="{8921D6BE-0482-4594-A40F-F9E012E04300}" type="pres">
      <dgm:prSet presAssocID="{6135579D-DDD0-4072-A28E-64B8AD9B3E7A}" presName="parTx" presStyleLbl="revTx" presStyleIdx="1" presStyleCnt="3">
        <dgm:presLayoutVars>
          <dgm:chMax val="0"/>
          <dgm:chPref val="0"/>
        </dgm:presLayoutVars>
      </dgm:prSet>
      <dgm:spPr/>
    </dgm:pt>
    <dgm:pt modelId="{6CD6D597-334D-4177-B618-0C80B48205A7}" type="pres">
      <dgm:prSet presAssocID="{4E433858-9FC3-4C11-890D-86F6CF3834A9}" presName="sibTrans" presStyleCnt="0"/>
      <dgm:spPr/>
    </dgm:pt>
    <dgm:pt modelId="{FC0C8660-FC96-4625-A6BF-9A09B72FEC57}" type="pres">
      <dgm:prSet presAssocID="{D10F352B-F5D7-41BB-A0A4-4FF6B4F44B78}" presName="compNode" presStyleCnt="0"/>
      <dgm:spPr/>
    </dgm:pt>
    <dgm:pt modelId="{0F58238E-C0FA-4F2D-901C-B524084CD400}" type="pres">
      <dgm:prSet presAssocID="{D10F352B-F5D7-41BB-A0A4-4FF6B4F44B78}" presName="bgRect" presStyleLbl="bgShp" presStyleIdx="2" presStyleCnt="3"/>
      <dgm:spPr/>
    </dgm:pt>
    <dgm:pt modelId="{A5196524-6572-4534-8E6F-76BDD0B71741}" type="pres">
      <dgm:prSet presAssocID="{D10F352B-F5D7-41BB-A0A4-4FF6B4F44B7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3A06555C-1A84-4C90-B1ED-3126C0CADE23}" type="pres">
      <dgm:prSet presAssocID="{D10F352B-F5D7-41BB-A0A4-4FF6B4F44B78}" presName="spaceRect" presStyleCnt="0"/>
      <dgm:spPr/>
    </dgm:pt>
    <dgm:pt modelId="{7FE1BDBC-92DE-4ABE-979E-2FE9A3161033}" type="pres">
      <dgm:prSet presAssocID="{D10F352B-F5D7-41BB-A0A4-4FF6B4F44B78}" presName="parTx" presStyleLbl="revTx" presStyleIdx="2" presStyleCnt="3">
        <dgm:presLayoutVars>
          <dgm:chMax val="0"/>
          <dgm:chPref val="0"/>
        </dgm:presLayoutVars>
      </dgm:prSet>
      <dgm:spPr/>
    </dgm:pt>
  </dgm:ptLst>
  <dgm:cxnLst>
    <dgm:cxn modelId="{CC3FD330-372B-45F9-A00D-126607375815}" type="presOf" srcId="{2C1BD8C3-2368-48E4-AB2F-05C08393C66C}" destId="{FF32A038-C2D4-4826-AB3F-116C2EA4671E}" srcOrd="0" destOrd="0" presId="urn:microsoft.com/office/officeart/2018/2/layout/IconVerticalSolidList"/>
    <dgm:cxn modelId="{13924738-BAF0-482D-B711-B876CE7C52C9}" srcId="{AF2D5EE9-CA8A-4AC6-B753-101496D0B8CE}" destId="{6135579D-DDD0-4072-A28E-64B8AD9B3E7A}" srcOrd="1" destOrd="0" parTransId="{BF4877EF-8BDA-401B-BFCE-4934EC87A183}" sibTransId="{4E433858-9FC3-4C11-890D-86F6CF3834A9}"/>
    <dgm:cxn modelId="{F1903C99-BEAF-456A-935F-A5744CE546ED}" srcId="{AF2D5EE9-CA8A-4AC6-B753-101496D0B8CE}" destId="{D10F352B-F5D7-41BB-A0A4-4FF6B4F44B78}" srcOrd="2" destOrd="0" parTransId="{BA270D4C-3A37-4F31-892C-6E696E6D6482}" sibTransId="{BA797D6A-4B69-42B3-83C4-62E09CE3E989}"/>
    <dgm:cxn modelId="{BD6083AB-FCC4-49A2-AD70-883DF50F716C}" srcId="{AF2D5EE9-CA8A-4AC6-B753-101496D0B8CE}" destId="{2C1BD8C3-2368-48E4-AB2F-05C08393C66C}" srcOrd="0" destOrd="0" parTransId="{F77FC80F-FA84-4792-A0B7-6A9B65B47568}" sibTransId="{A4294027-7BED-4914-97D5-7367D90A292B}"/>
    <dgm:cxn modelId="{AAC38FC6-44CF-4783-B4D9-4665BD53C18F}" type="presOf" srcId="{AF2D5EE9-CA8A-4AC6-B753-101496D0B8CE}" destId="{D10CF1A3-2166-4B41-B251-3F44242D253C}" srcOrd="0" destOrd="0" presId="urn:microsoft.com/office/officeart/2018/2/layout/IconVerticalSolidList"/>
    <dgm:cxn modelId="{E4CFDAEF-CF05-44CC-89CF-8C65D46A7BE3}" type="presOf" srcId="{6135579D-DDD0-4072-A28E-64B8AD9B3E7A}" destId="{8921D6BE-0482-4594-A40F-F9E012E04300}" srcOrd="0" destOrd="0" presId="urn:microsoft.com/office/officeart/2018/2/layout/IconVerticalSolidList"/>
    <dgm:cxn modelId="{C128C7F0-4E02-469E-BCB4-C0C3870A3EE4}" type="presOf" srcId="{D10F352B-F5D7-41BB-A0A4-4FF6B4F44B78}" destId="{7FE1BDBC-92DE-4ABE-979E-2FE9A3161033}" srcOrd="0" destOrd="0" presId="urn:microsoft.com/office/officeart/2018/2/layout/IconVerticalSolidList"/>
    <dgm:cxn modelId="{BE9B6860-430E-44BB-9223-32969C8F5102}" type="presParOf" srcId="{D10CF1A3-2166-4B41-B251-3F44242D253C}" destId="{BD2EF013-E573-40D7-B5DB-3ED81570E491}" srcOrd="0" destOrd="0" presId="urn:microsoft.com/office/officeart/2018/2/layout/IconVerticalSolidList"/>
    <dgm:cxn modelId="{D54C264D-2D51-41CD-9A64-7FA347F29C59}" type="presParOf" srcId="{BD2EF013-E573-40D7-B5DB-3ED81570E491}" destId="{93C196ED-D9A1-4B38-92A5-406B3CDE98D2}" srcOrd="0" destOrd="0" presId="urn:microsoft.com/office/officeart/2018/2/layout/IconVerticalSolidList"/>
    <dgm:cxn modelId="{A1585F2C-1CC2-41B1-8F38-A766891813E9}" type="presParOf" srcId="{BD2EF013-E573-40D7-B5DB-3ED81570E491}" destId="{D5409E9B-CEDD-49FC-81A2-E23536C7DEC2}" srcOrd="1" destOrd="0" presId="urn:microsoft.com/office/officeart/2018/2/layout/IconVerticalSolidList"/>
    <dgm:cxn modelId="{4424942D-1EEE-41D6-AFCE-008F6E15D1AF}" type="presParOf" srcId="{BD2EF013-E573-40D7-B5DB-3ED81570E491}" destId="{8397E963-B200-4B3F-B1FB-EECF9221A489}" srcOrd="2" destOrd="0" presId="urn:microsoft.com/office/officeart/2018/2/layout/IconVerticalSolidList"/>
    <dgm:cxn modelId="{F5BCF135-DF51-466A-BA76-FEAE18698E50}" type="presParOf" srcId="{BD2EF013-E573-40D7-B5DB-3ED81570E491}" destId="{FF32A038-C2D4-4826-AB3F-116C2EA4671E}" srcOrd="3" destOrd="0" presId="urn:microsoft.com/office/officeart/2018/2/layout/IconVerticalSolidList"/>
    <dgm:cxn modelId="{5EB26BB2-9C7E-4C45-B4D5-A3052FC7457A}" type="presParOf" srcId="{D10CF1A3-2166-4B41-B251-3F44242D253C}" destId="{5164CD3C-CDE9-4192-A4AF-C0E896C1251C}" srcOrd="1" destOrd="0" presId="urn:microsoft.com/office/officeart/2018/2/layout/IconVerticalSolidList"/>
    <dgm:cxn modelId="{0E10BCA4-3B1A-40A8-A238-BAAA47320A50}" type="presParOf" srcId="{D10CF1A3-2166-4B41-B251-3F44242D253C}" destId="{D6A6BEC4-2A13-4DBF-8B73-34BBD19CB3E5}" srcOrd="2" destOrd="0" presId="urn:microsoft.com/office/officeart/2018/2/layout/IconVerticalSolidList"/>
    <dgm:cxn modelId="{DD1E199F-85E7-4BC8-918C-A4D5D20293E9}" type="presParOf" srcId="{D6A6BEC4-2A13-4DBF-8B73-34BBD19CB3E5}" destId="{71F9AC95-7AE4-402D-BD87-8FB172996785}" srcOrd="0" destOrd="0" presId="urn:microsoft.com/office/officeart/2018/2/layout/IconVerticalSolidList"/>
    <dgm:cxn modelId="{6B9BBA32-79AE-4E06-8743-F23FA7423F92}" type="presParOf" srcId="{D6A6BEC4-2A13-4DBF-8B73-34BBD19CB3E5}" destId="{1227CCBC-D466-480B-BF03-0CEEFD6D166E}" srcOrd="1" destOrd="0" presId="urn:microsoft.com/office/officeart/2018/2/layout/IconVerticalSolidList"/>
    <dgm:cxn modelId="{83874445-1375-45F8-811A-C895638253B3}" type="presParOf" srcId="{D6A6BEC4-2A13-4DBF-8B73-34BBD19CB3E5}" destId="{35E4DA5F-2014-4E01-9233-534825327B24}" srcOrd="2" destOrd="0" presId="urn:microsoft.com/office/officeart/2018/2/layout/IconVerticalSolidList"/>
    <dgm:cxn modelId="{B4F5EEC7-3E88-4D5A-8A25-0E9DAB985E8C}" type="presParOf" srcId="{D6A6BEC4-2A13-4DBF-8B73-34BBD19CB3E5}" destId="{8921D6BE-0482-4594-A40F-F9E012E04300}" srcOrd="3" destOrd="0" presId="urn:microsoft.com/office/officeart/2018/2/layout/IconVerticalSolidList"/>
    <dgm:cxn modelId="{99853B75-1B4F-4EF4-A7B3-4B8928BF841B}" type="presParOf" srcId="{D10CF1A3-2166-4B41-B251-3F44242D253C}" destId="{6CD6D597-334D-4177-B618-0C80B48205A7}" srcOrd="3" destOrd="0" presId="urn:microsoft.com/office/officeart/2018/2/layout/IconVerticalSolidList"/>
    <dgm:cxn modelId="{C07B3CB9-8C10-4F00-A7E3-F95C78819719}" type="presParOf" srcId="{D10CF1A3-2166-4B41-B251-3F44242D253C}" destId="{FC0C8660-FC96-4625-A6BF-9A09B72FEC57}" srcOrd="4" destOrd="0" presId="urn:microsoft.com/office/officeart/2018/2/layout/IconVerticalSolidList"/>
    <dgm:cxn modelId="{2B43A750-8F4A-49A8-B6F6-94A4B1274261}" type="presParOf" srcId="{FC0C8660-FC96-4625-A6BF-9A09B72FEC57}" destId="{0F58238E-C0FA-4F2D-901C-B524084CD400}" srcOrd="0" destOrd="0" presId="urn:microsoft.com/office/officeart/2018/2/layout/IconVerticalSolidList"/>
    <dgm:cxn modelId="{EEEA3D0C-4D13-49DB-BBF5-87B09A00E48A}" type="presParOf" srcId="{FC0C8660-FC96-4625-A6BF-9A09B72FEC57}" destId="{A5196524-6572-4534-8E6F-76BDD0B71741}" srcOrd="1" destOrd="0" presId="urn:microsoft.com/office/officeart/2018/2/layout/IconVerticalSolidList"/>
    <dgm:cxn modelId="{D7DEEDAD-EB84-48A4-984C-6A2A4F5DF613}" type="presParOf" srcId="{FC0C8660-FC96-4625-A6BF-9A09B72FEC57}" destId="{3A06555C-1A84-4C90-B1ED-3126C0CADE23}" srcOrd="2" destOrd="0" presId="urn:microsoft.com/office/officeart/2018/2/layout/IconVerticalSolidList"/>
    <dgm:cxn modelId="{7EBDB8C1-2BE7-4961-A673-716A6D88637E}" type="presParOf" srcId="{FC0C8660-FC96-4625-A6BF-9A09B72FEC57}" destId="{7FE1BDBC-92DE-4ABE-979E-2FE9A316103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3234A7-B82E-4A63-96CB-E28489789E2D}" type="doc">
      <dgm:prSet loTypeId="urn:microsoft.com/office/officeart/2005/8/layout/matrix3" loCatId="matrix" qsTypeId="urn:microsoft.com/office/officeart/2005/8/quickstyle/simple1" qsCatId="simple" csTypeId="urn:microsoft.com/office/officeart/2005/8/colors/colorful2" csCatId="colorful"/>
      <dgm:spPr/>
      <dgm:t>
        <a:bodyPr/>
        <a:lstStyle/>
        <a:p>
          <a:endParaRPr lang="en-US"/>
        </a:p>
      </dgm:t>
    </dgm:pt>
    <dgm:pt modelId="{50571970-8451-440B-873D-7E2237B055D5}">
      <dgm:prSet/>
      <dgm:spPr/>
      <dgm:t>
        <a:bodyPr/>
        <a:lstStyle/>
        <a:p>
          <a:r>
            <a:rPr lang="en-US"/>
            <a:t>Sister Callista Roy developed the Roy Adaption Model in 1976.</a:t>
          </a:r>
        </a:p>
      </dgm:t>
    </dgm:pt>
    <dgm:pt modelId="{24425DC4-C8B3-4DA2-BB8C-E9F682C03805}" type="parTrans" cxnId="{E84F0FEE-5B72-4B3B-BEB7-7C73607A0B2B}">
      <dgm:prSet/>
      <dgm:spPr/>
      <dgm:t>
        <a:bodyPr/>
        <a:lstStyle/>
        <a:p>
          <a:endParaRPr lang="en-US"/>
        </a:p>
      </dgm:t>
    </dgm:pt>
    <dgm:pt modelId="{BC42BA41-1657-47FC-994F-A9BD832D16B5}" type="sibTrans" cxnId="{E84F0FEE-5B72-4B3B-BEB7-7C73607A0B2B}">
      <dgm:prSet/>
      <dgm:spPr/>
      <dgm:t>
        <a:bodyPr/>
        <a:lstStyle/>
        <a:p>
          <a:endParaRPr lang="en-US"/>
        </a:p>
      </dgm:t>
    </dgm:pt>
    <dgm:pt modelId="{D6F4B6D6-12B8-4CA6-BDB0-7DD3A0BE47CC}">
      <dgm:prSet/>
      <dgm:spPr/>
      <dgm:t>
        <a:bodyPr/>
        <a:lstStyle/>
        <a:p>
          <a:r>
            <a:rPr lang="en-US"/>
            <a:t>Sister Roy defined an individual as interrelated systems with biological, social, and psychological characteristics.</a:t>
          </a:r>
        </a:p>
      </dgm:t>
    </dgm:pt>
    <dgm:pt modelId="{D606515B-D05C-4C15-8436-D5EE90F7F6F0}" type="parTrans" cxnId="{345B6187-5346-4628-B37D-04AD221B8FAA}">
      <dgm:prSet/>
      <dgm:spPr/>
      <dgm:t>
        <a:bodyPr/>
        <a:lstStyle/>
        <a:p>
          <a:endParaRPr lang="en-US"/>
        </a:p>
      </dgm:t>
    </dgm:pt>
    <dgm:pt modelId="{86A9B194-C0E5-4A8F-A9BA-3E7966FC34F3}" type="sibTrans" cxnId="{345B6187-5346-4628-B37D-04AD221B8FAA}">
      <dgm:prSet/>
      <dgm:spPr/>
      <dgm:t>
        <a:bodyPr/>
        <a:lstStyle/>
        <a:p>
          <a:endParaRPr lang="en-US"/>
        </a:p>
      </dgm:t>
    </dgm:pt>
    <dgm:pt modelId="{D055AD81-A346-49B5-8B7A-89D0CF876B6D}">
      <dgm:prSet/>
      <dgm:spPr/>
      <dgm:t>
        <a:bodyPr/>
        <a:lstStyle/>
        <a:p>
          <a:r>
            <a:rPr lang="en-US"/>
            <a:t>The individual strives to balance all these systems as well as the outside world.</a:t>
          </a:r>
        </a:p>
      </dgm:t>
    </dgm:pt>
    <dgm:pt modelId="{1E92F317-8EB3-4B60-B925-48BA5A73E900}" type="parTrans" cxnId="{DBE575BA-6501-420C-8F5E-25B82B7553B5}">
      <dgm:prSet/>
      <dgm:spPr/>
      <dgm:t>
        <a:bodyPr/>
        <a:lstStyle/>
        <a:p>
          <a:endParaRPr lang="en-US"/>
        </a:p>
      </dgm:t>
    </dgm:pt>
    <dgm:pt modelId="{6CEF9150-BE26-4DB2-B5E5-FE5C1DCFC809}" type="sibTrans" cxnId="{DBE575BA-6501-420C-8F5E-25B82B7553B5}">
      <dgm:prSet/>
      <dgm:spPr/>
      <dgm:t>
        <a:bodyPr/>
        <a:lstStyle/>
        <a:p>
          <a:endParaRPr lang="en-US"/>
        </a:p>
      </dgm:t>
    </dgm:pt>
    <dgm:pt modelId="{4E927D50-B45D-4175-8395-C3C8498CE542}">
      <dgm:prSet/>
      <dgm:spPr/>
      <dgm:t>
        <a:bodyPr/>
        <a:lstStyle/>
        <a:p>
          <a:r>
            <a:rPr lang="en-US"/>
            <a:t>However, Sister Roy admitted that an absolute level of balance.</a:t>
          </a:r>
        </a:p>
      </dgm:t>
    </dgm:pt>
    <dgm:pt modelId="{506B1A00-E113-4DA2-A6C7-A5E8E066210A}" type="parTrans" cxnId="{D1E6CCF1-ED3D-42C0-A7E2-DB18DE4BF4E1}">
      <dgm:prSet/>
      <dgm:spPr/>
      <dgm:t>
        <a:bodyPr/>
        <a:lstStyle/>
        <a:p>
          <a:endParaRPr lang="en-US"/>
        </a:p>
      </dgm:t>
    </dgm:pt>
    <dgm:pt modelId="{65749123-A677-4CD0-9408-5B033DFE0654}" type="sibTrans" cxnId="{D1E6CCF1-ED3D-42C0-A7E2-DB18DE4BF4E1}">
      <dgm:prSet/>
      <dgm:spPr/>
      <dgm:t>
        <a:bodyPr/>
        <a:lstStyle/>
        <a:p>
          <a:endParaRPr lang="en-US"/>
        </a:p>
      </dgm:t>
    </dgm:pt>
    <dgm:pt modelId="{31D7573E-353E-414E-9A88-88DB5AF2678B}" type="pres">
      <dgm:prSet presAssocID="{FC3234A7-B82E-4A63-96CB-E28489789E2D}" presName="matrix" presStyleCnt="0">
        <dgm:presLayoutVars>
          <dgm:chMax val="1"/>
          <dgm:dir/>
          <dgm:resizeHandles val="exact"/>
        </dgm:presLayoutVars>
      </dgm:prSet>
      <dgm:spPr/>
    </dgm:pt>
    <dgm:pt modelId="{B4B7586A-91D7-4858-B327-51004D58A992}" type="pres">
      <dgm:prSet presAssocID="{FC3234A7-B82E-4A63-96CB-E28489789E2D}" presName="diamond" presStyleLbl="bgShp" presStyleIdx="0" presStyleCnt="1"/>
      <dgm:spPr/>
    </dgm:pt>
    <dgm:pt modelId="{33836A08-4B38-4F03-961D-9657F6E0DEE8}" type="pres">
      <dgm:prSet presAssocID="{FC3234A7-B82E-4A63-96CB-E28489789E2D}" presName="quad1" presStyleLbl="node1" presStyleIdx="0" presStyleCnt="4">
        <dgm:presLayoutVars>
          <dgm:chMax val="0"/>
          <dgm:chPref val="0"/>
          <dgm:bulletEnabled val="1"/>
        </dgm:presLayoutVars>
      </dgm:prSet>
      <dgm:spPr/>
    </dgm:pt>
    <dgm:pt modelId="{13647880-5B04-4158-86F6-6481271A12D6}" type="pres">
      <dgm:prSet presAssocID="{FC3234A7-B82E-4A63-96CB-E28489789E2D}" presName="quad2" presStyleLbl="node1" presStyleIdx="1" presStyleCnt="4">
        <dgm:presLayoutVars>
          <dgm:chMax val="0"/>
          <dgm:chPref val="0"/>
          <dgm:bulletEnabled val="1"/>
        </dgm:presLayoutVars>
      </dgm:prSet>
      <dgm:spPr/>
    </dgm:pt>
    <dgm:pt modelId="{0C45F588-2A1C-4FEB-B42B-30FD05638CDA}" type="pres">
      <dgm:prSet presAssocID="{FC3234A7-B82E-4A63-96CB-E28489789E2D}" presName="quad3" presStyleLbl="node1" presStyleIdx="2" presStyleCnt="4">
        <dgm:presLayoutVars>
          <dgm:chMax val="0"/>
          <dgm:chPref val="0"/>
          <dgm:bulletEnabled val="1"/>
        </dgm:presLayoutVars>
      </dgm:prSet>
      <dgm:spPr/>
    </dgm:pt>
    <dgm:pt modelId="{B06904E3-AF46-4D1A-A3D1-B22D1A25CA8E}" type="pres">
      <dgm:prSet presAssocID="{FC3234A7-B82E-4A63-96CB-E28489789E2D}" presName="quad4" presStyleLbl="node1" presStyleIdx="3" presStyleCnt="4">
        <dgm:presLayoutVars>
          <dgm:chMax val="0"/>
          <dgm:chPref val="0"/>
          <dgm:bulletEnabled val="1"/>
        </dgm:presLayoutVars>
      </dgm:prSet>
      <dgm:spPr/>
    </dgm:pt>
  </dgm:ptLst>
  <dgm:cxnLst>
    <dgm:cxn modelId="{4B5B4A0E-74B0-4DC7-8B39-6FF00A9CC240}" type="presOf" srcId="{D055AD81-A346-49B5-8B7A-89D0CF876B6D}" destId="{0C45F588-2A1C-4FEB-B42B-30FD05638CDA}" srcOrd="0" destOrd="0" presId="urn:microsoft.com/office/officeart/2005/8/layout/matrix3"/>
    <dgm:cxn modelId="{32EB8141-22E4-4958-B4BB-4991500EC852}" type="presOf" srcId="{4E927D50-B45D-4175-8395-C3C8498CE542}" destId="{B06904E3-AF46-4D1A-A3D1-B22D1A25CA8E}" srcOrd="0" destOrd="0" presId="urn:microsoft.com/office/officeart/2005/8/layout/matrix3"/>
    <dgm:cxn modelId="{3ED1857D-FA7D-4581-98BA-1367A96F2D45}" type="presOf" srcId="{FC3234A7-B82E-4A63-96CB-E28489789E2D}" destId="{31D7573E-353E-414E-9A88-88DB5AF2678B}" srcOrd="0" destOrd="0" presId="urn:microsoft.com/office/officeart/2005/8/layout/matrix3"/>
    <dgm:cxn modelId="{345B6187-5346-4628-B37D-04AD221B8FAA}" srcId="{FC3234A7-B82E-4A63-96CB-E28489789E2D}" destId="{D6F4B6D6-12B8-4CA6-BDB0-7DD3A0BE47CC}" srcOrd="1" destOrd="0" parTransId="{D606515B-D05C-4C15-8436-D5EE90F7F6F0}" sibTransId="{86A9B194-C0E5-4A8F-A9BA-3E7966FC34F3}"/>
    <dgm:cxn modelId="{D8A6B188-96A8-44FE-BA94-6EB483E62288}" type="presOf" srcId="{50571970-8451-440B-873D-7E2237B055D5}" destId="{33836A08-4B38-4F03-961D-9657F6E0DEE8}" srcOrd="0" destOrd="0" presId="urn:microsoft.com/office/officeart/2005/8/layout/matrix3"/>
    <dgm:cxn modelId="{F2ED6A8F-C5B3-4578-BFB3-9C0BACFEF576}" type="presOf" srcId="{D6F4B6D6-12B8-4CA6-BDB0-7DD3A0BE47CC}" destId="{13647880-5B04-4158-86F6-6481271A12D6}" srcOrd="0" destOrd="0" presId="urn:microsoft.com/office/officeart/2005/8/layout/matrix3"/>
    <dgm:cxn modelId="{DBE575BA-6501-420C-8F5E-25B82B7553B5}" srcId="{FC3234A7-B82E-4A63-96CB-E28489789E2D}" destId="{D055AD81-A346-49B5-8B7A-89D0CF876B6D}" srcOrd="2" destOrd="0" parTransId="{1E92F317-8EB3-4B60-B925-48BA5A73E900}" sibTransId="{6CEF9150-BE26-4DB2-B5E5-FE5C1DCFC809}"/>
    <dgm:cxn modelId="{E84F0FEE-5B72-4B3B-BEB7-7C73607A0B2B}" srcId="{FC3234A7-B82E-4A63-96CB-E28489789E2D}" destId="{50571970-8451-440B-873D-7E2237B055D5}" srcOrd="0" destOrd="0" parTransId="{24425DC4-C8B3-4DA2-BB8C-E9F682C03805}" sibTransId="{BC42BA41-1657-47FC-994F-A9BD832D16B5}"/>
    <dgm:cxn modelId="{D1E6CCF1-ED3D-42C0-A7E2-DB18DE4BF4E1}" srcId="{FC3234A7-B82E-4A63-96CB-E28489789E2D}" destId="{4E927D50-B45D-4175-8395-C3C8498CE542}" srcOrd="3" destOrd="0" parTransId="{506B1A00-E113-4DA2-A6C7-A5E8E066210A}" sibTransId="{65749123-A677-4CD0-9408-5B033DFE0654}"/>
    <dgm:cxn modelId="{54F42599-77BB-4C27-BBB7-D1CAACEAF320}" type="presParOf" srcId="{31D7573E-353E-414E-9A88-88DB5AF2678B}" destId="{B4B7586A-91D7-4858-B327-51004D58A992}" srcOrd="0" destOrd="0" presId="urn:microsoft.com/office/officeart/2005/8/layout/matrix3"/>
    <dgm:cxn modelId="{07A09478-388E-4588-B65B-689D34F3077F}" type="presParOf" srcId="{31D7573E-353E-414E-9A88-88DB5AF2678B}" destId="{33836A08-4B38-4F03-961D-9657F6E0DEE8}" srcOrd="1" destOrd="0" presId="urn:microsoft.com/office/officeart/2005/8/layout/matrix3"/>
    <dgm:cxn modelId="{A8B840DF-62FD-4085-8A35-D28E3AE4055B}" type="presParOf" srcId="{31D7573E-353E-414E-9A88-88DB5AF2678B}" destId="{13647880-5B04-4158-86F6-6481271A12D6}" srcOrd="2" destOrd="0" presId="urn:microsoft.com/office/officeart/2005/8/layout/matrix3"/>
    <dgm:cxn modelId="{9E81B928-BA1B-4FA4-A34F-28BD1502978F}" type="presParOf" srcId="{31D7573E-353E-414E-9A88-88DB5AF2678B}" destId="{0C45F588-2A1C-4FEB-B42B-30FD05638CDA}" srcOrd="3" destOrd="0" presId="urn:microsoft.com/office/officeart/2005/8/layout/matrix3"/>
    <dgm:cxn modelId="{5096C111-747D-439D-8C9B-E4B4EEEDB375}" type="presParOf" srcId="{31D7573E-353E-414E-9A88-88DB5AF2678B}" destId="{B06904E3-AF46-4D1A-A3D1-B22D1A25CA8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E22A2E-1714-4B67-B641-2894A824DDA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CF01DA6F-4C4E-4C64-95BE-9AD6D4186640}">
      <dgm:prSet/>
      <dgm:spPr/>
      <dgm:t>
        <a:bodyPr/>
        <a:lstStyle/>
        <a:p>
          <a:r>
            <a:rPr lang="en-US"/>
            <a:t>The RAM has six major steps that the nurse can adopt to address Sgt. Johns's healing process.</a:t>
          </a:r>
        </a:p>
      </dgm:t>
    </dgm:pt>
    <dgm:pt modelId="{11AEB55A-0F3B-4F91-A321-0490D109AEB0}" type="parTrans" cxnId="{AD4619BD-48FA-4570-927E-60B04E6CAF38}">
      <dgm:prSet/>
      <dgm:spPr/>
      <dgm:t>
        <a:bodyPr/>
        <a:lstStyle/>
        <a:p>
          <a:endParaRPr lang="en-US"/>
        </a:p>
      </dgm:t>
    </dgm:pt>
    <dgm:pt modelId="{0634DE5C-1844-4A8A-B079-5FCB19206569}" type="sibTrans" cxnId="{AD4619BD-48FA-4570-927E-60B04E6CAF38}">
      <dgm:prSet/>
      <dgm:spPr/>
      <dgm:t>
        <a:bodyPr/>
        <a:lstStyle/>
        <a:p>
          <a:endParaRPr lang="en-US"/>
        </a:p>
      </dgm:t>
    </dgm:pt>
    <dgm:pt modelId="{DF1FB7F5-4576-49A2-9785-971211669CAA}">
      <dgm:prSet/>
      <dgm:spPr/>
      <dgm:t>
        <a:bodyPr/>
        <a:lstStyle/>
        <a:p>
          <a:r>
            <a:rPr lang="en-US"/>
            <a:t>Assess Sgt. John's behavior using the four adaptive modes.</a:t>
          </a:r>
        </a:p>
      </dgm:t>
    </dgm:pt>
    <dgm:pt modelId="{410D78B0-D2BC-4CE1-B48F-EE25118DDDBC}" type="parTrans" cxnId="{8CE7A4C0-1B9C-426E-ADEC-3DDE5714142F}">
      <dgm:prSet/>
      <dgm:spPr/>
      <dgm:t>
        <a:bodyPr/>
        <a:lstStyle/>
        <a:p>
          <a:endParaRPr lang="en-US"/>
        </a:p>
      </dgm:t>
    </dgm:pt>
    <dgm:pt modelId="{86B6C079-783A-47A9-8611-E2ACDE43C109}" type="sibTrans" cxnId="{8CE7A4C0-1B9C-426E-ADEC-3DDE5714142F}">
      <dgm:prSet/>
      <dgm:spPr/>
      <dgm:t>
        <a:bodyPr/>
        <a:lstStyle/>
        <a:p>
          <a:endParaRPr lang="en-US"/>
        </a:p>
      </dgm:t>
    </dgm:pt>
    <dgm:pt modelId="{0B6BE68E-637B-4F26-A094-0E686B2C691D}">
      <dgm:prSet/>
      <dgm:spPr/>
      <dgm:t>
        <a:bodyPr/>
        <a:lstStyle/>
        <a:p>
          <a:r>
            <a:rPr lang="en-US"/>
            <a:t>Self-concept identity mode</a:t>
          </a:r>
        </a:p>
      </dgm:t>
    </dgm:pt>
    <dgm:pt modelId="{AAF67632-4FBA-4BA7-B92E-189F42614F05}" type="parTrans" cxnId="{5E451149-EB5C-4330-84B9-FF5706E2EFF8}">
      <dgm:prSet/>
      <dgm:spPr/>
      <dgm:t>
        <a:bodyPr/>
        <a:lstStyle/>
        <a:p>
          <a:endParaRPr lang="en-US"/>
        </a:p>
      </dgm:t>
    </dgm:pt>
    <dgm:pt modelId="{AFC16B57-9B1C-4FE7-9D23-923818C3E955}" type="sibTrans" cxnId="{5E451149-EB5C-4330-84B9-FF5706E2EFF8}">
      <dgm:prSet/>
      <dgm:spPr/>
      <dgm:t>
        <a:bodyPr/>
        <a:lstStyle/>
        <a:p>
          <a:endParaRPr lang="en-US"/>
        </a:p>
      </dgm:t>
    </dgm:pt>
    <dgm:pt modelId="{A21F2379-78E8-4BCC-B924-5D313DAD7A41}">
      <dgm:prSet/>
      <dgm:spPr/>
      <dgm:t>
        <a:bodyPr/>
        <a:lstStyle/>
        <a:p>
          <a:r>
            <a:rPr lang="en-US"/>
            <a:t>Role function mode</a:t>
          </a:r>
        </a:p>
      </dgm:t>
    </dgm:pt>
    <dgm:pt modelId="{1F599E97-9546-4AC0-B634-2F415F896538}" type="parTrans" cxnId="{D21CB5C5-CA4D-4209-B495-ECCB12247063}">
      <dgm:prSet/>
      <dgm:spPr/>
      <dgm:t>
        <a:bodyPr/>
        <a:lstStyle/>
        <a:p>
          <a:endParaRPr lang="en-US"/>
        </a:p>
      </dgm:t>
    </dgm:pt>
    <dgm:pt modelId="{7F5ECF49-5529-478F-87D9-5306A56FAFA1}" type="sibTrans" cxnId="{D21CB5C5-CA4D-4209-B495-ECCB12247063}">
      <dgm:prSet/>
      <dgm:spPr/>
      <dgm:t>
        <a:bodyPr/>
        <a:lstStyle/>
        <a:p>
          <a:endParaRPr lang="en-US"/>
        </a:p>
      </dgm:t>
    </dgm:pt>
    <dgm:pt modelId="{554E91E8-14F2-4408-B4A3-507A66813FB1}">
      <dgm:prSet/>
      <dgm:spPr/>
      <dgm:t>
        <a:bodyPr/>
        <a:lstStyle/>
        <a:p>
          <a:r>
            <a:rPr lang="en-US"/>
            <a:t>Physiological-physical mode</a:t>
          </a:r>
        </a:p>
      </dgm:t>
    </dgm:pt>
    <dgm:pt modelId="{61F8D0AF-236E-405E-95D1-E55311E4E9E2}" type="parTrans" cxnId="{16989FF5-39A6-49C7-B246-25018026790E}">
      <dgm:prSet/>
      <dgm:spPr/>
      <dgm:t>
        <a:bodyPr/>
        <a:lstStyle/>
        <a:p>
          <a:endParaRPr lang="en-US"/>
        </a:p>
      </dgm:t>
    </dgm:pt>
    <dgm:pt modelId="{4DBC2931-E839-467B-8E1F-D99F10EACE2B}" type="sibTrans" cxnId="{16989FF5-39A6-49C7-B246-25018026790E}">
      <dgm:prSet/>
      <dgm:spPr/>
      <dgm:t>
        <a:bodyPr/>
        <a:lstStyle/>
        <a:p>
          <a:endParaRPr lang="en-US"/>
        </a:p>
      </dgm:t>
    </dgm:pt>
    <dgm:pt modelId="{700E8893-9FE9-4A69-84AB-D90FD6C78456}">
      <dgm:prSet/>
      <dgm:spPr/>
      <dgm:t>
        <a:bodyPr/>
        <a:lstStyle/>
        <a:p>
          <a:r>
            <a:rPr lang="en-US"/>
            <a:t>Interdependence mode</a:t>
          </a:r>
        </a:p>
      </dgm:t>
    </dgm:pt>
    <dgm:pt modelId="{1A28B6A6-579B-4078-83AC-25F4FBD78AED}" type="parTrans" cxnId="{D230C0CA-D50E-45E9-BC68-9FF08997DE40}">
      <dgm:prSet/>
      <dgm:spPr/>
      <dgm:t>
        <a:bodyPr/>
        <a:lstStyle/>
        <a:p>
          <a:endParaRPr lang="en-US"/>
        </a:p>
      </dgm:t>
    </dgm:pt>
    <dgm:pt modelId="{7993C5B7-2C0F-42EA-9904-CCADAE8A5D7F}" type="sibTrans" cxnId="{D230C0CA-D50E-45E9-BC68-9FF08997DE40}">
      <dgm:prSet/>
      <dgm:spPr/>
      <dgm:t>
        <a:bodyPr/>
        <a:lstStyle/>
        <a:p>
          <a:endParaRPr lang="en-US"/>
        </a:p>
      </dgm:t>
    </dgm:pt>
    <dgm:pt modelId="{8FBFCBCA-5BCF-4CA9-843B-41AD5928D082}">
      <dgm:prSet/>
      <dgm:spPr/>
      <dgm:t>
        <a:bodyPr/>
        <a:lstStyle/>
        <a:p>
          <a:r>
            <a:rPr lang="en-US"/>
            <a:t>Categorize and assess the stimuli related to those behaviors.</a:t>
          </a:r>
        </a:p>
      </dgm:t>
    </dgm:pt>
    <dgm:pt modelId="{86064EDC-2347-4F6E-9F3F-BF20D41287F9}" type="parTrans" cxnId="{D6A1043B-0118-4AAC-873E-5FA0B3567E03}">
      <dgm:prSet/>
      <dgm:spPr/>
      <dgm:t>
        <a:bodyPr/>
        <a:lstStyle/>
        <a:p>
          <a:endParaRPr lang="en-US"/>
        </a:p>
      </dgm:t>
    </dgm:pt>
    <dgm:pt modelId="{182EE09B-89BA-4BF5-802C-1F43AE8306C5}" type="sibTrans" cxnId="{D6A1043B-0118-4AAC-873E-5FA0B3567E03}">
      <dgm:prSet/>
      <dgm:spPr/>
      <dgm:t>
        <a:bodyPr/>
        <a:lstStyle/>
        <a:p>
          <a:endParaRPr lang="en-US"/>
        </a:p>
      </dgm:t>
    </dgm:pt>
    <dgm:pt modelId="{72902E3F-E251-4D01-86FB-C6AEE015E6F7}">
      <dgm:prSet/>
      <dgm:spPr/>
      <dgm:t>
        <a:bodyPr/>
        <a:lstStyle/>
        <a:p>
          <a:r>
            <a:rPr lang="en-US"/>
            <a:t>Diagnose Sgt. John, based on his adoptive state.</a:t>
          </a:r>
        </a:p>
      </dgm:t>
    </dgm:pt>
    <dgm:pt modelId="{1DB33E31-BDE2-4524-A48B-F3DCEFAF1904}" type="parTrans" cxnId="{26A28B6E-E06A-4D0E-8DF7-903871521134}">
      <dgm:prSet/>
      <dgm:spPr/>
      <dgm:t>
        <a:bodyPr/>
        <a:lstStyle/>
        <a:p>
          <a:endParaRPr lang="en-US"/>
        </a:p>
      </dgm:t>
    </dgm:pt>
    <dgm:pt modelId="{3D56F3E7-D963-45DE-B8F2-36F6B4C459A5}" type="sibTrans" cxnId="{26A28B6E-E06A-4D0E-8DF7-903871521134}">
      <dgm:prSet/>
      <dgm:spPr/>
      <dgm:t>
        <a:bodyPr/>
        <a:lstStyle/>
        <a:p>
          <a:endParaRPr lang="en-US"/>
        </a:p>
      </dgm:t>
    </dgm:pt>
    <dgm:pt modelId="{092327E3-0CCE-4D1D-A8E0-155178E1512B}">
      <dgm:prSet/>
      <dgm:spPr/>
      <dgm:t>
        <a:bodyPr/>
        <a:lstStyle/>
        <a:p>
          <a:r>
            <a:rPr lang="en-US"/>
            <a:t>Set adaption goals that should be achieved.</a:t>
          </a:r>
        </a:p>
      </dgm:t>
    </dgm:pt>
    <dgm:pt modelId="{6D531036-994E-4B73-8642-E3C7C083D3E7}" type="parTrans" cxnId="{1D678D9D-83EC-4909-BA18-33C3D2A3DF06}">
      <dgm:prSet/>
      <dgm:spPr/>
      <dgm:t>
        <a:bodyPr/>
        <a:lstStyle/>
        <a:p>
          <a:endParaRPr lang="en-US"/>
        </a:p>
      </dgm:t>
    </dgm:pt>
    <dgm:pt modelId="{7687A095-74E8-43E4-9F37-52E94309B054}" type="sibTrans" cxnId="{1D678D9D-83EC-4909-BA18-33C3D2A3DF06}">
      <dgm:prSet/>
      <dgm:spPr/>
      <dgm:t>
        <a:bodyPr/>
        <a:lstStyle/>
        <a:p>
          <a:endParaRPr lang="en-US"/>
        </a:p>
      </dgm:t>
    </dgm:pt>
    <dgm:pt modelId="{191190CA-620C-459D-8394-592B3782157F}">
      <dgm:prSet/>
      <dgm:spPr/>
      <dgm:t>
        <a:bodyPr/>
        <a:lstStyle/>
        <a:p>
          <a:r>
            <a:rPr lang="en-US"/>
            <a:t>Implement the interventions</a:t>
          </a:r>
        </a:p>
      </dgm:t>
    </dgm:pt>
    <dgm:pt modelId="{E3E184BA-97C7-4655-BB8E-90A5BB6F87F6}" type="parTrans" cxnId="{ADFBF883-6B2F-48EC-A464-DABF7F5341B8}">
      <dgm:prSet/>
      <dgm:spPr/>
      <dgm:t>
        <a:bodyPr/>
        <a:lstStyle/>
        <a:p>
          <a:endParaRPr lang="en-US"/>
        </a:p>
      </dgm:t>
    </dgm:pt>
    <dgm:pt modelId="{B0360601-71CA-47A8-876A-479A77D76D46}" type="sibTrans" cxnId="{ADFBF883-6B2F-48EC-A464-DABF7F5341B8}">
      <dgm:prSet/>
      <dgm:spPr/>
      <dgm:t>
        <a:bodyPr/>
        <a:lstStyle/>
        <a:p>
          <a:endParaRPr lang="en-US"/>
        </a:p>
      </dgm:t>
    </dgm:pt>
    <dgm:pt modelId="{E56D48C1-84B0-408A-B043-1141E14418D6}">
      <dgm:prSet/>
      <dgm:spPr/>
      <dgm:t>
        <a:bodyPr/>
        <a:lstStyle/>
        <a:p>
          <a:r>
            <a:rPr lang="en-US"/>
            <a:t>Investigate whether the achievements made concede with the adaptive goals set</a:t>
          </a:r>
        </a:p>
      </dgm:t>
    </dgm:pt>
    <dgm:pt modelId="{81C3C7E1-10E3-4191-A9A4-60A4737BB262}" type="parTrans" cxnId="{5BBAE378-A4AC-4343-B249-5274A8BB28DD}">
      <dgm:prSet/>
      <dgm:spPr/>
      <dgm:t>
        <a:bodyPr/>
        <a:lstStyle/>
        <a:p>
          <a:endParaRPr lang="en-US"/>
        </a:p>
      </dgm:t>
    </dgm:pt>
    <dgm:pt modelId="{45479E38-19B3-44A1-8949-025CF44FB6F6}" type="sibTrans" cxnId="{5BBAE378-A4AC-4343-B249-5274A8BB28DD}">
      <dgm:prSet/>
      <dgm:spPr/>
      <dgm:t>
        <a:bodyPr/>
        <a:lstStyle/>
        <a:p>
          <a:endParaRPr lang="en-US"/>
        </a:p>
      </dgm:t>
    </dgm:pt>
    <dgm:pt modelId="{6363B7AD-1B51-4839-9B81-FB5644F751D7}" type="pres">
      <dgm:prSet presAssocID="{54E22A2E-1714-4B67-B641-2894A824DDA3}" presName="linear" presStyleCnt="0">
        <dgm:presLayoutVars>
          <dgm:animLvl val="lvl"/>
          <dgm:resizeHandles val="exact"/>
        </dgm:presLayoutVars>
      </dgm:prSet>
      <dgm:spPr/>
    </dgm:pt>
    <dgm:pt modelId="{F60E4E7A-0387-4AE3-957A-ED920206D25D}" type="pres">
      <dgm:prSet presAssocID="{CF01DA6F-4C4E-4C64-95BE-9AD6D4186640}" presName="parentText" presStyleLbl="node1" presStyleIdx="0" presStyleCnt="5">
        <dgm:presLayoutVars>
          <dgm:chMax val="0"/>
          <dgm:bulletEnabled val="1"/>
        </dgm:presLayoutVars>
      </dgm:prSet>
      <dgm:spPr/>
    </dgm:pt>
    <dgm:pt modelId="{86398BCA-A41D-43F9-A5EA-6B9ACA95651D}" type="pres">
      <dgm:prSet presAssocID="{CF01DA6F-4C4E-4C64-95BE-9AD6D4186640}" presName="childText" presStyleLbl="revTx" presStyleIdx="0" presStyleCnt="2">
        <dgm:presLayoutVars>
          <dgm:bulletEnabled val="1"/>
        </dgm:presLayoutVars>
      </dgm:prSet>
      <dgm:spPr/>
    </dgm:pt>
    <dgm:pt modelId="{0F3D181B-591C-4841-B2BF-7C672517E8C6}" type="pres">
      <dgm:prSet presAssocID="{0B6BE68E-637B-4F26-A094-0E686B2C691D}" presName="parentText" presStyleLbl="node1" presStyleIdx="1" presStyleCnt="5">
        <dgm:presLayoutVars>
          <dgm:chMax val="0"/>
          <dgm:bulletEnabled val="1"/>
        </dgm:presLayoutVars>
      </dgm:prSet>
      <dgm:spPr/>
    </dgm:pt>
    <dgm:pt modelId="{EE1314F1-35CC-44EF-8C91-70D5733D45DE}" type="pres">
      <dgm:prSet presAssocID="{AFC16B57-9B1C-4FE7-9D23-923818C3E955}" presName="spacer" presStyleCnt="0"/>
      <dgm:spPr/>
    </dgm:pt>
    <dgm:pt modelId="{94A06001-D0BB-4F2D-8CE7-FDF967766D01}" type="pres">
      <dgm:prSet presAssocID="{A21F2379-78E8-4BCC-B924-5D313DAD7A41}" presName="parentText" presStyleLbl="node1" presStyleIdx="2" presStyleCnt="5">
        <dgm:presLayoutVars>
          <dgm:chMax val="0"/>
          <dgm:bulletEnabled val="1"/>
        </dgm:presLayoutVars>
      </dgm:prSet>
      <dgm:spPr/>
    </dgm:pt>
    <dgm:pt modelId="{81EEE8EB-EAF9-43FA-9AD6-FF44238AC15D}" type="pres">
      <dgm:prSet presAssocID="{7F5ECF49-5529-478F-87D9-5306A56FAFA1}" presName="spacer" presStyleCnt="0"/>
      <dgm:spPr/>
    </dgm:pt>
    <dgm:pt modelId="{D8B70AB8-045D-481D-9BC3-D3EAA98A3EC3}" type="pres">
      <dgm:prSet presAssocID="{554E91E8-14F2-4408-B4A3-507A66813FB1}" presName="parentText" presStyleLbl="node1" presStyleIdx="3" presStyleCnt="5">
        <dgm:presLayoutVars>
          <dgm:chMax val="0"/>
          <dgm:bulletEnabled val="1"/>
        </dgm:presLayoutVars>
      </dgm:prSet>
      <dgm:spPr/>
    </dgm:pt>
    <dgm:pt modelId="{70F80221-185B-4610-B676-7EFA2025C537}" type="pres">
      <dgm:prSet presAssocID="{4DBC2931-E839-467B-8E1F-D99F10EACE2B}" presName="spacer" presStyleCnt="0"/>
      <dgm:spPr/>
    </dgm:pt>
    <dgm:pt modelId="{754AD0F6-EE17-41B2-9189-49FE52B4B349}" type="pres">
      <dgm:prSet presAssocID="{700E8893-9FE9-4A69-84AB-D90FD6C78456}" presName="parentText" presStyleLbl="node1" presStyleIdx="4" presStyleCnt="5">
        <dgm:presLayoutVars>
          <dgm:chMax val="0"/>
          <dgm:bulletEnabled val="1"/>
        </dgm:presLayoutVars>
      </dgm:prSet>
      <dgm:spPr/>
    </dgm:pt>
    <dgm:pt modelId="{595A2393-4370-4966-A191-DEFD3AEB4C09}" type="pres">
      <dgm:prSet presAssocID="{700E8893-9FE9-4A69-84AB-D90FD6C78456}" presName="childText" presStyleLbl="revTx" presStyleIdx="1" presStyleCnt="2">
        <dgm:presLayoutVars>
          <dgm:bulletEnabled val="1"/>
        </dgm:presLayoutVars>
      </dgm:prSet>
      <dgm:spPr/>
    </dgm:pt>
  </dgm:ptLst>
  <dgm:cxnLst>
    <dgm:cxn modelId="{780BDF37-8827-4F32-B776-F00DB280631A}" type="presOf" srcId="{A21F2379-78E8-4BCC-B924-5D313DAD7A41}" destId="{94A06001-D0BB-4F2D-8CE7-FDF967766D01}" srcOrd="0" destOrd="0" presId="urn:microsoft.com/office/officeart/2005/8/layout/vList2"/>
    <dgm:cxn modelId="{D6A1043B-0118-4AAC-873E-5FA0B3567E03}" srcId="{700E8893-9FE9-4A69-84AB-D90FD6C78456}" destId="{8FBFCBCA-5BCF-4CA9-843B-41AD5928D082}" srcOrd="0" destOrd="0" parTransId="{86064EDC-2347-4F6E-9F3F-BF20D41287F9}" sibTransId="{182EE09B-89BA-4BF5-802C-1F43AE8306C5}"/>
    <dgm:cxn modelId="{BBBB043F-0562-4C98-846D-7DBB0ADD9EC2}" type="presOf" srcId="{72902E3F-E251-4D01-86FB-C6AEE015E6F7}" destId="{595A2393-4370-4966-A191-DEFD3AEB4C09}" srcOrd="0" destOrd="1" presId="urn:microsoft.com/office/officeart/2005/8/layout/vList2"/>
    <dgm:cxn modelId="{8753C05E-9D62-4C70-B8C2-9C2B24FC6166}" type="presOf" srcId="{E56D48C1-84B0-408A-B043-1141E14418D6}" destId="{595A2393-4370-4966-A191-DEFD3AEB4C09}" srcOrd="0" destOrd="4" presId="urn:microsoft.com/office/officeart/2005/8/layout/vList2"/>
    <dgm:cxn modelId="{7DD6E042-0B64-4E81-B5CC-4358D6133674}" type="presOf" srcId="{8FBFCBCA-5BCF-4CA9-843B-41AD5928D082}" destId="{595A2393-4370-4966-A191-DEFD3AEB4C09}" srcOrd="0" destOrd="0" presId="urn:microsoft.com/office/officeart/2005/8/layout/vList2"/>
    <dgm:cxn modelId="{576F2947-3A20-4C30-AB1E-F7821B93A553}" type="presOf" srcId="{092327E3-0CCE-4D1D-A8E0-155178E1512B}" destId="{595A2393-4370-4966-A191-DEFD3AEB4C09}" srcOrd="0" destOrd="2" presId="urn:microsoft.com/office/officeart/2005/8/layout/vList2"/>
    <dgm:cxn modelId="{5E451149-EB5C-4330-84B9-FF5706E2EFF8}" srcId="{54E22A2E-1714-4B67-B641-2894A824DDA3}" destId="{0B6BE68E-637B-4F26-A094-0E686B2C691D}" srcOrd="1" destOrd="0" parTransId="{AAF67632-4FBA-4BA7-B92E-189F42614F05}" sibTransId="{AFC16B57-9B1C-4FE7-9D23-923818C3E955}"/>
    <dgm:cxn modelId="{26A28B6E-E06A-4D0E-8DF7-903871521134}" srcId="{700E8893-9FE9-4A69-84AB-D90FD6C78456}" destId="{72902E3F-E251-4D01-86FB-C6AEE015E6F7}" srcOrd="1" destOrd="0" parTransId="{1DB33E31-BDE2-4524-A48B-F3DCEFAF1904}" sibTransId="{3D56F3E7-D963-45DE-B8F2-36F6B4C459A5}"/>
    <dgm:cxn modelId="{2A257056-B2AC-480C-A409-EFAE64131619}" type="presOf" srcId="{54E22A2E-1714-4B67-B641-2894A824DDA3}" destId="{6363B7AD-1B51-4839-9B81-FB5644F751D7}" srcOrd="0" destOrd="0" presId="urn:microsoft.com/office/officeart/2005/8/layout/vList2"/>
    <dgm:cxn modelId="{5BBAE378-A4AC-4343-B249-5274A8BB28DD}" srcId="{700E8893-9FE9-4A69-84AB-D90FD6C78456}" destId="{E56D48C1-84B0-408A-B043-1141E14418D6}" srcOrd="4" destOrd="0" parTransId="{81C3C7E1-10E3-4191-A9A4-60A4737BB262}" sibTransId="{45479E38-19B3-44A1-8949-025CF44FB6F6}"/>
    <dgm:cxn modelId="{ADFBF883-6B2F-48EC-A464-DABF7F5341B8}" srcId="{700E8893-9FE9-4A69-84AB-D90FD6C78456}" destId="{191190CA-620C-459D-8394-592B3782157F}" srcOrd="3" destOrd="0" parTransId="{E3E184BA-97C7-4655-BB8E-90A5BB6F87F6}" sibTransId="{B0360601-71CA-47A8-876A-479A77D76D46}"/>
    <dgm:cxn modelId="{2F465D8B-7A59-4F27-A6F0-EE6DBBE2653C}" type="presOf" srcId="{0B6BE68E-637B-4F26-A094-0E686B2C691D}" destId="{0F3D181B-591C-4841-B2BF-7C672517E8C6}" srcOrd="0" destOrd="0" presId="urn:microsoft.com/office/officeart/2005/8/layout/vList2"/>
    <dgm:cxn modelId="{FC9D619C-DFD8-43D8-B1EC-0F37063FA784}" type="presOf" srcId="{191190CA-620C-459D-8394-592B3782157F}" destId="{595A2393-4370-4966-A191-DEFD3AEB4C09}" srcOrd="0" destOrd="3" presId="urn:microsoft.com/office/officeart/2005/8/layout/vList2"/>
    <dgm:cxn modelId="{1D678D9D-83EC-4909-BA18-33C3D2A3DF06}" srcId="{700E8893-9FE9-4A69-84AB-D90FD6C78456}" destId="{092327E3-0CCE-4D1D-A8E0-155178E1512B}" srcOrd="2" destOrd="0" parTransId="{6D531036-994E-4B73-8642-E3C7C083D3E7}" sibTransId="{7687A095-74E8-43E4-9F37-52E94309B054}"/>
    <dgm:cxn modelId="{89046BA5-BCA9-40C6-8DCF-C83AED7665E5}" type="presOf" srcId="{CF01DA6F-4C4E-4C64-95BE-9AD6D4186640}" destId="{F60E4E7A-0387-4AE3-957A-ED920206D25D}" srcOrd="0" destOrd="0" presId="urn:microsoft.com/office/officeart/2005/8/layout/vList2"/>
    <dgm:cxn modelId="{AD4619BD-48FA-4570-927E-60B04E6CAF38}" srcId="{54E22A2E-1714-4B67-B641-2894A824DDA3}" destId="{CF01DA6F-4C4E-4C64-95BE-9AD6D4186640}" srcOrd="0" destOrd="0" parTransId="{11AEB55A-0F3B-4F91-A321-0490D109AEB0}" sibTransId="{0634DE5C-1844-4A8A-B079-5FCB19206569}"/>
    <dgm:cxn modelId="{8CE7A4C0-1B9C-426E-ADEC-3DDE5714142F}" srcId="{CF01DA6F-4C4E-4C64-95BE-9AD6D4186640}" destId="{DF1FB7F5-4576-49A2-9785-971211669CAA}" srcOrd="0" destOrd="0" parTransId="{410D78B0-D2BC-4CE1-B48F-EE25118DDDBC}" sibTransId="{86B6C079-783A-47A9-8611-E2ACDE43C109}"/>
    <dgm:cxn modelId="{D21CB5C5-CA4D-4209-B495-ECCB12247063}" srcId="{54E22A2E-1714-4B67-B641-2894A824DDA3}" destId="{A21F2379-78E8-4BCC-B924-5D313DAD7A41}" srcOrd="2" destOrd="0" parTransId="{1F599E97-9546-4AC0-B634-2F415F896538}" sibTransId="{7F5ECF49-5529-478F-87D9-5306A56FAFA1}"/>
    <dgm:cxn modelId="{D230C0CA-D50E-45E9-BC68-9FF08997DE40}" srcId="{54E22A2E-1714-4B67-B641-2894A824DDA3}" destId="{700E8893-9FE9-4A69-84AB-D90FD6C78456}" srcOrd="4" destOrd="0" parTransId="{1A28B6A6-579B-4078-83AC-25F4FBD78AED}" sibTransId="{7993C5B7-2C0F-42EA-9904-CCADAE8A5D7F}"/>
    <dgm:cxn modelId="{4E232CDD-024A-409A-AA97-B7DE7D539C2F}" type="presOf" srcId="{700E8893-9FE9-4A69-84AB-D90FD6C78456}" destId="{754AD0F6-EE17-41B2-9189-49FE52B4B349}" srcOrd="0" destOrd="0" presId="urn:microsoft.com/office/officeart/2005/8/layout/vList2"/>
    <dgm:cxn modelId="{A8BEB0E6-6B6C-4F0D-A79F-EADF570E40B9}" type="presOf" srcId="{DF1FB7F5-4576-49A2-9785-971211669CAA}" destId="{86398BCA-A41D-43F9-A5EA-6B9ACA95651D}" srcOrd="0" destOrd="0" presId="urn:microsoft.com/office/officeart/2005/8/layout/vList2"/>
    <dgm:cxn modelId="{16989FF5-39A6-49C7-B246-25018026790E}" srcId="{54E22A2E-1714-4B67-B641-2894A824DDA3}" destId="{554E91E8-14F2-4408-B4A3-507A66813FB1}" srcOrd="3" destOrd="0" parTransId="{61F8D0AF-236E-405E-95D1-E55311E4E9E2}" sibTransId="{4DBC2931-E839-467B-8E1F-D99F10EACE2B}"/>
    <dgm:cxn modelId="{96CC93F9-7F8A-448E-A7E2-97A404926FA3}" type="presOf" srcId="{554E91E8-14F2-4408-B4A3-507A66813FB1}" destId="{D8B70AB8-045D-481D-9BC3-D3EAA98A3EC3}" srcOrd="0" destOrd="0" presId="urn:microsoft.com/office/officeart/2005/8/layout/vList2"/>
    <dgm:cxn modelId="{70792C81-E9AD-4308-96A8-BDAD2713658E}" type="presParOf" srcId="{6363B7AD-1B51-4839-9B81-FB5644F751D7}" destId="{F60E4E7A-0387-4AE3-957A-ED920206D25D}" srcOrd="0" destOrd="0" presId="urn:microsoft.com/office/officeart/2005/8/layout/vList2"/>
    <dgm:cxn modelId="{8252D8F0-A3B9-4350-829F-8C2A68F8C695}" type="presParOf" srcId="{6363B7AD-1B51-4839-9B81-FB5644F751D7}" destId="{86398BCA-A41D-43F9-A5EA-6B9ACA95651D}" srcOrd="1" destOrd="0" presId="urn:microsoft.com/office/officeart/2005/8/layout/vList2"/>
    <dgm:cxn modelId="{8AF5672F-9713-4B14-8E52-0D18A9147D88}" type="presParOf" srcId="{6363B7AD-1B51-4839-9B81-FB5644F751D7}" destId="{0F3D181B-591C-4841-B2BF-7C672517E8C6}" srcOrd="2" destOrd="0" presId="urn:microsoft.com/office/officeart/2005/8/layout/vList2"/>
    <dgm:cxn modelId="{5E58C022-3F58-4B0B-86E5-F0EDD5EE87A8}" type="presParOf" srcId="{6363B7AD-1B51-4839-9B81-FB5644F751D7}" destId="{EE1314F1-35CC-44EF-8C91-70D5733D45DE}" srcOrd="3" destOrd="0" presId="urn:microsoft.com/office/officeart/2005/8/layout/vList2"/>
    <dgm:cxn modelId="{CDEA45F1-103A-4F8E-8997-F208D9DFA59E}" type="presParOf" srcId="{6363B7AD-1B51-4839-9B81-FB5644F751D7}" destId="{94A06001-D0BB-4F2D-8CE7-FDF967766D01}" srcOrd="4" destOrd="0" presId="urn:microsoft.com/office/officeart/2005/8/layout/vList2"/>
    <dgm:cxn modelId="{F7D148DB-9787-43EC-AF7A-702471A19E3E}" type="presParOf" srcId="{6363B7AD-1B51-4839-9B81-FB5644F751D7}" destId="{81EEE8EB-EAF9-43FA-9AD6-FF44238AC15D}" srcOrd="5" destOrd="0" presId="urn:microsoft.com/office/officeart/2005/8/layout/vList2"/>
    <dgm:cxn modelId="{E1EC4884-CDAD-4B5A-BA1F-D9CFDC4B5B1D}" type="presParOf" srcId="{6363B7AD-1B51-4839-9B81-FB5644F751D7}" destId="{D8B70AB8-045D-481D-9BC3-D3EAA98A3EC3}" srcOrd="6" destOrd="0" presId="urn:microsoft.com/office/officeart/2005/8/layout/vList2"/>
    <dgm:cxn modelId="{F59CE7AF-614E-4193-9E6F-38839706BA40}" type="presParOf" srcId="{6363B7AD-1B51-4839-9B81-FB5644F751D7}" destId="{70F80221-185B-4610-B676-7EFA2025C537}" srcOrd="7" destOrd="0" presId="urn:microsoft.com/office/officeart/2005/8/layout/vList2"/>
    <dgm:cxn modelId="{C7388F0D-95E0-44AE-8ED8-E6C9C61B56EF}" type="presParOf" srcId="{6363B7AD-1B51-4839-9B81-FB5644F751D7}" destId="{754AD0F6-EE17-41B2-9189-49FE52B4B349}" srcOrd="8" destOrd="0" presId="urn:microsoft.com/office/officeart/2005/8/layout/vList2"/>
    <dgm:cxn modelId="{96595693-A7A5-4694-8CC7-72CE875F1A8C}" type="presParOf" srcId="{6363B7AD-1B51-4839-9B81-FB5644F751D7}" destId="{595A2393-4370-4966-A191-DEFD3AEB4C09}"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A10156-64D8-46DC-9A32-5AEB0807EEB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1A5C4BC-30FA-45E6-9B7F-A33F839B7492}">
      <dgm:prSet/>
      <dgm:spPr/>
      <dgm:t>
        <a:bodyPr/>
        <a:lstStyle/>
        <a:p>
          <a:r>
            <a:rPr lang="en-US"/>
            <a:t>The Neuman System Model is a framework that assists administrators or caregivers in helping patients manage stressors.</a:t>
          </a:r>
        </a:p>
      </dgm:t>
    </dgm:pt>
    <dgm:pt modelId="{B3CC0F57-A358-4A4D-AB5D-28FBD0E3CE4F}" type="parTrans" cxnId="{418077EE-B35B-4D6C-9112-2C2DD0808A68}">
      <dgm:prSet/>
      <dgm:spPr/>
      <dgm:t>
        <a:bodyPr/>
        <a:lstStyle/>
        <a:p>
          <a:endParaRPr lang="en-US"/>
        </a:p>
      </dgm:t>
    </dgm:pt>
    <dgm:pt modelId="{713B2B71-E3E9-4E9C-973A-762F060ACA85}" type="sibTrans" cxnId="{418077EE-B35B-4D6C-9112-2C2DD0808A68}">
      <dgm:prSet/>
      <dgm:spPr/>
      <dgm:t>
        <a:bodyPr/>
        <a:lstStyle/>
        <a:p>
          <a:endParaRPr lang="en-US"/>
        </a:p>
      </dgm:t>
    </dgm:pt>
    <dgm:pt modelId="{F59D8406-ADB1-40D6-8D62-F6C9F73B1270}">
      <dgm:prSet/>
      <dgm:spPr/>
      <dgm:t>
        <a:bodyPr/>
        <a:lstStyle/>
        <a:p>
          <a:r>
            <a:rPr lang="en-US"/>
            <a:t>This helps patients heal mentally, physically, and spiritually. </a:t>
          </a:r>
        </a:p>
      </dgm:t>
    </dgm:pt>
    <dgm:pt modelId="{0BCF86CF-B6E4-4FBF-A1EB-BC31C254DA73}" type="parTrans" cxnId="{06B30056-5F2F-4631-9BCB-D0D21640E88B}">
      <dgm:prSet/>
      <dgm:spPr/>
      <dgm:t>
        <a:bodyPr/>
        <a:lstStyle/>
        <a:p>
          <a:endParaRPr lang="en-US"/>
        </a:p>
      </dgm:t>
    </dgm:pt>
    <dgm:pt modelId="{10CA5553-52C4-4136-B1D6-3A11179A8991}" type="sibTrans" cxnId="{06B30056-5F2F-4631-9BCB-D0D21640E88B}">
      <dgm:prSet/>
      <dgm:spPr/>
      <dgm:t>
        <a:bodyPr/>
        <a:lstStyle/>
        <a:p>
          <a:endParaRPr lang="en-US"/>
        </a:p>
      </dgm:t>
    </dgm:pt>
    <dgm:pt modelId="{54F8D51B-1F6A-46A5-9907-2470BD4099FF}">
      <dgm:prSet/>
      <dgm:spPr/>
      <dgm:t>
        <a:bodyPr/>
        <a:lstStyle/>
        <a:p>
          <a:r>
            <a:rPr lang="en-US"/>
            <a:t>The Neuman Systems Model (NSM) was developed by Betty Neuman.</a:t>
          </a:r>
        </a:p>
      </dgm:t>
    </dgm:pt>
    <dgm:pt modelId="{4CD35518-9D6F-49E4-8F0E-5C3009AD3197}" type="parTrans" cxnId="{1A73CFBF-F830-4018-8F15-B050AACF1298}">
      <dgm:prSet/>
      <dgm:spPr/>
      <dgm:t>
        <a:bodyPr/>
        <a:lstStyle/>
        <a:p>
          <a:endParaRPr lang="en-US"/>
        </a:p>
      </dgm:t>
    </dgm:pt>
    <dgm:pt modelId="{5C1A89DA-790C-4F7B-8110-4F917D8C0345}" type="sibTrans" cxnId="{1A73CFBF-F830-4018-8F15-B050AACF1298}">
      <dgm:prSet/>
      <dgm:spPr/>
      <dgm:t>
        <a:bodyPr/>
        <a:lstStyle/>
        <a:p>
          <a:endParaRPr lang="en-US"/>
        </a:p>
      </dgm:t>
    </dgm:pt>
    <dgm:pt modelId="{58321B6C-16A6-4632-9D7C-70FD48D67EB5}">
      <dgm:prSet/>
      <dgm:spPr/>
      <dgm:t>
        <a:bodyPr/>
        <a:lstStyle/>
        <a:p>
          <a:r>
            <a:rPr lang="en-US"/>
            <a:t>The Neuman Systems Model that has been applied, adopted, and accepted in the nursing practice and curriculum all over the world.</a:t>
          </a:r>
        </a:p>
      </dgm:t>
    </dgm:pt>
    <dgm:pt modelId="{5BD75AE7-87D2-4E3E-8C0D-B5ECAAC6348E}" type="parTrans" cxnId="{AEF85703-DAEE-4BA3-B108-0BC7A73B27EC}">
      <dgm:prSet/>
      <dgm:spPr/>
      <dgm:t>
        <a:bodyPr/>
        <a:lstStyle/>
        <a:p>
          <a:endParaRPr lang="en-US"/>
        </a:p>
      </dgm:t>
    </dgm:pt>
    <dgm:pt modelId="{81BD6661-C7E6-47AC-8304-F2AD51527FBB}" type="sibTrans" cxnId="{AEF85703-DAEE-4BA3-B108-0BC7A73B27EC}">
      <dgm:prSet/>
      <dgm:spPr/>
      <dgm:t>
        <a:bodyPr/>
        <a:lstStyle/>
        <a:p>
          <a:endParaRPr lang="en-US"/>
        </a:p>
      </dgm:t>
    </dgm:pt>
    <dgm:pt modelId="{5713344F-F0F0-4DA9-BDF4-C8FFD893E45B}" type="pres">
      <dgm:prSet presAssocID="{82A10156-64D8-46DC-9A32-5AEB0807EEBB}" presName="root" presStyleCnt="0">
        <dgm:presLayoutVars>
          <dgm:dir/>
          <dgm:resizeHandles val="exact"/>
        </dgm:presLayoutVars>
      </dgm:prSet>
      <dgm:spPr/>
    </dgm:pt>
    <dgm:pt modelId="{FA0F79CC-DACD-4975-8517-3CCE6CB41F8A}" type="pres">
      <dgm:prSet presAssocID="{31A5C4BC-30FA-45E6-9B7F-A33F839B7492}" presName="compNode" presStyleCnt="0"/>
      <dgm:spPr/>
    </dgm:pt>
    <dgm:pt modelId="{B833BAEB-4C9D-422A-BFCC-D08A781A15D8}" type="pres">
      <dgm:prSet presAssocID="{31A5C4BC-30FA-45E6-9B7F-A33F839B7492}" presName="bgRect" presStyleLbl="bgShp" presStyleIdx="0" presStyleCnt="4"/>
      <dgm:spPr/>
    </dgm:pt>
    <dgm:pt modelId="{298F6084-EE3F-4660-9CC7-6076313E9BDB}" type="pres">
      <dgm:prSet presAssocID="{31A5C4BC-30FA-45E6-9B7F-A33F839B749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of People"/>
        </a:ext>
      </dgm:extLst>
    </dgm:pt>
    <dgm:pt modelId="{0F483E78-F5FA-4D71-BD4C-4B776D2F62ED}" type="pres">
      <dgm:prSet presAssocID="{31A5C4BC-30FA-45E6-9B7F-A33F839B7492}" presName="spaceRect" presStyleCnt="0"/>
      <dgm:spPr/>
    </dgm:pt>
    <dgm:pt modelId="{DEA395D7-950D-4160-8DC6-19658198657E}" type="pres">
      <dgm:prSet presAssocID="{31A5C4BC-30FA-45E6-9B7F-A33F839B7492}" presName="parTx" presStyleLbl="revTx" presStyleIdx="0" presStyleCnt="4">
        <dgm:presLayoutVars>
          <dgm:chMax val="0"/>
          <dgm:chPref val="0"/>
        </dgm:presLayoutVars>
      </dgm:prSet>
      <dgm:spPr/>
    </dgm:pt>
    <dgm:pt modelId="{983BA729-E73E-4547-A670-1F19B5677B78}" type="pres">
      <dgm:prSet presAssocID="{713B2B71-E3E9-4E9C-973A-762F060ACA85}" presName="sibTrans" presStyleCnt="0"/>
      <dgm:spPr/>
    </dgm:pt>
    <dgm:pt modelId="{6273F8EA-8F9D-439A-A906-C4846402F518}" type="pres">
      <dgm:prSet presAssocID="{F59D8406-ADB1-40D6-8D62-F6C9F73B1270}" presName="compNode" presStyleCnt="0"/>
      <dgm:spPr/>
    </dgm:pt>
    <dgm:pt modelId="{C65DD58B-98F6-49A9-9F03-D41AF49C6E3D}" type="pres">
      <dgm:prSet presAssocID="{F59D8406-ADB1-40D6-8D62-F6C9F73B1270}" presName="bgRect" presStyleLbl="bgShp" presStyleIdx="1" presStyleCnt="4"/>
      <dgm:spPr/>
    </dgm:pt>
    <dgm:pt modelId="{E7628CCE-0ABD-4ACD-B78B-F1D2CBDF65F5}" type="pres">
      <dgm:prSet presAssocID="{F59D8406-ADB1-40D6-8D62-F6C9F73B127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4134ABDD-A860-4725-A7FF-C9E5ED73DD60}" type="pres">
      <dgm:prSet presAssocID="{F59D8406-ADB1-40D6-8D62-F6C9F73B1270}" presName="spaceRect" presStyleCnt="0"/>
      <dgm:spPr/>
    </dgm:pt>
    <dgm:pt modelId="{6CA14D45-77FB-4B35-9DF6-697E85232B35}" type="pres">
      <dgm:prSet presAssocID="{F59D8406-ADB1-40D6-8D62-F6C9F73B1270}" presName="parTx" presStyleLbl="revTx" presStyleIdx="1" presStyleCnt="4">
        <dgm:presLayoutVars>
          <dgm:chMax val="0"/>
          <dgm:chPref val="0"/>
        </dgm:presLayoutVars>
      </dgm:prSet>
      <dgm:spPr/>
    </dgm:pt>
    <dgm:pt modelId="{33A65357-0276-48FC-A728-D18DA503FCA2}" type="pres">
      <dgm:prSet presAssocID="{10CA5553-52C4-4136-B1D6-3A11179A8991}" presName="sibTrans" presStyleCnt="0"/>
      <dgm:spPr/>
    </dgm:pt>
    <dgm:pt modelId="{DC245B3D-7757-4F55-9D4B-485131F1E5F6}" type="pres">
      <dgm:prSet presAssocID="{54F8D51B-1F6A-46A5-9907-2470BD4099FF}" presName="compNode" presStyleCnt="0"/>
      <dgm:spPr/>
    </dgm:pt>
    <dgm:pt modelId="{4AAF3B09-DE93-4654-9AC7-372C6A6CC259}" type="pres">
      <dgm:prSet presAssocID="{54F8D51B-1F6A-46A5-9907-2470BD4099FF}" presName="bgRect" presStyleLbl="bgShp" presStyleIdx="2" presStyleCnt="4"/>
      <dgm:spPr/>
    </dgm:pt>
    <dgm:pt modelId="{101B20B5-5CAF-427F-96A2-F98E2AE30BAB}" type="pres">
      <dgm:prSet presAssocID="{54F8D51B-1F6A-46A5-9907-2470BD4099F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6260275A-6AD8-4F6C-AE6D-113FB8290257}" type="pres">
      <dgm:prSet presAssocID="{54F8D51B-1F6A-46A5-9907-2470BD4099FF}" presName="spaceRect" presStyleCnt="0"/>
      <dgm:spPr/>
    </dgm:pt>
    <dgm:pt modelId="{E952CDAD-6E12-4800-9651-C1C6343B2E7F}" type="pres">
      <dgm:prSet presAssocID="{54F8D51B-1F6A-46A5-9907-2470BD4099FF}" presName="parTx" presStyleLbl="revTx" presStyleIdx="2" presStyleCnt="4">
        <dgm:presLayoutVars>
          <dgm:chMax val="0"/>
          <dgm:chPref val="0"/>
        </dgm:presLayoutVars>
      </dgm:prSet>
      <dgm:spPr/>
    </dgm:pt>
    <dgm:pt modelId="{8DD00FAA-72C5-4D4F-BBEE-BF6E7E15E5D5}" type="pres">
      <dgm:prSet presAssocID="{5C1A89DA-790C-4F7B-8110-4F917D8C0345}" presName="sibTrans" presStyleCnt="0"/>
      <dgm:spPr/>
    </dgm:pt>
    <dgm:pt modelId="{4335BA79-35EC-4DE5-B41C-8B9E0BC26288}" type="pres">
      <dgm:prSet presAssocID="{58321B6C-16A6-4632-9D7C-70FD48D67EB5}" presName="compNode" presStyleCnt="0"/>
      <dgm:spPr/>
    </dgm:pt>
    <dgm:pt modelId="{85904A16-5BB3-4898-AAD7-953F557C873F}" type="pres">
      <dgm:prSet presAssocID="{58321B6C-16A6-4632-9D7C-70FD48D67EB5}" presName="bgRect" presStyleLbl="bgShp" presStyleIdx="3" presStyleCnt="4"/>
      <dgm:spPr/>
    </dgm:pt>
    <dgm:pt modelId="{54F58E80-6882-4862-A847-BF359FCD9135}" type="pres">
      <dgm:prSet presAssocID="{58321B6C-16A6-4632-9D7C-70FD48D67EB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tor"/>
        </a:ext>
      </dgm:extLst>
    </dgm:pt>
    <dgm:pt modelId="{191E0060-7B08-4872-8B6F-A23FDE099833}" type="pres">
      <dgm:prSet presAssocID="{58321B6C-16A6-4632-9D7C-70FD48D67EB5}" presName="spaceRect" presStyleCnt="0"/>
      <dgm:spPr/>
    </dgm:pt>
    <dgm:pt modelId="{B45C3ED3-E39B-4EF3-9492-41AEF03EECF4}" type="pres">
      <dgm:prSet presAssocID="{58321B6C-16A6-4632-9D7C-70FD48D67EB5}" presName="parTx" presStyleLbl="revTx" presStyleIdx="3" presStyleCnt="4">
        <dgm:presLayoutVars>
          <dgm:chMax val="0"/>
          <dgm:chPref val="0"/>
        </dgm:presLayoutVars>
      </dgm:prSet>
      <dgm:spPr/>
    </dgm:pt>
  </dgm:ptLst>
  <dgm:cxnLst>
    <dgm:cxn modelId="{AEF85703-DAEE-4BA3-B108-0BC7A73B27EC}" srcId="{82A10156-64D8-46DC-9A32-5AEB0807EEBB}" destId="{58321B6C-16A6-4632-9D7C-70FD48D67EB5}" srcOrd="3" destOrd="0" parTransId="{5BD75AE7-87D2-4E3E-8C0D-B5ECAAC6348E}" sibTransId="{81BD6661-C7E6-47AC-8304-F2AD51527FBB}"/>
    <dgm:cxn modelId="{670F125B-B3B3-4A35-9A62-0594F0E62B3C}" type="presOf" srcId="{82A10156-64D8-46DC-9A32-5AEB0807EEBB}" destId="{5713344F-F0F0-4DA9-BDF4-C8FFD893E45B}" srcOrd="0" destOrd="0" presId="urn:microsoft.com/office/officeart/2018/2/layout/IconVerticalSolidList"/>
    <dgm:cxn modelId="{06B30056-5F2F-4631-9BCB-D0D21640E88B}" srcId="{82A10156-64D8-46DC-9A32-5AEB0807EEBB}" destId="{F59D8406-ADB1-40D6-8D62-F6C9F73B1270}" srcOrd="1" destOrd="0" parTransId="{0BCF86CF-B6E4-4FBF-A1EB-BC31C254DA73}" sibTransId="{10CA5553-52C4-4136-B1D6-3A11179A8991}"/>
    <dgm:cxn modelId="{1F44419A-D9B7-4961-8FC3-9708BCC4DA39}" type="presOf" srcId="{54F8D51B-1F6A-46A5-9907-2470BD4099FF}" destId="{E952CDAD-6E12-4800-9651-C1C6343B2E7F}" srcOrd="0" destOrd="0" presId="urn:microsoft.com/office/officeart/2018/2/layout/IconVerticalSolidList"/>
    <dgm:cxn modelId="{A5962CBF-BEE3-49F2-A4D8-CEB5A6EF7766}" type="presOf" srcId="{58321B6C-16A6-4632-9D7C-70FD48D67EB5}" destId="{B45C3ED3-E39B-4EF3-9492-41AEF03EECF4}" srcOrd="0" destOrd="0" presId="urn:microsoft.com/office/officeart/2018/2/layout/IconVerticalSolidList"/>
    <dgm:cxn modelId="{1A73CFBF-F830-4018-8F15-B050AACF1298}" srcId="{82A10156-64D8-46DC-9A32-5AEB0807EEBB}" destId="{54F8D51B-1F6A-46A5-9907-2470BD4099FF}" srcOrd="2" destOrd="0" parTransId="{4CD35518-9D6F-49E4-8F0E-5C3009AD3197}" sibTransId="{5C1A89DA-790C-4F7B-8110-4F917D8C0345}"/>
    <dgm:cxn modelId="{418077EE-B35B-4D6C-9112-2C2DD0808A68}" srcId="{82A10156-64D8-46DC-9A32-5AEB0807EEBB}" destId="{31A5C4BC-30FA-45E6-9B7F-A33F839B7492}" srcOrd="0" destOrd="0" parTransId="{B3CC0F57-A358-4A4D-AB5D-28FBD0E3CE4F}" sibTransId="{713B2B71-E3E9-4E9C-973A-762F060ACA85}"/>
    <dgm:cxn modelId="{C7C2B4EF-5AF9-4E05-B3AD-48922C75B947}" type="presOf" srcId="{31A5C4BC-30FA-45E6-9B7F-A33F839B7492}" destId="{DEA395D7-950D-4160-8DC6-19658198657E}" srcOrd="0" destOrd="0" presId="urn:microsoft.com/office/officeart/2018/2/layout/IconVerticalSolidList"/>
    <dgm:cxn modelId="{968B37FD-6A87-4065-AE47-2ED4BB942E5E}" type="presOf" srcId="{F59D8406-ADB1-40D6-8D62-F6C9F73B1270}" destId="{6CA14D45-77FB-4B35-9DF6-697E85232B35}" srcOrd="0" destOrd="0" presId="urn:microsoft.com/office/officeart/2018/2/layout/IconVerticalSolidList"/>
    <dgm:cxn modelId="{BAC62A93-9622-4E47-B244-7A79C1BE3FA3}" type="presParOf" srcId="{5713344F-F0F0-4DA9-BDF4-C8FFD893E45B}" destId="{FA0F79CC-DACD-4975-8517-3CCE6CB41F8A}" srcOrd="0" destOrd="0" presId="urn:microsoft.com/office/officeart/2018/2/layout/IconVerticalSolidList"/>
    <dgm:cxn modelId="{2E6A5757-B395-4642-BB31-19DF3DAD16E4}" type="presParOf" srcId="{FA0F79CC-DACD-4975-8517-3CCE6CB41F8A}" destId="{B833BAEB-4C9D-422A-BFCC-D08A781A15D8}" srcOrd="0" destOrd="0" presId="urn:microsoft.com/office/officeart/2018/2/layout/IconVerticalSolidList"/>
    <dgm:cxn modelId="{72E05065-C730-4234-82D6-1AB5581E3E4C}" type="presParOf" srcId="{FA0F79CC-DACD-4975-8517-3CCE6CB41F8A}" destId="{298F6084-EE3F-4660-9CC7-6076313E9BDB}" srcOrd="1" destOrd="0" presId="urn:microsoft.com/office/officeart/2018/2/layout/IconVerticalSolidList"/>
    <dgm:cxn modelId="{D4AD76D8-343C-4117-9221-09506DD45646}" type="presParOf" srcId="{FA0F79CC-DACD-4975-8517-3CCE6CB41F8A}" destId="{0F483E78-F5FA-4D71-BD4C-4B776D2F62ED}" srcOrd="2" destOrd="0" presId="urn:microsoft.com/office/officeart/2018/2/layout/IconVerticalSolidList"/>
    <dgm:cxn modelId="{5F25FA1A-8DC8-4EDF-8448-2A8D39D2E0CA}" type="presParOf" srcId="{FA0F79CC-DACD-4975-8517-3CCE6CB41F8A}" destId="{DEA395D7-950D-4160-8DC6-19658198657E}" srcOrd="3" destOrd="0" presId="urn:microsoft.com/office/officeart/2018/2/layout/IconVerticalSolidList"/>
    <dgm:cxn modelId="{62CA9844-DC47-40D6-A00B-9A64E00EF2FA}" type="presParOf" srcId="{5713344F-F0F0-4DA9-BDF4-C8FFD893E45B}" destId="{983BA729-E73E-4547-A670-1F19B5677B78}" srcOrd="1" destOrd="0" presId="urn:microsoft.com/office/officeart/2018/2/layout/IconVerticalSolidList"/>
    <dgm:cxn modelId="{0E63CEEF-5C23-4EA5-BE39-2FC318CADADD}" type="presParOf" srcId="{5713344F-F0F0-4DA9-BDF4-C8FFD893E45B}" destId="{6273F8EA-8F9D-439A-A906-C4846402F518}" srcOrd="2" destOrd="0" presId="urn:microsoft.com/office/officeart/2018/2/layout/IconVerticalSolidList"/>
    <dgm:cxn modelId="{F3FB5764-30C7-4136-9247-0213F08E2EC7}" type="presParOf" srcId="{6273F8EA-8F9D-439A-A906-C4846402F518}" destId="{C65DD58B-98F6-49A9-9F03-D41AF49C6E3D}" srcOrd="0" destOrd="0" presId="urn:microsoft.com/office/officeart/2018/2/layout/IconVerticalSolidList"/>
    <dgm:cxn modelId="{717266CB-A5F6-431B-9849-E15E0C682BB5}" type="presParOf" srcId="{6273F8EA-8F9D-439A-A906-C4846402F518}" destId="{E7628CCE-0ABD-4ACD-B78B-F1D2CBDF65F5}" srcOrd="1" destOrd="0" presId="urn:microsoft.com/office/officeart/2018/2/layout/IconVerticalSolidList"/>
    <dgm:cxn modelId="{E9FB0783-CE9F-4B02-A936-922D7903FE85}" type="presParOf" srcId="{6273F8EA-8F9D-439A-A906-C4846402F518}" destId="{4134ABDD-A860-4725-A7FF-C9E5ED73DD60}" srcOrd="2" destOrd="0" presId="urn:microsoft.com/office/officeart/2018/2/layout/IconVerticalSolidList"/>
    <dgm:cxn modelId="{F6E5DD28-435B-4177-8FD2-B0E7D7667E2F}" type="presParOf" srcId="{6273F8EA-8F9D-439A-A906-C4846402F518}" destId="{6CA14D45-77FB-4B35-9DF6-697E85232B35}" srcOrd="3" destOrd="0" presId="urn:microsoft.com/office/officeart/2018/2/layout/IconVerticalSolidList"/>
    <dgm:cxn modelId="{EFC72E20-559B-4F4E-847B-B17B127F3431}" type="presParOf" srcId="{5713344F-F0F0-4DA9-BDF4-C8FFD893E45B}" destId="{33A65357-0276-48FC-A728-D18DA503FCA2}" srcOrd="3" destOrd="0" presId="urn:microsoft.com/office/officeart/2018/2/layout/IconVerticalSolidList"/>
    <dgm:cxn modelId="{226F4B19-C81C-419D-84EC-963CC3D6D984}" type="presParOf" srcId="{5713344F-F0F0-4DA9-BDF4-C8FFD893E45B}" destId="{DC245B3D-7757-4F55-9D4B-485131F1E5F6}" srcOrd="4" destOrd="0" presId="urn:microsoft.com/office/officeart/2018/2/layout/IconVerticalSolidList"/>
    <dgm:cxn modelId="{53CD4BBF-91B5-485A-B2BE-99755D128EF5}" type="presParOf" srcId="{DC245B3D-7757-4F55-9D4B-485131F1E5F6}" destId="{4AAF3B09-DE93-4654-9AC7-372C6A6CC259}" srcOrd="0" destOrd="0" presId="urn:microsoft.com/office/officeart/2018/2/layout/IconVerticalSolidList"/>
    <dgm:cxn modelId="{A0C4064B-8D06-4C2E-B7F2-A1AB95128563}" type="presParOf" srcId="{DC245B3D-7757-4F55-9D4B-485131F1E5F6}" destId="{101B20B5-5CAF-427F-96A2-F98E2AE30BAB}" srcOrd="1" destOrd="0" presId="urn:microsoft.com/office/officeart/2018/2/layout/IconVerticalSolidList"/>
    <dgm:cxn modelId="{5EC26166-2BD7-47C2-9686-9142224C34E0}" type="presParOf" srcId="{DC245B3D-7757-4F55-9D4B-485131F1E5F6}" destId="{6260275A-6AD8-4F6C-AE6D-113FB8290257}" srcOrd="2" destOrd="0" presId="urn:microsoft.com/office/officeart/2018/2/layout/IconVerticalSolidList"/>
    <dgm:cxn modelId="{64FC4167-B6DF-4538-A9EA-A4CFD6CC8201}" type="presParOf" srcId="{DC245B3D-7757-4F55-9D4B-485131F1E5F6}" destId="{E952CDAD-6E12-4800-9651-C1C6343B2E7F}" srcOrd="3" destOrd="0" presId="urn:microsoft.com/office/officeart/2018/2/layout/IconVerticalSolidList"/>
    <dgm:cxn modelId="{EC0E8FC1-8310-48FC-A8F2-6AD041B33D08}" type="presParOf" srcId="{5713344F-F0F0-4DA9-BDF4-C8FFD893E45B}" destId="{8DD00FAA-72C5-4D4F-BBEE-BF6E7E15E5D5}" srcOrd="5" destOrd="0" presId="urn:microsoft.com/office/officeart/2018/2/layout/IconVerticalSolidList"/>
    <dgm:cxn modelId="{0EEDE4FE-E5FE-422D-8CA8-B439FC28DA10}" type="presParOf" srcId="{5713344F-F0F0-4DA9-BDF4-C8FFD893E45B}" destId="{4335BA79-35EC-4DE5-B41C-8B9E0BC26288}" srcOrd="6" destOrd="0" presId="urn:microsoft.com/office/officeart/2018/2/layout/IconVerticalSolidList"/>
    <dgm:cxn modelId="{E24080B1-85D8-41E0-969D-ADB528485F7D}" type="presParOf" srcId="{4335BA79-35EC-4DE5-B41C-8B9E0BC26288}" destId="{85904A16-5BB3-4898-AAD7-953F557C873F}" srcOrd="0" destOrd="0" presId="urn:microsoft.com/office/officeart/2018/2/layout/IconVerticalSolidList"/>
    <dgm:cxn modelId="{E8FA8AEA-5259-41FD-9C46-AFC9100419E5}" type="presParOf" srcId="{4335BA79-35EC-4DE5-B41C-8B9E0BC26288}" destId="{54F58E80-6882-4862-A847-BF359FCD9135}" srcOrd="1" destOrd="0" presId="urn:microsoft.com/office/officeart/2018/2/layout/IconVerticalSolidList"/>
    <dgm:cxn modelId="{0DA550C8-D5F9-4095-8CF3-06BD074429B2}" type="presParOf" srcId="{4335BA79-35EC-4DE5-B41C-8B9E0BC26288}" destId="{191E0060-7B08-4872-8B6F-A23FDE099833}" srcOrd="2" destOrd="0" presId="urn:microsoft.com/office/officeart/2018/2/layout/IconVerticalSolidList"/>
    <dgm:cxn modelId="{05C10850-DC14-4ADB-8C7E-2EE4FD4A88D3}" type="presParOf" srcId="{4335BA79-35EC-4DE5-B41C-8B9E0BC26288}" destId="{B45C3ED3-E39B-4EF3-9492-41AEF03EECF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F2AF3C-9774-487F-88B3-A396D1D53A8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DF32EDF-03F2-4DC1-92A8-6DE0AA88D3CD}">
      <dgm:prSet/>
      <dgm:spPr/>
      <dgm:t>
        <a:bodyPr/>
        <a:lstStyle/>
        <a:p>
          <a:r>
            <a:rPr lang="en-US"/>
            <a:t>Plan of care for Sgt. Johns will be based on coming up with strategies that are aimed at helping him cope with the identified stressors. The steps include:</a:t>
          </a:r>
        </a:p>
      </dgm:t>
    </dgm:pt>
    <dgm:pt modelId="{A466EFE8-7D1D-4C21-9133-620E2D03CC51}" type="parTrans" cxnId="{9AF9095F-E272-48DE-9725-3E91EE173861}">
      <dgm:prSet/>
      <dgm:spPr/>
      <dgm:t>
        <a:bodyPr/>
        <a:lstStyle/>
        <a:p>
          <a:endParaRPr lang="en-US"/>
        </a:p>
      </dgm:t>
    </dgm:pt>
    <dgm:pt modelId="{B31BF3ED-5CB2-437A-8D6E-46A90706E441}" type="sibTrans" cxnId="{9AF9095F-E272-48DE-9725-3E91EE173861}">
      <dgm:prSet/>
      <dgm:spPr/>
      <dgm:t>
        <a:bodyPr/>
        <a:lstStyle/>
        <a:p>
          <a:endParaRPr lang="en-US"/>
        </a:p>
      </dgm:t>
    </dgm:pt>
    <dgm:pt modelId="{90AF53B4-7C81-4411-81C9-2C2EA9B115F1}">
      <dgm:prSet/>
      <dgm:spPr/>
      <dgm:t>
        <a:bodyPr/>
        <a:lstStyle/>
        <a:p>
          <a:r>
            <a:rPr lang="en-US"/>
            <a:t>Talking to his employer to continue paying his full salary or assist him in working from home.</a:t>
          </a:r>
        </a:p>
      </dgm:t>
    </dgm:pt>
    <dgm:pt modelId="{F8F3AEDE-72E1-473C-90C0-E425A6058AC0}" type="parTrans" cxnId="{74CAA37E-E8B1-4E06-89AA-D7A780299537}">
      <dgm:prSet/>
      <dgm:spPr/>
      <dgm:t>
        <a:bodyPr/>
        <a:lstStyle/>
        <a:p>
          <a:endParaRPr lang="en-US"/>
        </a:p>
      </dgm:t>
    </dgm:pt>
    <dgm:pt modelId="{86ECFF0D-0145-473C-8A17-845B4504B404}" type="sibTrans" cxnId="{74CAA37E-E8B1-4E06-89AA-D7A780299537}">
      <dgm:prSet/>
      <dgm:spPr/>
      <dgm:t>
        <a:bodyPr/>
        <a:lstStyle/>
        <a:p>
          <a:endParaRPr lang="en-US"/>
        </a:p>
      </dgm:t>
    </dgm:pt>
    <dgm:pt modelId="{50753733-4A65-4253-8611-A2568A9A2035}">
      <dgm:prSet/>
      <dgm:spPr/>
      <dgm:t>
        <a:bodyPr/>
        <a:lstStyle/>
        <a:p>
          <a:r>
            <a:rPr lang="en-US"/>
            <a:t>to ensure that he is assisted to frequently see his friend Joe.</a:t>
          </a:r>
        </a:p>
      </dgm:t>
    </dgm:pt>
    <dgm:pt modelId="{CE0D409F-6960-4679-8253-D3F06B735E04}" type="parTrans" cxnId="{114E99ED-52B6-4011-A255-DDE9EFD522EC}">
      <dgm:prSet/>
      <dgm:spPr/>
      <dgm:t>
        <a:bodyPr/>
        <a:lstStyle/>
        <a:p>
          <a:endParaRPr lang="en-US"/>
        </a:p>
      </dgm:t>
    </dgm:pt>
    <dgm:pt modelId="{E2A40A2D-E7FA-48C6-8755-77E13E1103C0}" type="sibTrans" cxnId="{114E99ED-52B6-4011-A255-DDE9EFD522EC}">
      <dgm:prSet/>
      <dgm:spPr/>
      <dgm:t>
        <a:bodyPr/>
        <a:lstStyle/>
        <a:p>
          <a:endParaRPr lang="en-US"/>
        </a:p>
      </dgm:t>
    </dgm:pt>
    <dgm:pt modelId="{F35B9535-EC9C-4376-B1D9-7F9AB7C073C1}">
      <dgm:prSet/>
      <dgm:spPr/>
      <dgm:t>
        <a:bodyPr/>
        <a:lstStyle/>
        <a:p>
          <a:r>
            <a:rPr lang="en-US"/>
            <a:t>Ensure doctors diagnose him and provide him with the right medication to treat traumatic brain damage.</a:t>
          </a:r>
        </a:p>
      </dgm:t>
    </dgm:pt>
    <dgm:pt modelId="{570B128B-BCE4-4E05-8DA5-0BCFCF2FCEC0}" type="parTrans" cxnId="{620B87B9-684C-4DED-BE96-6AFD6EA1A0CD}">
      <dgm:prSet/>
      <dgm:spPr/>
      <dgm:t>
        <a:bodyPr/>
        <a:lstStyle/>
        <a:p>
          <a:endParaRPr lang="en-US"/>
        </a:p>
      </dgm:t>
    </dgm:pt>
    <dgm:pt modelId="{59D3E03B-CA60-418A-9668-26EEA6E669C3}" type="sibTrans" cxnId="{620B87B9-684C-4DED-BE96-6AFD6EA1A0CD}">
      <dgm:prSet/>
      <dgm:spPr/>
      <dgm:t>
        <a:bodyPr/>
        <a:lstStyle/>
        <a:p>
          <a:endParaRPr lang="en-US"/>
        </a:p>
      </dgm:t>
    </dgm:pt>
    <dgm:pt modelId="{7B56E2EC-FEDE-4F81-9AE1-1189CBE79447}" type="pres">
      <dgm:prSet presAssocID="{94F2AF3C-9774-487F-88B3-A396D1D53A82}" presName="linear" presStyleCnt="0">
        <dgm:presLayoutVars>
          <dgm:animLvl val="lvl"/>
          <dgm:resizeHandles val="exact"/>
        </dgm:presLayoutVars>
      </dgm:prSet>
      <dgm:spPr/>
    </dgm:pt>
    <dgm:pt modelId="{42495956-8362-4E2D-9BD8-BDCDE80E6D8D}" type="pres">
      <dgm:prSet presAssocID="{EDF32EDF-03F2-4DC1-92A8-6DE0AA88D3CD}" presName="parentText" presStyleLbl="node1" presStyleIdx="0" presStyleCnt="4">
        <dgm:presLayoutVars>
          <dgm:chMax val="0"/>
          <dgm:bulletEnabled val="1"/>
        </dgm:presLayoutVars>
      </dgm:prSet>
      <dgm:spPr/>
    </dgm:pt>
    <dgm:pt modelId="{4FBC61BC-D837-4524-AFEE-C00AA437F2F9}" type="pres">
      <dgm:prSet presAssocID="{B31BF3ED-5CB2-437A-8D6E-46A90706E441}" presName="spacer" presStyleCnt="0"/>
      <dgm:spPr/>
    </dgm:pt>
    <dgm:pt modelId="{32E99E03-7781-42C4-8B1B-16C0127F41E4}" type="pres">
      <dgm:prSet presAssocID="{90AF53B4-7C81-4411-81C9-2C2EA9B115F1}" presName="parentText" presStyleLbl="node1" presStyleIdx="1" presStyleCnt="4">
        <dgm:presLayoutVars>
          <dgm:chMax val="0"/>
          <dgm:bulletEnabled val="1"/>
        </dgm:presLayoutVars>
      </dgm:prSet>
      <dgm:spPr/>
    </dgm:pt>
    <dgm:pt modelId="{5CAD1D95-7C9C-4D50-AA45-1BF1871FCFA8}" type="pres">
      <dgm:prSet presAssocID="{86ECFF0D-0145-473C-8A17-845B4504B404}" presName="spacer" presStyleCnt="0"/>
      <dgm:spPr/>
    </dgm:pt>
    <dgm:pt modelId="{19CAE0DC-2C85-4657-8265-0D7F79B92D47}" type="pres">
      <dgm:prSet presAssocID="{50753733-4A65-4253-8611-A2568A9A2035}" presName="parentText" presStyleLbl="node1" presStyleIdx="2" presStyleCnt="4">
        <dgm:presLayoutVars>
          <dgm:chMax val="0"/>
          <dgm:bulletEnabled val="1"/>
        </dgm:presLayoutVars>
      </dgm:prSet>
      <dgm:spPr/>
    </dgm:pt>
    <dgm:pt modelId="{AD222C77-52A0-4571-A25B-C47B00AB1A44}" type="pres">
      <dgm:prSet presAssocID="{E2A40A2D-E7FA-48C6-8755-77E13E1103C0}" presName="spacer" presStyleCnt="0"/>
      <dgm:spPr/>
    </dgm:pt>
    <dgm:pt modelId="{178C564E-B37B-4CE5-83AE-26FE6D6432BC}" type="pres">
      <dgm:prSet presAssocID="{F35B9535-EC9C-4376-B1D9-7F9AB7C073C1}" presName="parentText" presStyleLbl="node1" presStyleIdx="3" presStyleCnt="4">
        <dgm:presLayoutVars>
          <dgm:chMax val="0"/>
          <dgm:bulletEnabled val="1"/>
        </dgm:presLayoutVars>
      </dgm:prSet>
      <dgm:spPr/>
    </dgm:pt>
  </dgm:ptLst>
  <dgm:cxnLst>
    <dgm:cxn modelId="{94EAA85B-445B-4CFE-9DFF-7CAD6F5F6090}" type="presOf" srcId="{F35B9535-EC9C-4376-B1D9-7F9AB7C073C1}" destId="{178C564E-B37B-4CE5-83AE-26FE6D6432BC}" srcOrd="0" destOrd="0" presId="urn:microsoft.com/office/officeart/2005/8/layout/vList2"/>
    <dgm:cxn modelId="{9AF9095F-E272-48DE-9725-3E91EE173861}" srcId="{94F2AF3C-9774-487F-88B3-A396D1D53A82}" destId="{EDF32EDF-03F2-4DC1-92A8-6DE0AA88D3CD}" srcOrd="0" destOrd="0" parTransId="{A466EFE8-7D1D-4C21-9133-620E2D03CC51}" sibTransId="{B31BF3ED-5CB2-437A-8D6E-46A90706E441}"/>
    <dgm:cxn modelId="{232DCA61-AE15-40D7-AEB7-83D9F3C3559E}" type="presOf" srcId="{94F2AF3C-9774-487F-88B3-A396D1D53A82}" destId="{7B56E2EC-FEDE-4F81-9AE1-1189CBE79447}" srcOrd="0" destOrd="0" presId="urn:microsoft.com/office/officeart/2005/8/layout/vList2"/>
    <dgm:cxn modelId="{74CAA37E-E8B1-4E06-89AA-D7A780299537}" srcId="{94F2AF3C-9774-487F-88B3-A396D1D53A82}" destId="{90AF53B4-7C81-4411-81C9-2C2EA9B115F1}" srcOrd="1" destOrd="0" parTransId="{F8F3AEDE-72E1-473C-90C0-E425A6058AC0}" sibTransId="{86ECFF0D-0145-473C-8A17-845B4504B404}"/>
    <dgm:cxn modelId="{9C25ECAF-97BB-4418-BDA1-01E677653D8B}" type="presOf" srcId="{EDF32EDF-03F2-4DC1-92A8-6DE0AA88D3CD}" destId="{42495956-8362-4E2D-9BD8-BDCDE80E6D8D}" srcOrd="0" destOrd="0" presId="urn:microsoft.com/office/officeart/2005/8/layout/vList2"/>
    <dgm:cxn modelId="{1CE1F2B7-DB05-4128-B1A5-F280F2628E4C}" type="presOf" srcId="{50753733-4A65-4253-8611-A2568A9A2035}" destId="{19CAE0DC-2C85-4657-8265-0D7F79B92D47}" srcOrd="0" destOrd="0" presId="urn:microsoft.com/office/officeart/2005/8/layout/vList2"/>
    <dgm:cxn modelId="{620B87B9-684C-4DED-BE96-6AFD6EA1A0CD}" srcId="{94F2AF3C-9774-487F-88B3-A396D1D53A82}" destId="{F35B9535-EC9C-4376-B1D9-7F9AB7C073C1}" srcOrd="3" destOrd="0" parTransId="{570B128B-BCE4-4E05-8DA5-0BCFCF2FCEC0}" sibTransId="{59D3E03B-CA60-418A-9668-26EEA6E669C3}"/>
    <dgm:cxn modelId="{114E99ED-52B6-4011-A255-DDE9EFD522EC}" srcId="{94F2AF3C-9774-487F-88B3-A396D1D53A82}" destId="{50753733-4A65-4253-8611-A2568A9A2035}" srcOrd="2" destOrd="0" parTransId="{CE0D409F-6960-4679-8253-D3F06B735E04}" sibTransId="{E2A40A2D-E7FA-48C6-8755-77E13E1103C0}"/>
    <dgm:cxn modelId="{A48075F1-BC3E-42DF-BF8D-52582DF13082}" type="presOf" srcId="{90AF53B4-7C81-4411-81C9-2C2EA9B115F1}" destId="{32E99E03-7781-42C4-8B1B-16C0127F41E4}" srcOrd="0" destOrd="0" presId="urn:microsoft.com/office/officeart/2005/8/layout/vList2"/>
    <dgm:cxn modelId="{11414154-FCE7-4A97-9553-46B52C873DC0}" type="presParOf" srcId="{7B56E2EC-FEDE-4F81-9AE1-1189CBE79447}" destId="{42495956-8362-4E2D-9BD8-BDCDE80E6D8D}" srcOrd="0" destOrd="0" presId="urn:microsoft.com/office/officeart/2005/8/layout/vList2"/>
    <dgm:cxn modelId="{D72FB840-A9AA-4CB0-9097-5B1B6C11927D}" type="presParOf" srcId="{7B56E2EC-FEDE-4F81-9AE1-1189CBE79447}" destId="{4FBC61BC-D837-4524-AFEE-C00AA437F2F9}" srcOrd="1" destOrd="0" presId="urn:microsoft.com/office/officeart/2005/8/layout/vList2"/>
    <dgm:cxn modelId="{E779EB9E-562A-4017-A723-A8C26E797DFA}" type="presParOf" srcId="{7B56E2EC-FEDE-4F81-9AE1-1189CBE79447}" destId="{32E99E03-7781-42C4-8B1B-16C0127F41E4}" srcOrd="2" destOrd="0" presId="urn:microsoft.com/office/officeart/2005/8/layout/vList2"/>
    <dgm:cxn modelId="{B5887BAC-4FD1-4BE8-AD85-FB9A7B5A1218}" type="presParOf" srcId="{7B56E2EC-FEDE-4F81-9AE1-1189CBE79447}" destId="{5CAD1D95-7C9C-4D50-AA45-1BF1871FCFA8}" srcOrd="3" destOrd="0" presId="urn:microsoft.com/office/officeart/2005/8/layout/vList2"/>
    <dgm:cxn modelId="{332E2843-78D9-43F3-AD93-1917475DE458}" type="presParOf" srcId="{7B56E2EC-FEDE-4F81-9AE1-1189CBE79447}" destId="{19CAE0DC-2C85-4657-8265-0D7F79B92D47}" srcOrd="4" destOrd="0" presId="urn:microsoft.com/office/officeart/2005/8/layout/vList2"/>
    <dgm:cxn modelId="{D4017D91-E154-4F48-B9B3-FDEB904CAC11}" type="presParOf" srcId="{7B56E2EC-FEDE-4F81-9AE1-1189CBE79447}" destId="{AD222C77-52A0-4571-A25B-C47B00AB1A44}" srcOrd="5" destOrd="0" presId="urn:microsoft.com/office/officeart/2005/8/layout/vList2"/>
    <dgm:cxn modelId="{FE39C079-957D-4251-B849-49E432EF8C66}" type="presParOf" srcId="{7B56E2EC-FEDE-4F81-9AE1-1189CBE79447}" destId="{178C564E-B37B-4CE5-83AE-26FE6D6432B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F7BDA7-4E5C-4959-8366-60F9E18CE78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FD50E33-3BE9-4825-B430-C11A2580CD2E}">
      <dgm:prSet/>
      <dgm:spPr/>
      <dgm:t>
        <a:bodyPr/>
        <a:lstStyle/>
        <a:p>
          <a:r>
            <a:rPr lang="en-US"/>
            <a:t>There is a growing need for integrating nursing theories and models into daily nursing practice.</a:t>
          </a:r>
        </a:p>
      </dgm:t>
    </dgm:pt>
    <dgm:pt modelId="{39D13178-F416-4D23-9627-858431561963}" type="parTrans" cxnId="{539BD620-3762-4356-90A8-19B1E061990A}">
      <dgm:prSet/>
      <dgm:spPr/>
      <dgm:t>
        <a:bodyPr/>
        <a:lstStyle/>
        <a:p>
          <a:endParaRPr lang="en-US"/>
        </a:p>
      </dgm:t>
    </dgm:pt>
    <dgm:pt modelId="{ECA37C8A-6712-4334-9D89-F3328A50E523}" type="sibTrans" cxnId="{539BD620-3762-4356-90A8-19B1E061990A}">
      <dgm:prSet/>
      <dgm:spPr/>
      <dgm:t>
        <a:bodyPr/>
        <a:lstStyle/>
        <a:p>
          <a:endParaRPr lang="en-US"/>
        </a:p>
      </dgm:t>
    </dgm:pt>
    <dgm:pt modelId="{869023BC-0BA4-47C2-BD05-AF5ECC1C5298}">
      <dgm:prSet/>
      <dgm:spPr/>
      <dgm:t>
        <a:bodyPr/>
        <a:lstStyle/>
        <a:p>
          <a:r>
            <a:rPr lang="en-US"/>
            <a:t>This is encouraging more Evidence-Based Nursing.</a:t>
          </a:r>
        </a:p>
      </dgm:t>
    </dgm:pt>
    <dgm:pt modelId="{17B21E70-127C-4A6F-A5D5-C314F3B90C12}" type="parTrans" cxnId="{F3E65EC8-A92D-4204-ABFC-30C990DDE55C}">
      <dgm:prSet/>
      <dgm:spPr/>
      <dgm:t>
        <a:bodyPr/>
        <a:lstStyle/>
        <a:p>
          <a:endParaRPr lang="en-US"/>
        </a:p>
      </dgm:t>
    </dgm:pt>
    <dgm:pt modelId="{5B7837AF-C61D-4C8B-9B37-C9A824CF9FB7}" type="sibTrans" cxnId="{F3E65EC8-A92D-4204-ABFC-30C990DDE55C}">
      <dgm:prSet/>
      <dgm:spPr/>
      <dgm:t>
        <a:bodyPr/>
        <a:lstStyle/>
        <a:p>
          <a:endParaRPr lang="en-US"/>
        </a:p>
      </dgm:t>
    </dgm:pt>
    <dgm:pt modelId="{98CF7AAE-7B41-4D48-A2DB-1E2A964A751E}">
      <dgm:prSet/>
      <dgm:spPr/>
      <dgm:t>
        <a:bodyPr/>
        <a:lstStyle/>
        <a:p>
          <a:r>
            <a:rPr lang="en-US"/>
            <a:t>This is because many people now want to understand why things are done the way they are done.</a:t>
          </a:r>
        </a:p>
      </dgm:t>
    </dgm:pt>
    <dgm:pt modelId="{06FD0FF3-800A-49EA-A031-CBDCD0CC5332}" type="parTrans" cxnId="{7C32D1F4-5507-476F-8B6C-93C796166B92}">
      <dgm:prSet/>
      <dgm:spPr/>
      <dgm:t>
        <a:bodyPr/>
        <a:lstStyle/>
        <a:p>
          <a:endParaRPr lang="en-US"/>
        </a:p>
      </dgm:t>
    </dgm:pt>
    <dgm:pt modelId="{4DA2402C-3A6D-42E2-90E4-692451ED45DC}" type="sibTrans" cxnId="{7C32D1F4-5507-476F-8B6C-93C796166B92}">
      <dgm:prSet/>
      <dgm:spPr/>
      <dgm:t>
        <a:bodyPr/>
        <a:lstStyle/>
        <a:p>
          <a:endParaRPr lang="en-US"/>
        </a:p>
      </dgm:t>
    </dgm:pt>
    <dgm:pt modelId="{B4A6C20B-F62E-4A60-8214-CC07A2D1AA81}">
      <dgm:prSet/>
      <dgm:spPr/>
      <dgm:t>
        <a:bodyPr/>
        <a:lstStyle/>
        <a:p>
          <a:r>
            <a:rPr lang="en-US"/>
            <a:t>Nursing theories and models need to be incorporated more in nursing practice and learning to ensure nurses and patients understand why a specific choice is made leaving the other.</a:t>
          </a:r>
        </a:p>
      </dgm:t>
    </dgm:pt>
    <dgm:pt modelId="{70061C8B-9C6A-458A-8039-A939AA030237}" type="parTrans" cxnId="{5B7DDF2A-C515-414B-9C6B-1CF20AA224DA}">
      <dgm:prSet/>
      <dgm:spPr/>
      <dgm:t>
        <a:bodyPr/>
        <a:lstStyle/>
        <a:p>
          <a:endParaRPr lang="en-US"/>
        </a:p>
      </dgm:t>
    </dgm:pt>
    <dgm:pt modelId="{67F485E6-35BC-4906-A71E-00329E9415DB}" type="sibTrans" cxnId="{5B7DDF2A-C515-414B-9C6B-1CF20AA224DA}">
      <dgm:prSet/>
      <dgm:spPr/>
      <dgm:t>
        <a:bodyPr/>
        <a:lstStyle/>
        <a:p>
          <a:endParaRPr lang="en-US"/>
        </a:p>
      </dgm:t>
    </dgm:pt>
    <dgm:pt modelId="{1BB0D5B5-8FF2-49C4-B274-38C5ED9D411E}" type="pres">
      <dgm:prSet presAssocID="{09F7BDA7-4E5C-4959-8366-60F9E18CE780}" presName="root" presStyleCnt="0">
        <dgm:presLayoutVars>
          <dgm:dir/>
          <dgm:resizeHandles val="exact"/>
        </dgm:presLayoutVars>
      </dgm:prSet>
      <dgm:spPr/>
    </dgm:pt>
    <dgm:pt modelId="{D91A22A3-0B42-4A15-BC52-B33F325F65AE}" type="pres">
      <dgm:prSet presAssocID="{AFD50E33-3BE9-4825-B430-C11A2580CD2E}" presName="compNode" presStyleCnt="0"/>
      <dgm:spPr/>
    </dgm:pt>
    <dgm:pt modelId="{0F215EB7-BB30-4963-84FA-307B40E62C7C}" type="pres">
      <dgm:prSet presAssocID="{AFD50E33-3BE9-4825-B430-C11A2580CD2E}" presName="bgRect" presStyleLbl="bgShp" presStyleIdx="0" presStyleCnt="4"/>
      <dgm:spPr/>
    </dgm:pt>
    <dgm:pt modelId="{B717D8EE-B4A4-4EFC-B654-F6431F897C79}" type="pres">
      <dgm:prSet presAssocID="{AFD50E33-3BE9-4825-B430-C11A2580CD2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4258E6B8-9378-4CBA-A906-493F706F36F4}" type="pres">
      <dgm:prSet presAssocID="{AFD50E33-3BE9-4825-B430-C11A2580CD2E}" presName="spaceRect" presStyleCnt="0"/>
      <dgm:spPr/>
    </dgm:pt>
    <dgm:pt modelId="{FB6585E0-CD22-4FA4-80F8-E939CEF4964F}" type="pres">
      <dgm:prSet presAssocID="{AFD50E33-3BE9-4825-B430-C11A2580CD2E}" presName="parTx" presStyleLbl="revTx" presStyleIdx="0" presStyleCnt="4">
        <dgm:presLayoutVars>
          <dgm:chMax val="0"/>
          <dgm:chPref val="0"/>
        </dgm:presLayoutVars>
      </dgm:prSet>
      <dgm:spPr/>
    </dgm:pt>
    <dgm:pt modelId="{097AE3B4-7874-4D25-AF1E-23DEAF506C7E}" type="pres">
      <dgm:prSet presAssocID="{ECA37C8A-6712-4334-9D89-F3328A50E523}" presName="sibTrans" presStyleCnt="0"/>
      <dgm:spPr/>
    </dgm:pt>
    <dgm:pt modelId="{3A0EB16D-CDEC-4903-81AF-3D18CBFDDDEB}" type="pres">
      <dgm:prSet presAssocID="{869023BC-0BA4-47C2-BD05-AF5ECC1C5298}" presName="compNode" presStyleCnt="0"/>
      <dgm:spPr/>
    </dgm:pt>
    <dgm:pt modelId="{29A20F1B-A699-40F1-BA59-82FF47D0E789}" type="pres">
      <dgm:prSet presAssocID="{869023BC-0BA4-47C2-BD05-AF5ECC1C5298}" presName="bgRect" presStyleLbl="bgShp" presStyleIdx="1" presStyleCnt="4"/>
      <dgm:spPr/>
    </dgm:pt>
    <dgm:pt modelId="{C0606088-E1B2-4EEB-9850-F86474636A33}" type="pres">
      <dgm:prSet presAssocID="{869023BC-0BA4-47C2-BD05-AF5ECC1C529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5C112089-705D-479C-BA24-349759414E15}" type="pres">
      <dgm:prSet presAssocID="{869023BC-0BA4-47C2-BD05-AF5ECC1C5298}" presName="spaceRect" presStyleCnt="0"/>
      <dgm:spPr/>
    </dgm:pt>
    <dgm:pt modelId="{38786C1A-DB9F-446D-BF49-A71271A7B066}" type="pres">
      <dgm:prSet presAssocID="{869023BC-0BA4-47C2-BD05-AF5ECC1C5298}" presName="parTx" presStyleLbl="revTx" presStyleIdx="1" presStyleCnt="4">
        <dgm:presLayoutVars>
          <dgm:chMax val="0"/>
          <dgm:chPref val="0"/>
        </dgm:presLayoutVars>
      </dgm:prSet>
      <dgm:spPr/>
    </dgm:pt>
    <dgm:pt modelId="{A4A156AA-F459-481F-BA14-93077C6E3371}" type="pres">
      <dgm:prSet presAssocID="{5B7837AF-C61D-4C8B-9B37-C9A824CF9FB7}" presName="sibTrans" presStyleCnt="0"/>
      <dgm:spPr/>
    </dgm:pt>
    <dgm:pt modelId="{9B14A53F-1CCD-464B-A332-7C1361CD0FB1}" type="pres">
      <dgm:prSet presAssocID="{98CF7AAE-7B41-4D48-A2DB-1E2A964A751E}" presName="compNode" presStyleCnt="0"/>
      <dgm:spPr/>
    </dgm:pt>
    <dgm:pt modelId="{603CDD7D-AAC2-4872-90A7-4DA0318CD7E3}" type="pres">
      <dgm:prSet presAssocID="{98CF7AAE-7B41-4D48-A2DB-1E2A964A751E}" presName="bgRect" presStyleLbl="bgShp" presStyleIdx="2" presStyleCnt="4"/>
      <dgm:spPr/>
    </dgm:pt>
    <dgm:pt modelId="{6078E9FB-4270-4FE7-B1B1-61A074D39482}" type="pres">
      <dgm:prSet presAssocID="{98CF7AAE-7B41-4D48-A2DB-1E2A964A751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Brainstorm"/>
        </a:ext>
      </dgm:extLst>
    </dgm:pt>
    <dgm:pt modelId="{343197BF-B255-438B-A0B4-87DC0D458291}" type="pres">
      <dgm:prSet presAssocID="{98CF7AAE-7B41-4D48-A2DB-1E2A964A751E}" presName="spaceRect" presStyleCnt="0"/>
      <dgm:spPr/>
    </dgm:pt>
    <dgm:pt modelId="{C85D4B8C-EE43-4BA0-B670-F6BF679F64F9}" type="pres">
      <dgm:prSet presAssocID="{98CF7AAE-7B41-4D48-A2DB-1E2A964A751E}" presName="parTx" presStyleLbl="revTx" presStyleIdx="2" presStyleCnt="4">
        <dgm:presLayoutVars>
          <dgm:chMax val="0"/>
          <dgm:chPref val="0"/>
        </dgm:presLayoutVars>
      </dgm:prSet>
      <dgm:spPr/>
    </dgm:pt>
    <dgm:pt modelId="{40DF3D7F-0262-4288-AC3B-52C54397F3D2}" type="pres">
      <dgm:prSet presAssocID="{4DA2402C-3A6D-42E2-90E4-692451ED45DC}" presName="sibTrans" presStyleCnt="0"/>
      <dgm:spPr/>
    </dgm:pt>
    <dgm:pt modelId="{773CD367-52A3-4E95-8D9F-DC07A7BCCF0E}" type="pres">
      <dgm:prSet presAssocID="{B4A6C20B-F62E-4A60-8214-CC07A2D1AA81}" presName="compNode" presStyleCnt="0"/>
      <dgm:spPr/>
    </dgm:pt>
    <dgm:pt modelId="{8BA9F795-EC62-4F73-BA22-4B05914F7A6B}" type="pres">
      <dgm:prSet presAssocID="{B4A6C20B-F62E-4A60-8214-CC07A2D1AA81}" presName="bgRect" presStyleLbl="bgShp" presStyleIdx="3" presStyleCnt="4"/>
      <dgm:spPr/>
    </dgm:pt>
    <dgm:pt modelId="{02EA8AD4-3EB0-4180-A2F4-3936CBC5DED7}" type="pres">
      <dgm:prSet presAssocID="{B4A6C20B-F62E-4A60-8214-CC07A2D1AA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spital"/>
        </a:ext>
      </dgm:extLst>
    </dgm:pt>
    <dgm:pt modelId="{4E47C657-F5CA-47B5-85C8-707ABD429721}" type="pres">
      <dgm:prSet presAssocID="{B4A6C20B-F62E-4A60-8214-CC07A2D1AA81}" presName="spaceRect" presStyleCnt="0"/>
      <dgm:spPr/>
    </dgm:pt>
    <dgm:pt modelId="{8D2B3DF3-17EF-4CF8-955B-42BD9A2BBBED}" type="pres">
      <dgm:prSet presAssocID="{B4A6C20B-F62E-4A60-8214-CC07A2D1AA81}" presName="parTx" presStyleLbl="revTx" presStyleIdx="3" presStyleCnt="4">
        <dgm:presLayoutVars>
          <dgm:chMax val="0"/>
          <dgm:chPref val="0"/>
        </dgm:presLayoutVars>
      </dgm:prSet>
      <dgm:spPr/>
    </dgm:pt>
  </dgm:ptLst>
  <dgm:cxnLst>
    <dgm:cxn modelId="{04C77C0B-F6CC-4BAF-A14C-0948B7AF2126}" type="presOf" srcId="{B4A6C20B-F62E-4A60-8214-CC07A2D1AA81}" destId="{8D2B3DF3-17EF-4CF8-955B-42BD9A2BBBED}" srcOrd="0" destOrd="0" presId="urn:microsoft.com/office/officeart/2018/2/layout/IconVerticalSolidList"/>
    <dgm:cxn modelId="{539BD620-3762-4356-90A8-19B1E061990A}" srcId="{09F7BDA7-4E5C-4959-8366-60F9E18CE780}" destId="{AFD50E33-3BE9-4825-B430-C11A2580CD2E}" srcOrd="0" destOrd="0" parTransId="{39D13178-F416-4D23-9627-858431561963}" sibTransId="{ECA37C8A-6712-4334-9D89-F3328A50E523}"/>
    <dgm:cxn modelId="{5B7DDF2A-C515-414B-9C6B-1CF20AA224DA}" srcId="{09F7BDA7-4E5C-4959-8366-60F9E18CE780}" destId="{B4A6C20B-F62E-4A60-8214-CC07A2D1AA81}" srcOrd="3" destOrd="0" parTransId="{70061C8B-9C6A-458A-8039-A939AA030237}" sibTransId="{67F485E6-35BC-4906-A71E-00329E9415DB}"/>
    <dgm:cxn modelId="{E5D6E743-B25F-45FF-B944-94423C339C2C}" type="presOf" srcId="{98CF7AAE-7B41-4D48-A2DB-1E2A964A751E}" destId="{C85D4B8C-EE43-4BA0-B670-F6BF679F64F9}" srcOrd="0" destOrd="0" presId="urn:microsoft.com/office/officeart/2018/2/layout/IconVerticalSolidList"/>
    <dgm:cxn modelId="{FC769192-7AA3-4BE4-AD18-C296C8399AE7}" type="presOf" srcId="{AFD50E33-3BE9-4825-B430-C11A2580CD2E}" destId="{FB6585E0-CD22-4FA4-80F8-E939CEF4964F}" srcOrd="0" destOrd="0" presId="urn:microsoft.com/office/officeart/2018/2/layout/IconVerticalSolidList"/>
    <dgm:cxn modelId="{35398AB6-DB9C-4D35-B17A-DC252C46BBC1}" type="presOf" srcId="{869023BC-0BA4-47C2-BD05-AF5ECC1C5298}" destId="{38786C1A-DB9F-446D-BF49-A71271A7B066}" srcOrd="0" destOrd="0" presId="urn:microsoft.com/office/officeart/2018/2/layout/IconVerticalSolidList"/>
    <dgm:cxn modelId="{F3E65EC8-A92D-4204-ABFC-30C990DDE55C}" srcId="{09F7BDA7-4E5C-4959-8366-60F9E18CE780}" destId="{869023BC-0BA4-47C2-BD05-AF5ECC1C5298}" srcOrd="1" destOrd="0" parTransId="{17B21E70-127C-4A6F-A5D5-C314F3B90C12}" sibTransId="{5B7837AF-C61D-4C8B-9B37-C9A824CF9FB7}"/>
    <dgm:cxn modelId="{7D935EDA-8BA3-4BD0-87EC-6B258D13B9DD}" type="presOf" srcId="{09F7BDA7-4E5C-4959-8366-60F9E18CE780}" destId="{1BB0D5B5-8FF2-49C4-B274-38C5ED9D411E}" srcOrd="0" destOrd="0" presId="urn:microsoft.com/office/officeart/2018/2/layout/IconVerticalSolidList"/>
    <dgm:cxn modelId="{7C32D1F4-5507-476F-8B6C-93C796166B92}" srcId="{09F7BDA7-4E5C-4959-8366-60F9E18CE780}" destId="{98CF7AAE-7B41-4D48-A2DB-1E2A964A751E}" srcOrd="2" destOrd="0" parTransId="{06FD0FF3-800A-49EA-A031-CBDCD0CC5332}" sibTransId="{4DA2402C-3A6D-42E2-90E4-692451ED45DC}"/>
    <dgm:cxn modelId="{8B8D61D1-6D89-4EEF-9BED-177BBF6F2AC2}" type="presParOf" srcId="{1BB0D5B5-8FF2-49C4-B274-38C5ED9D411E}" destId="{D91A22A3-0B42-4A15-BC52-B33F325F65AE}" srcOrd="0" destOrd="0" presId="urn:microsoft.com/office/officeart/2018/2/layout/IconVerticalSolidList"/>
    <dgm:cxn modelId="{71121F73-1C8C-480C-955F-3A34881D9AB1}" type="presParOf" srcId="{D91A22A3-0B42-4A15-BC52-B33F325F65AE}" destId="{0F215EB7-BB30-4963-84FA-307B40E62C7C}" srcOrd="0" destOrd="0" presId="urn:microsoft.com/office/officeart/2018/2/layout/IconVerticalSolidList"/>
    <dgm:cxn modelId="{E1F14968-3F72-40CD-BC48-E8DFCB836D8A}" type="presParOf" srcId="{D91A22A3-0B42-4A15-BC52-B33F325F65AE}" destId="{B717D8EE-B4A4-4EFC-B654-F6431F897C79}" srcOrd="1" destOrd="0" presId="urn:microsoft.com/office/officeart/2018/2/layout/IconVerticalSolidList"/>
    <dgm:cxn modelId="{4C60B529-CB2D-4419-98C1-F2830EFB8BCC}" type="presParOf" srcId="{D91A22A3-0B42-4A15-BC52-B33F325F65AE}" destId="{4258E6B8-9378-4CBA-A906-493F706F36F4}" srcOrd="2" destOrd="0" presId="urn:microsoft.com/office/officeart/2018/2/layout/IconVerticalSolidList"/>
    <dgm:cxn modelId="{2D276FF2-4F26-4491-8834-3C1ED807663B}" type="presParOf" srcId="{D91A22A3-0B42-4A15-BC52-B33F325F65AE}" destId="{FB6585E0-CD22-4FA4-80F8-E939CEF4964F}" srcOrd="3" destOrd="0" presId="urn:microsoft.com/office/officeart/2018/2/layout/IconVerticalSolidList"/>
    <dgm:cxn modelId="{5373AB40-5361-441A-A83D-B0C1513B9668}" type="presParOf" srcId="{1BB0D5B5-8FF2-49C4-B274-38C5ED9D411E}" destId="{097AE3B4-7874-4D25-AF1E-23DEAF506C7E}" srcOrd="1" destOrd="0" presId="urn:microsoft.com/office/officeart/2018/2/layout/IconVerticalSolidList"/>
    <dgm:cxn modelId="{D4F25AC7-8C40-4575-AED8-255B0CE27841}" type="presParOf" srcId="{1BB0D5B5-8FF2-49C4-B274-38C5ED9D411E}" destId="{3A0EB16D-CDEC-4903-81AF-3D18CBFDDDEB}" srcOrd="2" destOrd="0" presId="urn:microsoft.com/office/officeart/2018/2/layout/IconVerticalSolidList"/>
    <dgm:cxn modelId="{7CFD5E4F-6A08-44E7-9790-C6FF029DFF40}" type="presParOf" srcId="{3A0EB16D-CDEC-4903-81AF-3D18CBFDDDEB}" destId="{29A20F1B-A699-40F1-BA59-82FF47D0E789}" srcOrd="0" destOrd="0" presId="urn:microsoft.com/office/officeart/2018/2/layout/IconVerticalSolidList"/>
    <dgm:cxn modelId="{3DA30D56-820E-4C3A-93C1-7208BC48A39D}" type="presParOf" srcId="{3A0EB16D-CDEC-4903-81AF-3D18CBFDDDEB}" destId="{C0606088-E1B2-4EEB-9850-F86474636A33}" srcOrd="1" destOrd="0" presId="urn:microsoft.com/office/officeart/2018/2/layout/IconVerticalSolidList"/>
    <dgm:cxn modelId="{FDC4BAFF-C178-4934-9F50-5DE055274C11}" type="presParOf" srcId="{3A0EB16D-CDEC-4903-81AF-3D18CBFDDDEB}" destId="{5C112089-705D-479C-BA24-349759414E15}" srcOrd="2" destOrd="0" presId="urn:microsoft.com/office/officeart/2018/2/layout/IconVerticalSolidList"/>
    <dgm:cxn modelId="{07D2499F-E1B8-4CC7-B9D0-21C47A22DCC1}" type="presParOf" srcId="{3A0EB16D-CDEC-4903-81AF-3D18CBFDDDEB}" destId="{38786C1A-DB9F-446D-BF49-A71271A7B066}" srcOrd="3" destOrd="0" presId="urn:microsoft.com/office/officeart/2018/2/layout/IconVerticalSolidList"/>
    <dgm:cxn modelId="{F98226EF-F317-478B-9108-DF0B99746A0F}" type="presParOf" srcId="{1BB0D5B5-8FF2-49C4-B274-38C5ED9D411E}" destId="{A4A156AA-F459-481F-BA14-93077C6E3371}" srcOrd="3" destOrd="0" presId="urn:microsoft.com/office/officeart/2018/2/layout/IconVerticalSolidList"/>
    <dgm:cxn modelId="{8BDF89A9-7FA6-492D-BD3D-68CC6CE3825B}" type="presParOf" srcId="{1BB0D5B5-8FF2-49C4-B274-38C5ED9D411E}" destId="{9B14A53F-1CCD-464B-A332-7C1361CD0FB1}" srcOrd="4" destOrd="0" presId="urn:microsoft.com/office/officeart/2018/2/layout/IconVerticalSolidList"/>
    <dgm:cxn modelId="{C2A1D395-E974-4C1E-B4A8-5BA00EE57334}" type="presParOf" srcId="{9B14A53F-1CCD-464B-A332-7C1361CD0FB1}" destId="{603CDD7D-AAC2-4872-90A7-4DA0318CD7E3}" srcOrd="0" destOrd="0" presId="urn:microsoft.com/office/officeart/2018/2/layout/IconVerticalSolidList"/>
    <dgm:cxn modelId="{901200E6-74BA-4AEB-98DA-56642CD2C60B}" type="presParOf" srcId="{9B14A53F-1CCD-464B-A332-7C1361CD0FB1}" destId="{6078E9FB-4270-4FE7-B1B1-61A074D39482}" srcOrd="1" destOrd="0" presId="urn:microsoft.com/office/officeart/2018/2/layout/IconVerticalSolidList"/>
    <dgm:cxn modelId="{A529D0BB-8810-47EF-B503-8946BAD8F448}" type="presParOf" srcId="{9B14A53F-1CCD-464B-A332-7C1361CD0FB1}" destId="{343197BF-B255-438B-A0B4-87DC0D458291}" srcOrd="2" destOrd="0" presId="urn:microsoft.com/office/officeart/2018/2/layout/IconVerticalSolidList"/>
    <dgm:cxn modelId="{98BCAC0C-F8A3-4EEA-8219-2CBEF7AF2A87}" type="presParOf" srcId="{9B14A53F-1CCD-464B-A332-7C1361CD0FB1}" destId="{C85D4B8C-EE43-4BA0-B670-F6BF679F64F9}" srcOrd="3" destOrd="0" presId="urn:microsoft.com/office/officeart/2018/2/layout/IconVerticalSolidList"/>
    <dgm:cxn modelId="{D30F8C9D-320C-41BE-8912-CB8DF03A3BB3}" type="presParOf" srcId="{1BB0D5B5-8FF2-49C4-B274-38C5ED9D411E}" destId="{40DF3D7F-0262-4288-AC3B-52C54397F3D2}" srcOrd="5" destOrd="0" presId="urn:microsoft.com/office/officeart/2018/2/layout/IconVerticalSolidList"/>
    <dgm:cxn modelId="{39BB8422-A34C-46AB-8434-2D3BA9AD7671}" type="presParOf" srcId="{1BB0D5B5-8FF2-49C4-B274-38C5ED9D411E}" destId="{773CD367-52A3-4E95-8D9F-DC07A7BCCF0E}" srcOrd="6" destOrd="0" presId="urn:microsoft.com/office/officeart/2018/2/layout/IconVerticalSolidList"/>
    <dgm:cxn modelId="{C82CA9E9-7380-4FF6-A0DA-2684498238AF}" type="presParOf" srcId="{773CD367-52A3-4E95-8D9F-DC07A7BCCF0E}" destId="{8BA9F795-EC62-4F73-BA22-4B05914F7A6B}" srcOrd="0" destOrd="0" presId="urn:microsoft.com/office/officeart/2018/2/layout/IconVerticalSolidList"/>
    <dgm:cxn modelId="{7C643D97-96DC-40F9-8C7F-B227DEEE3A37}" type="presParOf" srcId="{773CD367-52A3-4E95-8D9F-DC07A7BCCF0E}" destId="{02EA8AD4-3EB0-4180-A2F4-3936CBC5DED7}" srcOrd="1" destOrd="0" presId="urn:microsoft.com/office/officeart/2018/2/layout/IconVerticalSolidList"/>
    <dgm:cxn modelId="{1B46FFCB-CA2D-4857-BB2D-89063D905692}" type="presParOf" srcId="{773CD367-52A3-4E95-8D9F-DC07A7BCCF0E}" destId="{4E47C657-F5CA-47B5-85C8-707ABD429721}" srcOrd="2" destOrd="0" presId="urn:microsoft.com/office/officeart/2018/2/layout/IconVerticalSolidList"/>
    <dgm:cxn modelId="{97E77A63-1591-4E8F-BC5C-ECC7B8E5802B}" type="presParOf" srcId="{773CD367-52A3-4E95-8D9F-DC07A7BCCF0E}" destId="{8D2B3DF3-17EF-4CF8-955B-42BD9A2BBBE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196ED-D9A1-4B38-92A5-406B3CDE98D2}">
      <dsp:nvSpPr>
        <dsp:cNvPr id="0" name=""/>
        <dsp:cNvSpPr/>
      </dsp:nvSpPr>
      <dsp:spPr>
        <a:xfrm>
          <a:off x="0" y="718"/>
          <a:ext cx="48852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409E9B-CEDD-49FC-81A2-E23536C7DEC2}">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32A038-C2D4-4826-AB3F-116C2EA4671E}">
      <dsp:nvSpPr>
        <dsp:cNvPr id="0" name=""/>
        <dsp:cNvSpPr/>
      </dsp:nvSpPr>
      <dsp:spPr>
        <a:xfrm>
          <a:off x="1941716" y="718"/>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666750">
            <a:lnSpc>
              <a:spcPct val="90000"/>
            </a:lnSpc>
            <a:spcBef>
              <a:spcPct val="0"/>
            </a:spcBef>
            <a:spcAft>
              <a:spcPct val="35000"/>
            </a:spcAft>
            <a:buNone/>
          </a:pPr>
          <a:r>
            <a:rPr lang="en-US" sz="1500" kern="1200"/>
            <a:t>The use of different nursing theories and models has been crucial in enriching nursing knowledge.</a:t>
          </a:r>
        </a:p>
      </dsp:txBody>
      <dsp:txXfrm>
        <a:off x="1941716" y="718"/>
        <a:ext cx="2943486" cy="1681139"/>
      </dsp:txXfrm>
    </dsp:sp>
    <dsp:sp modelId="{71F9AC95-7AE4-402D-BD87-8FB172996785}">
      <dsp:nvSpPr>
        <dsp:cNvPr id="0" name=""/>
        <dsp:cNvSpPr/>
      </dsp:nvSpPr>
      <dsp:spPr>
        <a:xfrm>
          <a:off x="0" y="2102143"/>
          <a:ext cx="48852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27CCBC-D466-480B-BF03-0CEEFD6D166E}">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21D6BE-0482-4594-A40F-F9E012E04300}">
      <dsp:nvSpPr>
        <dsp:cNvPr id="0" name=""/>
        <dsp:cNvSpPr/>
      </dsp:nvSpPr>
      <dsp:spPr>
        <a:xfrm>
          <a:off x="1941716" y="2102143"/>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666750">
            <a:lnSpc>
              <a:spcPct val="90000"/>
            </a:lnSpc>
            <a:spcBef>
              <a:spcPct val="0"/>
            </a:spcBef>
            <a:spcAft>
              <a:spcPct val="35000"/>
            </a:spcAft>
            <a:buNone/>
          </a:pPr>
          <a:r>
            <a:rPr lang="en-US" sz="1500" kern="1200"/>
            <a:t>The selection of the different nursing theories and models is based on the degree of flexibility of situations, phenomena and  circumstances.</a:t>
          </a:r>
        </a:p>
      </dsp:txBody>
      <dsp:txXfrm>
        <a:off x="1941716" y="2102143"/>
        <a:ext cx="2943486" cy="1681139"/>
      </dsp:txXfrm>
    </dsp:sp>
    <dsp:sp modelId="{0F58238E-C0FA-4F2D-901C-B524084CD400}">
      <dsp:nvSpPr>
        <dsp:cNvPr id="0" name=""/>
        <dsp:cNvSpPr/>
      </dsp:nvSpPr>
      <dsp:spPr>
        <a:xfrm>
          <a:off x="0" y="4203567"/>
          <a:ext cx="48852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196524-6572-4534-8E6F-76BDD0B71741}">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E1BDBC-92DE-4ABE-979E-2FE9A3161033}">
      <dsp:nvSpPr>
        <dsp:cNvPr id="0" name=""/>
        <dsp:cNvSpPr/>
      </dsp:nvSpPr>
      <dsp:spPr>
        <a:xfrm>
          <a:off x="1941716" y="4203567"/>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666750">
            <a:lnSpc>
              <a:spcPct val="90000"/>
            </a:lnSpc>
            <a:spcBef>
              <a:spcPct val="0"/>
            </a:spcBef>
            <a:spcAft>
              <a:spcPct val="35000"/>
            </a:spcAft>
            <a:buNone/>
          </a:pPr>
          <a:r>
            <a:rPr lang="en-US" sz="1500" kern="1200" dirty="0"/>
            <a:t>The</a:t>
          </a:r>
          <a:r>
            <a:rPr lang="en-US" sz="1500" b="1" kern="1200" dirty="0"/>
            <a:t> </a:t>
          </a:r>
          <a:r>
            <a:rPr lang="en-US" sz="1500" kern="1200" dirty="0"/>
            <a:t>Neuman System’s Model and the Roy Adoption Model have contributed significantly in nursing practice.</a:t>
          </a:r>
        </a:p>
      </dsp:txBody>
      <dsp:txXfrm>
        <a:off x="1941716" y="4203567"/>
        <a:ext cx="2943486" cy="1681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7586A-91D7-4858-B327-51004D58A992}">
      <dsp:nvSpPr>
        <dsp:cNvPr id="0" name=""/>
        <dsp:cNvSpPr/>
      </dsp:nvSpPr>
      <dsp:spPr>
        <a:xfrm>
          <a:off x="0" y="477611"/>
          <a:ext cx="4941519" cy="4941519"/>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836A08-4B38-4F03-961D-9657F6E0DEE8}">
      <dsp:nvSpPr>
        <dsp:cNvPr id="0" name=""/>
        <dsp:cNvSpPr/>
      </dsp:nvSpPr>
      <dsp:spPr>
        <a:xfrm>
          <a:off x="469444" y="947056"/>
          <a:ext cx="1927192" cy="192719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Sister Callista Roy developed the Roy Adaption Model in 1976.</a:t>
          </a:r>
        </a:p>
      </dsp:txBody>
      <dsp:txXfrm>
        <a:off x="563522" y="1041134"/>
        <a:ext cx="1739036" cy="1739036"/>
      </dsp:txXfrm>
    </dsp:sp>
    <dsp:sp modelId="{13647880-5B04-4158-86F6-6481271A12D6}">
      <dsp:nvSpPr>
        <dsp:cNvPr id="0" name=""/>
        <dsp:cNvSpPr/>
      </dsp:nvSpPr>
      <dsp:spPr>
        <a:xfrm>
          <a:off x="2544882" y="947056"/>
          <a:ext cx="1927192" cy="1927192"/>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Sister Roy defined an individual as interrelated systems with biological, social, and psychological characteristics.</a:t>
          </a:r>
        </a:p>
      </dsp:txBody>
      <dsp:txXfrm>
        <a:off x="2638960" y="1041134"/>
        <a:ext cx="1739036" cy="1739036"/>
      </dsp:txXfrm>
    </dsp:sp>
    <dsp:sp modelId="{0C45F588-2A1C-4FEB-B42B-30FD05638CDA}">
      <dsp:nvSpPr>
        <dsp:cNvPr id="0" name=""/>
        <dsp:cNvSpPr/>
      </dsp:nvSpPr>
      <dsp:spPr>
        <a:xfrm>
          <a:off x="469444" y="3022494"/>
          <a:ext cx="1927192" cy="1927192"/>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individual strives to balance all these systems as well as the outside world.</a:t>
          </a:r>
        </a:p>
      </dsp:txBody>
      <dsp:txXfrm>
        <a:off x="563522" y="3116572"/>
        <a:ext cx="1739036" cy="1739036"/>
      </dsp:txXfrm>
    </dsp:sp>
    <dsp:sp modelId="{B06904E3-AF46-4D1A-A3D1-B22D1A25CA8E}">
      <dsp:nvSpPr>
        <dsp:cNvPr id="0" name=""/>
        <dsp:cNvSpPr/>
      </dsp:nvSpPr>
      <dsp:spPr>
        <a:xfrm>
          <a:off x="2544882" y="3022494"/>
          <a:ext cx="1927192" cy="1927192"/>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However, Sister Roy admitted that an absolute level of balance.</a:t>
          </a:r>
        </a:p>
      </dsp:txBody>
      <dsp:txXfrm>
        <a:off x="2638960" y="3116572"/>
        <a:ext cx="1739036" cy="17390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E4E7A-0387-4AE3-957A-ED920206D25D}">
      <dsp:nvSpPr>
        <dsp:cNvPr id="0" name=""/>
        <dsp:cNvSpPr/>
      </dsp:nvSpPr>
      <dsp:spPr>
        <a:xfrm>
          <a:off x="0" y="217873"/>
          <a:ext cx="4885203" cy="7160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RAM has six major steps that the nurse can adopt to address Sgt. Johns's healing process.</a:t>
          </a:r>
        </a:p>
      </dsp:txBody>
      <dsp:txXfrm>
        <a:off x="34954" y="252827"/>
        <a:ext cx="4815295" cy="646132"/>
      </dsp:txXfrm>
    </dsp:sp>
    <dsp:sp modelId="{86398BCA-A41D-43F9-A5EA-6B9ACA95651D}">
      <dsp:nvSpPr>
        <dsp:cNvPr id="0" name=""/>
        <dsp:cNvSpPr/>
      </dsp:nvSpPr>
      <dsp:spPr>
        <a:xfrm>
          <a:off x="0" y="933913"/>
          <a:ext cx="4885203"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0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Assess Sgt. John's behavior using the four adaptive modes.</a:t>
          </a:r>
        </a:p>
      </dsp:txBody>
      <dsp:txXfrm>
        <a:off x="0" y="933913"/>
        <a:ext cx="4885203" cy="298080"/>
      </dsp:txXfrm>
    </dsp:sp>
    <dsp:sp modelId="{0F3D181B-591C-4841-B2BF-7C672517E8C6}">
      <dsp:nvSpPr>
        <dsp:cNvPr id="0" name=""/>
        <dsp:cNvSpPr/>
      </dsp:nvSpPr>
      <dsp:spPr>
        <a:xfrm>
          <a:off x="0" y="1231993"/>
          <a:ext cx="4885203" cy="7160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Self-concept identity mode</a:t>
          </a:r>
        </a:p>
      </dsp:txBody>
      <dsp:txXfrm>
        <a:off x="34954" y="1266947"/>
        <a:ext cx="4815295" cy="646132"/>
      </dsp:txXfrm>
    </dsp:sp>
    <dsp:sp modelId="{94A06001-D0BB-4F2D-8CE7-FDF967766D01}">
      <dsp:nvSpPr>
        <dsp:cNvPr id="0" name=""/>
        <dsp:cNvSpPr/>
      </dsp:nvSpPr>
      <dsp:spPr>
        <a:xfrm>
          <a:off x="0" y="1999873"/>
          <a:ext cx="4885203" cy="7160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Role function mode</a:t>
          </a:r>
        </a:p>
      </dsp:txBody>
      <dsp:txXfrm>
        <a:off x="34954" y="2034827"/>
        <a:ext cx="4815295" cy="646132"/>
      </dsp:txXfrm>
    </dsp:sp>
    <dsp:sp modelId="{D8B70AB8-045D-481D-9BC3-D3EAA98A3EC3}">
      <dsp:nvSpPr>
        <dsp:cNvPr id="0" name=""/>
        <dsp:cNvSpPr/>
      </dsp:nvSpPr>
      <dsp:spPr>
        <a:xfrm>
          <a:off x="0" y="2767753"/>
          <a:ext cx="4885203" cy="7160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Physiological-physical mode</a:t>
          </a:r>
        </a:p>
      </dsp:txBody>
      <dsp:txXfrm>
        <a:off x="34954" y="2802707"/>
        <a:ext cx="4815295" cy="646132"/>
      </dsp:txXfrm>
    </dsp:sp>
    <dsp:sp modelId="{754AD0F6-EE17-41B2-9189-49FE52B4B349}">
      <dsp:nvSpPr>
        <dsp:cNvPr id="0" name=""/>
        <dsp:cNvSpPr/>
      </dsp:nvSpPr>
      <dsp:spPr>
        <a:xfrm>
          <a:off x="0" y="3535633"/>
          <a:ext cx="4885203" cy="7160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Interdependence mode</a:t>
          </a:r>
        </a:p>
      </dsp:txBody>
      <dsp:txXfrm>
        <a:off x="34954" y="3570587"/>
        <a:ext cx="4815295" cy="646132"/>
      </dsp:txXfrm>
    </dsp:sp>
    <dsp:sp modelId="{595A2393-4370-4966-A191-DEFD3AEB4C09}">
      <dsp:nvSpPr>
        <dsp:cNvPr id="0" name=""/>
        <dsp:cNvSpPr/>
      </dsp:nvSpPr>
      <dsp:spPr>
        <a:xfrm>
          <a:off x="0" y="4251673"/>
          <a:ext cx="4885203" cy="1415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0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Categorize and assess the stimuli related to those behaviors.</a:t>
          </a:r>
        </a:p>
        <a:p>
          <a:pPr marL="114300" lvl="1" indent="-114300" algn="l" defTabSz="622300">
            <a:lnSpc>
              <a:spcPct val="90000"/>
            </a:lnSpc>
            <a:spcBef>
              <a:spcPct val="0"/>
            </a:spcBef>
            <a:spcAft>
              <a:spcPct val="20000"/>
            </a:spcAft>
            <a:buChar char="•"/>
          </a:pPr>
          <a:r>
            <a:rPr lang="en-US" sz="1400" kern="1200"/>
            <a:t>Diagnose Sgt. John, based on his adoptive state.</a:t>
          </a:r>
        </a:p>
        <a:p>
          <a:pPr marL="114300" lvl="1" indent="-114300" algn="l" defTabSz="622300">
            <a:lnSpc>
              <a:spcPct val="90000"/>
            </a:lnSpc>
            <a:spcBef>
              <a:spcPct val="0"/>
            </a:spcBef>
            <a:spcAft>
              <a:spcPct val="20000"/>
            </a:spcAft>
            <a:buChar char="•"/>
          </a:pPr>
          <a:r>
            <a:rPr lang="en-US" sz="1400" kern="1200"/>
            <a:t>Set adaption goals that should be achieved.</a:t>
          </a:r>
        </a:p>
        <a:p>
          <a:pPr marL="114300" lvl="1" indent="-114300" algn="l" defTabSz="622300">
            <a:lnSpc>
              <a:spcPct val="90000"/>
            </a:lnSpc>
            <a:spcBef>
              <a:spcPct val="0"/>
            </a:spcBef>
            <a:spcAft>
              <a:spcPct val="20000"/>
            </a:spcAft>
            <a:buChar char="•"/>
          </a:pPr>
          <a:r>
            <a:rPr lang="en-US" sz="1400" kern="1200"/>
            <a:t>Implement the interventions</a:t>
          </a:r>
        </a:p>
        <a:p>
          <a:pPr marL="114300" lvl="1" indent="-114300" algn="l" defTabSz="622300">
            <a:lnSpc>
              <a:spcPct val="90000"/>
            </a:lnSpc>
            <a:spcBef>
              <a:spcPct val="0"/>
            </a:spcBef>
            <a:spcAft>
              <a:spcPct val="20000"/>
            </a:spcAft>
            <a:buChar char="•"/>
          </a:pPr>
          <a:r>
            <a:rPr lang="en-US" sz="1400" kern="1200"/>
            <a:t>Investigate whether the achievements made concede with the adaptive goals set</a:t>
          </a:r>
        </a:p>
      </dsp:txBody>
      <dsp:txXfrm>
        <a:off x="0" y="4251673"/>
        <a:ext cx="4885203" cy="1415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3BAEB-4C9D-422A-BFCC-D08A781A15D8}">
      <dsp:nvSpPr>
        <dsp:cNvPr id="0" name=""/>
        <dsp:cNvSpPr/>
      </dsp:nvSpPr>
      <dsp:spPr>
        <a:xfrm>
          <a:off x="0" y="2442"/>
          <a:ext cx="48852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8F6084-EE3F-4660-9CC7-6076313E9BDB}">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A395D7-950D-4160-8DC6-19658198657E}">
      <dsp:nvSpPr>
        <dsp:cNvPr id="0" name=""/>
        <dsp:cNvSpPr/>
      </dsp:nvSpPr>
      <dsp:spPr>
        <a:xfrm>
          <a:off x="1429899" y="2442"/>
          <a:ext cx="3455303"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90000"/>
            </a:lnSpc>
            <a:spcBef>
              <a:spcPct val="0"/>
            </a:spcBef>
            <a:spcAft>
              <a:spcPct val="35000"/>
            </a:spcAft>
            <a:buNone/>
          </a:pPr>
          <a:r>
            <a:rPr lang="en-US" sz="1600" kern="1200"/>
            <a:t>The Neuman System Model is a framework that assists administrators or caregivers in helping patients manage stressors.</a:t>
          </a:r>
        </a:p>
      </dsp:txBody>
      <dsp:txXfrm>
        <a:off x="1429899" y="2442"/>
        <a:ext cx="3455303" cy="1238008"/>
      </dsp:txXfrm>
    </dsp:sp>
    <dsp:sp modelId="{C65DD58B-98F6-49A9-9F03-D41AF49C6E3D}">
      <dsp:nvSpPr>
        <dsp:cNvPr id="0" name=""/>
        <dsp:cNvSpPr/>
      </dsp:nvSpPr>
      <dsp:spPr>
        <a:xfrm>
          <a:off x="0" y="1549953"/>
          <a:ext cx="48852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628CCE-0ABD-4ACD-B78B-F1D2CBDF65F5}">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A14D45-77FB-4B35-9DF6-697E85232B35}">
      <dsp:nvSpPr>
        <dsp:cNvPr id="0" name=""/>
        <dsp:cNvSpPr/>
      </dsp:nvSpPr>
      <dsp:spPr>
        <a:xfrm>
          <a:off x="1429899" y="1549953"/>
          <a:ext cx="3455303"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90000"/>
            </a:lnSpc>
            <a:spcBef>
              <a:spcPct val="0"/>
            </a:spcBef>
            <a:spcAft>
              <a:spcPct val="35000"/>
            </a:spcAft>
            <a:buNone/>
          </a:pPr>
          <a:r>
            <a:rPr lang="en-US" sz="1600" kern="1200"/>
            <a:t>This helps patients heal mentally, physically, and spiritually. </a:t>
          </a:r>
        </a:p>
      </dsp:txBody>
      <dsp:txXfrm>
        <a:off x="1429899" y="1549953"/>
        <a:ext cx="3455303" cy="1238008"/>
      </dsp:txXfrm>
    </dsp:sp>
    <dsp:sp modelId="{4AAF3B09-DE93-4654-9AC7-372C6A6CC259}">
      <dsp:nvSpPr>
        <dsp:cNvPr id="0" name=""/>
        <dsp:cNvSpPr/>
      </dsp:nvSpPr>
      <dsp:spPr>
        <a:xfrm>
          <a:off x="0" y="3097464"/>
          <a:ext cx="48852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1B20B5-5CAF-427F-96A2-F98E2AE30BAB}">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952CDAD-6E12-4800-9651-C1C6343B2E7F}">
      <dsp:nvSpPr>
        <dsp:cNvPr id="0" name=""/>
        <dsp:cNvSpPr/>
      </dsp:nvSpPr>
      <dsp:spPr>
        <a:xfrm>
          <a:off x="1429899" y="3097464"/>
          <a:ext cx="3455303"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90000"/>
            </a:lnSpc>
            <a:spcBef>
              <a:spcPct val="0"/>
            </a:spcBef>
            <a:spcAft>
              <a:spcPct val="35000"/>
            </a:spcAft>
            <a:buNone/>
          </a:pPr>
          <a:r>
            <a:rPr lang="en-US" sz="1600" kern="1200"/>
            <a:t>The Neuman Systems Model (NSM) was developed by Betty Neuman.</a:t>
          </a:r>
        </a:p>
      </dsp:txBody>
      <dsp:txXfrm>
        <a:off x="1429899" y="3097464"/>
        <a:ext cx="3455303" cy="1238008"/>
      </dsp:txXfrm>
    </dsp:sp>
    <dsp:sp modelId="{85904A16-5BB3-4898-AAD7-953F557C873F}">
      <dsp:nvSpPr>
        <dsp:cNvPr id="0" name=""/>
        <dsp:cNvSpPr/>
      </dsp:nvSpPr>
      <dsp:spPr>
        <a:xfrm>
          <a:off x="0" y="4644974"/>
          <a:ext cx="48852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F58E80-6882-4862-A847-BF359FCD9135}">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5C3ED3-E39B-4EF3-9492-41AEF03EECF4}">
      <dsp:nvSpPr>
        <dsp:cNvPr id="0" name=""/>
        <dsp:cNvSpPr/>
      </dsp:nvSpPr>
      <dsp:spPr>
        <a:xfrm>
          <a:off x="1429899" y="4644974"/>
          <a:ext cx="3455303"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90000"/>
            </a:lnSpc>
            <a:spcBef>
              <a:spcPct val="0"/>
            </a:spcBef>
            <a:spcAft>
              <a:spcPct val="35000"/>
            </a:spcAft>
            <a:buNone/>
          </a:pPr>
          <a:r>
            <a:rPr lang="en-US" sz="1600" kern="1200"/>
            <a:t>The Neuman Systems Model that has been applied, adopted, and accepted in the nursing practice and curriculum all over the world.</a:t>
          </a:r>
        </a:p>
      </dsp:txBody>
      <dsp:txXfrm>
        <a:off x="1429899" y="4644974"/>
        <a:ext cx="3455303" cy="1238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95956-8362-4E2D-9BD8-BDCDE80E6D8D}">
      <dsp:nvSpPr>
        <dsp:cNvPr id="0" name=""/>
        <dsp:cNvSpPr/>
      </dsp:nvSpPr>
      <dsp:spPr>
        <a:xfrm>
          <a:off x="0" y="1512"/>
          <a:ext cx="4885203" cy="1427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Plan of care for Sgt. Johns will be based on coming up with strategies that are aimed at helping him cope with the identified stressors. The steps include:</a:t>
          </a:r>
        </a:p>
      </dsp:txBody>
      <dsp:txXfrm>
        <a:off x="69680" y="71192"/>
        <a:ext cx="4745843" cy="1288040"/>
      </dsp:txXfrm>
    </dsp:sp>
    <dsp:sp modelId="{32E99E03-7781-42C4-8B1B-16C0127F41E4}">
      <dsp:nvSpPr>
        <dsp:cNvPr id="0" name=""/>
        <dsp:cNvSpPr/>
      </dsp:nvSpPr>
      <dsp:spPr>
        <a:xfrm>
          <a:off x="0" y="1486513"/>
          <a:ext cx="4885203" cy="1427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Talking to his employer to continue paying his full salary or assist him in working from home.</a:t>
          </a:r>
        </a:p>
      </dsp:txBody>
      <dsp:txXfrm>
        <a:off x="69680" y="1556193"/>
        <a:ext cx="4745843" cy="1288040"/>
      </dsp:txXfrm>
    </dsp:sp>
    <dsp:sp modelId="{19CAE0DC-2C85-4657-8265-0D7F79B92D47}">
      <dsp:nvSpPr>
        <dsp:cNvPr id="0" name=""/>
        <dsp:cNvSpPr/>
      </dsp:nvSpPr>
      <dsp:spPr>
        <a:xfrm>
          <a:off x="0" y="2971513"/>
          <a:ext cx="4885203" cy="1427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to ensure that he is assisted to frequently see his friend Joe.</a:t>
          </a:r>
        </a:p>
      </dsp:txBody>
      <dsp:txXfrm>
        <a:off x="69680" y="3041193"/>
        <a:ext cx="4745843" cy="1288040"/>
      </dsp:txXfrm>
    </dsp:sp>
    <dsp:sp modelId="{178C564E-B37B-4CE5-83AE-26FE6D6432BC}">
      <dsp:nvSpPr>
        <dsp:cNvPr id="0" name=""/>
        <dsp:cNvSpPr/>
      </dsp:nvSpPr>
      <dsp:spPr>
        <a:xfrm>
          <a:off x="0" y="4456513"/>
          <a:ext cx="4885203" cy="14274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Ensure doctors diagnose him and provide him with the right medication to treat traumatic brain damage.</a:t>
          </a:r>
        </a:p>
      </dsp:txBody>
      <dsp:txXfrm>
        <a:off x="69680" y="4526193"/>
        <a:ext cx="4745843" cy="1288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15EB7-BB30-4963-84FA-307B40E62C7C}">
      <dsp:nvSpPr>
        <dsp:cNvPr id="0" name=""/>
        <dsp:cNvSpPr/>
      </dsp:nvSpPr>
      <dsp:spPr>
        <a:xfrm>
          <a:off x="0" y="5314"/>
          <a:ext cx="4885203" cy="119932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17D8EE-B4A4-4EFC-B654-F6431F897C79}">
      <dsp:nvSpPr>
        <dsp:cNvPr id="0" name=""/>
        <dsp:cNvSpPr/>
      </dsp:nvSpPr>
      <dsp:spPr>
        <a:xfrm>
          <a:off x="362794" y="275161"/>
          <a:ext cx="660271" cy="659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6585E0-CD22-4FA4-80F8-E939CEF4964F}">
      <dsp:nvSpPr>
        <dsp:cNvPr id="0" name=""/>
        <dsp:cNvSpPr/>
      </dsp:nvSpPr>
      <dsp:spPr>
        <a:xfrm>
          <a:off x="1385860" y="5314"/>
          <a:ext cx="3477999"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marL="0" lvl="0" indent="0" algn="l" defTabSz="622300">
            <a:lnSpc>
              <a:spcPct val="90000"/>
            </a:lnSpc>
            <a:spcBef>
              <a:spcPct val="0"/>
            </a:spcBef>
            <a:spcAft>
              <a:spcPct val="35000"/>
            </a:spcAft>
            <a:buNone/>
          </a:pPr>
          <a:r>
            <a:rPr lang="en-US" sz="1400" kern="1200"/>
            <a:t>There is a growing need for integrating nursing theories and models into daily nursing practice.</a:t>
          </a:r>
        </a:p>
      </dsp:txBody>
      <dsp:txXfrm>
        <a:off x="1385860" y="5314"/>
        <a:ext cx="3477999" cy="1236799"/>
      </dsp:txXfrm>
    </dsp:sp>
    <dsp:sp modelId="{29A20F1B-A699-40F1-BA59-82FF47D0E789}">
      <dsp:nvSpPr>
        <dsp:cNvPr id="0" name=""/>
        <dsp:cNvSpPr/>
      </dsp:nvSpPr>
      <dsp:spPr>
        <a:xfrm>
          <a:off x="0" y="1551313"/>
          <a:ext cx="4885203" cy="119932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606088-E1B2-4EEB-9850-F86474636A33}">
      <dsp:nvSpPr>
        <dsp:cNvPr id="0" name=""/>
        <dsp:cNvSpPr/>
      </dsp:nvSpPr>
      <dsp:spPr>
        <a:xfrm>
          <a:off x="362794" y="1821160"/>
          <a:ext cx="660271" cy="659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786C1A-DB9F-446D-BF49-A71271A7B066}">
      <dsp:nvSpPr>
        <dsp:cNvPr id="0" name=""/>
        <dsp:cNvSpPr/>
      </dsp:nvSpPr>
      <dsp:spPr>
        <a:xfrm>
          <a:off x="1385860" y="1551313"/>
          <a:ext cx="3477999"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marL="0" lvl="0" indent="0" algn="l" defTabSz="622300">
            <a:lnSpc>
              <a:spcPct val="90000"/>
            </a:lnSpc>
            <a:spcBef>
              <a:spcPct val="0"/>
            </a:spcBef>
            <a:spcAft>
              <a:spcPct val="35000"/>
            </a:spcAft>
            <a:buNone/>
          </a:pPr>
          <a:r>
            <a:rPr lang="en-US" sz="1400" kern="1200"/>
            <a:t>This is encouraging more Evidence-Based Nursing.</a:t>
          </a:r>
        </a:p>
      </dsp:txBody>
      <dsp:txXfrm>
        <a:off x="1385860" y="1551313"/>
        <a:ext cx="3477999" cy="1236799"/>
      </dsp:txXfrm>
    </dsp:sp>
    <dsp:sp modelId="{603CDD7D-AAC2-4872-90A7-4DA0318CD7E3}">
      <dsp:nvSpPr>
        <dsp:cNvPr id="0" name=""/>
        <dsp:cNvSpPr/>
      </dsp:nvSpPr>
      <dsp:spPr>
        <a:xfrm>
          <a:off x="0" y="3097312"/>
          <a:ext cx="4885203" cy="119932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78E9FB-4270-4FE7-B1B1-61A074D39482}">
      <dsp:nvSpPr>
        <dsp:cNvPr id="0" name=""/>
        <dsp:cNvSpPr/>
      </dsp:nvSpPr>
      <dsp:spPr>
        <a:xfrm>
          <a:off x="362794" y="3367160"/>
          <a:ext cx="660271" cy="659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5D4B8C-EE43-4BA0-B670-F6BF679F64F9}">
      <dsp:nvSpPr>
        <dsp:cNvPr id="0" name=""/>
        <dsp:cNvSpPr/>
      </dsp:nvSpPr>
      <dsp:spPr>
        <a:xfrm>
          <a:off x="1385860" y="3097312"/>
          <a:ext cx="3477999"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marL="0" lvl="0" indent="0" algn="l" defTabSz="622300">
            <a:lnSpc>
              <a:spcPct val="90000"/>
            </a:lnSpc>
            <a:spcBef>
              <a:spcPct val="0"/>
            </a:spcBef>
            <a:spcAft>
              <a:spcPct val="35000"/>
            </a:spcAft>
            <a:buNone/>
          </a:pPr>
          <a:r>
            <a:rPr lang="en-US" sz="1400" kern="1200"/>
            <a:t>This is because many people now want to understand why things are done the way they are done.</a:t>
          </a:r>
        </a:p>
      </dsp:txBody>
      <dsp:txXfrm>
        <a:off x="1385860" y="3097312"/>
        <a:ext cx="3477999" cy="1236799"/>
      </dsp:txXfrm>
    </dsp:sp>
    <dsp:sp modelId="{8BA9F795-EC62-4F73-BA22-4B05914F7A6B}">
      <dsp:nvSpPr>
        <dsp:cNvPr id="0" name=""/>
        <dsp:cNvSpPr/>
      </dsp:nvSpPr>
      <dsp:spPr>
        <a:xfrm>
          <a:off x="0" y="4643312"/>
          <a:ext cx="4885203" cy="119932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EA8AD4-3EB0-4180-A2F4-3936CBC5DED7}">
      <dsp:nvSpPr>
        <dsp:cNvPr id="0" name=""/>
        <dsp:cNvSpPr/>
      </dsp:nvSpPr>
      <dsp:spPr>
        <a:xfrm>
          <a:off x="363149" y="4913159"/>
          <a:ext cx="660271" cy="6596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2B3DF3-17EF-4CF8-955B-42BD9A2BBBED}">
      <dsp:nvSpPr>
        <dsp:cNvPr id="0" name=""/>
        <dsp:cNvSpPr/>
      </dsp:nvSpPr>
      <dsp:spPr>
        <a:xfrm>
          <a:off x="1386569" y="4643312"/>
          <a:ext cx="3455303"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marL="0" lvl="0" indent="0" algn="l" defTabSz="622300">
            <a:lnSpc>
              <a:spcPct val="90000"/>
            </a:lnSpc>
            <a:spcBef>
              <a:spcPct val="0"/>
            </a:spcBef>
            <a:spcAft>
              <a:spcPct val="35000"/>
            </a:spcAft>
            <a:buNone/>
          </a:pPr>
          <a:r>
            <a:rPr lang="en-US" sz="1400" kern="1200"/>
            <a:t>Nursing theories and models need to be incorporated more in nursing practice and learning to ensure nurses and patients understand why a specific choice is made leaving the other.</a:t>
          </a:r>
        </a:p>
      </dsp:txBody>
      <dsp:txXfrm>
        <a:off x="1386569" y="4643312"/>
        <a:ext cx="3455303" cy="12367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33239-0603-4F33-BC00-C0383C33AB5B}" type="datetimeFigureOut">
              <a:rPr lang="en-US" smtClean="0"/>
              <a:t>3/24/2020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9CCEA-6970-4FAF-957D-EA1860DBF5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use of different nursing theories and models has been crucial in enriching nursing knowledge. It is also an important strategy towards achieving the goals that become a guide to the use of educational or clinical research. The selection of the different nursing theories and models is based on the degree of flexibility of situations and phenomena as well as the circumstances within which they are supposed to be applied. The</a:t>
            </a:r>
            <a:r>
              <a:rPr lang="en-US" sz="1200" b="1" kern="1200" dirty="0">
                <a:solidFill>
                  <a:schemeClr val="tx1"/>
                </a:solidFill>
                <a:latin typeface="+mn-lt"/>
                <a:ea typeface="+mn-ea"/>
                <a:cs typeface="+mn-cs"/>
              </a:rPr>
              <a:t>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System’s Model and the Roy Adoption Model are some of the models that have contributed significantly towards better and effective nursing practice.</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There is a growing need for integrating nursing theories and models into daily nursing practice as a way of encouraging more Evidence-Based Nursing. Many people now want to understand why things are done the way they are done, and this Evidence-Based Nursing seeks to address this issue by justifying the nursing profession's actions by providing objectively scientific evidence. Nursing theories and models such as the</a:t>
            </a:r>
            <a:r>
              <a:rPr lang="en-US" sz="1200" b="1" kern="1200" dirty="0">
                <a:solidFill>
                  <a:schemeClr val="tx1"/>
                </a:solidFill>
                <a:latin typeface="+mn-lt"/>
                <a:ea typeface="+mn-ea"/>
                <a:cs typeface="+mn-cs"/>
              </a:rPr>
              <a:t>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System’s Model and the Roy Adoption Model need to be incorporated more in nursing practice and learning to ensure nurses and patients understand why a specific choice is made leaving the other.</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Sister </a:t>
            </a:r>
            <a:r>
              <a:rPr lang="en-US" sz="1200" kern="1200" dirty="0" err="1">
                <a:solidFill>
                  <a:schemeClr val="tx1"/>
                </a:solidFill>
                <a:latin typeface="+mn-lt"/>
                <a:ea typeface="+mn-ea"/>
                <a:cs typeface="+mn-cs"/>
              </a:rPr>
              <a:t>Callista</a:t>
            </a:r>
            <a:r>
              <a:rPr lang="en-US" sz="1200" kern="1200" dirty="0">
                <a:solidFill>
                  <a:schemeClr val="tx1"/>
                </a:solidFill>
                <a:latin typeface="+mn-lt"/>
                <a:ea typeface="+mn-ea"/>
                <a:cs typeface="+mn-cs"/>
              </a:rPr>
              <a:t> Roy developed the Roy Adaption Model in 1976, where she defined several practices of nursing practice. She was born in October 1939, where she studied her Master's of Science in Nursing at California University in 1966. Sister Roy defined an individual as interrelated systems with biological, social, and psychological characteristics. The individual strives to balance all these systems as well as the outside world.  However, Sister Roy admitted that an absolute level of balance (</a:t>
            </a:r>
            <a:r>
              <a:rPr lang="en-US" sz="1200" kern="1200" dirty="0" err="1">
                <a:solidFill>
                  <a:schemeClr val="tx1"/>
                </a:solidFill>
                <a:latin typeface="+mn-lt"/>
                <a:ea typeface="+mn-ea"/>
                <a:cs typeface="+mn-cs"/>
              </a:rPr>
              <a:t>DeSanto-Madeya</a:t>
            </a:r>
            <a:r>
              <a:rPr lang="en-US" sz="1200" kern="1200" dirty="0">
                <a:solidFill>
                  <a:schemeClr val="tx1"/>
                </a:solidFill>
                <a:latin typeface="+mn-lt"/>
                <a:ea typeface="+mn-ea"/>
                <a:cs typeface="+mn-cs"/>
              </a:rPr>
              <a:t>  &amp; Fawcett, 2016).</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Roy Adaption Mode (RAM) can significantly aid the nurse in planning and continuing care for Sgt. Johns, who suffered a traumatic brain injury after a bomb blast happened. He also broke his leg in the process, and one of his friends, Joe, was severely affected by the blast. The RAM has six major steps that the nurse can adopt to address Sgt. </a:t>
            </a:r>
            <a:r>
              <a:rPr lang="en-US" sz="1200" kern="1200" dirty="0" err="1">
                <a:solidFill>
                  <a:schemeClr val="tx1"/>
                </a:solidFill>
                <a:latin typeface="+mn-lt"/>
                <a:ea typeface="+mn-ea"/>
                <a:cs typeface="+mn-cs"/>
              </a:rPr>
              <a:t>Johns's</a:t>
            </a:r>
            <a:r>
              <a:rPr lang="en-US" sz="1200" kern="1200" dirty="0">
                <a:solidFill>
                  <a:schemeClr val="tx1"/>
                </a:solidFill>
                <a:latin typeface="+mn-lt"/>
                <a:ea typeface="+mn-ea"/>
                <a:cs typeface="+mn-cs"/>
              </a:rPr>
              <a:t> healing process. The first step is to assess Sgt. John's behavior using the four adaptive modes, which are self-concept identity mode, role function mode, physiological-physical mode, and interdependence mode (</a:t>
            </a:r>
            <a:r>
              <a:rPr lang="en-US" sz="1200" kern="1200" dirty="0" err="1">
                <a:solidFill>
                  <a:schemeClr val="tx1"/>
                </a:solidFill>
                <a:latin typeface="+mn-lt"/>
                <a:ea typeface="+mn-ea"/>
                <a:cs typeface="+mn-cs"/>
              </a:rPr>
              <a:t>Saini</a:t>
            </a:r>
            <a:r>
              <a:rPr lang="en-US" sz="1200" kern="1200" dirty="0">
                <a:solidFill>
                  <a:schemeClr val="tx1"/>
                </a:solidFill>
                <a:latin typeface="+mn-lt"/>
                <a:ea typeface="+mn-ea"/>
                <a:cs typeface="+mn-cs"/>
              </a:rPr>
              <a:t> et al., 2017). The second step is to categorize and assess the stimuli related to those behaviors. The third step is to diagnose Sgt. John, based on his adoptive state. The fourth step is to set adaption goals that should be achieved. The fifth step is to implement the interventions whose goal is to manage stimuli as a way of promoting adaption. The final step is to investigate whether the achievements made concede with the adaptive goals set (</a:t>
            </a:r>
            <a:r>
              <a:rPr lang="en-US" sz="1200" kern="1200" dirty="0" err="1">
                <a:solidFill>
                  <a:schemeClr val="tx1"/>
                </a:solidFill>
                <a:latin typeface="+mn-lt"/>
                <a:ea typeface="+mn-ea"/>
                <a:cs typeface="+mn-cs"/>
              </a:rPr>
              <a:t>DeSanto-Madeya</a:t>
            </a:r>
            <a:r>
              <a:rPr lang="en-US" sz="1200" kern="1200" dirty="0">
                <a:solidFill>
                  <a:schemeClr val="tx1"/>
                </a:solidFill>
                <a:latin typeface="+mn-lt"/>
                <a:ea typeface="+mn-ea"/>
                <a:cs typeface="+mn-cs"/>
              </a:rPr>
              <a:t> &amp; Fawcett, 2016).</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 Roy theory or model is one of the commonly used theories in nursing practice. According to the Roy theory, nursing is aimed at increasing the life expectancy of the patient holistically. The Roy theory has been contributing to nursing practice, education, research, and management for over thirty-five years. The theory has also been a pillar in providing model-based information that nurses use when taking care of patients. The Roy theory can be useful to the nurse in assisting Sgt. John to adjust to his new life after the accident happened (</a:t>
            </a:r>
            <a:r>
              <a:rPr lang="en-US" sz="1200" kern="1200" dirty="0" err="1">
                <a:solidFill>
                  <a:schemeClr val="tx1"/>
                </a:solidFill>
                <a:latin typeface="+mn-lt"/>
                <a:ea typeface="+mn-ea"/>
                <a:cs typeface="+mn-cs"/>
              </a:rPr>
              <a:t>Saini</a:t>
            </a:r>
            <a:r>
              <a:rPr lang="en-US" sz="1200" kern="1200" dirty="0">
                <a:solidFill>
                  <a:schemeClr val="tx1"/>
                </a:solidFill>
                <a:latin typeface="+mn-lt"/>
                <a:ea typeface="+mn-ea"/>
                <a:cs typeface="+mn-cs"/>
              </a:rPr>
              <a:t> et al., 2017). </a:t>
            </a: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Using the Roy theory as the guideline, the nurse will assess Sgt Johns as an individual and determine how he adapts to his new environmental state that he was not used to before the accident happened. The second step the nurse should undertake is to encourage Sgt. Johns to express his thoughts, beliefs, and feelings to get adequate insight into his behavior. The nurse should then assess Sgt. Johns’ view based on three categories. The first category is based on the physical self, where the nurse should consider his body image and sensation. The second based on personal self, where the nurse should consider Sgt. Johns' self idea and self-consistency. Lastly, the nurse should assess Johns’ spiritual self, perceiving self, developing self, and focusing self. After the assessment, the nurse should come up with an effective adaption process, which should be later reviewed to find out whether the intended goals are attained.</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Nurses should actively listen to their patients as part of the healing process, according to the Roy Adaption Model. Actively listening to the patient shows that the nurse respects the patient’s self-knowledge and also builds trust between the patient and the nurse. It also helps nurses not to miss crucial information that can be helpful in the treatment process. Listening to Sgt. Johns telling his story enables the nurse to closely assess his behavior, opinion, feelings, and values.  Gathering second-hand information from friends and family members is not complete because a lot of important non-verbal and verbal details will be lost that can be crucial in the treatment process.</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Systems Model (NSM) was developed by Betty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who is a nursing theorist born in 1924.  Betty gathered knowledge and ideas from different theories made by different theorists in several fields, which she later combined and formulated the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Systems Model that has been applied, adopted, and accepted in the nursing practice and curriculum all over the world. The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 Model is a framework that assists administrators or caregivers in helping patients manage stressors (Ahmad &amp; </a:t>
            </a:r>
            <a:r>
              <a:rPr lang="en-US" sz="1200" kern="1200" dirty="0" err="1">
                <a:solidFill>
                  <a:schemeClr val="tx1"/>
                </a:solidFill>
                <a:latin typeface="+mn-lt"/>
                <a:ea typeface="+mn-ea"/>
                <a:cs typeface="+mn-cs"/>
              </a:rPr>
              <a:t>Sadeghi</a:t>
            </a:r>
            <a:r>
              <a:rPr lang="en-US" sz="1200" kern="1200" dirty="0">
                <a:solidFill>
                  <a:schemeClr val="tx1"/>
                </a:solidFill>
                <a:latin typeface="+mn-lt"/>
                <a:ea typeface="+mn-ea"/>
                <a:cs typeface="+mn-cs"/>
              </a:rPr>
              <a:t>, 2017). This helps patients heal mentally, physically, and spiritually.  The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Systems Model operates on the basis of different variables that affect an individual. An individual’s resources determine how stressors will be persevered. Some of the stressors include an individual’s physical and emotional health, emotional characteristics, genetic makeup, and stressor response patterns (Ahmad &amp; </a:t>
            </a:r>
            <a:r>
              <a:rPr lang="en-US" sz="1200" kern="1200" dirty="0" err="1">
                <a:solidFill>
                  <a:schemeClr val="tx1"/>
                </a:solidFill>
                <a:latin typeface="+mn-lt"/>
                <a:ea typeface="+mn-ea"/>
                <a:cs typeface="+mn-cs"/>
              </a:rPr>
              <a:t>Sadeghi</a:t>
            </a:r>
            <a:r>
              <a:rPr lang="en-US" sz="1200" kern="1200" dirty="0">
                <a:solidFill>
                  <a:schemeClr val="tx1"/>
                </a:solidFill>
                <a:latin typeface="+mn-lt"/>
                <a:ea typeface="+mn-ea"/>
                <a:cs typeface="+mn-cs"/>
              </a:rPr>
              <a:t>, 2017). NSM theory states that an individual can only maintain stability if the stressors are not more than the available resources.</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From the Sgt. </a:t>
            </a:r>
            <a:r>
              <a:rPr lang="en-US" sz="1200" kern="1200" dirty="0" err="1">
                <a:solidFill>
                  <a:schemeClr val="tx1"/>
                </a:solidFill>
                <a:latin typeface="+mn-lt"/>
                <a:ea typeface="+mn-ea"/>
                <a:cs typeface="+mn-cs"/>
              </a:rPr>
              <a:t>Johns's</a:t>
            </a:r>
            <a:r>
              <a:rPr lang="en-US" sz="1200" kern="1200" dirty="0">
                <a:solidFill>
                  <a:schemeClr val="tx1"/>
                </a:solidFill>
                <a:latin typeface="+mn-lt"/>
                <a:ea typeface="+mn-ea"/>
                <a:cs typeface="+mn-cs"/>
              </a:rPr>
              <a:t> case study, several stressors can be identified that affect the Sergeant making his situation harder. One of these stressors is his inability to go back to work where he was working before the bomb accident happened. Another stressor is a severe headache, which is associated with traumatic brain injury. The accident left his leg broken, and he was also hit in his head, leading to a traumatic brain injury. His inability to see his friend Joe is also another stressor. Joe was severely affected by accident and was still in the hospital, where he has not yet recovered. Finally, his inability to sleep is also another stressor where he is forced to take beer to be able to sleep for some hours.</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 the </a:t>
            </a:r>
            <a:r>
              <a:rPr lang="en-US" sz="1200" kern="1200" dirty="0" err="1">
                <a:solidFill>
                  <a:schemeClr val="tx1"/>
                </a:solidFill>
                <a:latin typeface="+mn-lt"/>
                <a:ea typeface="+mn-ea"/>
                <a:cs typeface="+mn-cs"/>
              </a:rPr>
              <a:t>Neuman</a:t>
            </a:r>
            <a:r>
              <a:rPr lang="en-US" sz="1200" kern="1200" dirty="0">
                <a:solidFill>
                  <a:schemeClr val="tx1"/>
                </a:solidFill>
                <a:latin typeface="+mn-lt"/>
                <a:ea typeface="+mn-ea"/>
                <a:cs typeface="+mn-cs"/>
              </a:rPr>
              <a:t> Systems Model, three major dimensional stressors are used to analyze an individual’s stress. These are interpersonal, extra-personal, and intrapersonal stressors. Plan of care for Sgt. Johns will be based on coming up with strategies that are aimed at helping him cope with the identified stressors or, if possible, eliminate the stressors (Ahmad &amp; </a:t>
            </a:r>
            <a:r>
              <a:rPr lang="en-US" sz="1200" kern="1200" dirty="0" err="1">
                <a:solidFill>
                  <a:schemeClr val="tx1"/>
                </a:solidFill>
                <a:latin typeface="+mn-lt"/>
                <a:ea typeface="+mn-ea"/>
                <a:cs typeface="+mn-cs"/>
              </a:rPr>
              <a:t>Sadeghi</a:t>
            </a:r>
            <a:r>
              <a:rPr lang="en-US" sz="1200" kern="1200" dirty="0">
                <a:solidFill>
                  <a:schemeClr val="tx1"/>
                </a:solidFill>
                <a:latin typeface="+mn-lt"/>
                <a:ea typeface="+mn-ea"/>
                <a:cs typeface="+mn-cs"/>
              </a:rPr>
              <a:t>, 2017).  This will prevent the stressors from damaging his defense lines, which therefore protecting his basic structure. The first step to the plan of care should involve talking to his employer to continue paying his full salary or assist him in working from home.  The other step is to ensure that he is assisted to frequently see his friend Joe for him to know how he is fairing.  The third step is to ensure doctors diagnose him and provide him with the right medication to treat traumatic brain damage that makes him have severe headaches and make him unable to sleep. These steps will manage the stressors that make his condition to deteriorate.</a:t>
            </a:r>
          </a:p>
          <a:p>
            <a:endParaRPr lang="en-US" dirty="0"/>
          </a:p>
        </p:txBody>
      </p:sp>
      <p:sp>
        <p:nvSpPr>
          <p:cNvPr id="4" name="Slide Number Placeholder 3"/>
          <p:cNvSpPr>
            <a:spLocks noGrp="1"/>
          </p:cNvSpPr>
          <p:nvPr>
            <p:ph type="sldNum" sz="quarter" idx="10"/>
          </p:nvPr>
        </p:nvSpPr>
        <p:spPr/>
        <p:txBody>
          <a:bodyPr/>
          <a:lstStyle/>
          <a:p>
            <a:fld id="{A619CCEA-6970-4FAF-957D-EA1860DBF55A}"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E2E015-A617-4728-A48D-462717C58F25}"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2E015-A617-4728-A48D-462717C58F25}"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2E015-A617-4728-A48D-462717C58F25}"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2E015-A617-4728-A48D-462717C58F25}"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E2E015-A617-4728-A48D-462717C58F25}"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E2E015-A617-4728-A48D-462717C58F25}"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E2E015-A617-4728-A48D-462717C58F25}"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E2E015-A617-4728-A48D-462717C58F25}"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2E015-A617-4728-A48D-462717C58F25}"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E2E015-A617-4728-A48D-462717C58F25}"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E2E015-A617-4728-A48D-462717C58F25}"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FA818-7EE8-4398-ACFD-9E8BE47C66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accent1">
                <a:lumMod val="5000"/>
                <a:lumOff val="95000"/>
              </a:schemeClr>
            </a:gs>
            <a:gs pos="100000">
              <a:schemeClr val="accent6">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2E015-A617-4728-A48D-462717C58F25}"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FA818-7EE8-4398-ACFD-9E8BE47C66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ncbi.nlm.nih.gov/pmc/articles/PMC556503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openclipart.org/detail/278691/teaching-icon" TargetMode="Externa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284026" y="2043663"/>
            <a:ext cx="4578895" cy="2031055"/>
          </a:xfrm>
        </p:spPr>
        <p:txBody>
          <a:bodyPr>
            <a:normAutofit/>
          </a:bodyPr>
          <a:lstStyle/>
          <a:p>
            <a:pPr>
              <a:lnSpc>
                <a:spcPct val="90000"/>
              </a:lnSpc>
            </a:pPr>
            <a:r>
              <a:rPr lang="en-US" sz="3700" b="1">
                <a:solidFill>
                  <a:srgbClr val="FFFFFF"/>
                </a:solidFill>
              </a:rPr>
              <a:t>The Neuman System’s Model and the Roy Adoption Model</a:t>
            </a:r>
          </a:p>
        </p:txBody>
      </p:sp>
      <p:sp>
        <p:nvSpPr>
          <p:cNvPr id="3" name="Subtitle 2"/>
          <p:cNvSpPr>
            <a:spLocks noGrp="1"/>
          </p:cNvSpPr>
          <p:nvPr>
            <p:ph type="subTitle" idx="1"/>
          </p:nvPr>
        </p:nvSpPr>
        <p:spPr>
          <a:xfrm>
            <a:off x="2284026" y="4074718"/>
            <a:ext cx="4578895" cy="1183082"/>
          </a:xfrm>
        </p:spPr>
        <p:txBody>
          <a:bodyPr>
            <a:noAutofit/>
          </a:bodyPr>
          <a:lstStyle/>
          <a:p>
            <a:pPr>
              <a:lnSpc>
                <a:spcPct val="90000"/>
              </a:lnSpc>
            </a:pPr>
            <a:endParaRPr lang="en-US" sz="2400" b="1"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pPr>
              <a:lnSpc>
                <a:spcPct val="90000"/>
              </a:lnSpc>
            </a:pPr>
            <a:r>
              <a:rPr lang="en-US" sz="4100" b="1">
                <a:solidFill>
                  <a:srgbClr val="FFFFFF"/>
                </a:solidFill>
              </a:rPr>
              <a:t>Plan of Care Based on the Neuman Systems Model for Sgt. Johns.</a:t>
            </a:r>
            <a:endParaRPr lang="en-US" sz="4100">
              <a:solidFill>
                <a:srgbClr val="FFFFFF"/>
              </a:solidFill>
            </a:endParaRPr>
          </a:p>
        </p:txBody>
      </p:sp>
      <p:graphicFrame>
        <p:nvGraphicFramePr>
          <p:cNvPr id="5" name="Content Placeholder 2">
            <a:extLst>
              <a:ext uri="{FF2B5EF4-FFF2-40B4-BE49-F238E27FC236}">
                <a16:creationId xmlns:a16="http://schemas.microsoft.com/office/drawing/2014/main" id="{0786DE8C-247D-48CC-9EFB-77EC528D9FF1}"/>
              </a:ext>
            </a:extLst>
          </p:cNvPr>
          <p:cNvGraphicFramePr>
            <a:graphicFrameLocks noGrp="1"/>
          </p:cNvGraphicFramePr>
          <p:nvPr>
            <p:ph idx="1"/>
            <p:extLst>
              <p:ext uri="{D42A27DB-BD31-4B8C-83A1-F6EECF244321}">
                <p14:modId xmlns:p14="http://schemas.microsoft.com/office/powerpoint/2010/main" val="3449036490"/>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US" sz="4100" b="1">
                <a:solidFill>
                  <a:srgbClr val="FFFFFF"/>
                </a:solidFill>
              </a:rPr>
              <a:t>Conclusion</a:t>
            </a:r>
            <a:endParaRPr lang="en-US" sz="4100">
              <a:solidFill>
                <a:srgbClr val="FFFFFF"/>
              </a:solidFill>
            </a:endParaRPr>
          </a:p>
        </p:txBody>
      </p:sp>
      <p:graphicFrame>
        <p:nvGraphicFramePr>
          <p:cNvPr id="5" name="Content Placeholder 2">
            <a:extLst>
              <a:ext uri="{FF2B5EF4-FFF2-40B4-BE49-F238E27FC236}">
                <a16:creationId xmlns:a16="http://schemas.microsoft.com/office/drawing/2014/main" id="{ABF87D6D-282F-4F27-8663-D7B6BB667013}"/>
              </a:ext>
            </a:extLst>
          </p:cNvPr>
          <p:cNvGraphicFramePr>
            <a:graphicFrameLocks noGrp="1"/>
          </p:cNvGraphicFramePr>
          <p:nvPr>
            <p:ph idx="1"/>
            <p:extLst>
              <p:ext uri="{D42A27DB-BD31-4B8C-83A1-F6EECF244321}">
                <p14:modId xmlns:p14="http://schemas.microsoft.com/office/powerpoint/2010/main" val="262145634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 </a:t>
            </a:r>
            <a:br>
              <a:rPr lang="en-US" dirty="0"/>
            </a:b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err="1"/>
              <a:t>Ahmadi</a:t>
            </a:r>
            <a:r>
              <a:rPr lang="en-US" dirty="0"/>
              <a:t>, Z., &amp; </a:t>
            </a:r>
            <a:r>
              <a:rPr lang="en-US" dirty="0" err="1"/>
              <a:t>Sadeghi</a:t>
            </a:r>
            <a:r>
              <a:rPr lang="en-US" dirty="0"/>
              <a:t>, T. (2017). Application of the Betty </a:t>
            </a:r>
            <a:r>
              <a:rPr lang="en-US" dirty="0" err="1"/>
              <a:t>Neuman</a:t>
            </a:r>
            <a:r>
              <a:rPr lang="en-US" dirty="0"/>
              <a:t> systems model in the nursing care of patients/clients with multiple sclerosis. </a:t>
            </a:r>
            <a:r>
              <a:rPr lang="en-US" i="1" dirty="0"/>
              <a:t>Multiple Sclerosis Journal–Experimental, Translational and Clinical</a:t>
            </a:r>
            <a:r>
              <a:rPr lang="en-US" dirty="0"/>
              <a:t>, </a:t>
            </a:r>
            <a:r>
              <a:rPr lang="en-US" i="1" dirty="0"/>
              <a:t>3</a:t>
            </a:r>
            <a:r>
              <a:rPr lang="en-US" dirty="0"/>
              <a:t>(3), 2055217317726798. Retrieved from </a:t>
            </a:r>
            <a:r>
              <a:rPr lang="en-US" u="sng" dirty="0">
                <a:hlinkClick r:id="rId2"/>
              </a:rPr>
              <a:t>https://www.ncbi.nlm.nih.gov/pmc/articles/PMC5565031/</a:t>
            </a:r>
            <a:endParaRPr lang="en-US" dirty="0"/>
          </a:p>
          <a:p>
            <a:r>
              <a:rPr lang="en-US" dirty="0" err="1"/>
              <a:t>DeSanto-Madeya</a:t>
            </a:r>
            <a:r>
              <a:rPr lang="en-US" dirty="0"/>
              <a:t>, S., &amp; Fawcett, J. (2016). Healing and transcendence: A Roy adaptation model-guided comparison. </a:t>
            </a:r>
            <a:r>
              <a:rPr lang="en-US" i="1" dirty="0"/>
              <a:t>Nursing science quarterly</a:t>
            </a:r>
            <a:r>
              <a:rPr lang="en-US" dirty="0"/>
              <a:t>, </a:t>
            </a:r>
            <a:r>
              <a:rPr lang="en-US" i="1" dirty="0"/>
              <a:t>29</a:t>
            </a:r>
            <a:r>
              <a:rPr lang="en-US" dirty="0"/>
              <a:t>(3), 219-226.  </a:t>
            </a:r>
          </a:p>
          <a:p>
            <a:r>
              <a:rPr lang="en-US" dirty="0" err="1"/>
              <a:t>Saini</a:t>
            </a:r>
            <a:r>
              <a:rPr lang="en-US" dirty="0"/>
              <a:t>, N., Sharma, V., </a:t>
            </a:r>
            <a:r>
              <a:rPr lang="en-US" dirty="0" err="1"/>
              <a:t>Arora</a:t>
            </a:r>
            <a:r>
              <a:rPr lang="en-US" dirty="0"/>
              <a:t>, S., &amp; Khan, F. (2017). Roy’s Adaptation Model: Effect of care on pediatric patients. </a:t>
            </a:r>
            <a:r>
              <a:rPr lang="en-US" i="1" dirty="0" err="1"/>
              <a:t>Int</a:t>
            </a:r>
            <a:r>
              <a:rPr lang="en-US" i="1" dirty="0"/>
              <a:t> J </a:t>
            </a:r>
            <a:r>
              <a:rPr lang="en-US" i="1" dirty="0" err="1"/>
              <a:t>Nurs</a:t>
            </a:r>
            <a:r>
              <a:rPr lang="en-US" i="1" dirty="0"/>
              <a:t> Midwifery Res</a:t>
            </a:r>
            <a:r>
              <a:rPr lang="en-US" dirty="0"/>
              <a:t>, </a:t>
            </a:r>
            <a:r>
              <a:rPr lang="en-US" i="1" dirty="0"/>
              <a:t>4</a:t>
            </a:r>
            <a:r>
              <a:rPr lang="en-US" dirty="0"/>
              <a:t>(1), 52-60</a:t>
            </a:r>
            <a:r>
              <a:rPr lang="en-US" b="1" dirty="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US" sz="3400" b="1">
                <a:solidFill>
                  <a:srgbClr val="FFFFFF"/>
                </a:solidFill>
              </a:rPr>
              <a:t>Introduction</a:t>
            </a:r>
            <a:endParaRPr lang="en-US" sz="3400">
              <a:solidFill>
                <a:srgbClr val="FFFFFF"/>
              </a:solidFill>
            </a:endParaRPr>
          </a:p>
        </p:txBody>
      </p:sp>
      <p:graphicFrame>
        <p:nvGraphicFramePr>
          <p:cNvPr id="5" name="Content Placeholder 2">
            <a:extLst>
              <a:ext uri="{FF2B5EF4-FFF2-40B4-BE49-F238E27FC236}">
                <a16:creationId xmlns:a16="http://schemas.microsoft.com/office/drawing/2014/main" id="{DE776969-C49D-490E-95BE-7EB78F535554}"/>
              </a:ext>
            </a:extLst>
          </p:cNvPr>
          <p:cNvGraphicFramePr>
            <a:graphicFrameLocks noGrp="1"/>
          </p:cNvGraphicFramePr>
          <p:nvPr>
            <p:ph idx="1"/>
            <p:extLst>
              <p:ext uri="{D42A27DB-BD31-4B8C-83A1-F6EECF244321}">
                <p14:modId xmlns:p14="http://schemas.microsoft.com/office/powerpoint/2010/main" val="2339687752"/>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3746" y="303591"/>
            <a:ext cx="3251495"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770" y="637125"/>
            <a:ext cx="2851707" cy="5256371"/>
          </a:xfrm>
        </p:spPr>
        <p:txBody>
          <a:bodyPr>
            <a:normAutofit/>
          </a:bodyPr>
          <a:lstStyle/>
          <a:p>
            <a:r>
              <a:rPr lang="en-US" sz="4200" b="1">
                <a:solidFill>
                  <a:schemeClr val="bg1"/>
                </a:solidFill>
              </a:rPr>
              <a:t>The Roy Adaption Model</a:t>
            </a:r>
            <a:endParaRPr lang="en-US" sz="4200">
              <a:solidFill>
                <a:schemeClr val="bg1"/>
              </a:solidFill>
            </a:endParaRPr>
          </a:p>
        </p:txBody>
      </p:sp>
      <p:graphicFrame>
        <p:nvGraphicFramePr>
          <p:cNvPr id="5" name="Content Placeholder 2">
            <a:extLst>
              <a:ext uri="{FF2B5EF4-FFF2-40B4-BE49-F238E27FC236}">
                <a16:creationId xmlns:a16="http://schemas.microsoft.com/office/drawing/2014/main" id="{F58874B3-1759-4B50-94B3-A5A8DB96EA1A}"/>
              </a:ext>
            </a:extLst>
          </p:cNvPr>
          <p:cNvGraphicFramePr>
            <a:graphicFrameLocks noGrp="1"/>
          </p:cNvGraphicFramePr>
          <p:nvPr>
            <p:ph idx="1"/>
            <p:extLst>
              <p:ext uri="{D42A27DB-BD31-4B8C-83A1-F6EECF244321}">
                <p14:modId xmlns:p14="http://schemas.microsoft.com/office/powerpoint/2010/main" val="3285382076"/>
              </p:ext>
            </p:extLst>
          </p:nvPr>
        </p:nvGraphicFramePr>
        <p:xfrm>
          <a:off x="3875238" y="303591"/>
          <a:ext cx="4941519"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pPr>
              <a:lnSpc>
                <a:spcPct val="90000"/>
              </a:lnSpc>
            </a:pPr>
            <a:r>
              <a:rPr lang="en-US" sz="3700" b="1">
                <a:solidFill>
                  <a:srgbClr val="FFFFFF"/>
                </a:solidFill>
              </a:rPr>
              <a:t>Using the Roy Adaption Model in Planning And Continuing Care For Sgt. Johns</a:t>
            </a:r>
            <a:endParaRPr lang="en-US" sz="3700">
              <a:solidFill>
                <a:srgbClr val="FFFFFF"/>
              </a:solidFill>
            </a:endParaRPr>
          </a:p>
        </p:txBody>
      </p:sp>
      <p:graphicFrame>
        <p:nvGraphicFramePr>
          <p:cNvPr id="5" name="Content Placeholder 2">
            <a:extLst>
              <a:ext uri="{FF2B5EF4-FFF2-40B4-BE49-F238E27FC236}">
                <a16:creationId xmlns:a16="http://schemas.microsoft.com/office/drawing/2014/main" id="{1F9F4ADD-00B3-4959-A6C1-B8313602F840}"/>
              </a:ext>
            </a:extLst>
          </p:cNvPr>
          <p:cNvGraphicFramePr>
            <a:graphicFrameLocks noGrp="1"/>
          </p:cNvGraphicFramePr>
          <p:nvPr>
            <p:ph idx="1"/>
            <p:extLst>
              <p:ext uri="{D42A27DB-BD31-4B8C-83A1-F6EECF244321}">
                <p14:modId xmlns:p14="http://schemas.microsoft.com/office/powerpoint/2010/main" val="1453461492"/>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26"/>
            <a:ext cx="421115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0578" y="802955"/>
            <a:ext cx="3733482" cy="1454051"/>
          </a:xfrm>
        </p:spPr>
        <p:txBody>
          <a:bodyPr>
            <a:normAutofit/>
          </a:bodyPr>
          <a:lstStyle/>
          <a:p>
            <a:pPr>
              <a:lnSpc>
                <a:spcPct val="90000"/>
              </a:lnSpc>
            </a:pPr>
            <a:r>
              <a:rPr lang="en-US" sz="3400" b="1" dirty="0">
                <a:solidFill>
                  <a:srgbClr val="000000"/>
                </a:solidFill>
              </a:rPr>
              <a:t>Application the Roy Theory in nursing</a:t>
            </a:r>
            <a:endParaRPr lang="en-US" sz="3400"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375032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object, clock&#10;&#10;Description automatically generated">
            <a:extLst>
              <a:ext uri="{FF2B5EF4-FFF2-40B4-BE49-F238E27FC236}">
                <a16:creationId xmlns:a16="http://schemas.microsoft.com/office/drawing/2014/main" id="{914FA56B-9357-4A03-9AFE-49AC74584D4E}"/>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22011" y="2481303"/>
            <a:ext cx="2746374" cy="1915592"/>
          </a:xfrm>
          <a:prstGeom prst="rect">
            <a:avLst/>
          </a:prstGeom>
        </p:spPr>
      </p:pic>
      <p:sp>
        <p:nvSpPr>
          <p:cNvPr id="3" name="Content Placeholder 2"/>
          <p:cNvSpPr>
            <a:spLocks noGrp="1"/>
          </p:cNvSpPr>
          <p:nvPr>
            <p:ph idx="1"/>
          </p:nvPr>
        </p:nvSpPr>
        <p:spPr>
          <a:xfrm>
            <a:off x="4567930" y="2421682"/>
            <a:ext cx="3733184" cy="3639289"/>
          </a:xfrm>
        </p:spPr>
        <p:txBody>
          <a:bodyPr anchor="ctr">
            <a:normAutofit/>
          </a:bodyPr>
          <a:lstStyle/>
          <a:p>
            <a:r>
              <a:rPr lang="en-US" sz="1700" dirty="0">
                <a:solidFill>
                  <a:srgbClr val="000000"/>
                </a:solidFill>
              </a:rPr>
              <a:t>According to the Roy theory, nursing is aimed at increasing the life expectancy of the patient holistically.</a:t>
            </a:r>
          </a:p>
          <a:p>
            <a:r>
              <a:rPr lang="en-US" sz="1700" dirty="0">
                <a:solidFill>
                  <a:srgbClr val="000000"/>
                </a:solidFill>
              </a:rPr>
              <a:t>The Roy theory has been contributing to nursing practice, education, research, and management for over thirty-five years.</a:t>
            </a:r>
          </a:p>
          <a:p>
            <a:r>
              <a:rPr lang="en-US" sz="1700" dirty="0">
                <a:solidFill>
                  <a:srgbClr val="000000"/>
                </a:solidFill>
              </a:rPr>
              <a:t>The theory has also been a pillar in providing model-based information that nurses use when taking care of patients.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lnSpc>
                <a:spcPct val="90000"/>
              </a:lnSpc>
            </a:pPr>
            <a:r>
              <a:rPr lang="en-US" sz="4100" b="1">
                <a:solidFill>
                  <a:schemeClr val="accent1"/>
                </a:solidFill>
              </a:rPr>
              <a:t>Influence Of Roy's Theory In Promoting Sgt. Johns Adjusted Self-concept</a:t>
            </a:r>
            <a:endParaRPr lang="en-US" sz="41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963877"/>
            <a:ext cx="4783327" cy="4930246"/>
          </a:xfrm>
        </p:spPr>
        <p:txBody>
          <a:bodyPr anchor="ctr">
            <a:normAutofit/>
          </a:bodyPr>
          <a:lstStyle/>
          <a:p>
            <a:pPr>
              <a:lnSpc>
                <a:spcPct val="90000"/>
              </a:lnSpc>
            </a:pPr>
            <a:r>
              <a:rPr lang="en-US" sz="2100"/>
              <a:t>Using the Roy theory as the guideline, the nurse will:</a:t>
            </a:r>
          </a:p>
          <a:p>
            <a:pPr lvl="1">
              <a:lnSpc>
                <a:spcPct val="90000"/>
              </a:lnSpc>
              <a:buFontTx/>
              <a:buChar char="-"/>
            </a:pPr>
            <a:r>
              <a:rPr lang="en-US" sz="2100"/>
              <a:t>Assess Sgt Johns as an individual and determine how he adapts to his new environmental state.</a:t>
            </a:r>
          </a:p>
          <a:p>
            <a:pPr lvl="1">
              <a:lnSpc>
                <a:spcPct val="90000"/>
              </a:lnSpc>
              <a:buFontTx/>
              <a:buChar char="-"/>
            </a:pPr>
            <a:r>
              <a:rPr lang="en-US" sz="2100"/>
              <a:t>Encourage Sgt. Johns to express his thoughts, beliefs, and feelings to get adequate insight into his behavior.</a:t>
            </a:r>
          </a:p>
          <a:p>
            <a:pPr lvl="1">
              <a:lnSpc>
                <a:spcPct val="90000"/>
              </a:lnSpc>
              <a:buFontTx/>
              <a:buChar char="-"/>
            </a:pPr>
            <a:r>
              <a:rPr lang="en-US" sz="2100"/>
              <a:t>Then assess Sgt. Johns’ view based on physical self, personal self, spiritual self, perceiving self, developing self, and focusing self.</a:t>
            </a:r>
          </a:p>
          <a:p>
            <a:pPr lvl="1">
              <a:lnSpc>
                <a:spcPct val="90000"/>
              </a:lnSpc>
              <a:buFontTx/>
              <a:buChar char="-"/>
            </a:pPr>
            <a:r>
              <a:rPr lang="en-US" sz="2100"/>
              <a:t>Produce an effective adaption process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92910" y="609600"/>
            <a:ext cx="4055177" cy="1469965"/>
          </a:xfrm>
        </p:spPr>
        <p:txBody>
          <a:bodyPr anchor="ctr">
            <a:normAutofit/>
          </a:bodyPr>
          <a:lstStyle/>
          <a:p>
            <a:pPr algn="l">
              <a:lnSpc>
                <a:spcPct val="90000"/>
              </a:lnSpc>
            </a:pPr>
            <a:r>
              <a:rPr lang="en-US" sz="2400" b="1" dirty="0"/>
              <a:t>Why Is It Important For The Nurse To Listen To Sgt. Johns' "Story" In His Own Words</a:t>
            </a:r>
            <a:endParaRPr lang="en-US" sz="2400" dirty="0"/>
          </a:p>
        </p:txBody>
      </p:sp>
      <p:pic>
        <p:nvPicPr>
          <p:cNvPr id="7" name="Graphic 6" descr="Doctor">
            <a:extLst>
              <a:ext uri="{FF2B5EF4-FFF2-40B4-BE49-F238E27FC236}">
                <a16:creationId xmlns:a16="http://schemas.microsoft.com/office/drawing/2014/main" id="{E7CF3314-3A60-4289-920E-9B9A7BB7C4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8650" y="3017520"/>
            <a:ext cx="822960" cy="822960"/>
          </a:xfrm>
          <a:prstGeom prst="rect">
            <a:avLst/>
          </a:prstGeom>
        </p:spPr>
      </p:pic>
      <p:sp>
        <p:nvSpPr>
          <p:cNvPr id="3" name="Content Placeholder 2"/>
          <p:cNvSpPr>
            <a:spLocks noGrp="1"/>
          </p:cNvSpPr>
          <p:nvPr>
            <p:ph idx="1"/>
          </p:nvPr>
        </p:nvSpPr>
        <p:spPr>
          <a:xfrm>
            <a:off x="1692911" y="2819400"/>
            <a:ext cx="4055176" cy="3222263"/>
          </a:xfrm>
        </p:spPr>
        <p:txBody>
          <a:bodyPr>
            <a:normAutofit lnSpcReduction="10000"/>
          </a:bodyPr>
          <a:lstStyle/>
          <a:p>
            <a:pPr>
              <a:lnSpc>
                <a:spcPct val="90000"/>
              </a:lnSpc>
            </a:pPr>
            <a:r>
              <a:rPr lang="en-US" sz="2000" dirty="0"/>
              <a:t>Actively listening to the patient shows that the nurse respects the patient’s self-knowledge.</a:t>
            </a:r>
          </a:p>
          <a:p>
            <a:pPr>
              <a:lnSpc>
                <a:spcPct val="90000"/>
              </a:lnSpc>
            </a:pPr>
            <a:r>
              <a:rPr lang="en-US" sz="2000" dirty="0"/>
              <a:t>It also builds trust between the patient and the nurse.</a:t>
            </a:r>
          </a:p>
          <a:p>
            <a:pPr>
              <a:lnSpc>
                <a:spcPct val="90000"/>
              </a:lnSpc>
            </a:pPr>
            <a:r>
              <a:rPr lang="en-US" sz="2000" dirty="0"/>
              <a:t> Listening to Sgt. Johns helps the nurse not to miss crucial information.</a:t>
            </a:r>
          </a:p>
          <a:p>
            <a:pPr>
              <a:lnSpc>
                <a:spcPct val="90000"/>
              </a:lnSpc>
            </a:pPr>
            <a:r>
              <a:rPr lang="en-US" sz="2000" dirty="0"/>
              <a:t>It also enables the nurse to closely assess his behavior, opinion, feelings, and values.</a:t>
            </a:r>
          </a:p>
          <a:p>
            <a:pPr>
              <a:lnSpc>
                <a:spcPct val="90000"/>
              </a:lnSpc>
            </a:pPr>
            <a:endParaRPr lang="en-US" sz="1300" dirty="0"/>
          </a:p>
        </p:txBody>
      </p:sp>
      <p:pic>
        <p:nvPicPr>
          <p:cNvPr id="9" name="Graphic 8">
            <a:extLst>
              <a:ext uri="{FF2B5EF4-FFF2-40B4-BE49-F238E27FC236}">
                <a16:creationId xmlns:a16="http://schemas.microsoft.com/office/drawing/2014/main" id="{3589B18B-A4BD-4C68-B330-32A053F1DA3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1073" y="1469503"/>
            <a:ext cx="3918995" cy="39189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US" b="1">
                <a:solidFill>
                  <a:srgbClr val="FFFFFF"/>
                </a:solidFill>
              </a:rPr>
              <a:t>Neuman System’s Model</a:t>
            </a:r>
            <a:endParaRPr lang="en-US">
              <a:solidFill>
                <a:srgbClr val="FFFFFF"/>
              </a:solidFill>
            </a:endParaRPr>
          </a:p>
        </p:txBody>
      </p:sp>
      <p:graphicFrame>
        <p:nvGraphicFramePr>
          <p:cNvPr id="5" name="Content Placeholder 2">
            <a:extLst>
              <a:ext uri="{FF2B5EF4-FFF2-40B4-BE49-F238E27FC236}">
                <a16:creationId xmlns:a16="http://schemas.microsoft.com/office/drawing/2014/main" id="{B8787A56-21F0-41C2-86F6-F1B1B199B927}"/>
              </a:ext>
            </a:extLst>
          </p:cNvPr>
          <p:cNvGraphicFramePr>
            <a:graphicFrameLocks noGrp="1"/>
          </p:cNvGraphicFramePr>
          <p:nvPr>
            <p:ph idx="1"/>
            <p:extLst>
              <p:ext uri="{D42A27DB-BD31-4B8C-83A1-F6EECF244321}">
                <p14:modId xmlns:p14="http://schemas.microsoft.com/office/powerpoint/2010/main" val="1726388904"/>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80059" y="2053641"/>
            <a:ext cx="2751871" cy="2760098"/>
          </a:xfrm>
        </p:spPr>
        <p:txBody>
          <a:bodyPr>
            <a:normAutofit/>
          </a:bodyPr>
          <a:lstStyle/>
          <a:p>
            <a:pPr>
              <a:lnSpc>
                <a:spcPct val="90000"/>
              </a:lnSpc>
            </a:pPr>
            <a:r>
              <a:rPr lang="en-US" sz="3100" b="1">
                <a:solidFill>
                  <a:srgbClr val="FFFFFF"/>
                </a:solidFill>
              </a:rPr>
              <a:t>Four Stressors From The Case Study Based On The Neuman System’s Model</a:t>
            </a:r>
            <a:endParaRPr lang="en-US" sz="3100">
              <a:solidFill>
                <a:srgbClr val="FFFFFF"/>
              </a:solidFill>
            </a:endParaRPr>
          </a:p>
        </p:txBody>
      </p:sp>
      <p:sp>
        <p:nvSpPr>
          <p:cNvPr id="3" name="Content Placeholder 2"/>
          <p:cNvSpPr>
            <a:spLocks noGrp="1"/>
          </p:cNvSpPr>
          <p:nvPr>
            <p:ph idx="1"/>
          </p:nvPr>
        </p:nvSpPr>
        <p:spPr>
          <a:xfrm>
            <a:off x="4567930" y="801866"/>
            <a:ext cx="3979563" cy="5230634"/>
          </a:xfrm>
        </p:spPr>
        <p:txBody>
          <a:bodyPr anchor="ctr">
            <a:normAutofit/>
          </a:bodyPr>
          <a:lstStyle/>
          <a:p>
            <a:r>
              <a:rPr lang="en-US" sz="2100">
                <a:solidFill>
                  <a:srgbClr val="000000"/>
                </a:solidFill>
              </a:rPr>
              <a:t>From the Sgt. Johns's case study, several stressors can be identified which are:</a:t>
            </a:r>
          </a:p>
          <a:p>
            <a:pPr lvl="1">
              <a:buFontTx/>
              <a:buChar char="-"/>
            </a:pPr>
            <a:r>
              <a:rPr lang="en-US" sz="2100">
                <a:solidFill>
                  <a:srgbClr val="000000"/>
                </a:solidFill>
              </a:rPr>
              <a:t>Sgt. Johns inability to go back to work where he was working.</a:t>
            </a:r>
          </a:p>
          <a:p>
            <a:pPr lvl="1">
              <a:buFontTx/>
              <a:buChar char="-"/>
            </a:pPr>
            <a:r>
              <a:rPr lang="en-US" sz="2100">
                <a:solidFill>
                  <a:srgbClr val="000000"/>
                </a:solidFill>
              </a:rPr>
              <a:t>A severe headache, which is associated with traumatic brain injury.</a:t>
            </a:r>
          </a:p>
          <a:p>
            <a:pPr lvl="1">
              <a:buFontTx/>
              <a:buChar char="-"/>
            </a:pPr>
            <a:r>
              <a:rPr lang="en-US" sz="2100">
                <a:solidFill>
                  <a:srgbClr val="000000"/>
                </a:solidFill>
              </a:rPr>
              <a:t>His inability to see his friend Joe.</a:t>
            </a:r>
          </a:p>
          <a:p>
            <a:pPr lvl="1">
              <a:buFontTx/>
              <a:buChar char="-"/>
            </a:pPr>
            <a:r>
              <a:rPr lang="en-US" sz="2100">
                <a:solidFill>
                  <a:srgbClr val="000000"/>
                </a:solidFill>
              </a:rPr>
              <a:t>his inability to sleep</a:t>
            </a:r>
          </a:p>
          <a:p>
            <a:pPr>
              <a:buFontTx/>
              <a:buChar char="-"/>
            </a:pPr>
            <a:endParaRPr lang="en-US" sz="2100">
              <a:solidFill>
                <a:srgbClr val="000000"/>
              </a:solidFill>
            </a:endParaRPr>
          </a:p>
          <a:p>
            <a:pPr>
              <a:buFontTx/>
              <a:buChar char="-"/>
            </a:pPr>
            <a:endParaRPr lang="en-US" sz="2100">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2314</Words>
  <Application>Microsoft Office PowerPoint</Application>
  <PresentationFormat>On-screen Show (4:3)</PresentationFormat>
  <Paragraphs>83</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The Neuman System’s Model and the Roy Adoption Model</vt:lpstr>
      <vt:lpstr>Introduction</vt:lpstr>
      <vt:lpstr>The Roy Adaption Model</vt:lpstr>
      <vt:lpstr>Using the Roy Adaption Model in Planning And Continuing Care For Sgt. Johns</vt:lpstr>
      <vt:lpstr>Application the Roy Theory in nursing</vt:lpstr>
      <vt:lpstr>Influence Of Roy's Theory In Promoting Sgt. Johns Adjusted Self-concept</vt:lpstr>
      <vt:lpstr>Why Is It Important For The Nurse To Listen To Sgt. Johns' "Story" In His Own Words</vt:lpstr>
      <vt:lpstr>Neuman System’s Model</vt:lpstr>
      <vt:lpstr>Four Stressors From The Case Study Based On The Neuman System’s Model</vt:lpstr>
      <vt:lpstr>Plan of Care Based on the Neuman Systems Model for Sgt. Johns.</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Neuman System’s Model and the Roy Adoption Model</dc:title>
  <dc:creator>gloria iyaki</dc:creator>
  <cp:lastModifiedBy>gloria iyaki</cp:lastModifiedBy>
  <cp:revision>3</cp:revision>
  <dcterms:created xsi:type="dcterms:W3CDTF">2020-03-24T13:54:00Z</dcterms:created>
  <dcterms:modified xsi:type="dcterms:W3CDTF">2020-03-24T14:35:58Z</dcterms:modified>
</cp:coreProperties>
</file>