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71" r:id="rId19"/>
    <p:sldId id="272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4306"/>
    <a:srgbClr val="542804"/>
    <a:srgbClr val="673105"/>
    <a:srgbClr val="803D06"/>
    <a:srgbClr val="6B3305"/>
    <a:srgbClr val="7C3B06"/>
    <a:srgbClr val="006F6C"/>
    <a:srgbClr val="008080"/>
    <a:srgbClr val="387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0" autoAdjust="0"/>
    <p:restoredTop sz="94708" autoAdjust="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99F9BEC-2B8B-4FB2-A009-4C79846596FA}" type="datetimeFigureOut">
              <a:rPr lang="en-US"/>
              <a:pPr>
                <a:defRPr/>
              </a:pPr>
              <a:t>11/17/2019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8D87A31-7B7F-457B-909E-15F26D72C0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33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6">
                <a:lumMod val="5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828800"/>
          </a:xfrm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SzPct val="85000"/>
              <a:buFont typeface="Wingdings 2" pitchFamily="18" charset="2"/>
              <a:buNone/>
              <a:tabLst/>
              <a:defRPr sz="3200" b="1" cap="none" spc="250" baseline="0">
                <a:solidFill>
                  <a:schemeClr val="tx2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685800" y="381000"/>
            <a:ext cx="7772400" cy="1371600"/>
          </a:xfrm>
        </p:spPr>
        <p:txBody>
          <a:bodyPr/>
          <a:lstStyle>
            <a:lvl1pPr>
              <a:defRPr sz="4400" b="1" baseline="0">
                <a:solidFill>
                  <a:schemeClr val="accent4"/>
                </a:solidFill>
                <a:effectLst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209800"/>
            <a:ext cx="457200" cy="457200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/>
          <a:lstStyle>
            <a:lvl1pPr algn="ctr">
              <a:defRPr sz="16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C501729-9B76-4F2F-B8C8-8E22A64C8CE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" y="6410325"/>
            <a:ext cx="8686800" cy="366713"/>
          </a:xfrm>
          <a:prstGeom prst="rect">
            <a:avLst/>
          </a:prstGeom>
        </p:spPr>
        <p:txBody>
          <a:bodyPr vert="horz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>
                <a:solidFill>
                  <a:srgbClr val="FFFFFF"/>
                </a:solidFill>
                <a:latin typeface="Palatino Linotype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158875"/>
            <a:ext cx="457200" cy="288925"/>
          </a:xfrm>
          <a:prstGeom prst="rect">
            <a:avLst/>
          </a:prstGeom>
        </p:spPr>
        <p:txBody>
          <a:bodyPr/>
          <a:lstStyle>
            <a:lvl1pPr algn="ctr">
              <a:defRPr sz="1100"/>
            </a:lvl1pPr>
          </a:lstStyle>
          <a:p>
            <a:pPr>
              <a:defRPr/>
            </a:pPr>
            <a:fld id="{2E90B9A4-98A7-48FE-9789-5916A63282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" y="6410325"/>
            <a:ext cx="8686800" cy="366713"/>
          </a:xfrm>
          <a:prstGeom prst="rect">
            <a:avLst/>
          </a:prstGeom>
        </p:spPr>
        <p:txBody>
          <a:bodyPr vert="horz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>
                <a:solidFill>
                  <a:srgbClr val="FFFFFF"/>
                </a:solidFill>
                <a:latin typeface="Palatino Linotype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2DE002-CEB8-F143-B63F-646B044E69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96037"/>
            <a:ext cx="8832850" cy="309563"/>
          </a:xfrm>
          <a:prstGeom prst="rect">
            <a:avLst/>
          </a:prstGeom>
          <a:solidFill>
            <a:schemeClr val="accent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28600" y="6410325"/>
            <a:ext cx="8686800" cy="366713"/>
          </a:xfrm>
          <a:prstGeom prst="rect">
            <a:avLst/>
          </a:prstGeom>
        </p:spPr>
        <p:txBody>
          <a:bodyPr vert="horz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50">
                <a:solidFill>
                  <a:srgbClr val="FFFFFF"/>
                </a:solidFill>
                <a:latin typeface="Palatino Linotype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tx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b="1" kern="1200">
          <a:solidFill>
            <a:schemeClr val="accent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08080"/>
        </a:buClr>
        <a:buSzPct val="85000"/>
        <a:buFont typeface="Wingdings 2" pitchFamily="18" charset="2"/>
        <a:buChar char="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chemeClr val="accent1">
            <a:lumMod val="75000"/>
          </a:schemeClr>
        </a:buClr>
        <a:buSzPct val="70000"/>
        <a:buFont typeface="Wingdings" pitchFamily="2" charset="2"/>
        <a:buChar char="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3871AA"/>
        </a:buClr>
        <a:buSzPct val="81000"/>
        <a:buFont typeface="Wingdings 2" pitchFamily="18" charset="2"/>
        <a:buChar char="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008080"/>
        </a:buClr>
        <a:buSzPct val="10700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AGEFS01\Departments\SagePub\HigherEd\EdAcq\Books\Our%20Documents\EdAcq\Rachael\CJ&amp;Criminology\Payne\Anciilaries%20from%20Rob\PPTs\!OLE_LINK2" TargetMode="Externa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124200"/>
            <a:ext cx="7543800" cy="1905000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solidFill>
                  <a:schemeClr val="tx2"/>
                </a:solidFill>
              </a:rPr>
              <a:t>UNDERSTANDING WHITE-COLLAR CRIME</a:t>
            </a:r>
            <a:r>
              <a:rPr lang="en-US" sz="3100" b="1" dirty="0">
                <a:solidFill>
                  <a:schemeClr val="tx2"/>
                </a:solidFill>
              </a:rPr>
              <a:t>:</a:t>
            </a:r>
            <a:br>
              <a:rPr lang="en-US" sz="3100" dirty="0">
                <a:solidFill>
                  <a:schemeClr val="tx2"/>
                </a:solidFill>
              </a:rPr>
            </a:br>
            <a:r>
              <a:rPr lang="en-US" sz="3100" b="1" dirty="0">
                <a:solidFill>
                  <a:schemeClr val="tx2"/>
                </a:solidFill>
              </a:rPr>
              <a:t>Definitions, Extent, and Consequences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38200"/>
            <a:ext cx="6400800" cy="1143000"/>
          </a:xfrm>
        </p:spPr>
        <p:txBody>
          <a:bodyPr/>
          <a:lstStyle/>
          <a:p>
            <a:r>
              <a:rPr lang="en-US" sz="4800" dirty="0">
                <a:solidFill>
                  <a:schemeClr val="accent4"/>
                </a:solidFill>
              </a:rPr>
              <a:t>Chapter Two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Extent of White-Collar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610600" cy="4876799"/>
          </a:xfrm>
        </p:spPr>
        <p:txBody>
          <a:bodyPr>
            <a:normAutofit/>
          </a:bodyPr>
          <a:lstStyle/>
          <a:p>
            <a:r>
              <a:rPr lang="en-US" dirty="0"/>
              <a:t>Problems associated with UCR &amp; NIBRS data:</a:t>
            </a:r>
          </a:p>
          <a:p>
            <a:pPr lvl="1"/>
            <a:r>
              <a:rPr lang="en-US" dirty="0"/>
              <a:t>Some may not agree that the crimes included are white-collar crimes </a:t>
            </a:r>
          </a:p>
          <a:p>
            <a:pPr lvl="1"/>
            <a:r>
              <a:rPr lang="en-US" dirty="0"/>
              <a:t>The database was not created for researchers </a:t>
            </a:r>
          </a:p>
          <a:p>
            <a:pPr lvl="1"/>
            <a:r>
              <a:rPr lang="en-US" dirty="0"/>
              <a:t>Many cases are not reported to law enforcement, but instead are reported to regulatory agencies </a:t>
            </a:r>
          </a:p>
          <a:p>
            <a:pPr lvl="1"/>
            <a:r>
              <a:rPr lang="en-US" dirty="0"/>
              <a:t>A number of white-collar victims are not aware that they have been victimized </a:t>
            </a:r>
          </a:p>
          <a:p>
            <a:pPr lvl="1"/>
            <a:r>
              <a:rPr lang="en-US" dirty="0"/>
              <a:t>Shame may prevent victims from reporting their victimization to law enforcement officials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Consequences of White-Collar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05400"/>
          </a:xfrm>
        </p:spPr>
        <p:txBody>
          <a:bodyPr>
            <a:normAutofit/>
          </a:bodyPr>
          <a:lstStyle/>
          <a:p>
            <a:r>
              <a:rPr lang="en-US" dirty="0"/>
              <a:t>Individual Economic Losses: </a:t>
            </a:r>
          </a:p>
          <a:p>
            <a:pPr lvl="1"/>
            <a:r>
              <a:rPr lang="en-US" dirty="0"/>
              <a:t>Average embezzlement results in $1,000,000 in losses, while the average amount lost to street robbery is $1,032</a:t>
            </a:r>
          </a:p>
          <a:p>
            <a:r>
              <a:rPr lang="en-US" dirty="0"/>
              <a:t>Societal Economic Losses:</a:t>
            </a:r>
          </a:p>
          <a:p>
            <a:pPr lvl="1"/>
            <a:r>
              <a:rPr lang="en-US" dirty="0"/>
              <a:t>White-collar crime costs the U.S. anywhere between $300 and $600 billion annually </a:t>
            </a:r>
          </a:p>
          <a:p>
            <a:r>
              <a:rPr lang="en-US" dirty="0"/>
              <a:t>Emotional Consequences:</a:t>
            </a:r>
          </a:p>
          <a:p>
            <a:pPr lvl="1"/>
            <a:r>
              <a:rPr lang="en-US" dirty="0"/>
              <a:t>Moore and Mills (1990) identified three consequences of white-collar crime: </a:t>
            </a:r>
          </a:p>
          <a:p>
            <a:pPr lvl="2"/>
            <a:r>
              <a:rPr lang="en-US" dirty="0"/>
              <a:t>Reduced faith in the free economy and business leaders</a:t>
            </a:r>
          </a:p>
          <a:p>
            <a:pPr lvl="2"/>
            <a:r>
              <a:rPr lang="en-US" dirty="0"/>
              <a:t>Erosion of public morality</a:t>
            </a:r>
          </a:p>
          <a:p>
            <a:pPr lvl="2"/>
            <a:r>
              <a:rPr lang="en-US" dirty="0"/>
              <a:t>Loss of confidence in political institutions and processes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Consequences of White-Collar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>
            <a:normAutofit/>
          </a:bodyPr>
          <a:lstStyle/>
          <a:p>
            <a:r>
              <a:rPr lang="en-US" dirty="0"/>
              <a:t>Physical Harm:</a:t>
            </a:r>
          </a:p>
          <a:p>
            <a:pPr lvl="1"/>
            <a:r>
              <a:rPr lang="en-US" dirty="0"/>
              <a:t>May be direct or indirect</a:t>
            </a:r>
          </a:p>
          <a:p>
            <a:r>
              <a:rPr lang="en-US" dirty="0"/>
              <a:t>Positive Consequences:</a:t>
            </a:r>
          </a:p>
          <a:p>
            <a:pPr lvl="1"/>
            <a:r>
              <a:rPr lang="en-US" u="sng" dirty="0"/>
              <a:t>Warning light syndrome</a:t>
            </a:r>
            <a:r>
              <a:rPr lang="en-US" dirty="0"/>
              <a:t>: occurrence of crime sends a message that something needs to be fixed</a:t>
            </a:r>
          </a:p>
          <a:p>
            <a:pPr lvl="1"/>
            <a:r>
              <a:rPr lang="en-US" u="sng" dirty="0"/>
              <a:t>Boundary maintenance</a:t>
            </a:r>
            <a:r>
              <a:rPr lang="en-US" dirty="0"/>
              <a:t>: people learn to follow the rules by watching other people get caught</a:t>
            </a:r>
          </a:p>
          <a:p>
            <a:pPr lvl="1"/>
            <a:r>
              <a:rPr lang="en-US" u="sng" dirty="0"/>
              <a:t>Social change</a:t>
            </a:r>
            <a:r>
              <a:rPr lang="en-US" dirty="0"/>
              <a:t>: Society becomes stronger</a:t>
            </a:r>
          </a:p>
          <a:p>
            <a:pPr lvl="1"/>
            <a:r>
              <a:rPr lang="en-US" u="sng" dirty="0"/>
              <a:t>Community integration</a:t>
            </a:r>
            <a:r>
              <a:rPr lang="en-US" dirty="0"/>
              <a:t>: Brings groups together</a:t>
            </a:r>
          </a:p>
          <a:p>
            <a:pPr lvl="2"/>
            <a:r>
              <a:rPr lang="en-US" dirty="0"/>
              <a:t>The National White-Collar Crime Center fosters and supports collaborations between agencies and individuals who address white-collar crime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3100" dirty="0"/>
              <a:t>Public Attitudes About </a:t>
            </a:r>
            <a:br>
              <a:rPr lang="en-US" sz="3100" dirty="0"/>
            </a:br>
            <a:r>
              <a:rPr lang="en-US" sz="3100" dirty="0"/>
              <a:t>White-Collar Crime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Surveys of the public reveal that adults view:</a:t>
            </a:r>
          </a:p>
          <a:p>
            <a:pPr lvl="1">
              <a:buSzPct val="55000"/>
            </a:pPr>
            <a:r>
              <a:rPr lang="en-US" sz="2600" dirty="0"/>
              <a:t>White-collar crime as serious as conventional crime</a:t>
            </a:r>
          </a:p>
          <a:p>
            <a:pPr lvl="1">
              <a:buSzPct val="55000"/>
            </a:pPr>
            <a:r>
              <a:rPr lang="en-US" sz="2600" dirty="0"/>
              <a:t>Physically harmful white-collar offenses are more serious than other white-collar crimes</a:t>
            </a:r>
          </a:p>
          <a:p>
            <a:pPr lvl="1">
              <a:buSzPct val="55000"/>
            </a:pPr>
            <a:r>
              <a:rPr lang="en-US" sz="2600" dirty="0"/>
              <a:t>Organizational offenses as more serious than individual offenses</a:t>
            </a:r>
          </a:p>
          <a:p>
            <a:pPr lvl="1">
              <a:buSzPct val="55000"/>
            </a:pPr>
            <a:r>
              <a:rPr lang="en-US" sz="2600" dirty="0"/>
              <a:t>Offenses with higher status offenders as more serious than offenses with lower status offenders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1"/>
            <a:ext cx="8534400" cy="4800600"/>
          </a:xfrm>
        </p:spPr>
        <p:txBody>
          <a:bodyPr>
            <a:noAutofit/>
          </a:bodyPr>
          <a:lstStyle/>
          <a:p>
            <a:pPr marL="342900" lvl="1" indent="-342900">
              <a:buClr>
                <a:srgbClr val="006F6C"/>
              </a:buClr>
              <a:buSzPct val="135000"/>
              <a:buFont typeface="Arial"/>
              <a:buChar char="•"/>
            </a:pPr>
            <a:r>
              <a:rPr lang="en-US" sz="2500" dirty="0"/>
              <a:t>Holtfreter and colleagues (2008) surveyed 402 individuals</a:t>
            </a:r>
          </a:p>
          <a:p>
            <a:pPr marL="617537" lvl="2" indent="-342900">
              <a:buClr>
                <a:srgbClr val="006F6C"/>
              </a:buClr>
              <a:buSzPct val="135000"/>
              <a:buFont typeface="Arial"/>
              <a:buChar char="•"/>
            </a:pPr>
            <a:r>
              <a:rPr lang="en-US" sz="2500" dirty="0"/>
              <a:t>One-third of those surveyed indicated that white-collar offenders should be punished more harshly than street offenders</a:t>
            </a:r>
          </a:p>
          <a:p>
            <a:pPr marL="617537" lvl="2" indent="-342900">
              <a:buClr>
                <a:srgbClr val="006F6C"/>
              </a:buClr>
              <a:buSzPct val="135000"/>
              <a:buFont typeface="Arial"/>
              <a:buChar char="•"/>
            </a:pPr>
            <a:r>
              <a:rPr lang="en-US" sz="2500" dirty="0"/>
              <a:t>Two-thirds of those surveyed said the government should “devote equal or more resources towards white-collar crime control”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825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Public Attitudes About </a:t>
            </a:r>
            <a:b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White-Collar Crime</a:t>
            </a:r>
            <a:b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schemeClr val="accent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300" b="1" i="0" u="none" strike="noStrike" kern="120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of White-Collar Offenders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001000" cy="4572000"/>
          </a:xfrm>
        </p:spPr>
        <p:txBody>
          <a:bodyPr>
            <a:normAutofit/>
          </a:bodyPr>
          <a:lstStyle/>
          <a:p>
            <a:r>
              <a:rPr lang="en-US" dirty="0"/>
              <a:t>White-collar offenders are more likely than traditional offenders to:</a:t>
            </a:r>
          </a:p>
          <a:p>
            <a:pPr lvl="1">
              <a:buSzPct val="55000"/>
            </a:pPr>
            <a:r>
              <a:rPr lang="en-US" sz="2800" dirty="0"/>
              <a:t>Be college educated </a:t>
            </a:r>
          </a:p>
          <a:p>
            <a:pPr lvl="1">
              <a:buSzPct val="55000"/>
            </a:pPr>
            <a:r>
              <a:rPr lang="en-US" sz="2800" dirty="0"/>
              <a:t>Be White males</a:t>
            </a:r>
          </a:p>
          <a:p>
            <a:pPr lvl="1">
              <a:buSzPct val="55000"/>
            </a:pPr>
            <a:r>
              <a:rPr lang="en-US" sz="2800" dirty="0"/>
              <a:t>Be older</a:t>
            </a:r>
          </a:p>
          <a:p>
            <a:pPr lvl="1">
              <a:buSzPct val="55000"/>
            </a:pPr>
            <a:r>
              <a:rPr lang="en-US" sz="2800" dirty="0"/>
              <a:t>Have a job</a:t>
            </a:r>
          </a:p>
          <a:p>
            <a:pPr lvl="1">
              <a:buSzPct val="55000"/>
            </a:pPr>
            <a:r>
              <a:rPr lang="en-US" sz="2800" dirty="0"/>
              <a:t>Commit fewer offenses</a:t>
            </a:r>
          </a:p>
          <a:p>
            <a:pPr lvl="1">
              <a:buSzPct val="55000"/>
            </a:pPr>
            <a:r>
              <a:rPr lang="en-US" sz="2800" dirty="0"/>
              <a:t>Start their criminal careers later in life</a:t>
            </a:r>
          </a:p>
          <a:p>
            <a:pPr lvl="1">
              <a:buSzPct val="55000"/>
            </a:pPr>
            <a:r>
              <a:rPr lang="en-US" sz="2800" dirty="0"/>
              <a:t>Be Jewish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of White-Collar Offenders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White-collar crime is more likely than traditional street crime </a:t>
            </a:r>
            <a:r>
              <a:rPr lang="en-US"/>
              <a:t>to:</a:t>
            </a:r>
            <a:endParaRPr lang="en-US" dirty="0"/>
          </a:p>
          <a:p>
            <a:pPr lvl="1">
              <a:buSzPct val="55000"/>
            </a:pPr>
            <a:r>
              <a:rPr lang="en-US" sz="2800" dirty="0"/>
              <a:t>Be national or international in scope</a:t>
            </a:r>
          </a:p>
          <a:p>
            <a:pPr lvl="1">
              <a:buSzPct val="55000"/>
            </a:pPr>
            <a:r>
              <a:rPr lang="en-US" sz="2800" dirty="0"/>
              <a:t>Involve a large number of victims</a:t>
            </a:r>
          </a:p>
          <a:p>
            <a:pPr lvl="1">
              <a:buSzPct val="55000"/>
            </a:pPr>
            <a:r>
              <a:rPr lang="en-US" sz="2800" dirty="0"/>
              <a:t>Have organizations as victims</a:t>
            </a:r>
          </a:p>
          <a:p>
            <a:pPr lvl="1">
              <a:buSzPct val="55000"/>
            </a:pPr>
            <a:r>
              <a:rPr lang="en-US" sz="2800" dirty="0"/>
              <a:t>Follow demonstrated patterns </a:t>
            </a:r>
          </a:p>
          <a:p>
            <a:pPr lvl="1">
              <a:buSzPct val="55000"/>
            </a:pPr>
            <a:r>
              <a:rPr lang="en-US" sz="2800" dirty="0"/>
              <a:t>Be committed for more than a year</a:t>
            </a:r>
          </a:p>
          <a:p>
            <a:pPr lvl="1">
              <a:buSzPct val="55000"/>
            </a:pPr>
            <a:r>
              <a:rPr lang="en-US" sz="2800" dirty="0"/>
              <a:t>Be committed in groups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Understanding White-Collar Crime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1"/>
            <a:ext cx="8534400" cy="4495800"/>
          </a:xfrm>
        </p:spPr>
        <p:txBody>
          <a:bodyPr>
            <a:normAutofit/>
          </a:bodyPr>
          <a:lstStyle/>
          <a:p>
            <a:pPr marL="0">
              <a:buNone/>
            </a:pPr>
            <a:r>
              <a:rPr lang="en-US" dirty="0"/>
              <a:t>Large debate about the definition of white-collar crime</a:t>
            </a:r>
          </a:p>
          <a:p>
            <a:pPr marL="342900" lvl="1" indent="-342900">
              <a:buClr>
                <a:srgbClr val="006F6C"/>
              </a:buClr>
              <a:buSzPct val="135000"/>
              <a:buFont typeface="Arial"/>
              <a:buChar char="•"/>
            </a:pPr>
            <a:r>
              <a:rPr lang="en-US" sz="2400" dirty="0"/>
              <a:t>E.A. Ross (1907) originally used the expression “white-collar criminaloid” </a:t>
            </a:r>
          </a:p>
          <a:p>
            <a:pPr marL="742950" lvl="2" indent="-342900">
              <a:buClr>
                <a:schemeClr val="accent1">
                  <a:lumMod val="75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400" dirty="0"/>
              <a:t>Focused on respectable businessmen engaging in misconduct and crime</a:t>
            </a:r>
          </a:p>
          <a:p>
            <a:pPr marL="742950" lvl="2" indent="-342900">
              <a:buClr>
                <a:schemeClr val="accent1">
                  <a:lumMod val="75000"/>
                </a:schemeClr>
              </a:buClr>
              <a:buSzPct val="100000"/>
              <a:buNone/>
            </a:pPr>
            <a:r>
              <a:rPr lang="en-US" sz="2400" dirty="0"/>
              <a:t> </a:t>
            </a:r>
          </a:p>
          <a:p>
            <a:pPr marL="342900" lvl="1" indent="-342900">
              <a:buClr>
                <a:srgbClr val="006F6C"/>
              </a:buClr>
              <a:buSzPct val="135000"/>
              <a:buFont typeface="Arial"/>
              <a:buChar char="•"/>
            </a:pPr>
            <a:r>
              <a:rPr lang="en-US" sz="2400" dirty="0"/>
              <a:t>Sutherland built on Ross’s idea and focused on the behavior of upper class citizens emphasizing that society’s elite were also capable of committing crime</a:t>
            </a:r>
          </a:p>
          <a:p>
            <a:pPr marL="342900" lvl="1" indent="-34290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White-Collar Crime:  An Evolving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419599"/>
          </a:xfrm>
        </p:spPr>
        <p:txBody>
          <a:bodyPr>
            <a:normAutofit/>
          </a:bodyPr>
          <a:lstStyle/>
          <a:p>
            <a:r>
              <a:rPr lang="en-US" sz="2800" dirty="0"/>
              <a:t>Sutherland (1949) defined white-collar crime as:</a:t>
            </a:r>
          </a:p>
          <a:p>
            <a:pPr lvl="1"/>
            <a:r>
              <a:rPr lang="en-US" sz="2400" dirty="0"/>
              <a:t>“Crime committed by a person of respectability and high social status in the course of his occupation” </a:t>
            </a:r>
          </a:p>
          <a:p>
            <a:pPr lvl="1"/>
            <a:r>
              <a:rPr lang="en-US" sz="2400" dirty="0"/>
              <a:t>Wanted to call attention to criminal behavior that was normally overlooked as being criminal in nature</a:t>
            </a:r>
          </a:p>
          <a:p>
            <a:pPr lvl="1"/>
            <a:r>
              <a:rPr lang="en-US" sz="2400" dirty="0"/>
              <a:t>Wanted to modify the usual theories of criminal behavior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White-Collar Crime:  An Evolving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991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Sutherland’s research and definition of white-collar crime was met with criticism from experts: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600" dirty="0"/>
              <a:t>Conceptual ambiguity- the definition was too unclear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600" dirty="0"/>
              <a:t>Empirical ambiguity- research did not accurately reflect reality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600" dirty="0"/>
              <a:t>Methodical ambiguity- definition focused on upper class, but research focused on all classes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600" dirty="0"/>
              <a:t>Legal ambiguity- definition did not list specific criminal offenses nor did the definition specify whether the behavior had to be illegal </a:t>
            </a:r>
          </a:p>
          <a:p>
            <a:pPr lvl="2">
              <a:buClr>
                <a:schemeClr val="accent1">
                  <a:lumMod val="75000"/>
                </a:schemeClr>
              </a:buClr>
              <a:buSzPct val="100000"/>
              <a:buFont typeface="Courier New" pitchFamily="49" charset="0"/>
              <a:buChar char="o"/>
            </a:pPr>
            <a:r>
              <a:rPr lang="en-US" sz="2600" dirty="0"/>
              <a:t>Policy ambiguity- divide between white-collar crime researchers and policy makers 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White-Collar Crime:  An Evolving Concept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72000"/>
          </a:xfrm>
        </p:spPr>
        <p:txBody>
          <a:bodyPr>
            <a:normAutofit/>
          </a:bodyPr>
          <a:lstStyle/>
          <a:p>
            <a:r>
              <a:rPr lang="en-US" sz="2400" dirty="0"/>
              <a:t>Clinard and Quinney (1973) separated white-collar crime into two forms:</a:t>
            </a:r>
          </a:p>
          <a:p>
            <a:pPr lvl="1"/>
            <a:r>
              <a:rPr lang="en-US" u="sng" dirty="0"/>
              <a:t>Corporate crimes</a:t>
            </a:r>
            <a:r>
              <a:rPr lang="en-US" dirty="0"/>
              <a:t>: Illegal actions committed by employees of a corporation to benefit the corporation </a:t>
            </a:r>
          </a:p>
          <a:p>
            <a:pPr lvl="1"/>
            <a:r>
              <a:rPr lang="en-US" u="sng" dirty="0"/>
              <a:t>Occupational crimes</a:t>
            </a:r>
            <a:r>
              <a:rPr lang="en-US" dirty="0"/>
              <a:t>: “Violations of legal codes in the course of activity in a legitimate occupation” </a:t>
            </a:r>
          </a:p>
          <a:p>
            <a:r>
              <a:rPr lang="en-US" sz="2400" dirty="0"/>
              <a:t>Addressed the ambiguities of Sutherland’s definition</a:t>
            </a:r>
          </a:p>
          <a:p>
            <a:r>
              <a:rPr lang="en-US" sz="2400" dirty="0"/>
              <a:t>Research on white-collar crime increased after the work of Clinard and Quinney </a:t>
            </a:r>
          </a:p>
          <a:p>
            <a:r>
              <a:rPr lang="en-US" sz="2400" dirty="0"/>
              <a:t>However, no common, agreed upon definition of white-collar crime currently exists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sz="3000" dirty="0"/>
              <a:t>Modern Conceptualizations </a:t>
            </a:r>
            <a:br>
              <a:rPr lang="en-US" sz="3000" dirty="0"/>
            </a:br>
            <a:r>
              <a:rPr lang="en-US" sz="3000" dirty="0"/>
              <a:t>of White-Collar Crime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981200" y="1524000"/>
          <a:ext cx="5105400" cy="4709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6121175" imgH="7429227" progId="Word.Document.12">
                  <p:link updateAutomatic="1"/>
                </p:oleObj>
              </mc:Choice>
              <mc:Fallback>
                <p:oleObj name="Document" r:id="rId3" imgW="6121175" imgH="7429227" progId="Word.Document.12">
                  <p:link updateAutomatic="1"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5105400" cy="47091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Extent of White-Collar Crime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720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The true extent of white-collar crime is difficult to identify </a:t>
            </a:r>
          </a:p>
          <a:p>
            <a:pPr lvl="1"/>
            <a:r>
              <a:rPr lang="en-US" dirty="0"/>
              <a:t>Only one-third of violations are reported and the definition is still conceptually vague</a:t>
            </a:r>
          </a:p>
          <a:p>
            <a:pPr lvl="0"/>
            <a:r>
              <a:rPr lang="en-US" dirty="0"/>
              <a:t>White-collar crime statistics are derived from:</a:t>
            </a:r>
          </a:p>
          <a:p>
            <a:pPr lvl="1"/>
            <a:r>
              <a:rPr lang="en-US" dirty="0"/>
              <a:t>Official government statistics</a:t>
            </a:r>
          </a:p>
          <a:p>
            <a:pPr lvl="2"/>
            <a:r>
              <a:rPr lang="en-US" dirty="0"/>
              <a:t>National Incident Based Reporting System (NIBRS)</a:t>
            </a:r>
          </a:p>
          <a:p>
            <a:pPr lvl="2"/>
            <a:r>
              <a:rPr lang="en-US" dirty="0"/>
              <a:t>FBI’s Uniform Crime Reports (UCR)</a:t>
            </a:r>
          </a:p>
          <a:p>
            <a:pPr lvl="1"/>
            <a:r>
              <a:rPr lang="en-US" dirty="0"/>
              <a:t>Victimization surveys </a:t>
            </a:r>
          </a:p>
          <a:p>
            <a:pPr lvl="2"/>
            <a:r>
              <a:rPr lang="en-US" dirty="0"/>
              <a:t>National White-Collar Crime Center Victimization Survey </a:t>
            </a:r>
          </a:p>
          <a:p>
            <a:pPr lvl="1"/>
            <a:r>
              <a:rPr lang="en-US" dirty="0"/>
              <a:t>Academic research studies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Extent of White-Collar Crime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785899"/>
          </a:xfrm>
        </p:spPr>
        <p:txBody>
          <a:bodyPr>
            <a:normAutofit/>
          </a:bodyPr>
          <a:lstStyle/>
          <a:p>
            <a:r>
              <a:rPr lang="en-US" dirty="0"/>
              <a:t>According to the UCR, forgery and embezzlement cases increased dramatically between 1990 and 2009</a:t>
            </a:r>
          </a:p>
          <a:p>
            <a:pPr lvl="0"/>
            <a:r>
              <a:rPr lang="en-US" dirty="0"/>
              <a:t>The National White-Collar Crime Center’s (NW3C) 2005 victimization survey revealed that : </a:t>
            </a:r>
          </a:p>
          <a:p>
            <a:pPr lvl="1"/>
            <a:r>
              <a:rPr lang="en-US" dirty="0"/>
              <a:t>Less than one-fifth of victims report being victimized to police</a:t>
            </a:r>
          </a:p>
          <a:p>
            <a:pPr lvl="1"/>
            <a:r>
              <a:rPr lang="en-US" dirty="0"/>
              <a:t>46.5% of households reported that they had been victims of white-collar crime in the past year</a:t>
            </a:r>
          </a:p>
          <a:p>
            <a:r>
              <a:rPr lang="en-US" dirty="0"/>
              <a:t>One research study found that one in 30 employees was caught stealing from their employer in 2007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Extent of White-Collar Crime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00200"/>
            <a:ext cx="7673747" cy="4751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Brian K. Payne, White-Collar Crime: The Essentials © 2012 SAGE Publications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utchinson 2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3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755ECF1C7BF24692547BA0718C1406" ma:contentTypeVersion="0" ma:contentTypeDescription="Create a new document." ma:contentTypeScope="" ma:versionID="bd44395808b37fb440f46cae40a07dc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72CB0DC-021A-4EE4-9699-D6C688C34B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0FE755-786B-4D96-928A-516A4FC605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54E46430-5C06-4424-9F8B-094DAC15F407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Hutchinson 2e</Template>
  <TotalTime>138</TotalTime>
  <Words>1073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Courier New</vt:lpstr>
      <vt:lpstr>Georgia</vt:lpstr>
      <vt:lpstr>Palatino Linotype</vt:lpstr>
      <vt:lpstr>Wingdings</vt:lpstr>
      <vt:lpstr>Wingdings 2</vt:lpstr>
      <vt:lpstr>Hutchinson 2e</vt:lpstr>
      <vt:lpstr>file:///\\SAGEFS01\Departments\SagePub\HigherEd\EdAcq\Books\Our%20Documents\EdAcq\Rachael\CJ&amp;Criminology\Payne\Anciilaries%20from%20Rob\PPTs\!OLE_LINK2</vt:lpstr>
      <vt:lpstr>UNDERSTANDING WHITE-COLLAR CRIME: Definitions, Extent, and Consequences </vt:lpstr>
      <vt:lpstr>Understanding White-Collar Crime</vt:lpstr>
      <vt:lpstr>White-Collar Crime:  An Evolving Concept</vt:lpstr>
      <vt:lpstr>White-Collar Crime:  An Evolving Concept</vt:lpstr>
      <vt:lpstr>White-Collar Crime:  An Evolving Concept</vt:lpstr>
      <vt:lpstr>Modern Conceptualizations  of White-Collar Crime </vt:lpstr>
      <vt:lpstr>Extent of White-Collar Crime</vt:lpstr>
      <vt:lpstr>Extent of White-Collar Crime</vt:lpstr>
      <vt:lpstr>Extent of White-Collar Crime</vt:lpstr>
      <vt:lpstr>Extent of White-Collar Crime</vt:lpstr>
      <vt:lpstr>Consequences of White-Collar Crime</vt:lpstr>
      <vt:lpstr>Consequences of White-Collar Crime</vt:lpstr>
      <vt:lpstr>Public Attitudes About  White-Collar Crime </vt:lpstr>
      <vt:lpstr> </vt:lpstr>
      <vt:lpstr>Characteristics of White-Collar Offenders</vt:lpstr>
      <vt:lpstr>Characteristics of White-Collar Offenders</vt:lpstr>
    </vt:vector>
  </TitlesOfParts>
  <Company>Sage Publications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MaryAnn Vail</dc:creator>
  <cp:lastModifiedBy>CHARLESREE EVANS</cp:lastModifiedBy>
  <cp:revision>45</cp:revision>
  <dcterms:created xsi:type="dcterms:W3CDTF">2011-07-18T20:10:40Z</dcterms:created>
  <dcterms:modified xsi:type="dcterms:W3CDTF">2019-11-18T00:41:47Z</dcterms:modified>
</cp:coreProperties>
</file>