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handoutMasterIdLst>
    <p:handoutMasterId r:id="rId35"/>
  </p:handoutMasterIdLst>
  <p:sldIdLst>
    <p:sldId id="256" r:id="rId2"/>
    <p:sldId id="291" r:id="rId3"/>
    <p:sldId id="292" r:id="rId4"/>
    <p:sldId id="293" r:id="rId5"/>
    <p:sldId id="294" r:id="rId6"/>
    <p:sldId id="317" r:id="rId7"/>
    <p:sldId id="318" r:id="rId8"/>
    <p:sldId id="319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4" r:id="rId18"/>
    <p:sldId id="303" r:id="rId19"/>
    <p:sldId id="305" r:id="rId20"/>
    <p:sldId id="306" r:id="rId21"/>
    <p:sldId id="307" r:id="rId22"/>
    <p:sldId id="314" r:id="rId23"/>
    <p:sldId id="315" r:id="rId24"/>
    <p:sldId id="316" r:id="rId25"/>
    <p:sldId id="308" r:id="rId26"/>
    <p:sldId id="312" r:id="rId27"/>
    <p:sldId id="309" r:id="rId28"/>
    <p:sldId id="310" r:id="rId29"/>
    <p:sldId id="311" r:id="rId30"/>
    <p:sldId id="321" r:id="rId31"/>
    <p:sldId id="323" r:id="rId32"/>
    <p:sldId id="324" r:id="rId33"/>
    <p:sldId id="326" r:id="rId3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No. of Contractors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cat>
            <c:numRef>
              <c:f>Sheet1!$A$2:$A$5</c:f>
              <c:numCache>
                <c:formatCode>General</c:formatCode>
                <c:ptCount val="4"/>
                <c:pt idx="0">
                  <c:v>1980</c:v>
                </c:pt>
                <c:pt idx="1">
                  <c:v>1985</c:v>
                </c:pt>
                <c:pt idx="2">
                  <c:v>2007</c:v>
                </c:pt>
                <c:pt idx="3">
                  <c:v>2011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24</c:v>
                </c:pt>
                <c:pt idx="1">
                  <c:v>28</c:v>
                </c:pt>
                <c:pt idx="2">
                  <c:v>22</c:v>
                </c:pt>
                <c:pt idx="3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706-400D-9B6A-E8D26292A12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Contract Awards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dLbls>
            <c:dLbl>
              <c:idx val="0"/>
              <c:layout>
                <c:manualLayout>
                  <c:x val="-3.921568627450981E-2"/>
                  <c:y val="4.629629629629630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7.19 (5.7%)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706-400D-9B6A-E8D26292A12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33.38 (7.4%)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706-400D-9B6A-E8D26292A125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1980</c:v>
                </c:pt>
                <c:pt idx="1">
                  <c:v>1985</c:v>
                </c:pt>
                <c:pt idx="2">
                  <c:v>2007</c:v>
                </c:pt>
                <c:pt idx="3">
                  <c:v>2011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7.1899999999999995</c:v>
                </c:pt>
                <c:pt idx="1">
                  <c:v>7.8</c:v>
                </c:pt>
                <c:pt idx="2">
                  <c:v>25.34</c:v>
                </c:pt>
                <c:pt idx="3">
                  <c:v>33.379999999999995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706-400D-9B6A-E8D26292A125}"/>
            </c:ext>
          </c:extLst>
        </c:ser>
        <c:dLbls/>
        <c:marker val="1"/>
        <c:axId val="192056704"/>
        <c:axId val="193602688"/>
      </c:lineChart>
      <c:catAx>
        <c:axId val="192056704"/>
        <c:scaling>
          <c:orientation val="minMax"/>
        </c:scaling>
        <c:axPos val="b"/>
        <c:numFmt formatCode="General" sourceLinked="1"/>
        <c:tickLblPos val="nextTo"/>
        <c:crossAx val="193602688"/>
        <c:crosses val="autoZero"/>
        <c:auto val="1"/>
        <c:lblAlgn val="ctr"/>
        <c:lblOffset val="100"/>
      </c:catAx>
      <c:valAx>
        <c:axId val="193602688"/>
        <c:scaling>
          <c:orientation val="minMax"/>
        </c:scaling>
        <c:axPos val="l"/>
        <c:majorGridlines/>
        <c:numFmt formatCode="General" sourceLinked="1"/>
        <c:tickLblPos val="nextTo"/>
        <c:crossAx val="192056704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No. of Contractors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cat>
            <c:numRef>
              <c:f>Sheet1!$A$2:$A$5</c:f>
              <c:numCache>
                <c:formatCode>General</c:formatCode>
                <c:ptCount val="4"/>
                <c:pt idx="0">
                  <c:v>1982</c:v>
                </c:pt>
                <c:pt idx="1">
                  <c:v>1985</c:v>
                </c:pt>
                <c:pt idx="2">
                  <c:v>2007</c:v>
                </c:pt>
                <c:pt idx="3">
                  <c:v>2011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2">
                  <c:v>5</c:v>
                </c:pt>
                <c:pt idx="3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02A-4E68-88D8-5A1899E3CD0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Contract Awards, $B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dLbls>
            <c:dLbl>
              <c:idx val="0"/>
              <c:layout>
                <c:manualLayout>
                  <c:x val="-5.5555555555555539E-2"/>
                  <c:y val="-7.40740740740740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7.46 (34.8%)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02A-4E68-88D8-5A1899E3CD0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40.84 (9%)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02A-4E68-88D8-5A1899E3CD09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1982</c:v>
                </c:pt>
                <c:pt idx="1">
                  <c:v>1985</c:v>
                </c:pt>
                <c:pt idx="2">
                  <c:v>2007</c:v>
                </c:pt>
                <c:pt idx="3">
                  <c:v>2011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7.46</c:v>
                </c:pt>
                <c:pt idx="1">
                  <c:v>4.6099999999999994</c:v>
                </c:pt>
                <c:pt idx="2">
                  <c:v>38.690000000000005</c:v>
                </c:pt>
                <c:pt idx="3">
                  <c:v>40.839999999999996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02A-4E68-88D8-5A1899E3CD09}"/>
            </c:ext>
          </c:extLst>
        </c:ser>
        <c:dLbls/>
        <c:marker val="1"/>
        <c:axId val="163385344"/>
        <c:axId val="163386880"/>
      </c:lineChart>
      <c:catAx>
        <c:axId val="163385344"/>
        <c:scaling>
          <c:orientation val="minMax"/>
        </c:scaling>
        <c:axPos val="b"/>
        <c:numFmt formatCode="General" sourceLinked="1"/>
        <c:tickLblPos val="nextTo"/>
        <c:crossAx val="163386880"/>
        <c:crosses val="autoZero"/>
        <c:auto val="1"/>
        <c:lblAlgn val="ctr"/>
        <c:lblOffset val="100"/>
      </c:catAx>
      <c:valAx>
        <c:axId val="163386880"/>
        <c:scaling>
          <c:orientation val="minMax"/>
        </c:scaling>
        <c:axPos val="l"/>
        <c:majorGridlines/>
        <c:numFmt formatCode="General" sourceLinked="1"/>
        <c:tickLblPos val="nextTo"/>
        <c:crossAx val="163385344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No. of Contractors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1980</c:v>
                </c:pt>
                <c:pt idx="1">
                  <c:v>1985</c:v>
                </c:pt>
                <c:pt idx="2">
                  <c:v>2007</c:v>
                </c:pt>
                <c:pt idx="3">
                  <c:v>2011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2">
                  <c:v>11</c:v>
                </c:pt>
                <c:pt idx="3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4E3-4667-8660-99221D49104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Contract Awards, $B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dLbls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25.77 (5.7%)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4E3-4667-8660-99221D49104C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1980</c:v>
                </c:pt>
                <c:pt idx="1">
                  <c:v>1985</c:v>
                </c:pt>
                <c:pt idx="2">
                  <c:v>2007</c:v>
                </c:pt>
                <c:pt idx="3">
                  <c:v>2011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4.3</c:v>
                </c:pt>
                <c:pt idx="2">
                  <c:v>8.02</c:v>
                </c:pt>
                <c:pt idx="3">
                  <c:v>25.77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4E3-4667-8660-99221D49104C}"/>
            </c:ext>
          </c:extLst>
        </c:ser>
        <c:dLbls/>
        <c:marker val="1"/>
        <c:axId val="191106432"/>
        <c:axId val="191161472"/>
      </c:lineChart>
      <c:catAx>
        <c:axId val="191106432"/>
        <c:scaling>
          <c:orientation val="minMax"/>
        </c:scaling>
        <c:axPos val="b"/>
        <c:numFmt formatCode="General" sourceLinked="1"/>
        <c:tickLblPos val="nextTo"/>
        <c:crossAx val="191161472"/>
        <c:crosses val="autoZero"/>
        <c:auto val="1"/>
        <c:lblAlgn val="ctr"/>
        <c:lblOffset val="100"/>
      </c:catAx>
      <c:valAx>
        <c:axId val="191161472"/>
        <c:scaling>
          <c:orientation val="minMax"/>
        </c:scaling>
        <c:axPos val="l"/>
        <c:majorGridlines/>
        <c:numFmt formatCode="General" sourceLinked="1"/>
        <c:tickLblPos val="nextTo"/>
        <c:crossAx val="191106432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6A08875-CEC7-459F-B5A8-08D32E9DBB05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BFD39E3-A8D2-4860-9FDF-4E59EEE63F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9799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8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5" name="Rectangle 163"/>
            <p:cNvSpPr>
              <a:spLocks noChangeArrowheads="1"/>
            </p:cNvSpPr>
            <p:nvPr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6" name="Group 166"/>
            <p:cNvGrpSpPr>
              <a:grpSpLocks/>
            </p:cNvGrpSpPr>
            <p:nvPr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7"/>
              <p:cNvSpPr>
                <a:spLocks/>
              </p:cNvSpPr>
              <p:nvPr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5760 w 4848"/>
                  <a:gd name="T1" fmla="*/ 1032 h 432"/>
                  <a:gd name="T2" fmla="*/ 0 w 4848"/>
                  <a:gd name="T3" fmla="*/ 1032 h 432"/>
                  <a:gd name="T4" fmla="*/ 0 w 4848"/>
                  <a:gd name="T5" fmla="*/ 0 h 432"/>
                  <a:gd name="T6" fmla="*/ 5760 w 4848"/>
                  <a:gd name="T7" fmla="*/ 0 h 432"/>
                  <a:gd name="T8" fmla="*/ 5760 w 4848"/>
                  <a:gd name="T9" fmla="*/ 1032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" name="Group 165"/>
              <p:cNvGrpSpPr>
                <a:grpSpLocks/>
              </p:cNvGrpSpPr>
              <p:nvPr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10"/>
                <p:cNvSpPr>
                  <a:spLocks/>
                </p:cNvSpPr>
                <p:nvPr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6 w 15"/>
                    <a:gd name="T1" fmla="*/ 10 h 23"/>
                    <a:gd name="T2" fmla="*/ 17 w 15"/>
                    <a:gd name="T3" fmla="*/ 4 h 23"/>
                    <a:gd name="T4" fmla="*/ 15 w 15"/>
                    <a:gd name="T5" fmla="*/ 15 h 23"/>
                    <a:gd name="T6" fmla="*/ 6 w 15"/>
                    <a:gd name="T7" fmla="*/ 10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Freeform 11"/>
                <p:cNvSpPr>
                  <a:spLocks/>
                </p:cNvSpPr>
                <p:nvPr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11 h 23"/>
                    <a:gd name="T2" fmla="*/ 12 w 20"/>
                    <a:gd name="T3" fmla="*/ 3 h 23"/>
                    <a:gd name="T4" fmla="*/ 7 w 20"/>
                    <a:gd name="T5" fmla="*/ 17 h 23"/>
                    <a:gd name="T6" fmla="*/ 3 w 20"/>
                    <a:gd name="T7" fmla="*/ 11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Freeform 12"/>
                <p:cNvSpPr>
                  <a:spLocks/>
                </p:cNvSpPr>
                <p:nvPr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17 w 30"/>
                    <a:gd name="T1" fmla="*/ 27 h 42"/>
                    <a:gd name="T2" fmla="*/ 8 w 30"/>
                    <a:gd name="T3" fmla="*/ 17 h 42"/>
                    <a:gd name="T4" fmla="*/ 0 w 30"/>
                    <a:gd name="T5" fmla="*/ 7 h 42"/>
                    <a:gd name="T6" fmla="*/ 17 w 30"/>
                    <a:gd name="T7" fmla="*/ 2 h 42"/>
                    <a:gd name="T8" fmla="*/ 31 w 30"/>
                    <a:gd name="T9" fmla="*/ 19 h 42"/>
                    <a:gd name="T10" fmla="*/ 29 w 30"/>
                    <a:gd name="T11" fmla="*/ 25 h 42"/>
                    <a:gd name="T12" fmla="*/ 17 w 30"/>
                    <a:gd name="T13" fmla="*/ 27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Freeform 13"/>
                <p:cNvSpPr>
                  <a:spLocks/>
                </p:cNvSpPr>
                <p:nvPr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12 h 16"/>
                    <a:gd name="T2" fmla="*/ 3 w 25"/>
                    <a:gd name="T3" fmla="*/ 6 h 16"/>
                    <a:gd name="T4" fmla="*/ 15 w 25"/>
                    <a:gd name="T5" fmla="*/ 0 h 16"/>
                    <a:gd name="T6" fmla="*/ 15 w 25"/>
                    <a:gd name="T7" fmla="*/ 1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Freeform 14"/>
                <p:cNvSpPr>
                  <a:spLocks/>
                </p:cNvSpPr>
                <p:nvPr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20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10 h 46"/>
                    <a:gd name="T8" fmla="*/ 32 w 65"/>
                    <a:gd name="T9" fmla="*/ 22 h 46"/>
                    <a:gd name="T10" fmla="*/ 12 w 65"/>
                    <a:gd name="T11" fmla="*/ 39 h 46"/>
                    <a:gd name="T12" fmla="*/ 8 w 65"/>
                    <a:gd name="T13" fmla="*/ 17 h 46"/>
                    <a:gd name="T14" fmla="*/ 12 w 65"/>
                    <a:gd name="T15" fmla="*/ 12 h 46"/>
                    <a:gd name="T16" fmla="*/ 14 w 65"/>
                    <a:gd name="T17" fmla="*/ 2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Freeform 15"/>
                <p:cNvSpPr>
                  <a:spLocks/>
                </p:cNvSpPr>
                <p:nvPr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26 h 47"/>
                    <a:gd name="T2" fmla="*/ 18 w 69"/>
                    <a:gd name="T3" fmla="*/ 21 h 47"/>
                    <a:gd name="T4" fmla="*/ 51 w 69"/>
                    <a:gd name="T5" fmla="*/ 1 h 47"/>
                    <a:gd name="T6" fmla="*/ 63 w 69"/>
                    <a:gd name="T7" fmla="*/ 2 h 47"/>
                    <a:gd name="T8" fmla="*/ 49 w 69"/>
                    <a:gd name="T9" fmla="*/ 16 h 47"/>
                    <a:gd name="T10" fmla="*/ 28 w 69"/>
                    <a:gd name="T11" fmla="*/ 27 h 47"/>
                    <a:gd name="T12" fmla="*/ 22 w 69"/>
                    <a:gd name="T13" fmla="*/ 39 h 47"/>
                    <a:gd name="T14" fmla="*/ 16 w 69"/>
                    <a:gd name="T15" fmla="*/ 37 h 47"/>
                    <a:gd name="T16" fmla="*/ 12 w 69"/>
                    <a:gd name="T17" fmla="*/ 32 h 47"/>
                    <a:gd name="T18" fmla="*/ 0 w 69"/>
                    <a:gd name="T19" fmla="*/ 29 h 47"/>
                    <a:gd name="T20" fmla="*/ 0 w 69"/>
                    <a:gd name="T21" fmla="*/ 26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Freeform 16"/>
                <p:cNvSpPr>
                  <a:spLocks/>
                </p:cNvSpPr>
                <p:nvPr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3 h 277"/>
                    <a:gd name="T2" fmla="*/ 36 w 355"/>
                    <a:gd name="T3" fmla="*/ 15 h 277"/>
                    <a:gd name="T4" fmla="*/ 46 w 355"/>
                    <a:gd name="T5" fmla="*/ 25 h 277"/>
                    <a:gd name="T6" fmla="*/ 76 w 355"/>
                    <a:gd name="T7" fmla="*/ 43 h 277"/>
                    <a:gd name="T8" fmla="*/ 92 w 355"/>
                    <a:gd name="T9" fmla="*/ 54 h 277"/>
                    <a:gd name="T10" fmla="*/ 122 w 355"/>
                    <a:gd name="T11" fmla="*/ 81 h 277"/>
                    <a:gd name="T12" fmla="*/ 136 w 355"/>
                    <a:gd name="T13" fmla="*/ 105 h 277"/>
                    <a:gd name="T14" fmla="*/ 148 w 355"/>
                    <a:gd name="T15" fmla="*/ 109 h 277"/>
                    <a:gd name="T16" fmla="*/ 154 w 355"/>
                    <a:gd name="T17" fmla="*/ 123 h 277"/>
                    <a:gd name="T18" fmla="*/ 176 w 355"/>
                    <a:gd name="T19" fmla="*/ 125 h 277"/>
                    <a:gd name="T20" fmla="*/ 170 w 355"/>
                    <a:gd name="T21" fmla="*/ 161 h 277"/>
                    <a:gd name="T22" fmla="*/ 179 w 355"/>
                    <a:gd name="T23" fmla="*/ 184 h 277"/>
                    <a:gd name="T24" fmla="*/ 197 w 355"/>
                    <a:gd name="T25" fmla="*/ 191 h 277"/>
                    <a:gd name="T26" fmla="*/ 215 w 355"/>
                    <a:gd name="T27" fmla="*/ 193 h 277"/>
                    <a:gd name="T28" fmla="*/ 235 w 355"/>
                    <a:gd name="T29" fmla="*/ 199 h 277"/>
                    <a:gd name="T30" fmla="*/ 253 w 355"/>
                    <a:gd name="T31" fmla="*/ 194 h 277"/>
                    <a:gd name="T32" fmla="*/ 271 w 355"/>
                    <a:gd name="T33" fmla="*/ 204 h 277"/>
                    <a:gd name="T34" fmla="*/ 295 w 355"/>
                    <a:gd name="T35" fmla="*/ 211 h 277"/>
                    <a:gd name="T36" fmla="*/ 313 w 355"/>
                    <a:gd name="T37" fmla="*/ 217 h 277"/>
                    <a:gd name="T38" fmla="*/ 351 w 355"/>
                    <a:gd name="T39" fmla="*/ 219 h 277"/>
                    <a:gd name="T40" fmla="*/ 341 w 355"/>
                    <a:gd name="T41" fmla="*/ 226 h 277"/>
                    <a:gd name="T42" fmla="*/ 321 w 355"/>
                    <a:gd name="T43" fmla="*/ 224 h 277"/>
                    <a:gd name="T44" fmla="*/ 299 w 355"/>
                    <a:gd name="T45" fmla="*/ 222 h 277"/>
                    <a:gd name="T46" fmla="*/ 287 w 355"/>
                    <a:gd name="T47" fmla="*/ 219 h 277"/>
                    <a:gd name="T48" fmla="*/ 251 w 355"/>
                    <a:gd name="T49" fmla="*/ 217 h 277"/>
                    <a:gd name="T50" fmla="*/ 233 w 355"/>
                    <a:gd name="T51" fmla="*/ 214 h 277"/>
                    <a:gd name="T52" fmla="*/ 172 w 355"/>
                    <a:gd name="T53" fmla="*/ 199 h 277"/>
                    <a:gd name="T54" fmla="*/ 160 w 355"/>
                    <a:gd name="T55" fmla="*/ 178 h 277"/>
                    <a:gd name="T56" fmla="*/ 126 w 355"/>
                    <a:gd name="T57" fmla="*/ 165 h 277"/>
                    <a:gd name="T58" fmla="*/ 108 w 355"/>
                    <a:gd name="T59" fmla="*/ 153 h 277"/>
                    <a:gd name="T60" fmla="*/ 94 w 355"/>
                    <a:gd name="T61" fmla="*/ 130 h 277"/>
                    <a:gd name="T62" fmla="*/ 68 w 355"/>
                    <a:gd name="T63" fmla="*/ 89 h 277"/>
                    <a:gd name="T64" fmla="*/ 64 w 355"/>
                    <a:gd name="T65" fmla="*/ 84 h 277"/>
                    <a:gd name="T66" fmla="*/ 58 w 355"/>
                    <a:gd name="T67" fmla="*/ 82 h 277"/>
                    <a:gd name="T68" fmla="*/ 54 w 355"/>
                    <a:gd name="T69" fmla="*/ 72 h 277"/>
                    <a:gd name="T70" fmla="*/ 38 w 355"/>
                    <a:gd name="T71" fmla="*/ 48 h 277"/>
                    <a:gd name="T72" fmla="*/ 20 w 355"/>
                    <a:gd name="T73" fmla="*/ 33 h 277"/>
                    <a:gd name="T74" fmla="*/ 4 w 355"/>
                    <a:gd name="T75" fmla="*/ 18 h 277"/>
                    <a:gd name="T76" fmla="*/ 10 w 355"/>
                    <a:gd name="T77" fmla="*/ 2 h 277"/>
                    <a:gd name="T78" fmla="*/ 10 w 355"/>
                    <a:gd name="T79" fmla="*/ 3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Freeform 17"/>
                <p:cNvSpPr>
                  <a:spLocks/>
                </p:cNvSpPr>
                <p:nvPr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54 h 206"/>
                    <a:gd name="T2" fmla="*/ 66 w 156"/>
                    <a:gd name="T3" fmla="*/ 47 h 206"/>
                    <a:gd name="T4" fmla="*/ 68 w 156"/>
                    <a:gd name="T5" fmla="*/ 42 h 206"/>
                    <a:gd name="T6" fmla="*/ 81 w 156"/>
                    <a:gd name="T7" fmla="*/ 36 h 206"/>
                    <a:gd name="T8" fmla="*/ 107 w 156"/>
                    <a:gd name="T9" fmla="*/ 18 h 206"/>
                    <a:gd name="T10" fmla="*/ 113 w 156"/>
                    <a:gd name="T11" fmla="*/ 3 h 206"/>
                    <a:gd name="T12" fmla="*/ 125 w 156"/>
                    <a:gd name="T13" fmla="*/ 0 h 206"/>
                    <a:gd name="T14" fmla="*/ 151 w 156"/>
                    <a:gd name="T15" fmla="*/ 23 h 206"/>
                    <a:gd name="T16" fmla="*/ 147 w 156"/>
                    <a:gd name="T17" fmla="*/ 36 h 206"/>
                    <a:gd name="T18" fmla="*/ 127 w 156"/>
                    <a:gd name="T19" fmla="*/ 52 h 206"/>
                    <a:gd name="T20" fmla="*/ 133 w 156"/>
                    <a:gd name="T21" fmla="*/ 76 h 206"/>
                    <a:gd name="T22" fmla="*/ 143 w 156"/>
                    <a:gd name="T23" fmla="*/ 89 h 206"/>
                    <a:gd name="T24" fmla="*/ 147 w 156"/>
                    <a:gd name="T25" fmla="*/ 104 h 206"/>
                    <a:gd name="T26" fmla="*/ 129 w 156"/>
                    <a:gd name="T27" fmla="*/ 104 h 206"/>
                    <a:gd name="T28" fmla="*/ 117 w 156"/>
                    <a:gd name="T29" fmla="*/ 118 h 206"/>
                    <a:gd name="T30" fmla="*/ 105 w 156"/>
                    <a:gd name="T31" fmla="*/ 126 h 206"/>
                    <a:gd name="T32" fmla="*/ 101 w 156"/>
                    <a:gd name="T33" fmla="*/ 161 h 206"/>
                    <a:gd name="T34" fmla="*/ 89 w 156"/>
                    <a:gd name="T35" fmla="*/ 164 h 206"/>
                    <a:gd name="T36" fmla="*/ 83 w 156"/>
                    <a:gd name="T37" fmla="*/ 167 h 206"/>
                    <a:gd name="T38" fmla="*/ 76 w 156"/>
                    <a:gd name="T39" fmla="*/ 164 h 206"/>
                    <a:gd name="T40" fmla="*/ 72 w 156"/>
                    <a:gd name="T41" fmla="*/ 154 h 206"/>
                    <a:gd name="T42" fmla="*/ 60 w 156"/>
                    <a:gd name="T43" fmla="*/ 151 h 206"/>
                    <a:gd name="T44" fmla="*/ 42 w 156"/>
                    <a:gd name="T45" fmla="*/ 157 h 206"/>
                    <a:gd name="T46" fmla="*/ 28 w 156"/>
                    <a:gd name="T47" fmla="*/ 151 h 206"/>
                    <a:gd name="T48" fmla="*/ 10 w 156"/>
                    <a:gd name="T49" fmla="*/ 120 h 206"/>
                    <a:gd name="T50" fmla="*/ 4 w 156"/>
                    <a:gd name="T51" fmla="*/ 105 h 206"/>
                    <a:gd name="T52" fmla="*/ 0 w 156"/>
                    <a:gd name="T53" fmla="*/ 96 h 206"/>
                    <a:gd name="T54" fmla="*/ 20 w 156"/>
                    <a:gd name="T55" fmla="*/ 78 h 206"/>
                    <a:gd name="T56" fmla="*/ 32 w 156"/>
                    <a:gd name="T57" fmla="*/ 84 h 206"/>
                    <a:gd name="T58" fmla="*/ 34 w 156"/>
                    <a:gd name="T59" fmla="*/ 65 h 206"/>
                    <a:gd name="T60" fmla="*/ 52 w 156"/>
                    <a:gd name="T61" fmla="*/ 57 h 206"/>
                    <a:gd name="T62" fmla="*/ 54 w 156"/>
                    <a:gd name="T63" fmla="*/ 54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Freeform 18"/>
                <p:cNvSpPr>
                  <a:spLocks/>
                </p:cNvSpPr>
                <p:nvPr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27 h 38"/>
                    <a:gd name="T2" fmla="*/ 18 w 109"/>
                    <a:gd name="T3" fmla="*/ 8 h 38"/>
                    <a:gd name="T4" fmla="*/ 46 w 109"/>
                    <a:gd name="T5" fmla="*/ 17 h 38"/>
                    <a:gd name="T6" fmla="*/ 73 w 109"/>
                    <a:gd name="T7" fmla="*/ 12 h 38"/>
                    <a:gd name="T8" fmla="*/ 91 w 109"/>
                    <a:gd name="T9" fmla="*/ 0 h 38"/>
                    <a:gd name="T10" fmla="*/ 77 w 109"/>
                    <a:gd name="T11" fmla="*/ 22 h 38"/>
                    <a:gd name="T12" fmla="*/ 61 w 109"/>
                    <a:gd name="T13" fmla="*/ 32 h 38"/>
                    <a:gd name="T14" fmla="*/ 42 w 109"/>
                    <a:gd name="T15" fmla="*/ 27 h 38"/>
                    <a:gd name="T16" fmla="*/ 14 w 109"/>
                    <a:gd name="T17" fmla="*/ 25 h 38"/>
                    <a:gd name="T18" fmla="*/ 4 w 109"/>
                    <a:gd name="T19" fmla="*/ 27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Freeform 19"/>
                <p:cNvSpPr>
                  <a:spLocks/>
                </p:cNvSpPr>
                <p:nvPr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15 h 104"/>
                    <a:gd name="T2" fmla="*/ 18 w 76"/>
                    <a:gd name="T3" fmla="*/ 0 h 104"/>
                    <a:gd name="T4" fmla="*/ 34 w 76"/>
                    <a:gd name="T5" fmla="*/ 15 h 104"/>
                    <a:gd name="T6" fmla="*/ 61 w 76"/>
                    <a:gd name="T7" fmla="*/ 3 h 104"/>
                    <a:gd name="T8" fmla="*/ 45 w 76"/>
                    <a:gd name="T9" fmla="*/ 27 h 104"/>
                    <a:gd name="T10" fmla="*/ 53 w 76"/>
                    <a:gd name="T11" fmla="*/ 39 h 104"/>
                    <a:gd name="T12" fmla="*/ 57 w 76"/>
                    <a:gd name="T13" fmla="*/ 48 h 104"/>
                    <a:gd name="T14" fmla="*/ 45 w 76"/>
                    <a:gd name="T15" fmla="*/ 60 h 104"/>
                    <a:gd name="T16" fmla="*/ 34 w 76"/>
                    <a:gd name="T17" fmla="*/ 48 h 104"/>
                    <a:gd name="T18" fmla="*/ 22 w 76"/>
                    <a:gd name="T19" fmla="*/ 39 h 104"/>
                    <a:gd name="T20" fmla="*/ 28 w 76"/>
                    <a:gd name="T21" fmla="*/ 55 h 104"/>
                    <a:gd name="T22" fmla="*/ 30 w 76"/>
                    <a:gd name="T23" fmla="*/ 60 h 104"/>
                    <a:gd name="T24" fmla="*/ 20 w 76"/>
                    <a:gd name="T25" fmla="*/ 84 h 104"/>
                    <a:gd name="T26" fmla="*/ 12 w 76"/>
                    <a:gd name="T27" fmla="*/ 82 h 104"/>
                    <a:gd name="T28" fmla="*/ 8 w 76"/>
                    <a:gd name="T29" fmla="*/ 73 h 104"/>
                    <a:gd name="T30" fmla="*/ 0 w 76"/>
                    <a:gd name="T31" fmla="*/ 44 h 104"/>
                    <a:gd name="T32" fmla="*/ 2 w 76"/>
                    <a:gd name="T33" fmla="*/ 24 h 104"/>
                    <a:gd name="T34" fmla="*/ 8 w 76"/>
                    <a:gd name="T35" fmla="*/ 15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Freeform 20"/>
                <p:cNvSpPr>
                  <a:spLocks/>
                </p:cNvSpPr>
                <p:nvPr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2 h 61"/>
                    <a:gd name="T2" fmla="*/ 13 w 37"/>
                    <a:gd name="T3" fmla="*/ 0 h 61"/>
                    <a:gd name="T4" fmla="*/ 15 w 37"/>
                    <a:gd name="T5" fmla="*/ 22 h 61"/>
                    <a:gd name="T6" fmla="*/ 37 w 37"/>
                    <a:gd name="T7" fmla="*/ 31 h 61"/>
                    <a:gd name="T8" fmla="*/ 19 w 37"/>
                    <a:gd name="T9" fmla="*/ 35 h 61"/>
                    <a:gd name="T10" fmla="*/ 5 w 37"/>
                    <a:gd name="T11" fmla="*/ 47 h 61"/>
                    <a:gd name="T12" fmla="*/ 1 w 37"/>
                    <a:gd name="T13" fmla="*/ 27 h 61"/>
                    <a:gd name="T14" fmla="*/ 3 w 37"/>
                    <a:gd name="T15" fmla="*/ 22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Freeform 21"/>
                <p:cNvSpPr>
                  <a:spLocks/>
                </p:cNvSpPr>
                <p:nvPr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28 w 49"/>
                    <a:gd name="T3" fmla="*/ 0 h 29"/>
                    <a:gd name="T4" fmla="*/ 47 w 49"/>
                    <a:gd name="T5" fmla="*/ 13 h 29"/>
                    <a:gd name="T6" fmla="*/ 34 w 49"/>
                    <a:gd name="T7" fmla="*/ 12 h 29"/>
                    <a:gd name="T8" fmla="*/ 3 w 49"/>
                    <a:gd name="T9" fmla="*/ 13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Freeform 22"/>
                <p:cNvSpPr>
                  <a:spLocks/>
                </p:cNvSpPr>
                <p:nvPr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33 h 48"/>
                    <a:gd name="T2" fmla="*/ 15 w 61"/>
                    <a:gd name="T3" fmla="*/ 23 h 48"/>
                    <a:gd name="T4" fmla="*/ 3 w 61"/>
                    <a:gd name="T5" fmla="*/ 19 h 48"/>
                    <a:gd name="T6" fmla="*/ 13 w 61"/>
                    <a:gd name="T7" fmla="*/ 7 h 48"/>
                    <a:gd name="T8" fmla="*/ 25 w 61"/>
                    <a:gd name="T9" fmla="*/ 0 h 48"/>
                    <a:gd name="T10" fmla="*/ 49 w 61"/>
                    <a:gd name="T11" fmla="*/ 9 h 48"/>
                    <a:gd name="T12" fmla="*/ 53 w 61"/>
                    <a:gd name="T13" fmla="*/ 18 h 48"/>
                    <a:gd name="T14" fmla="*/ 61 w 61"/>
                    <a:gd name="T15" fmla="*/ 28 h 48"/>
                    <a:gd name="T16" fmla="*/ 41 w 61"/>
                    <a:gd name="T17" fmla="*/ 33 h 48"/>
                    <a:gd name="T18" fmla="*/ 23 w 61"/>
                    <a:gd name="T19" fmla="*/ 39 h 48"/>
                    <a:gd name="T20" fmla="*/ 21 w 61"/>
                    <a:gd name="T21" fmla="*/ 33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Freeform 23"/>
                <p:cNvSpPr>
                  <a:spLocks/>
                </p:cNvSpPr>
                <p:nvPr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23 h 182"/>
                    <a:gd name="T2" fmla="*/ 36 w 286"/>
                    <a:gd name="T3" fmla="*/ 11 h 182"/>
                    <a:gd name="T4" fmla="*/ 26 w 286"/>
                    <a:gd name="T5" fmla="*/ 25 h 182"/>
                    <a:gd name="T6" fmla="*/ 0 w 286"/>
                    <a:gd name="T7" fmla="*/ 20 h 182"/>
                    <a:gd name="T8" fmla="*/ 10 w 286"/>
                    <a:gd name="T9" fmla="*/ 34 h 182"/>
                    <a:gd name="T10" fmla="*/ 16 w 286"/>
                    <a:gd name="T11" fmla="*/ 51 h 182"/>
                    <a:gd name="T12" fmla="*/ 24 w 286"/>
                    <a:gd name="T13" fmla="*/ 39 h 182"/>
                    <a:gd name="T14" fmla="*/ 30 w 286"/>
                    <a:gd name="T15" fmla="*/ 36 h 182"/>
                    <a:gd name="T16" fmla="*/ 48 w 286"/>
                    <a:gd name="T17" fmla="*/ 46 h 182"/>
                    <a:gd name="T18" fmla="*/ 70 w 286"/>
                    <a:gd name="T19" fmla="*/ 51 h 182"/>
                    <a:gd name="T20" fmla="*/ 88 w 286"/>
                    <a:gd name="T21" fmla="*/ 59 h 182"/>
                    <a:gd name="T22" fmla="*/ 106 w 286"/>
                    <a:gd name="T23" fmla="*/ 84 h 182"/>
                    <a:gd name="T24" fmla="*/ 104 w 286"/>
                    <a:gd name="T25" fmla="*/ 100 h 182"/>
                    <a:gd name="T26" fmla="*/ 98 w 286"/>
                    <a:gd name="T27" fmla="*/ 110 h 182"/>
                    <a:gd name="T28" fmla="*/ 122 w 286"/>
                    <a:gd name="T29" fmla="*/ 105 h 182"/>
                    <a:gd name="T30" fmla="*/ 140 w 286"/>
                    <a:gd name="T31" fmla="*/ 115 h 182"/>
                    <a:gd name="T32" fmla="*/ 168 w 286"/>
                    <a:gd name="T33" fmla="*/ 121 h 182"/>
                    <a:gd name="T34" fmla="*/ 174 w 286"/>
                    <a:gd name="T35" fmla="*/ 120 h 182"/>
                    <a:gd name="T36" fmla="*/ 168 w 286"/>
                    <a:gd name="T37" fmla="*/ 110 h 182"/>
                    <a:gd name="T38" fmla="*/ 178 w 286"/>
                    <a:gd name="T39" fmla="*/ 111 h 182"/>
                    <a:gd name="T40" fmla="*/ 186 w 286"/>
                    <a:gd name="T41" fmla="*/ 97 h 182"/>
                    <a:gd name="T42" fmla="*/ 202 w 286"/>
                    <a:gd name="T43" fmla="*/ 100 h 182"/>
                    <a:gd name="T44" fmla="*/ 214 w 286"/>
                    <a:gd name="T45" fmla="*/ 106 h 182"/>
                    <a:gd name="T46" fmla="*/ 244 w 286"/>
                    <a:gd name="T47" fmla="*/ 138 h 182"/>
                    <a:gd name="T48" fmla="*/ 262 w 286"/>
                    <a:gd name="T49" fmla="*/ 146 h 182"/>
                    <a:gd name="T50" fmla="*/ 284 w 286"/>
                    <a:gd name="T51" fmla="*/ 139 h 182"/>
                    <a:gd name="T52" fmla="*/ 268 w 286"/>
                    <a:gd name="T53" fmla="*/ 131 h 182"/>
                    <a:gd name="T54" fmla="*/ 256 w 286"/>
                    <a:gd name="T55" fmla="*/ 113 h 182"/>
                    <a:gd name="T56" fmla="*/ 250 w 286"/>
                    <a:gd name="T57" fmla="*/ 108 h 182"/>
                    <a:gd name="T58" fmla="*/ 248 w 286"/>
                    <a:gd name="T59" fmla="*/ 100 h 182"/>
                    <a:gd name="T60" fmla="*/ 236 w 286"/>
                    <a:gd name="T61" fmla="*/ 95 h 182"/>
                    <a:gd name="T62" fmla="*/ 240 w 286"/>
                    <a:gd name="T63" fmla="*/ 79 h 182"/>
                    <a:gd name="T64" fmla="*/ 220 w 286"/>
                    <a:gd name="T65" fmla="*/ 70 h 182"/>
                    <a:gd name="T66" fmla="*/ 210 w 286"/>
                    <a:gd name="T67" fmla="*/ 57 h 182"/>
                    <a:gd name="T68" fmla="*/ 190 w 286"/>
                    <a:gd name="T69" fmla="*/ 44 h 182"/>
                    <a:gd name="T70" fmla="*/ 168 w 286"/>
                    <a:gd name="T71" fmla="*/ 31 h 182"/>
                    <a:gd name="T72" fmla="*/ 156 w 286"/>
                    <a:gd name="T73" fmla="*/ 28 h 182"/>
                    <a:gd name="T74" fmla="*/ 120 w 286"/>
                    <a:gd name="T75" fmla="*/ 13 h 182"/>
                    <a:gd name="T76" fmla="*/ 102 w 286"/>
                    <a:gd name="T77" fmla="*/ 3 h 182"/>
                    <a:gd name="T78" fmla="*/ 96 w 286"/>
                    <a:gd name="T79" fmla="*/ 0 h 182"/>
                    <a:gd name="T80" fmla="*/ 70 w 286"/>
                    <a:gd name="T81" fmla="*/ 8 h 182"/>
                    <a:gd name="T82" fmla="*/ 56 w 286"/>
                    <a:gd name="T83" fmla="*/ 26 h 182"/>
                    <a:gd name="T84" fmla="*/ 46 w 286"/>
                    <a:gd name="T85" fmla="*/ 23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Freeform 24"/>
                <p:cNvSpPr>
                  <a:spLocks/>
                </p:cNvSpPr>
                <p:nvPr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48 h 78"/>
                    <a:gd name="T2" fmla="*/ 27 w 78"/>
                    <a:gd name="T3" fmla="*/ 49 h 78"/>
                    <a:gd name="T4" fmla="*/ 45 w 78"/>
                    <a:gd name="T5" fmla="*/ 39 h 78"/>
                    <a:gd name="T6" fmla="*/ 57 w 78"/>
                    <a:gd name="T7" fmla="*/ 25 h 78"/>
                    <a:gd name="T8" fmla="*/ 43 w 78"/>
                    <a:gd name="T9" fmla="*/ 11 h 78"/>
                    <a:gd name="T10" fmla="*/ 43 w 78"/>
                    <a:gd name="T11" fmla="*/ 3 h 78"/>
                    <a:gd name="T12" fmla="*/ 71 w 78"/>
                    <a:gd name="T13" fmla="*/ 21 h 78"/>
                    <a:gd name="T14" fmla="*/ 67 w 78"/>
                    <a:gd name="T15" fmla="*/ 44 h 78"/>
                    <a:gd name="T16" fmla="*/ 33 w 78"/>
                    <a:gd name="T17" fmla="*/ 64 h 78"/>
                    <a:gd name="T18" fmla="*/ 9 w 78"/>
                    <a:gd name="T19" fmla="*/ 54 h 78"/>
                    <a:gd name="T20" fmla="*/ 3 w 78"/>
                    <a:gd name="T21" fmla="*/ 51 h 78"/>
                    <a:gd name="T22" fmla="*/ 1 w 78"/>
                    <a:gd name="T23" fmla="*/ 48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Freeform 25"/>
                <p:cNvSpPr>
                  <a:spLocks/>
                </p:cNvSpPr>
                <p:nvPr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3 h 18"/>
                    <a:gd name="T2" fmla="*/ 3 w 17"/>
                    <a:gd name="T3" fmla="*/ 11 h 18"/>
                    <a:gd name="T4" fmla="*/ 3 w 17"/>
                    <a:gd name="T5" fmla="*/ 3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Freeform 26"/>
                <p:cNvSpPr>
                  <a:spLocks/>
                </p:cNvSpPr>
                <p:nvPr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12 h 22"/>
                    <a:gd name="T2" fmla="*/ 14 w 26"/>
                    <a:gd name="T3" fmla="*/ 0 h 22"/>
                    <a:gd name="T4" fmla="*/ 14 w 26"/>
                    <a:gd name="T5" fmla="*/ 19 h 22"/>
                    <a:gd name="T6" fmla="*/ 8 w 26"/>
                    <a:gd name="T7" fmla="*/ 12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Freeform 27"/>
                <p:cNvSpPr>
                  <a:spLocks/>
                </p:cNvSpPr>
                <p:nvPr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10 h 15"/>
                    <a:gd name="T2" fmla="*/ 16 w 20"/>
                    <a:gd name="T3" fmla="*/ 2 h 15"/>
                    <a:gd name="T4" fmla="*/ 9 w 20"/>
                    <a:gd name="T5" fmla="*/ 10 h 15"/>
                    <a:gd name="T6" fmla="*/ 7 w 20"/>
                    <a:gd name="T7" fmla="*/ 10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Freeform 28"/>
                <p:cNvSpPr>
                  <a:spLocks/>
                </p:cNvSpPr>
                <p:nvPr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10 h 15"/>
                    <a:gd name="T2" fmla="*/ 14 w 20"/>
                    <a:gd name="T3" fmla="*/ 2 h 15"/>
                    <a:gd name="T4" fmla="*/ 14 w 20"/>
                    <a:gd name="T5" fmla="*/ 11 h 15"/>
                    <a:gd name="T6" fmla="*/ 7 w 20"/>
                    <a:gd name="T7" fmla="*/ 10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Freeform 29"/>
                <p:cNvSpPr>
                  <a:spLocks/>
                </p:cNvSpPr>
                <p:nvPr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41 h 80"/>
                    <a:gd name="T2" fmla="*/ 14 w 80"/>
                    <a:gd name="T3" fmla="*/ 20 h 80"/>
                    <a:gd name="T4" fmla="*/ 26 w 80"/>
                    <a:gd name="T5" fmla="*/ 17 h 80"/>
                    <a:gd name="T6" fmla="*/ 48 w 80"/>
                    <a:gd name="T7" fmla="*/ 15 h 80"/>
                    <a:gd name="T8" fmla="*/ 58 w 80"/>
                    <a:gd name="T9" fmla="*/ 0 h 80"/>
                    <a:gd name="T10" fmla="*/ 80 w 80"/>
                    <a:gd name="T11" fmla="*/ 33 h 80"/>
                    <a:gd name="T12" fmla="*/ 70 w 80"/>
                    <a:gd name="T13" fmla="*/ 46 h 80"/>
                    <a:gd name="T14" fmla="*/ 54 w 80"/>
                    <a:gd name="T15" fmla="*/ 51 h 80"/>
                    <a:gd name="T16" fmla="*/ 48 w 80"/>
                    <a:gd name="T17" fmla="*/ 66 h 80"/>
                    <a:gd name="T18" fmla="*/ 32 w 80"/>
                    <a:gd name="T19" fmla="*/ 56 h 80"/>
                    <a:gd name="T20" fmla="*/ 38 w 80"/>
                    <a:gd name="T21" fmla="*/ 43 h 80"/>
                    <a:gd name="T22" fmla="*/ 30 w 80"/>
                    <a:gd name="T23" fmla="*/ 23 h 80"/>
                    <a:gd name="T24" fmla="*/ 20 w 80"/>
                    <a:gd name="T25" fmla="*/ 40 h 80"/>
                    <a:gd name="T26" fmla="*/ 8 w 80"/>
                    <a:gd name="T27" fmla="*/ 46 h 80"/>
                    <a:gd name="T28" fmla="*/ 0 w 80"/>
                    <a:gd name="T29" fmla="*/ 41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Freeform 30"/>
                <p:cNvSpPr>
                  <a:spLocks/>
                </p:cNvSpPr>
                <p:nvPr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78 h 174"/>
                    <a:gd name="T2" fmla="*/ 26 w 94"/>
                    <a:gd name="T3" fmla="*/ 104 h 174"/>
                    <a:gd name="T4" fmla="*/ 32 w 94"/>
                    <a:gd name="T5" fmla="*/ 88 h 174"/>
                    <a:gd name="T6" fmla="*/ 52 w 94"/>
                    <a:gd name="T7" fmla="*/ 82 h 174"/>
                    <a:gd name="T8" fmla="*/ 46 w 94"/>
                    <a:gd name="T9" fmla="*/ 101 h 174"/>
                    <a:gd name="T10" fmla="*/ 66 w 94"/>
                    <a:gd name="T11" fmla="*/ 103 h 174"/>
                    <a:gd name="T12" fmla="*/ 76 w 94"/>
                    <a:gd name="T13" fmla="*/ 116 h 174"/>
                    <a:gd name="T14" fmla="*/ 58 w 94"/>
                    <a:gd name="T15" fmla="*/ 121 h 174"/>
                    <a:gd name="T16" fmla="*/ 74 w 94"/>
                    <a:gd name="T17" fmla="*/ 142 h 174"/>
                    <a:gd name="T18" fmla="*/ 84 w 94"/>
                    <a:gd name="T19" fmla="*/ 126 h 174"/>
                    <a:gd name="T20" fmla="*/ 82 w 94"/>
                    <a:gd name="T21" fmla="*/ 91 h 174"/>
                    <a:gd name="T22" fmla="*/ 60 w 94"/>
                    <a:gd name="T23" fmla="*/ 87 h 174"/>
                    <a:gd name="T24" fmla="*/ 50 w 94"/>
                    <a:gd name="T25" fmla="*/ 67 h 174"/>
                    <a:gd name="T26" fmla="*/ 34 w 94"/>
                    <a:gd name="T27" fmla="*/ 67 h 174"/>
                    <a:gd name="T28" fmla="*/ 30 w 94"/>
                    <a:gd name="T29" fmla="*/ 57 h 174"/>
                    <a:gd name="T30" fmla="*/ 42 w 94"/>
                    <a:gd name="T31" fmla="*/ 34 h 174"/>
                    <a:gd name="T32" fmla="*/ 30 w 94"/>
                    <a:gd name="T33" fmla="*/ 0 h 174"/>
                    <a:gd name="T34" fmla="*/ 18 w 94"/>
                    <a:gd name="T35" fmla="*/ 18 h 174"/>
                    <a:gd name="T36" fmla="*/ 4 w 94"/>
                    <a:gd name="T37" fmla="*/ 38 h 174"/>
                    <a:gd name="T38" fmla="*/ 14 w 94"/>
                    <a:gd name="T39" fmla="*/ 62 h 174"/>
                    <a:gd name="T40" fmla="*/ 14 w 94"/>
                    <a:gd name="T41" fmla="*/ 78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Freeform 31"/>
                <p:cNvSpPr>
                  <a:spLocks/>
                </p:cNvSpPr>
                <p:nvPr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0 h 50"/>
                    <a:gd name="T2" fmla="*/ 12 w 32"/>
                    <a:gd name="T3" fmla="*/ 0 h 50"/>
                    <a:gd name="T4" fmla="*/ 20 w 32"/>
                    <a:gd name="T5" fmla="*/ 13 h 50"/>
                    <a:gd name="T6" fmla="*/ 22 w 32"/>
                    <a:gd name="T7" fmla="*/ 20 h 50"/>
                    <a:gd name="T8" fmla="*/ 28 w 32"/>
                    <a:gd name="T9" fmla="*/ 21 h 50"/>
                    <a:gd name="T10" fmla="*/ 32 w 32"/>
                    <a:gd name="T11" fmla="*/ 31 h 50"/>
                    <a:gd name="T12" fmla="*/ 18 w 32"/>
                    <a:gd name="T13" fmla="*/ 41 h 50"/>
                    <a:gd name="T14" fmla="*/ 6 w 32"/>
                    <a:gd name="T15" fmla="*/ 20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Freeform 32"/>
                <p:cNvSpPr>
                  <a:spLocks/>
                </p:cNvSpPr>
                <p:nvPr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36 h 50"/>
                    <a:gd name="T2" fmla="*/ 23 w 43"/>
                    <a:gd name="T3" fmla="*/ 16 h 50"/>
                    <a:gd name="T4" fmla="*/ 38 w 43"/>
                    <a:gd name="T5" fmla="*/ 0 h 50"/>
                    <a:gd name="T6" fmla="*/ 25 w 43"/>
                    <a:gd name="T7" fmla="*/ 23 h 50"/>
                    <a:gd name="T8" fmla="*/ 2 w 43"/>
                    <a:gd name="T9" fmla="*/ 41 h 50"/>
                    <a:gd name="T10" fmla="*/ 0 w 43"/>
                    <a:gd name="T11" fmla="*/ 3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Freeform 33"/>
                <p:cNvSpPr>
                  <a:spLocks/>
                </p:cNvSpPr>
                <p:nvPr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31 w 471"/>
                    <a:gd name="T1" fmla="*/ 436 h 281"/>
                    <a:gd name="T2" fmla="*/ 36 w 471"/>
                    <a:gd name="T3" fmla="*/ 390 h 281"/>
                    <a:gd name="T4" fmla="*/ 33 w 471"/>
                    <a:gd name="T5" fmla="*/ 382 h 281"/>
                    <a:gd name="T6" fmla="*/ 24 w 471"/>
                    <a:gd name="T7" fmla="*/ 340 h 281"/>
                    <a:gd name="T8" fmla="*/ 6 w 471"/>
                    <a:gd name="T9" fmla="*/ 335 h 281"/>
                    <a:gd name="T10" fmla="*/ 0 w 471"/>
                    <a:gd name="T11" fmla="*/ 298 h 281"/>
                    <a:gd name="T12" fmla="*/ 18 w 471"/>
                    <a:gd name="T13" fmla="*/ 281 h 281"/>
                    <a:gd name="T14" fmla="*/ 9 w 471"/>
                    <a:gd name="T15" fmla="*/ 257 h 281"/>
                    <a:gd name="T16" fmla="*/ 3 w 471"/>
                    <a:gd name="T17" fmla="*/ 249 h 281"/>
                    <a:gd name="T18" fmla="*/ 42 w 471"/>
                    <a:gd name="T19" fmla="*/ 187 h 281"/>
                    <a:gd name="T20" fmla="*/ 65 w 471"/>
                    <a:gd name="T21" fmla="*/ 150 h 281"/>
                    <a:gd name="T22" fmla="*/ 63 w 471"/>
                    <a:gd name="T23" fmla="*/ 109 h 281"/>
                    <a:gd name="T24" fmla="*/ 36 w 471"/>
                    <a:gd name="T25" fmla="*/ 67 h 281"/>
                    <a:gd name="T26" fmla="*/ 30 w 471"/>
                    <a:gd name="T27" fmla="*/ 50 h 281"/>
                    <a:gd name="T28" fmla="*/ 39 w 471"/>
                    <a:gd name="T29" fmla="*/ 56 h 281"/>
                    <a:gd name="T30" fmla="*/ 71 w 471"/>
                    <a:gd name="T31" fmla="*/ 55 h 281"/>
                    <a:gd name="T32" fmla="*/ 95 w 471"/>
                    <a:gd name="T33" fmla="*/ 17 h 281"/>
                    <a:gd name="T34" fmla="*/ 122 w 471"/>
                    <a:gd name="T35" fmla="*/ 0 h 281"/>
                    <a:gd name="T36" fmla="*/ 131 w 471"/>
                    <a:gd name="T37" fmla="*/ 3 h 281"/>
                    <a:gd name="T38" fmla="*/ 137 w 471"/>
                    <a:gd name="T39" fmla="*/ 14 h 281"/>
                    <a:gd name="T40" fmla="*/ 146 w 471"/>
                    <a:gd name="T41" fmla="*/ 8 h 281"/>
                    <a:gd name="T42" fmla="*/ 164 w 471"/>
                    <a:gd name="T43" fmla="*/ 12 h 281"/>
                    <a:gd name="T44" fmla="*/ 173 w 471"/>
                    <a:gd name="T45" fmla="*/ 14 h 281"/>
                    <a:gd name="T46" fmla="*/ 210 w 471"/>
                    <a:gd name="T47" fmla="*/ 22 h 281"/>
                    <a:gd name="T48" fmla="*/ 231 w 471"/>
                    <a:gd name="T49" fmla="*/ 37 h 281"/>
                    <a:gd name="T50" fmla="*/ 249 w 471"/>
                    <a:gd name="T51" fmla="*/ 26 h 281"/>
                    <a:gd name="T52" fmla="*/ 257 w 471"/>
                    <a:gd name="T53" fmla="*/ 22 h 281"/>
                    <a:gd name="T54" fmla="*/ 290 w 471"/>
                    <a:gd name="T55" fmla="*/ 22 h 281"/>
                    <a:gd name="T56" fmla="*/ 314 w 471"/>
                    <a:gd name="T57" fmla="*/ 50 h 281"/>
                    <a:gd name="T58" fmla="*/ 344 w 471"/>
                    <a:gd name="T59" fmla="*/ 92 h 281"/>
                    <a:gd name="T60" fmla="*/ 365 w 471"/>
                    <a:gd name="T61" fmla="*/ 109 h 281"/>
                    <a:gd name="T62" fmla="*/ 382 w 471"/>
                    <a:gd name="T63" fmla="*/ 106 h 281"/>
                    <a:gd name="T64" fmla="*/ 402 w 471"/>
                    <a:gd name="T65" fmla="*/ 101 h 281"/>
                    <a:gd name="T66" fmla="*/ 432 w 471"/>
                    <a:gd name="T67" fmla="*/ 111 h 281"/>
                    <a:gd name="T68" fmla="*/ 446 w 471"/>
                    <a:gd name="T69" fmla="*/ 126 h 281"/>
                    <a:gd name="T70" fmla="*/ 458 w 471"/>
                    <a:gd name="T71" fmla="*/ 140 h 281"/>
                    <a:gd name="T72" fmla="*/ 473 w 471"/>
                    <a:gd name="T73" fmla="*/ 173 h 281"/>
                    <a:gd name="T74" fmla="*/ 479 w 471"/>
                    <a:gd name="T75" fmla="*/ 187 h 281"/>
                    <a:gd name="T76" fmla="*/ 482 w 471"/>
                    <a:gd name="T77" fmla="*/ 195 h 281"/>
                    <a:gd name="T78" fmla="*/ 461 w 471"/>
                    <a:gd name="T79" fmla="*/ 221 h 281"/>
                    <a:gd name="T80" fmla="*/ 479 w 471"/>
                    <a:gd name="T81" fmla="*/ 220 h 281"/>
                    <a:gd name="T82" fmla="*/ 509 w 471"/>
                    <a:gd name="T83" fmla="*/ 242 h 281"/>
                    <a:gd name="T84" fmla="*/ 542 w 471"/>
                    <a:gd name="T85" fmla="*/ 245 h 281"/>
                    <a:gd name="T86" fmla="*/ 566 w 471"/>
                    <a:gd name="T87" fmla="*/ 262 h 281"/>
                    <a:gd name="T88" fmla="*/ 569 w 471"/>
                    <a:gd name="T89" fmla="*/ 268 h 281"/>
                    <a:gd name="T90" fmla="*/ 569 w 471"/>
                    <a:gd name="T91" fmla="*/ 274 h 281"/>
                    <a:gd name="T92" fmla="*/ 586 w 471"/>
                    <a:gd name="T93" fmla="*/ 268 h 281"/>
                    <a:gd name="T94" fmla="*/ 595 w 471"/>
                    <a:gd name="T95" fmla="*/ 267 h 281"/>
                    <a:gd name="T96" fmla="*/ 653 w 471"/>
                    <a:gd name="T97" fmla="*/ 288 h 281"/>
                    <a:gd name="T98" fmla="*/ 665 w 471"/>
                    <a:gd name="T99" fmla="*/ 310 h 281"/>
                    <a:gd name="T100" fmla="*/ 692 w 471"/>
                    <a:gd name="T101" fmla="*/ 313 h 281"/>
                    <a:gd name="T102" fmla="*/ 701 w 471"/>
                    <a:gd name="T103" fmla="*/ 335 h 281"/>
                    <a:gd name="T104" fmla="*/ 671 w 471"/>
                    <a:gd name="T105" fmla="*/ 402 h 281"/>
                    <a:gd name="T106" fmla="*/ 647 w 471"/>
                    <a:gd name="T107" fmla="*/ 438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Freeform 34"/>
                <p:cNvSpPr>
                  <a:spLocks/>
                </p:cNvSpPr>
                <p:nvPr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5 h 844"/>
                    <a:gd name="T2" fmla="*/ 502 w 984"/>
                    <a:gd name="T3" fmla="*/ 28 h 844"/>
                    <a:gd name="T4" fmla="*/ 550 w 984"/>
                    <a:gd name="T5" fmla="*/ 31 h 844"/>
                    <a:gd name="T6" fmla="*/ 578 w 984"/>
                    <a:gd name="T7" fmla="*/ 107 h 844"/>
                    <a:gd name="T8" fmla="*/ 586 w 984"/>
                    <a:gd name="T9" fmla="*/ 74 h 844"/>
                    <a:gd name="T10" fmla="*/ 606 w 984"/>
                    <a:gd name="T11" fmla="*/ 57 h 844"/>
                    <a:gd name="T12" fmla="*/ 642 w 984"/>
                    <a:gd name="T13" fmla="*/ 103 h 844"/>
                    <a:gd name="T14" fmla="*/ 682 w 984"/>
                    <a:gd name="T15" fmla="*/ 80 h 844"/>
                    <a:gd name="T16" fmla="*/ 706 w 984"/>
                    <a:gd name="T17" fmla="*/ 71 h 844"/>
                    <a:gd name="T18" fmla="*/ 762 w 984"/>
                    <a:gd name="T19" fmla="*/ 2 h 844"/>
                    <a:gd name="T20" fmla="*/ 798 w 984"/>
                    <a:gd name="T21" fmla="*/ 57 h 844"/>
                    <a:gd name="T22" fmla="*/ 798 w 984"/>
                    <a:gd name="T23" fmla="*/ 107 h 844"/>
                    <a:gd name="T24" fmla="*/ 790 w 984"/>
                    <a:gd name="T25" fmla="*/ 130 h 844"/>
                    <a:gd name="T26" fmla="*/ 766 w 984"/>
                    <a:gd name="T27" fmla="*/ 133 h 844"/>
                    <a:gd name="T28" fmla="*/ 762 w 984"/>
                    <a:gd name="T29" fmla="*/ 153 h 844"/>
                    <a:gd name="T30" fmla="*/ 802 w 984"/>
                    <a:gd name="T31" fmla="*/ 185 h 844"/>
                    <a:gd name="T32" fmla="*/ 786 w 984"/>
                    <a:gd name="T33" fmla="*/ 264 h 844"/>
                    <a:gd name="T34" fmla="*/ 830 w 984"/>
                    <a:gd name="T35" fmla="*/ 339 h 844"/>
                    <a:gd name="T36" fmla="*/ 854 w 984"/>
                    <a:gd name="T37" fmla="*/ 369 h 844"/>
                    <a:gd name="T38" fmla="*/ 830 w 984"/>
                    <a:gd name="T39" fmla="*/ 369 h 844"/>
                    <a:gd name="T40" fmla="*/ 746 w 984"/>
                    <a:gd name="T41" fmla="*/ 310 h 844"/>
                    <a:gd name="T42" fmla="*/ 678 w 984"/>
                    <a:gd name="T43" fmla="*/ 330 h 844"/>
                    <a:gd name="T44" fmla="*/ 590 w 984"/>
                    <a:gd name="T45" fmla="*/ 362 h 844"/>
                    <a:gd name="T46" fmla="*/ 642 w 984"/>
                    <a:gd name="T47" fmla="*/ 474 h 844"/>
                    <a:gd name="T48" fmla="*/ 710 w 984"/>
                    <a:gd name="T49" fmla="*/ 500 h 844"/>
                    <a:gd name="T50" fmla="*/ 738 w 984"/>
                    <a:gd name="T51" fmla="*/ 451 h 844"/>
                    <a:gd name="T52" fmla="*/ 774 w 984"/>
                    <a:gd name="T53" fmla="*/ 467 h 844"/>
                    <a:gd name="T54" fmla="*/ 766 w 984"/>
                    <a:gd name="T55" fmla="*/ 517 h 844"/>
                    <a:gd name="T56" fmla="*/ 802 w 984"/>
                    <a:gd name="T57" fmla="*/ 549 h 844"/>
                    <a:gd name="T58" fmla="*/ 838 w 984"/>
                    <a:gd name="T59" fmla="*/ 539 h 844"/>
                    <a:gd name="T60" fmla="*/ 922 w 984"/>
                    <a:gd name="T61" fmla="*/ 661 h 844"/>
                    <a:gd name="T62" fmla="*/ 942 w 984"/>
                    <a:gd name="T63" fmla="*/ 677 h 844"/>
                    <a:gd name="T64" fmla="*/ 874 w 984"/>
                    <a:gd name="T65" fmla="*/ 664 h 844"/>
                    <a:gd name="T66" fmla="*/ 830 w 984"/>
                    <a:gd name="T67" fmla="*/ 621 h 844"/>
                    <a:gd name="T68" fmla="*/ 778 w 984"/>
                    <a:gd name="T69" fmla="*/ 582 h 844"/>
                    <a:gd name="T70" fmla="*/ 702 w 984"/>
                    <a:gd name="T71" fmla="*/ 543 h 844"/>
                    <a:gd name="T72" fmla="*/ 614 w 984"/>
                    <a:gd name="T73" fmla="*/ 530 h 844"/>
                    <a:gd name="T74" fmla="*/ 506 w 984"/>
                    <a:gd name="T75" fmla="*/ 487 h 844"/>
                    <a:gd name="T76" fmla="*/ 462 w 984"/>
                    <a:gd name="T77" fmla="*/ 415 h 844"/>
                    <a:gd name="T78" fmla="*/ 430 w 984"/>
                    <a:gd name="T79" fmla="*/ 379 h 844"/>
                    <a:gd name="T80" fmla="*/ 382 w 984"/>
                    <a:gd name="T81" fmla="*/ 353 h 844"/>
                    <a:gd name="T82" fmla="*/ 342 w 984"/>
                    <a:gd name="T83" fmla="*/ 303 h 844"/>
                    <a:gd name="T84" fmla="*/ 354 w 984"/>
                    <a:gd name="T85" fmla="*/ 339 h 844"/>
                    <a:gd name="T86" fmla="*/ 418 w 984"/>
                    <a:gd name="T87" fmla="*/ 405 h 844"/>
                    <a:gd name="T88" fmla="*/ 422 w 984"/>
                    <a:gd name="T89" fmla="*/ 431 h 844"/>
                    <a:gd name="T90" fmla="*/ 394 w 984"/>
                    <a:gd name="T91" fmla="*/ 408 h 844"/>
                    <a:gd name="T92" fmla="*/ 354 w 984"/>
                    <a:gd name="T93" fmla="*/ 382 h 844"/>
                    <a:gd name="T94" fmla="*/ 314 w 984"/>
                    <a:gd name="T95" fmla="*/ 330 h 844"/>
                    <a:gd name="T96" fmla="*/ 266 w 984"/>
                    <a:gd name="T97" fmla="*/ 284 h 844"/>
                    <a:gd name="T98" fmla="*/ 210 w 984"/>
                    <a:gd name="T99" fmla="*/ 257 h 844"/>
                    <a:gd name="T100" fmla="*/ 154 w 984"/>
                    <a:gd name="T101" fmla="*/ 195 h 844"/>
                    <a:gd name="T102" fmla="*/ 66 w 984"/>
                    <a:gd name="T103" fmla="*/ 54 h 844"/>
                    <a:gd name="T104" fmla="*/ 34 w 984"/>
                    <a:gd name="T105" fmla="*/ 31 h 844"/>
                    <a:gd name="T106" fmla="*/ 46 w 984"/>
                    <a:gd name="T107" fmla="*/ 18 h 844"/>
                    <a:gd name="T108" fmla="*/ 102 w 984"/>
                    <a:gd name="T109" fmla="*/ 57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Freeform 35"/>
                <p:cNvSpPr>
                  <a:spLocks/>
                </p:cNvSpPr>
                <p:nvPr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23 h 48"/>
                    <a:gd name="T2" fmla="*/ 10 w 36"/>
                    <a:gd name="T3" fmla="*/ 39 h 48"/>
                    <a:gd name="T4" fmla="*/ 6 w 36"/>
                    <a:gd name="T5" fmla="*/ 23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Freeform 36"/>
                <p:cNvSpPr>
                  <a:spLocks/>
                </p:cNvSpPr>
                <p:nvPr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4 h 37"/>
                    <a:gd name="T2" fmla="*/ 13 w 36"/>
                    <a:gd name="T3" fmla="*/ 1 h 37"/>
                    <a:gd name="T4" fmla="*/ 38 w 36"/>
                    <a:gd name="T5" fmla="*/ 13 h 37"/>
                    <a:gd name="T6" fmla="*/ 8 w 36"/>
                    <a:gd name="T7" fmla="*/ 13 h 37"/>
                    <a:gd name="T8" fmla="*/ 0 w 36"/>
                    <a:gd name="T9" fmla="*/ 4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Freeform 37"/>
                <p:cNvSpPr>
                  <a:spLocks/>
                </p:cNvSpPr>
                <p:nvPr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41 h 96"/>
                    <a:gd name="T2" fmla="*/ 28 w 170"/>
                    <a:gd name="T3" fmla="*/ 21 h 96"/>
                    <a:gd name="T4" fmla="*/ 56 w 170"/>
                    <a:gd name="T5" fmla="*/ 18 h 96"/>
                    <a:gd name="T6" fmla="*/ 80 w 170"/>
                    <a:gd name="T7" fmla="*/ 8 h 96"/>
                    <a:gd name="T8" fmla="*/ 64 w 170"/>
                    <a:gd name="T9" fmla="*/ 21 h 96"/>
                    <a:gd name="T10" fmla="*/ 125 w 170"/>
                    <a:gd name="T11" fmla="*/ 41 h 96"/>
                    <a:gd name="T12" fmla="*/ 161 w 170"/>
                    <a:gd name="T13" fmla="*/ 55 h 96"/>
                    <a:gd name="T14" fmla="*/ 117 w 170"/>
                    <a:gd name="T15" fmla="*/ 65 h 96"/>
                    <a:gd name="T16" fmla="*/ 89 w 170"/>
                    <a:gd name="T17" fmla="*/ 48 h 96"/>
                    <a:gd name="T18" fmla="*/ 76 w 170"/>
                    <a:gd name="T19" fmla="*/ 45 h 96"/>
                    <a:gd name="T20" fmla="*/ 24 w 170"/>
                    <a:gd name="T21" fmla="*/ 35 h 96"/>
                    <a:gd name="T22" fmla="*/ 0 w 170"/>
                    <a:gd name="T23" fmla="*/ 41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Freeform 38"/>
                <p:cNvSpPr>
                  <a:spLocks/>
                </p:cNvSpPr>
                <p:nvPr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20 h 44"/>
                    <a:gd name="T6" fmla="*/ 112 w 138"/>
                    <a:gd name="T7" fmla="*/ 17 h 44"/>
                    <a:gd name="T8" fmla="*/ 108 w 138"/>
                    <a:gd name="T9" fmla="*/ 37 h 44"/>
                    <a:gd name="T10" fmla="*/ 64 w 138"/>
                    <a:gd name="T11" fmla="*/ 34 h 44"/>
                    <a:gd name="T12" fmla="*/ 0 w 138"/>
                    <a:gd name="T13" fmla="*/ 30 h 44"/>
                    <a:gd name="T14" fmla="*/ 28 w 138"/>
                    <a:gd name="T15" fmla="*/ 17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Freeform 39"/>
                <p:cNvSpPr>
                  <a:spLocks/>
                </p:cNvSpPr>
                <p:nvPr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0 h 42"/>
                    <a:gd name="T2" fmla="*/ 36 w 57"/>
                    <a:gd name="T3" fmla="*/ 11 h 42"/>
                    <a:gd name="T4" fmla="*/ 17 w 57"/>
                    <a:gd name="T5" fmla="*/ 20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Freeform 40"/>
                <p:cNvSpPr>
                  <a:spLocks/>
                </p:cNvSpPr>
                <p:nvPr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18 w 39"/>
                    <a:gd name="T1" fmla="*/ 27 h 52"/>
                    <a:gd name="T2" fmla="*/ 18 w 39"/>
                    <a:gd name="T3" fmla="*/ 0 h 52"/>
                    <a:gd name="T4" fmla="*/ 18 w 39"/>
                    <a:gd name="T5" fmla="*/ 27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Freeform 41"/>
                <p:cNvSpPr>
                  <a:spLocks/>
                </p:cNvSpPr>
                <p:nvPr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7 h 80"/>
                    <a:gd name="T2" fmla="*/ 20 w 44"/>
                    <a:gd name="T3" fmla="*/ 27 h 80"/>
                    <a:gd name="T4" fmla="*/ 25 w 44"/>
                    <a:gd name="T5" fmla="*/ 40 h 80"/>
                    <a:gd name="T6" fmla="*/ 37 w 44"/>
                    <a:gd name="T7" fmla="*/ 44 h 80"/>
                    <a:gd name="T8" fmla="*/ 25 w 44"/>
                    <a:gd name="T9" fmla="*/ 60 h 80"/>
                    <a:gd name="T10" fmla="*/ 0 w 44"/>
                    <a:gd name="T11" fmla="*/ 17 h 80"/>
                    <a:gd name="T12" fmla="*/ 4 w 44"/>
                    <a:gd name="T13" fmla="*/ 7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" name="Freeform 42"/>
                <p:cNvSpPr>
                  <a:spLocks/>
                </p:cNvSpPr>
                <p:nvPr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327 w 323"/>
                    <a:gd name="T1" fmla="*/ 2 h 64"/>
                    <a:gd name="T2" fmla="*/ 343 w 323"/>
                    <a:gd name="T3" fmla="*/ 13 h 64"/>
                    <a:gd name="T4" fmla="*/ 349 w 323"/>
                    <a:gd name="T5" fmla="*/ 0 h 64"/>
                    <a:gd name="T6" fmla="*/ 394 w 323"/>
                    <a:gd name="T7" fmla="*/ 0 h 64"/>
                    <a:gd name="T8" fmla="*/ 427 w 323"/>
                    <a:gd name="T9" fmla="*/ 27 h 64"/>
                    <a:gd name="T10" fmla="*/ 474 w 323"/>
                    <a:gd name="T11" fmla="*/ 16 h 64"/>
                    <a:gd name="T12" fmla="*/ 467 w 323"/>
                    <a:gd name="T13" fmla="*/ 45 h 64"/>
                    <a:gd name="T14" fmla="*/ 443 w 323"/>
                    <a:gd name="T15" fmla="*/ 72 h 64"/>
                    <a:gd name="T16" fmla="*/ 438 w 323"/>
                    <a:gd name="T17" fmla="*/ 45 h 64"/>
                    <a:gd name="T18" fmla="*/ 427 w 323"/>
                    <a:gd name="T19" fmla="*/ 48 h 64"/>
                    <a:gd name="T20" fmla="*/ 415 w 323"/>
                    <a:gd name="T21" fmla="*/ 45 h 64"/>
                    <a:gd name="T22" fmla="*/ 391 w 323"/>
                    <a:gd name="T23" fmla="*/ 33 h 64"/>
                    <a:gd name="T24" fmla="*/ 339 w 323"/>
                    <a:gd name="T25" fmla="*/ 59 h 64"/>
                    <a:gd name="T26" fmla="*/ 299 w 323"/>
                    <a:gd name="T27" fmla="*/ 69 h 64"/>
                    <a:gd name="T28" fmla="*/ 315 w 323"/>
                    <a:gd name="T29" fmla="*/ 89 h 64"/>
                    <a:gd name="T30" fmla="*/ 279 w 323"/>
                    <a:gd name="T31" fmla="*/ 98 h 64"/>
                    <a:gd name="T32" fmla="*/ 251 w 323"/>
                    <a:gd name="T33" fmla="*/ 95 h 64"/>
                    <a:gd name="T34" fmla="*/ 263 w 323"/>
                    <a:gd name="T35" fmla="*/ 89 h 64"/>
                    <a:gd name="T36" fmla="*/ 254 w 323"/>
                    <a:gd name="T37" fmla="*/ 63 h 64"/>
                    <a:gd name="T38" fmla="*/ 251 w 323"/>
                    <a:gd name="T39" fmla="*/ 48 h 64"/>
                    <a:gd name="T40" fmla="*/ 235 w 323"/>
                    <a:gd name="T41" fmla="*/ 36 h 64"/>
                    <a:gd name="T42" fmla="*/ 211 w 323"/>
                    <a:gd name="T43" fmla="*/ 42 h 64"/>
                    <a:gd name="T44" fmla="*/ 199 w 323"/>
                    <a:gd name="T45" fmla="*/ 42 h 64"/>
                    <a:gd name="T46" fmla="*/ 183 w 323"/>
                    <a:gd name="T47" fmla="*/ 39 h 64"/>
                    <a:gd name="T48" fmla="*/ 123 w 323"/>
                    <a:gd name="T49" fmla="*/ 3 h 64"/>
                    <a:gd name="T50" fmla="*/ 88 w 323"/>
                    <a:gd name="T51" fmla="*/ 22 h 64"/>
                    <a:gd name="T52" fmla="*/ 1 w 323"/>
                    <a:gd name="T53" fmla="*/ 0 h 64"/>
                    <a:gd name="T54" fmla="*/ 327 w 323"/>
                    <a:gd name="T55" fmla="*/ 2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Freeform 43"/>
                <p:cNvSpPr>
                  <a:spLocks/>
                </p:cNvSpPr>
                <p:nvPr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156 w 300"/>
                    <a:gd name="T1" fmla="*/ 49 h 31"/>
                    <a:gd name="T2" fmla="*/ 45 w 300"/>
                    <a:gd name="T3" fmla="*/ 2 h 31"/>
                    <a:gd name="T4" fmla="*/ 424 w 300"/>
                    <a:gd name="T5" fmla="*/ 0 h 31"/>
                    <a:gd name="T6" fmla="*/ 440 w 300"/>
                    <a:gd name="T7" fmla="*/ 22 h 31"/>
                    <a:gd name="T8" fmla="*/ 392 w 300"/>
                    <a:gd name="T9" fmla="*/ 25 h 31"/>
                    <a:gd name="T10" fmla="*/ 156 w 300"/>
                    <a:gd name="T11" fmla="*/ 49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" name="Freeform 44"/>
                <p:cNvSpPr>
                  <a:spLocks/>
                </p:cNvSpPr>
                <p:nvPr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22 h 29"/>
                    <a:gd name="T2" fmla="*/ 12 w 41"/>
                    <a:gd name="T3" fmla="*/ 25 h 29"/>
                    <a:gd name="T4" fmla="*/ 0 w 41"/>
                    <a:gd name="T5" fmla="*/ 22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" name="Freeform 45"/>
                <p:cNvSpPr>
                  <a:spLocks/>
                </p:cNvSpPr>
                <p:nvPr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171 w 436"/>
                    <a:gd name="T1" fmla="*/ 2 h 152"/>
                    <a:gd name="T2" fmla="*/ 1022 w 436"/>
                    <a:gd name="T3" fmla="*/ 0 h 152"/>
                    <a:gd name="T4" fmla="*/ 975 w 436"/>
                    <a:gd name="T5" fmla="*/ 132 h 152"/>
                    <a:gd name="T6" fmla="*/ 931 w 436"/>
                    <a:gd name="T7" fmla="*/ 166 h 152"/>
                    <a:gd name="T8" fmla="*/ 919 w 436"/>
                    <a:gd name="T9" fmla="*/ 171 h 152"/>
                    <a:gd name="T10" fmla="*/ 879 w 436"/>
                    <a:gd name="T11" fmla="*/ 179 h 152"/>
                    <a:gd name="T12" fmla="*/ 846 w 436"/>
                    <a:gd name="T13" fmla="*/ 215 h 152"/>
                    <a:gd name="T14" fmla="*/ 849 w 436"/>
                    <a:gd name="T15" fmla="*/ 242 h 152"/>
                    <a:gd name="T16" fmla="*/ 853 w 436"/>
                    <a:gd name="T17" fmla="*/ 262 h 152"/>
                    <a:gd name="T18" fmla="*/ 858 w 436"/>
                    <a:gd name="T19" fmla="*/ 277 h 152"/>
                    <a:gd name="T20" fmla="*/ 849 w 436"/>
                    <a:gd name="T21" fmla="*/ 299 h 152"/>
                    <a:gd name="T22" fmla="*/ 823 w 436"/>
                    <a:gd name="T23" fmla="*/ 294 h 152"/>
                    <a:gd name="T24" fmla="*/ 802 w 436"/>
                    <a:gd name="T25" fmla="*/ 316 h 152"/>
                    <a:gd name="T26" fmla="*/ 813 w 436"/>
                    <a:gd name="T27" fmla="*/ 257 h 152"/>
                    <a:gd name="T28" fmla="*/ 792 w 436"/>
                    <a:gd name="T29" fmla="*/ 245 h 152"/>
                    <a:gd name="T30" fmla="*/ 806 w 436"/>
                    <a:gd name="T31" fmla="*/ 228 h 152"/>
                    <a:gd name="T32" fmla="*/ 802 w 436"/>
                    <a:gd name="T33" fmla="*/ 218 h 152"/>
                    <a:gd name="T34" fmla="*/ 750 w 436"/>
                    <a:gd name="T35" fmla="*/ 230 h 152"/>
                    <a:gd name="T36" fmla="*/ 743 w 436"/>
                    <a:gd name="T37" fmla="*/ 208 h 152"/>
                    <a:gd name="T38" fmla="*/ 696 w 436"/>
                    <a:gd name="T39" fmla="*/ 230 h 152"/>
                    <a:gd name="T40" fmla="*/ 750 w 436"/>
                    <a:gd name="T41" fmla="*/ 252 h 152"/>
                    <a:gd name="T42" fmla="*/ 715 w 436"/>
                    <a:gd name="T43" fmla="*/ 286 h 152"/>
                    <a:gd name="T44" fmla="*/ 729 w 436"/>
                    <a:gd name="T45" fmla="*/ 308 h 152"/>
                    <a:gd name="T46" fmla="*/ 738 w 436"/>
                    <a:gd name="T47" fmla="*/ 338 h 152"/>
                    <a:gd name="T48" fmla="*/ 724 w 436"/>
                    <a:gd name="T49" fmla="*/ 340 h 152"/>
                    <a:gd name="T50" fmla="*/ 736 w 436"/>
                    <a:gd name="T51" fmla="*/ 352 h 152"/>
                    <a:gd name="T52" fmla="*/ 720 w 436"/>
                    <a:gd name="T53" fmla="*/ 372 h 152"/>
                    <a:gd name="T54" fmla="*/ 0 w 436"/>
                    <a:gd name="T55" fmla="*/ 365 h 152"/>
                    <a:gd name="T56" fmla="*/ 171 w 436"/>
                    <a:gd name="T57" fmla="*/ 2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" name="Freeform 46"/>
                <p:cNvSpPr>
                  <a:spLocks/>
                </p:cNvSpPr>
                <p:nvPr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27 h 165"/>
                    <a:gd name="T2" fmla="*/ 15 w 47"/>
                    <a:gd name="T3" fmla="*/ 88 h 165"/>
                    <a:gd name="T4" fmla="*/ 17 w 47"/>
                    <a:gd name="T5" fmla="*/ 55 h 165"/>
                    <a:gd name="T6" fmla="*/ 11 w 47"/>
                    <a:gd name="T7" fmla="*/ 32 h 165"/>
                    <a:gd name="T8" fmla="*/ 17 w 47"/>
                    <a:gd name="T9" fmla="*/ 10 h 165"/>
                    <a:gd name="T10" fmla="*/ 21 w 47"/>
                    <a:gd name="T11" fmla="*/ 0 h 165"/>
                    <a:gd name="T12" fmla="*/ 31 w 47"/>
                    <a:gd name="T13" fmla="*/ 24 h 165"/>
                    <a:gd name="T14" fmla="*/ 47 w 47"/>
                    <a:gd name="T15" fmla="*/ 80 h 165"/>
                    <a:gd name="T16" fmla="*/ 31 w 47"/>
                    <a:gd name="T17" fmla="*/ 88 h 165"/>
                    <a:gd name="T18" fmla="*/ 23 w 47"/>
                    <a:gd name="T19" fmla="*/ 102 h 165"/>
                    <a:gd name="T20" fmla="*/ 21 w 47"/>
                    <a:gd name="T21" fmla="*/ 107 h 165"/>
                    <a:gd name="T22" fmla="*/ 27 w 47"/>
                    <a:gd name="T23" fmla="*/ 109 h 165"/>
                    <a:gd name="T24" fmla="*/ 31 w 47"/>
                    <a:gd name="T25" fmla="*/ 119 h 165"/>
                    <a:gd name="T26" fmla="*/ 13 w 47"/>
                    <a:gd name="T27" fmla="*/ 120 h 165"/>
                    <a:gd name="T28" fmla="*/ 7 w 47"/>
                    <a:gd name="T29" fmla="*/ 130 h 165"/>
                    <a:gd name="T30" fmla="*/ 3 w 47"/>
                    <a:gd name="T31" fmla="*/ 125 h 165"/>
                    <a:gd name="T32" fmla="*/ 5 w 47"/>
                    <a:gd name="T33" fmla="*/ 127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" name="Freeform 47"/>
                <p:cNvSpPr>
                  <a:spLocks/>
                </p:cNvSpPr>
                <p:nvPr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50 h 103"/>
                    <a:gd name="T2" fmla="*/ 30 w 138"/>
                    <a:gd name="T3" fmla="*/ 35 h 103"/>
                    <a:gd name="T4" fmla="*/ 50 w 138"/>
                    <a:gd name="T5" fmla="*/ 27 h 103"/>
                    <a:gd name="T6" fmla="*/ 54 w 138"/>
                    <a:gd name="T7" fmla="*/ 37 h 103"/>
                    <a:gd name="T8" fmla="*/ 66 w 138"/>
                    <a:gd name="T9" fmla="*/ 40 h 103"/>
                    <a:gd name="T10" fmla="*/ 80 w 138"/>
                    <a:gd name="T11" fmla="*/ 45 h 103"/>
                    <a:gd name="T12" fmla="*/ 116 w 138"/>
                    <a:gd name="T13" fmla="*/ 27 h 103"/>
                    <a:gd name="T14" fmla="*/ 130 w 138"/>
                    <a:gd name="T15" fmla="*/ 14 h 103"/>
                    <a:gd name="T16" fmla="*/ 138 w 138"/>
                    <a:gd name="T17" fmla="*/ 9 h 103"/>
                    <a:gd name="T18" fmla="*/ 106 w 138"/>
                    <a:gd name="T19" fmla="*/ 40 h 103"/>
                    <a:gd name="T20" fmla="*/ 84 w 138"/>
                    <a:gd name="T21" fmla="*/ 55 h 103"/>
                    <a:gd name="T22" fmla="*/ 66 w 138"/>
                    <a:gd name="T23" fmla="*/ 66 h 103"/>
                    <a:gd name="T24" fmla="*/ 48 w 138"/>
                    <a:gd name="T25" fmla="*/ 84 h 103"/>
                    <a:gd name="T26" fmla="*/ 26 w 138"/>
                    <a:gd name="T27" fmla="*/ 73 h 103"/>
                    <a:gd name="T28" fmla="*/ 20 w 138"/>
                    <a:gd name="T29" fmla="*/ 71 h 103"/>
                    <a:gd name="T30" fmla="*/ 22 w 138"/>
                    <a:gd name="T31" fmla="*/ 79 h 103"/>
                    <a:gd name="T32" fmla="*/ 0 w 138"/>
                    <a:gd name="T33" fmla="*/ 79 h 103"/>
                    <a:gd name="T34" fmla="*/ 10 w 138"/>
                    <a:gd name="T35" fmla="*/ 64 h 103"/>
                    <a:gd name="T36" fmla="*/ 26 w 138"/>
                    <a:gd name="T37" fmla="*/ 50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" name="Freeform 48"/>
                <p:cNvSpPr>
                  <a:spLocks/>
                </p:cNvSpPr>
                <p:nvPr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57 w 188"/>
                    <a:gd name="T1" fmla="*/ 20 h 214"/>
                    <a:gd name="T2" fmla="*/ 159 w 188"/>
                    <a:gd name="T3" fmla="*/ 5 h 214"/>
                    <a:gd name="T4" fmla="*/ 169 w 188"/>
                    <a:gd name="T5" fmla="*/ 0 h 214"/>
                    <a:gd name="T6" fmla="*/ 181 w 188"/>
                    <a:gd name="T7" fmla="*/ 20 h 214"/>
                    <a:gd name="T8" fmla="*/ 187 w 188"/>
                    <a:gd name="T9" fmla="*/ 35 h 214"/>
                    <a:gd name="T10" fmla="*/ 177 w 188"/>
                    <a:gd name="T11" fmla="*/ 48 h 214"/>
                    <a:gd name="T12" fmla="*/ 169 w 188"/>
                    <a:gd name="T13" fmla="*/ 63 h 214"/>
                    <a:gd name="T14" fmla="*/ 161 w 188"/>
                    <a:gd name="T15" fmla="*/ 104 h 214"/>
                    <a:gd name="T16" fmla="*/ 143 w 188"/>
                    <a:gd name="T17" fmla="*/ 112 h 214"/>
                    <a:gd name="T18" fmla="*/ 119 w 188"/>
                    <a:gd name="T19" fmla="*/ 113 h 214"/>
                    <a:gd name="T20" fmla="*/ 111 w 188"/>
                    <a:gd name="T21" fmla="*/ 102 h 214"/>
                    <a:gd name="T22" fmla="*/ 101 w 188"/>
                    <a:gd name="T23" fmla="*/ 120 h 214"/>
                    <a:gd name="T24" fmla="*/ 90 w 188"/>
                    <a:gd name="T25" fmla="*/ 123 h 214"/>
                    <a:gd name="T26" fmla="*/ 80 w 188"/>
                    <a:gd name="T27" fmla="*/ 109 h 214"/>
                    <a:gd name="T28" fmla="*/ 58 w 188"/>
                    <a:gd name="T29" fmla="*/ 118 h 214"/>
                    <a:gd name="T30" fmla="*/ 76 w 188"/>
                    <a:gd name="T31" fmla="*/ 117 h 214"/>
                    <a:gd name="T32" fmla="*/ 78 w 188"/>
                    <a:gd name="T33" fmla="*/ 132 h 214"/>
                    <a:gd name="T34" fmla="*/ 58 w 188"/>
                    <a:gd name="T35" fmla="*/ 137 h 214"/>
                    <a:gd name="T36" fmla="*/ 34 w 188"/>
                    <a:gd name="T37" fmla="*/ 137 h 214"/>
                    <a:gd name="T38" fmla="*/ 36 w 188"/>
                    <a:gd name="T39" fmla="*/ 127 h 214"/>
                    <a:gd name="T40" fmla="*/ 46 w 188"/>
                    <a:gd name="T41" fmla="*/ 118 h 214"/>
                    <a:gd name="T42" fmla="*/ 34 w 188"/>
                    <a:gd name="T43" fmla="*/ 122 h 214"/>
                    <a:gd name="T44" fmla="*/ 26 w 188"/>
                    <a:gd name="T45" fmla="*/ 137 h 214"/>
                    <a:gd name="T46" fmla="*/ 30 w 188"/>
                    <a:gd name="T47" fmla="*/ 156 h 214"/>
                    <a:gd name="T48" fmla="*/ 14 w 188"/>
                    <a:gd name="T49" fmla="*/ 164 h 214"/>
                    <a:gd name="T50" fmla="*/ 0 w 188"/>
                    <a:gd name="T51" fmla="*/ 176 h 214"/>
                    <a:gd name="T52" fmla="*/ 8 w 188"/>
                    <a:gd name="T53" fmla="*/ 155 h 214"/>
                    <a:gd name="T54" fmla="*/ 0 w 188"/>
                    <a:gd name="T55" fmla="*/ 135 h 214"/>
                    <a:gd name="T56" fmla="*/ 14 w 188"/>
                    <a:gd name="T57" fmla="*/ 125 h 214"/>
                    <a:gd name="T58" fmla="*/ 32 w 188"/>
                    <a:gd name="T59" fmla="*/ 110 h 214"/>
                    <a:gd name="T60" fmla="*/ 44 w 188"/>
                    <a:gd name="T61" fmla="*/ 97 h 214"/>
                    <a:gd name="T62" fmla="*/ 72 w 188"/>
                    <a:gd name="T63" fmla="*/ 95 h 214"/>
                    <a:gd name="T64" fmla="*/ 84 w 188"/>
                    <a:gd name="T65" fmla="*/ 92 h 214"/>
                    <a:gd name="T66" fmla="*/ 113 w 188"/>
                    <a:gd name="T67" fmla="*/ 64 h 214"/>
                    <a:gd name="T68" fmla="*/ 119 w 188"/>
                    <a:gd name="T69" fmla="*/ 76 h 214"/>
                    <a:gd name="T70" fmla="*/ 131 w 188"/>
                    <a:gd name="T71" fmla="*/ 63 h 214"/>
                    <a:gd name="T72" fmla="*/ 149 w 188"/>
                    <a:gd name="T73" fmla="*/ 44 h 214"/>
                    <a:gd name="T74" fmla="*/ 153 w 188"/>
                    <a:gd name="T75" fmla="*/ 35 h 214"/>
                    <a:gd name="T76" fmla="*/ 147 w 188"/>
                    <a:gd name="T77" fmla="*/ 31 h 214"/>
                    <a:gd name="T78" fmla="*/ 151 w 188"/>
                    <a:gd name="T79" fmla="*/ 26 h 214"/>
                    <a:gd name="T80" fmla="*/ 157 w 188"/>
                    <a:gd name="T81" fmla="*/ 20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7" name="Freeform 49"/>
                <p:cNvSpPr>
                  <a:spLocks/>
                </p:cNvSpPr>
                <p:nvPr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7 h 13"/>
                    <a:gd name="T2" fmla="*/ 4 w 13"/>
                    <a:gd name="T3" fmla="*/ 10 h 13"/>
                    <a:gd name="T4" fmla="*/ 0 w 13"/>
                    <a:gd name="T5" fmla="*/ 7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Freeform 50"/>
                <p:cNvSpPr>
                  <a:spLocks/>
                </p:cNvSpPr>
                <p:nvPr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13 w 812"/>
                    <a:gd name="T1" fmla="*/ 21 h 564"/>
                    <a:gd name="T2" fmla="*/ 779 w 812"/>
                    <a:gd name="T3" fmla="*/ 64 h 564"/>
                    <a:gd name="T4" fmla="*/ 749 w 812"/>
                    <a:gd name="T5" fmla="*/ 100 h 564"/>
                    <a:gd name="T6" fmla="*/ 723 w 812"/>
                    <a:gd name="T7" fmla="*/ 116 h 564"/>
                    <a:gd name="T8" fmla="*/ 635 w 812"/>
                    <a:gd name="T9" fmla="*/ 147 h 564"/>
                    <a:gd name="T10" fmla="*/ 633 w 812"/>
                    <a:gd name="T11" fmla="*/ 172 h 564"/>
                    <a:gd name="T12" fmla="*/ 605 w 812"/>
                    <a:gd name="T13" fmla="*/ 188 h 564"/>
                    <a:gd name="T14" fmla="*/ 621 w 812"/>
                    <a:gd name="T15" fmla="*/ 146 h 564"/>
                    <a:gd name="T16" fmla="*/ 577 w 812"/>
                    <a:gd name="T17" fmla="*/ 154 h 564"/>
                    <a:gd name="T18" fmla="*/ 557 w 812"/>
                    <a:gd name="T19" fmla="*/ 179 h 564"/>
                    <a:gd name="T20" fmla="*/ 597 w 812"/>
                    <a:gd name="T21" fmla="*/ 229 h 564"/>
                    <a:gd name="T22" fmla="*/ 595 w 812"/>
                    <a:gd name="T23" fmla="*/ 301 h 564"/>
                    <a:gd name="T24" fmla="*/ 543 w 812"/>
                    <a:gd name="T25" fmla="*/ 333 h 564"/>
                    <a:gd name="T26" fmla="*/ 523 w 812"/>
                    <a:gd name="T27" fmla="*/ 316 h 564"/>
                    <a:gd name="T28" fmla="*/ 483 w 812"/>
                    <a:gd name="T29" fmla="*/ 285 h 564"/>
                    <a:gd name="T30" fmla="*/ 463 w 812"/>
                    <a:gd name="T31" fmla="*/ 285 h 564"/>
                    <a:gd name="T32" fmla="*/ 451 w 812"/>
                    <a:gd name="T33" fmla="*/ 323 h 564"/>
                    <a:gd name="T34" fmla="*/ 501 w 812"/>
                    <a:gd name="T35" fmla="*/ 380 h 564"/>
                    <a:gd name="T36" fmla="*/ 511 w 812"/>
                    <a:gd name="T37" fmla="*/ 429 h 564"/>
                    <a:gd name="T38" fmla="*/ 527 w 812"/>
                    <a:gd name="T39" fmla="*/ 459 h 564"/>
                    <a:gd name="T40" fmla="*/ 493 w 812"/>
                    <a:gd name="T41" fmla="*/ 446 h 564"/>
                    <a:gd name="T42" fmla="*/ 471 w 812"/>
                    <a:gd name="T43" fmla="*/ 424 h 564"/>
                    <a:gd name="T44" fmla="*/ 423 w 812"/>
                    <a:gd name="T45" fmla="*/ 347 h 564"/>
                    <a:gd name="T46" fmla="*/ 427 w 812"/>
                    <a:gd name="T47" fmla="*/ 254 h 564"/>
                    <a:gd name="T48" fmla="*/ 423 w 812"/>
                    <a:gd name="T49" fmla="*/ 220 h 564"/>
                    <a:gd name="T50" fmla="*/ 413 w 812"/>
                    <a:gd name="T51" fmla="*/ 226 h 564"/>
                    <a:gd name="T52" fmla="*/ 386 w 812"/>
                    <a:gd name="T53" fmla="*/ 218 h 564"/>
                    <a:gd name="T54" fmla="*/ 360 w 812"/>
                    <a:gd name="T55" fmla="*/ 139 h 564"/>
                    <a:gd name="T56" fmla="*/ 330 w 812"/>
                    <a:gd name="T57" fmla="*/ 136 h 564"/>
                    <a:gd name="T58" fmla="*/ 288 w 812"/>
                    <a:gd name="T59" fmla="*/ 141 h 564"/>
                    <a:gd name="T60" fmla="*/ 242 w 812"/>
                    <a:gd name="T61" fmla="*/ 190 h 564"/>
                    <a:gd name="T62" fmla="*/ 196 w 812"/>
                    <a:gd name="T63" fmla="*/ 220 h 564"/>
                    <a:gd name="T64" fmla="*/ 184 w 812"/>
                    <a:gd name="T65" fmla="*/ 224 h 564"/>
                    <a:gd name="T66" fmla="*/ 160 w 812"/>
                    <a:gd name="T67" fmla="*/ 269 h 564"/>
                    <a:gd name="T68" fmla="*/ 152 w 812"/>
                    <a:gd name="T69" fmla="*/ 290 h 564"/>
                    <a:gd name="T70" fmla="*/ 128 w 812"/>
                    <a:gd name="T71" fmla="*/ 331 h 564"/>
                    <a:gd name="T72" fmla="*/ 94 w 812"/>
                    <a:gd name="T73" fmla="*/ 321 h 564"/>
                    <a:gd name="T74" fmla="*/ 66 w 812"/>
                    <a:gd name="T75" fmla="*/ 211 h 564"/>
                    <a:gd name="T76" fmla="*/ 72 w 812"/>
                    <a:gd name="T77" fmla="*/ 128 h 564"/>
                    <a:gd name="T78" fmla="*/ 44 w 812"/>
                    <a:gd name="T79" fmla="*/ 147 h 564"/>
                    <a:gd name="T80" fmla="*/ 20 w 812"/>
                    <a:gd name="T81" fmla="*/ 123 h 564"/>
                    <a:gd name="T82" fmla="*/ 24 w 812"/>
                    <a:gd name="T83" fmla="*/ 113 h 564"/>
                    <a:gd name="T84" fmla="*/ 0 w 812"/>
                    <a:gd name="T85" fmla="*/ 75 h 564"/>
                    <a:gd name="T86" fmla="*/ 799 w 812"/>
                    <a:gd name="T87" fmla="*/ 5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" name="Freeform 51"/>
                <p:cNvSpPr>
                  <a:spLocks/>
                </p:cNvSpPr>
                <p:nvPr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9 h 85"/>
                    <a:gd name="T2" fmla="*/ 18 w 43"/>
                    <a:gd name="T3" fmla="*/ 3 h 85"/>
                    <a:gd name="T4" fmla="*/ 39 w 43"/>
                    <a:gd name="T5" fmla="*/ 28 h 85"/>
                    <a:gd name="T6" fmla="*/ 20 w 43"/>
                    <a:gd name="T7" fmla="*/ 71 h 85"/>
                    <a:gd name="T8" fmla="*/ 1 w 43"/>
                    <a:gd name="T9" fmla="*/ 58 h 85"/>
                    <a:gd name="T10" fmla="*/ 7 w 43"/>
                    <a:gd name="T11" fmla="*/ 9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Freeform 52"/>
                <p:cNvSpPr>
                  <a:spLocks/>
                </p:cNvSpPr>
                <p:nvPr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2 w 44"/>
                    <a:gd name="T1" fmla="*/ 22 h 74"/>
                    <a:gd name="T2" fmla="*/ 28 w 44"/>
                    <a:gd name="T3" fmla="*/ 2 h 74"/>
                    <a:gd name="T4" fmla="*/ 41 w 44"/>
                    <a:gd name="T5" fmla="*/ 3 h 74"/>
                    <a:gd name="T6" fmla="*/ 37 w 44"/>
                    <a:gd name="T7" fmla="*/ 21 h 74"/>
                    <a:gd name="T8" fmla="*/ 12 w 44"/>
                    <a:gd name="T9" fmla="*/ 59 h 74"/>
                    <a:gd name="T10" fmla="*/ 7 w 44"/>
                    <a:gd name="T11" fmla="*/ 48 h 74"/>
                    <a:gd name="T12" fmla="*/ 3 w 44"/>
                    <a:gd name="T13" fmla="*/ 29 h 74"/>
                    <a:gd name="T14" fmla="*/ 12 w 44"/>
                    <a:gd name="T15" fmla="*/ 22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Freeform 53"/>
                <p:cNvSpPr>
                  <a:spLocks/>
                </p:cNvSpPr>
                <p:nvPr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13 h 30"/>
                    <a:gd name="T2" fmla="*/ 5 w 20"/>
                    <a:gd name="T3" fmla="*/ 24 h 30"/>
                    <a:gd name="T4" fmla="*/ 7 w 20"/>
                    <a:gd name="T5" fmla="*/ 13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" name="Freeform 54"/>
                <p:cNvSpPr>
                  <a:spLocks/>
                </p:cNvSpPr>
                <p:nvPr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716 w 682"/>
                    <a:gd name="T1" fmla="*/ 721 h 557"/>
                    <a:gd name="T2" fmla="*/ 723 w 682"/>
                    <a:gd name="T3" fmla="*/ 701 h 557"/>
                    <a:gd name="T4" fmla="*/ 744 w 682"/>
                    <a:gd name="T5" fmla="*/ 642 h 557"/>
                    <a:gd name="T6" fmla="*/ 460 w 682"/>
                    <a:gd name="T7" fmla="*/ 446 h 557"/>
                    <a:gd name="T8" fmla="*/ 420 w 682"/>
                    <a:gd name="T9" fmla="*/ 538 h 557"/>
                    <a:gd name="T10" fmla="*/ 451 w 682"/>
                    <a:gd name="T11" fmla="*/ 864 h 557"/>
                    <a:gd name="T12" fmla="*/ 420 w 682"/>
                    <a:gd name="T13" fmla="*/ 768 h 557"/>
                    <a:gd name="T14" fmla="*/ 360 w 682"/>
                    <a:gd name="T15" fmla="*/ 683 h 557"/>
                    <a:gd name="T16" fmla="*/ 365 w 682"/>
                    <a:gd name="T17" fmla="*/ 642 h 557"/>
                    <a:gd name="T18" fmla="*/ 368 w 682"/>
                    <a:gd name="T19" fmla="*/ 613 h 557"/>
                    <a:gd name="T20" fmla="*/ 327 w 682"/>
                    <a:gd name="T21" fmla="*/ 583 h 557"/>
                    <a:gd name="T22" fmla="*/ 289 w 682"/>
                    <a:gd name="T23" fmla="*/ 538 h 557"/>
                    <a:gd name="T24" fmla="*/ 220 w 682"/>
                    <a:gd name="T25" fmla="*/ 550 h 557"/>
                    <a:gd name="T26" fmla="*/ 188 w 682"/>
                    <a:gd name="T27" fmla="*/ 567 h 557"/>
                    <a:gd name="T28" fmla="*/ 116 w 682"/>
                    <a:gd name="T29" fmla="*/ 567 h 557"/>
                    <a:gd name="T30" fmla="*/ 33 w 682"/>
                    <a:gd name="T31" fmla="*/ 485 h 557"/>
                    <a:gd name="T32" fmla="*/ 16 w 682"/>
                    <a:gd name="T33" fmla="*/ 459 h 557"/>
                    <a:gd name="T34" fmla="*/ 0 w 682"/>
                    <a:gd name="T35" fmla="*/ 410 h 557"/>
                    <a:gd name="T36" fmla="*/ 36 w 682"/>
                    <a:gd name="T37" fmla="*/ 331 h 557"/>
                    <a:gd name="T38" fmla="*/ 48 w 682"/>
                    <a:gd name="T39" fmla="*/ 281 h 557"/>
                    <a:gd name="T40" fmla="*/ 76 w 682"/>
                    <a:gd name="T41" fmla="*/ 222 h 557"/>
                    <a:gd name="T42" fmla="*/ 121 w 682"/>
                    <a:gd name="T43" fmla="*/ 180 h 557"/>
                    <a:gd name="T44" fmla="*/ 249 w 682"/>
                    <a:gd name="T45" fmla="*/ 104 h 557"/>
                    <a:gd name="T46" fmla="*/ 327 w 682"/>
                    <a:gd name="T47" fmla="*/ 47 h 557"/>
                    <a:gd name="T48" fmla="*/ 384 w 682"/>
                    <a:gd name="T49" fmla="*/ 9 h 557"/>
                    <a:gd name="T50" fmla="*/ 540 w 682"/>
                    <a:gd name="T51" fmla="*/ 3 h 557"/>
                    <a:gd name="T52" fmla="*/ 592 w 682"/>
                    <a:gd name="T53" fmla="*/ 0 h 557"/>
                    <a:gd name="T54" fmla="*/ 571 w 682"/>
                    <a:gd name="T55" fmla="*/ 53 h 557"/>
                    <a:gd name="T56" fmla="*/ 659 w 682"/>
                    <a:gd name="T57" fmla="*/ 131 h 557"/>
                    <a:gd name="T58" fmla="*/ 740 w 682"/>
                    <a:gd name="T59" fmla="*/ 115 h 557"/>
                    <a:gd name="T60" fmla="*/ 787 w 682"/>
                    <a:gd name="T61" fmla="*/ 127 h 557"/>
                    <a:gd name="T62" fmla="*/ 832 w 682"/>
                    <a:gd name="T63" fmla="*/ 151 h 557"/>
                    <a:gd name="T64" fmla="*/ 851 w 682"/>
                    <a:gd name="T65" fmla="*/ 292 h 557"/>
                    <a:gd name="T66" fmla="*/ 851 w 682"/>
                    <a:gd name="T67" fmla="*/ 373 h 557"/>
                    <a:gd name="T68" fmla="*/ 891 w 682"/>
                    <a:gd name="T69" fmla="*/ 440 h 557"/>
                    <a:gd name="T70" fmla="*/ 960 w 682"/>
                    <a:gd name="T71" fmla="*/ 466 h 557"/>
                    <a:gd name="T72" fmla="*/ 1012 w 682"/>
                    <a:gd name="T73" fmla="*/ 459 h 557"/>
                    <a:gd name="T74" fmla="*/ 988 w 682"/>
                    <a:gd name="T75" fmla="*/ 529 h 557"/>
                    <a:gd name="T76" fmla="*/ 891 w 682"/>
                    <a:gd name="T77" fmla="*/ 633 h 557"/>
                    <a:gd name="T78" fmla="*/ 816 w 682"/>
                    <a:gd name="T79" fmla="*/ 754 h 557"/>
                    <a:gd name="T80" fmla="*/ 827 w 682"/>
                    <a:gd name="T81" fmla="*/ 790 h 557"/>
                    <a:gd name="T82" fmla="*/ 647 w 682"/>
                    <a:gd name="T83" fmla="*/ 864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" name="Freeform 55"/>
                <p:cNvSpPr>
                  <a:spLocks/>
                </p:cNvSpPr>
                <p:nvPr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361 w 257"/>
                    <a:gd name="T1" fmla="*/ 540 h 347"/>
                    <a:gd name="T2" fmla="*/ 346 w 257"/>
                    <a:gd name="T3" fmla="*/ 468 h 347"/>
                    <a:gd name="T4" fmla="*/ 323 w 257"/>
                    <a:gd name="T5" fmla="*/ 448 h 347"/>
                    <a:gd name="T6" fmla="*/ 320 w 257"/>
                    <a:gd name="T7" fmla="*/ 419 h 347"/>
                    <a:gd name="T8" fmla="*/ 311 w 257"/>
                    <a:gd name="T9" fmla="*/ 395 h 347"/>
                    <a:gd name="T10" fmla="*/ 311 w 257"/>
                    <a:gd name="T11" fmla="*/ 356 h 347"/>
                    <a:gd name="T12" fmla="*/ 308 w 257"/>
                    <a:gd name="T13" fmla="*/ 333 h 347"/>
                    <a:gd name="T14" fmla="*/ 339 w 257"/>
                    <a:gd name="T15" fmla="*/ 314 h 347"/>
                    <a:gd name="T16" fmla="*/ 382 w 257"/>
                    <a:gd name="T17" fmla="*/ 307 h 347"/>
                    <a:gd name="T18" fmla="*/ 382 w 257"/>
                    <a:gd name="T19" fmla="*/ 212 h 347"/>
                    <a:gd name="T20" fmla="*/ 80 w 257"/>
                    <a:gd name="T21" fmla="*/ 149 h 347"/>
                    <a:gd name="T22" fmla="*/ 48 w 257"/>
                    <a:gd name="T23" fmla="*/ 153 h 347"/>
                    <a:gd name="T24" fmla="*/ 24 w 257"/>
                    <a:gd name="T25" fmla="*/ 159 h 347"/>
                    <a:gd name="T26" fmla="*/ 0 w 257"/>
                    <a:gd name="T27" fmla="*/ 232 h 347"/>
                    <a:gd name="T28" fmla="*/ 138 w 257"/>
                    <a:gd name="T29" fmla="*/ 538 h 347"/>
                    <a:gd name="T30" fmla="*/ 361 w 257"/>
                    <a:gd name="T31" fmla="*/ 540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" name="Freeform 56"/>
                <p:cNvSpPr>
                  <a:spLocks/>
                </p:cNvSpPr>
                <p:nvPr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6 w 19"/>
                    <a:gd name="T1" fmla="*/ 20 h 37"/>
                    <a:gd name="T2" fmla="*/ 16 w 19"/>
                    <a:gd name="T3" fmla="*/ 16 h 37"/>
                    <a:gd name="T4" fmla="*/ 6 w 19"/>
                    <a:gd name="T5" fmla="*/ 20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" name="Freeform 57"/>
                <p:cNvSpPr>
                  <a:spLocks/>
                </p:cNvSpPr>
                <p:nvPr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10 h 20"/>
                    <a:gd name="T2" fmla="*/ 15 w 22"/>
                    <a:gd name="T3" fmla="*/ 0 h 20"/>
                    <a:gd name="T4" fmla="*/ 19 w 22"/>
                    <a:gd name="T5" fmla="*/ 10 h 20"/>
                    <a:gd name="T6" fmla="*/ 8 w 22"/>
                    <a:gd name="T7" fmla="*/ 17 h 20"/>
                    <a:gd name="T8" fmla="*/ 11 w 22"/>
                    <a:gd name="T9" fmla="*/ 10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" name="Freeform 58"/>
                <p:cNvSpPr>
                  <a:spLocks/>
                </p:cNvSpPr>
                <p:nvPr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14 h 30"/>
                    <a:gd name="T2" fmla="*/ 33 w 57"/>
                    <a:gd name="T3" fmla="*/ 5 h 30"/>
                    <a:gd name="T4" fmla="*/ 37 w 57"/>
                    <a:gd name="T5" fmla="*/ 24 h 30"/>
                    <a:gd name="T6" fmla="*/ 24 w 57"/>
                    <a:gd name="T7" fmla="*/ 14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" name="Freeform 59"/>
                <p:cNvSpPr>
                  <a:spLocks/>
                </p:cNvSpPr>
                <p:nvPr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72 w 693"/>
                    <a:gd name="T1" fmla="*/ 379 h 696"/>
                    <a:gd name="T2" fmla="*/ 392 w 693"/>
                    <a:gd name="T3" fmla="*/ 370 h 696"/>
                    <a:gd name="T4" fmla="*/ 324 w 693"/>
                    <a:gd name="T5" fmla="*/ 337 h 696"/>
                    <a:gd name="T6" fmla="*/ 264 w 693"/>
                    <a:gd name="T7" fmla="*/ 327 h 696"/>
                    <a:gd name="T8" fmla="*/ 236 w 693"/>
                    <a:gd name="T9" fmla="*/ 340 h 696"/>
                    <a:gd name="T10" fmla="*/ 260 w 693"/>
                    <a:gd name="T11" fmla="*/ 350 h 696"/>
                    <a:gd name="T12" fmla="*/ 292 w 693"/>
                    <a:gd name="T13" fmla="*/ 383 h 696"/>
                    <a:gd name="T14" fmla="*/ 320 w 693"/>
                    <a:gd name="T15" fmla="*/ 389 h 696"/>
                    <a:gd name="T16" fmla="*/ 332 w 693"/>
                    <a:gd name="T17" fmla="*/ 438 h 696"/>
                    <a:gd name="T18" fmla="*/ 312 w 693"/>
                    <a:gd name="T19" fmla="*/ 451 h 696"/>
                    <a:gd name="T20" fmla="*/ 260 w 693"/>
                    <a:gd name="T21" fmla="*/ 504 h 696"/>
                    <a:gd name="T22" fmla="*/ 224 w 693"/>
                    <a:gd name="T23" fmla="*/ 513 h 696"/>
                    <a:gd name="T24" fmla="*/ 97 w 693"/>
                    <a:gd name="T25" fmla="*/ 569 h 696"/>
                    <a:gd name="T26" fmla="*/ 77 w 693"/>
                    <a:gd name="T27" fmla="*/ 504 h 696"/>
                    <a:gd name="T28" fmla="*/ 45 w 693"/>
                    <a:gd name="T29" fmla="*/ 428 h 696"/>
                    <a:gd name="T30" fmla="*/ 33 w 693"/>
                    <a:gd name="T31" fmla="*/ 366 h 696"/>
                    <a:gd name="T32" fmla="*/ 53 w 693"/>
                    <a:gd name="T33" fmla="*/ 281 h 696"/>
                    <a:gd name="T34" fmla="*/ 17 w 693"/>
                    <a:gd name="T35" fmla="*/ 320 h 696"/>
                    <a:gd name="T36" fmla="*/ 81 w 693"/>
                    <a:gd name="T37" fmla="*/ 229 h 696"/>
                    <a:gd name="T38" fmla="*/ 113 w 693"/>
                    <a:gd name="T39" fmla="*/ 167 h 696"/>
                    <a:gd name="T40" fmla="*/ 37 w 693"/>
                    <a:gd name="T41" fmla="*/ 167 h 696"/>
                    <a:gd name="T42" fmla="*/ 1 w 693"/>
                    <a:gd name="T43" fmla="*/ 160 h 696"/>
                    <a:gd name="T44" fmla="*/ 25 w 693"/>
                    <a:gd name="T45" fmla="*/ 114 h 696"/>
                    <a:gd name="T46" fmla="*/ 97 w 693"/>
                    <a:gd name="T47" fmla="*/ 92 h 696"/>
                    <a:gd name="T48" fmla="*/ 220 w 693"/>
                    <a:gd name="T49" fmla="*/ 101 h 696"/>
                    <a:gd name="T50" fmla="*/ 228 w 693"/>
                    <a:gd name="T51" fmla="*/ 52 h 696"/>
                    <a:gd name="T52" fmla="*/ 260 w 693"/>
                    <a:gd name="T53" fmla="*/ 0 h 696"/>
                    <a:gd name="T54" fmla="*/ 356 w 693"/>
                    <a:gd name="T55" fmla="*/ 36 h 696"/>
                    <a:gd name="T56" fmla="*/ 328 w 693"/>
                    <a:gd name="T57" fmla="*/ 72 h 696"/>
                    <a:gd name="T58" fmla="*/ 300 w 693"/>
                    <a:gd name="T59" fmla="*/ 144 h 696"/>
                    <a:gd name="T60" fmla="*/ 360 w 693"/>
                    <a:gd name="T61" fmla="*/ 157 h 696"/>
                    <a:gd name="T62" fmla="*/ 372 w 693"/>
                    <a:gd name="T63" fmla="*/ 111 h 696"/>
                    <a:gd name="T64" fmla="*/ 416 w 693"/>
                    <a:gd name="T65" fmla="*/ 75 h 696"/>
                    <a:gd name="T66" fmla="*/ 496 w 693"/>
                    <a:gd name="T67" fmla="*/ 72 h 696"/>
                    <a:gd name="T68" fmla="*/ 527 w 693"/>
                    <a:gd name="T69" fmla="*/ 43 h 696"/>
                    <a:gd name="T70" fmla="*/ 539 w 693"/>
                    <a:gd name="T71" fmla="*/ 376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8" name="Freeform 60"/>
                <p:cNvSpPr>
                  <a:spLocks/>
                </p:cNvSpPr>
                <p:nvPr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1228 w 931"/>
                    <a:gd name="T1" fmla="*/ 0 h 149"/>
                    <a:gd name="T2" fmla="*/ 213 w 931"/>
                    <a:gd name="T3" fmla="*/ 45 h 149"/>
                    <a:gd name="T4" fmla="*/ 135 w 931"/>
                    <a:gd name="T5" fmla="*/ 65 h 149"/>
                    <a:gd name="T6" fmla="*/ 92 w 931"/>
                    <a:gd name="T7" fmla="*/ 65 h 149"/>
                    <a:gd name="T8" fmla="*/ 33 w 931"/>
                    <a:gd name="T9" fmla="*/ 120 h 149"/>
                    <a:gd name="T10" fmla="*/ 0 w 931"/>
                    <a:gd name="T11" fmla="*/ 163 h 149"/>
                    <a:gd name="T12" fmla="*/ 88 w 931"/>
                    <a:gd name="T13" fmla="*/ 179 h 149"/>
                    <a:gd name="T14" fmla="*/ 144 w 931"/>
                    <a:gd name="T15" fmla="*/ 149 h 149"/>
                    <a:gd name="T16" fmla="*/ 161 w 931"/>
                    <a:gd name="T17" fmla="*/ 131 h 149"/>
                    <a:gd name="T18" fmla="*/ 249 w 931"/>
                    <a:gd name="T19" fmla="*/ 81 h 149"/>
                    <a:gd name="T20" fmla="*/ 320 w 931"/>
                    <a:gd name="T21" fmla="*/ 72 h 149"/>
                    <a:gd name="T22" fmla="*/ 353 w 931"/>
                    <a:gd name="T23" fmla="*/ 146 h 149"/>
                    <a:gd name="T24" fmla="*/ 280 w 931"/>
                    <a:gd name="T25" fmla="*/ 170 h 149"/>
                    <a:gd name="T26" fmla="*/ 344 w 931"/>
                    <a:gd name="T27" fmla="*/ 176 h 149"/>
                    <a:gd name="T28" fmla="*/ 372 w 931"/>
                    <a:gd name="T29" fmla="*/ 140 h 149"/>
                    <a:gd name="T30" fmla="*/ 396 w 931"/>
                    <a:gd name="T31" fmla="*/ 143 h 149"/>
                    <a:gd name="T32" fmla="*/ 377 w 931"/>
                    <a:gd name="T33" fmla="*/ 84 h 149"/>
                    <a:gd name="T34" fmla="*/ 396 w 931"/>
                    <a:gd name="T35" fmla="*/ 69 h 149"/>
                    <a:gd name="T36" fmla="*/ 412 w 931"/>
                    <a:gd name="T37" fmla="*/ 137 h 149"/>
                    <a:gd name="T38" fmla="*/ 396 w 931"/>
                    <a:gd name="T39" fmla="*/ 176 h 149"/>
                    <a:gd name="T40" fmla="*/ 441 w 931"/>
                    <a:gd name="T41" fmla="*/ 202 h 149"/>
                    <a:gd name="T42" fmla="*/ 445 w 931"/>
                    <a:gd name="T43" fmla="*/ 143 h 149"/>
                    <a:gd name="T44" fmla="*/ 493 w 931"/>
                    <a:gd name="T45" fmla="*/ 160 h 149"/>
                    <a:gd name="T46" fmla="*/ 569 w 931"/>
                    <a:gd name="T47" fmla="*/ 114 h 149"/>
                    <a:gd name="T48" fmla="*/ 609 w 931"/>
                    <a:gd name="T49" fmla="*/ 78 h 149"/>
                    <a:gd name="T50" fmla="*/ 654 w 931"/>
                    <a:gd name="T51" fmla="*/ 87 h 149"/>
                    <a:gd name="T52" fmla="*/ 677 w 931"/>
                    <a:gd name="T53" fmla="*/ 78 h 149"/>
                    <a:gd name="T54" fmla="*/ 642 w 931"/>
                    <a:gd name="T55" fmla="*/ 69 h 149"/>
                    <a:gd name="T56" fmla="*/ 706 w 931"/>
                    <a:gd name="T57" fmla="*/ 54 h 149"/>
                    <a:gd name="T58" fmla="*/ 810 w 931"/>
                    <a:gd name="T59" fmla="*/ 84 h 149"/>
                    <a:gd name="T60" fmla="*/ 865 w 931"/>
                    <a:gd name="T61" fmla="*/ 65 h 149"/>
                    <a:gd name="T62" fmla="*/ 869 w 931"/>
                    <a:gd name="T63" fmla="*/ 98 h 149"/>
                    <a:gd name="T64" fmla="*/ 846 w 931"/>
                    <a:gd name="T65" fmla="*/ 157 h 149"/>
                    <a:gd name="T66" fmla="*/ 910 w 931"/>
                    <a:gd name="T67" fmla="*/ 137 h 149"/>
                    <a:gd name="T68" fmla="*/ 929 w 931"/>
                    <a:gd name="T69" fmla="*/ 125 h 149"/>
                    <a:gd name="T70" fmla="*/ 965 w 931"/>
                    <a:gd name="T71" fmla="*/ 95 h 149"/>
                    <a:gd name="T72" fmla="*/ 1182 w 931"/>
                    <a:gd name="T73" fmla="*/ 131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" name="Freeform 61"/>
                <p:cNvSpPr>
                  <a:spLocks/>
                </p:cNvSpPr>
                <p:nvPr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23 h 30"/>
                    <a:gd name="T2" fmla="*/ 30 w 31"/>
                    <a:gd name="T3" fmla="*/ 0 h 30"/>
                    <a:gd name="T4" fmla="*/ 18 w 31"/>
                    <a:gd name="T5" fmla="*/ 20 h 30"/>
                    <a:gd name="T6" fmla="*/ 3 w 31"/>
                    <a:gd name="T7" fmla="*/ 23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" name="Freeform 62"/>
                <p:cNvSpPr>
                  <a:spLocks/>
                </p:cNvSpPr>
                <p:nvPr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27 h 32"/>
                    <a:gd name="T2" fmla="*/ 23 w 44"/>
                    <a:gd name="T3" fmla="*/ 0 h 32"/>
                    <a:gd name="T4" fmla="*/ 39 w 44"/>
                    <a:gd name="T5" fmla="*/ 3 h 32"/>
                    <a:gd name="T6" fmla="*/ 6 w 44"/>
                    <a:gd name="T7" fmla="*/ 27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1" name="Freeform 63"/>
                <p:cNvSpPr>
                  <a:spLocks/>
                </p:cNvSpPr>
                <p:nvPr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14 h 18"/>
                    <a:gd name="T2" fmla="*/ 25 w 76"/>
                    <a:gd name="T3" fmla="*/ 2 h 18"/>
                    <a:gd name="T4" fmla="*/ 37 w 76"/>
                    <a:gd name="T5" fmla="*/ 14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" name="Freeform 64"/>
                <p:cNvSpPr>
                  <a:spLocks/>
                </p:cNvSpPr>
                <p:nvPr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18 h 44"/>
                    <a:gd name="T2" fmla="*/ 12 w 42"/>
                    <a:gd name="T3" fmla="*/ 8 h 44"/>
                    <a:gd name="T4" fmla="*/ 0 w 42"/>
                    <a:gd name="T5" fmla="*/ 18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" name="Freeform 65"/>
                <p:cNvSpPr>
                  <a:spLocks/>
                </p:cNvSpPr>
                <p:nvPr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18 h 30"/>
                    <a:gd name="T2" fmla="*/ 33 w 31"/>
                    <a:gd name="T3" fmla="*/ 8 h 30"/>
                    <a:gd name="T4" fmla="*/ 7 w 31"/>
                    <a:gd name="T5" fmla="*/ 18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159"/>
              <p:cNvGrpSpPr>
                <a:grpSpLocks/>
              </p:cNvGrpSpPr>
              <p:nvPr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110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12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13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14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15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116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117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118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119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120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121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160"/>
              <p:cNvGrpSpPr>
                <a:grpSpLocks/>
              </p:cNvGrpSpPr>
              <p:nvPr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132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" name="Line 133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Line 134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Line 135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145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Line 146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147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148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150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151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52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53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54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55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pic>
          <p:nvPicPr>
            <p:cNvPr id="7" name="Picture 158" descr="earth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9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A002D1-F763-4E06-8102-918332EED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6094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C4CE7-F207-4C0A-9D92-F87827EF1D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5709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B1186-EE2E-4162-BC07-D0A41FE867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996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B8D5B-D104-41F0-BFFF-6BAA5E8B4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2457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DF2C9-DF73-4DD9-8DF5-379DE86487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2285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FFEE3-056F-4523-BC61-C052E09E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487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FDCCE-53C0-466F-89B3-5B8305B61A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403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70452-5FCF-4E77-A905-0A4B0CDE0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4799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6AFBA-6944-42A5-997D-0A5B06C98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791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3415E-E051-405F-B470-D04A08BF0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9497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CBFE0-76DF-4945-82DE-90A1CEE3F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71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928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smtClean="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9285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smtClean="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928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>
                <a:latin typeface="+mj-lt"/>
                <a:cs typeface="+mn-cs"/>
              </a:defRPr>
            </a:lvl1pPr>
          </a:lstStyle>
          <a:p>
            <a:pPr>
              <a:defRPr/>
            </a:pPr>
            <a:fld id="{4716BB19-5FB5-452B-8FAE-932A39FCD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163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1032" name="Group 162"/>
            <p:cNvGrpSpPr>
              <a:grpSpLocks/>
            </p:cNvGrpSpPr>
            <p:nvPr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8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35" name="Group 9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0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1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2 w 15"/>
                      <a:gd name="T1" fmla="*/ 4 h 23"/>
                      <a:gd name="T2" fmla="*/ 7 w 15"/>
                      <a:gd name="T3" fmla="*/ 2 h 23"/>
                      <a:gd name="T4" fmla="*/ 6 w 15"/>
                      <a:gd name="T5" fmla="*/ 6 h 23"/>
                      <a:gd name="T6" fmla="*/ 2 w 15"/>
                      <a:gd name="T7" fmla="*/ 4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9" name="Freeform 12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1 w 20"/>
                      <a:gd name="T1" fmla="*/ 5 h 23"/>
                      <a:gd name="T2" fmla="*/ 5 w 20"/>
                      <a:gd name="T3" fmla="*/ 1 h 23"/>
                      <a:gd name="T4" fmla="*/ 3 w 20"/>
                      <a:gd name="T5" fmla="*/ 7 h 23"/>
                      <a:gd name="T6" fmla="*/ 1 w 20"/>
                      <a:gd name="T7" fmla="*/ 5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0" name="Freeform 13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7 w 30"/>
                      <a:gd name="T1" fmla="*/ 11 h 42"/>
                      <a:gd name="T2" fmla="*/ 3 w 30"/>
                      <a:gd name="T3" fmla="*/ 7 h 42"/>
                      <a:gd name="T4" fmla="*/ 0 w 30"/>
                      <a:gd name="T5" fmla="*/ 3 h 42"/>
                      <a:gd name="T6" fmla="*/ 7 w 30"/>
                      <a:gd name="T7" fmla="*/ 1 h 42"/>
                      <a:gd name="T8" fmla="*/ 13 w 30"/>
                      <a:gd name="T9" fmla="*/ 8 h 42"/>
                      <a:gd name="T10" fmla="*/ 12 w 30"/>
                      <a:gd name="T11" fmla="*/ 10 h 42"/>
                      <a:gd name="T12" fmla="*/ 7 w 30"/>
                      <a:gd name="T13" fmla="*/ 11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" name="Freeform 14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7 w 25"/>
                      <a:gd name="T1" fmla="*/ 5 h 16"/>
                      <a:gd name="T2" fmla="*/ 1 w 25"/>
                      <a:gd name="T3" fmla="*/ 3 h 16"/>
                      <a:gd name="T4" fmla="*/ 7 w 25"/>
                      <a:gd name="T5" fmla="*/ 0 h 16"/>
                      <a:gd name="T6" fmla="*/ 7 w 25"/>
                      <a:gd name="T7" fmla="*/ 5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2" name="Freeform 15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6 w 65"/>
                      <a:gd name="T1" fmla="*/ 8 h 46"/>
                      <a:gd name="T2" fmla="*/ 13 w 65"/>
                      <a:gd name="T3" fmla="*/ 1 h 46"/>
                      <a:gd name="T4" fmla="*/ 18 w 65"/>
                      <a:gd name="T5" fmla="*/ 0 h 46"/>
                      <a:gd name="T6" fmla="*/ 25 w 65"/>
                      <a:gd name="T7" fmla="*/ 4 h 46"/>
                      <a:gd name="T8" fmla="*/ 14 w 65"/>
                      <a:gd name="T9" fmla="*/ 9 h 46"/>
                      <a:gd name="T10" fmla="*/ 5 w 65"/>
                      <a:gd name="T11" fmla="*/ 16 h 46"/>
                      <a:gd name="T12" fmla="*/ 3 w 65"/>
                      <a:gd name="T13" fmla="*/ 7 h 46"/>
                      <a:gd name="T14" fmla="*/ 5 w 65"/>
                      <a:gd name="T15" fmla="*/ 5 h 46"/>
                      <a:gd name="T16" fmla="*/ 6 w 65"/>
                      <a:gd name="T17" fmla="*/ 8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3" name="Freeform 16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11 h 47"/>
                      <a:gd name="T2" fmla="*/ 8 w 69"/>
                      <a:gd name="T3" fmla="*/ 9 h 47"/>
                      <a:gd name="T4" fmla="*/ 22 w 69"/>
                      <a:gd name="T5" fmla="*/ 0 h 47"/>
                      <a:gd name="T6" fmla="*/ 27 w 69"/>
                      <a:gd name="T7" fmla="*/ 1 h 47"/>
                      <a:gd name="T8" fmla="*/ 21 w 69"/>
                      <a:gd name="T9" fmla="*/ 6 h 47"/>
                      <a:gd name="T10" fmla="*/ 12 w 69"/>
                      <a:gd name="T11" fmla="*/ 11 h 47"/>
                      <a:gd name="T12" fmla="*/ 9 w 69"/>
                      <a:gd name="T13" fmla="*/ 16 h 47"/>
                      <a:gd name="T14" fmla="*/ 7 w 69"/>
                      <a:gd name="T15" fmla="*/ 15 h 47"/>
                      <a:gd name="T16" fmla="*/ 5 w 69"/>
                      <a:gd name="T17" fmla="*/ 13 h 47"/>
                      <a:gd name="T18" fmla="*/ 0 w 69"/>
                      <a:gd name="T19" fmla="*/ 12 h 47"/>
                      <a:gd name="T20" fmla="*/ 0 w 69"/>
                      <a:gd name="T21" fmla="*/ 11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4" name="Freeform 17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4 w 355"/>
                      <a:gd name="T1" fmla="*/ 1 h 277"/>
                      <a:gd name="T2" fmla="*/ 15 w 355"/>
                      <a:gd name="T3" fmla="*/ 6 h 277"/>
                      <a:gd name="T4" fmla="*/ 20 w 355"/>
                      <a:gd name="T5" fmla="*/ 10 h 277"/>
                      <a:gd name="T6" fmla="*/ 32 w 355"/>
                      <a:gd name="T7" fmla="*/ 17 h 277"/>
                      <a:gd name="T8" fmla="*/ 39 w 355"/>
                      <a:gd name="T9" fmla="*/ 22 h 277"/>
                      <a:gd name="T10" fmla="*/ 52 w 355"/>
                      <a:gd name="T11" fmla="*/ 33 h 277"/>
                      <a:gd name="T12" fmla="*/ 58 w 355"/>
                      <a:gd name="T13" fmla="*/ 43 h 277"/>
                      <a:gd name="T14" fmla="*/ 63 w 355"/>
                      <a:gd name="T15" fmla="*/ 44 h 277"/>
                      <a:gd name="T16" fmla="*/ 66 w 355"/>
                      <a:gd name="T17" fmla="*/ 50 h 277"/>
                      <a:gd name="T18" fmla="*/ 75 w 355"/>
                      <a:gd name="T19" fmla="*/ 51 h 277"/>
                      <a:gd name="T20" fmla="*/ 72 w 355"/>
                      <a:gd name="T21" fmla="*/ 66 h 277"/>
                      <a:gd name="T22" fmla="*/ 77 w 355"/>
                      <a:gd name="T23" fmla="*/ 75 h 277"/>
                      <a:gd name="T24" fmla="*/ 84 w 355"/>
                      <a:gd name="T25" fmla="*/ 78 h 277"/>
                      <a:gd name="T26" fmla="*/ 92 w 355"/>
                      <a:gd name="T27" fmla="*/ 79 h 277"/>
                      <a:gd name="T28" fmla="*/ 100 w 355"/>
                      <a:gd name="T29" fmla="*/ 81 h 277"/>
                      <a:gd name="T30" fmla="*/ 108 w 355"/>
                      <a:gd name="T31" fmla="*/ 79 h 277"/>
                      <a:gd name="T32" fmla="*/ 116 w 355"/>
                      <a:gd name="T33" fmla="*/ 83 h 277"/>
                      <a:gd name="T34" fmla="*/ 126 w 355"/>
                      <a:gd name="T35" fmla="*/ 86 h 277"/>
                      <a:gd name="T36" fmla="*/ 134 w 355"/>
                      <a:gd name="T37" fmla="*/ 89 h 277"/>
                      <a:gd name="T38" fmla="*/ 150 w 355"/>
                      <a:gd name="T39" fmla="*/ 89 h 277"/>
                      <a:gd name="T40" fmla="*/ 145 w 355"/>
                      <a:gd name="T41" fmla="*/ 92 h 277"/>
                      <a:gd name="T42" fmla="*/ 137 w 355"/>
                      <a:gd name="T43" fmla="*/ 91 h 277"/>
                      <a:gd name="T44" fmla="*/ 128 w 355"/>
                      <a:gd name="T45" fmla="*/ 91 h 277"/>
                      <a:gd name="T46" fmla="*/ 123 w 355"/>
                      <a:gd name="T47" fmla="*/ 89 h 277"/>
                      <a:gd name="T48" fmla="*/ 107 w 355"/>
                      <a:gd name="T49" fmla="*/ 89 h 277"/>
                      <a:gd name="T50" fmla="*/ 100 w 355"/>
                      <a:gd name="T51" fmla="*/ 87 h 277"/>
                      <a:gd name="T52" fmla="*/ 73 w 355"/>
                      <a:gd name="T53" fmla="*/ 81 h 277"/>
                      <a:gd name="T54" fmla="*/ 68 w 355"/>
                      <a:gd name="T55" fmla="*/ 73 h 277"/>
                      <a:gd name="T56" fmla="*/ 54 w 355"/>
                      <a:gd name="T57" fmla="*/ 67 h 277"/>
                      <a:gd name="T58" fmla="*/ 46 w 355"/>
                      <a:gd name="T59" fmla="*/ 62 h 277"/>
                      <a:gd name="T60" fmla="*/ 40 w 355"/>
                      <a:gd name="T61" fmla="*/ 53 h 277"/>
                      <a:gd name="T62" fmla="*/ 29 w 355"/>
                      <a:gd name="T63" fmla="*/ 36 h 277"/>
                      <a:gd name="T64" fmla="*/ 27 w 355"/>
                      <a:gd name="T65" fmla="*/ 34 h 277"/>
                      <a:gd name="T66" fmla="*/ 25 w 355"/>
                      <a:gd name="T67" fmla="*/ 34 h 277"/>
                      <a:gd name="T68" fmla="*/ 23 w 355"/>
                      <a:gd name="T69" fmla="*/ 30 h 277"/>
                      <a:gd name="T70" fmla="*/ 16 w 355"/>
                      <a:gd name="T71" fmla="*/ 19 h 277"/>
                      <a:gd name="T72" fmla="*/ 9 w 355"/>
                      <a:gd name="T73" fmla="*/ 13 h 277"/>
                      <a:gd name="T74" fmla="*/ 2 w 355"/>
                      <a:gd name="T75" fmla="*/ 7 h 277"/>
                      <a:gd name="T76" fmla="*/ 4 w 355"/>
                      <a:gd name="T77" fmla="*/ 1 h 277"/>
                      <a:gd name="T78" fmla="*/ 4 w 355"/>
                      <a:gd name="T79" fmla="*/ 1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5" name="Freeform 18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23 w 156"/>
                      <a:gd name="T1" fmla="*/ 22 h 206"/>
                      <a:gd name="T2" fmla="*/ 28 w 156"/>
                      <a:gd name="T3" fmla="*/ 19 h 206"/>
                      <a:gd name="T4" fmla="*/ 29 w 156"/>
                      <a:gd name="T5" fmla="*/ 17 h 206"/>
                      <a:gd name="T6" fmla="*/ 34 w 156"/>
                      <a:gd name="T7" fmla="*/ 15 h 206"/>
                      <a:gd name="T8" fmla="*/ 46 w 156"/>
                      <a:gd name="T9" fmla="*/ 7 h 206"/>
                      <a:gd name="T10" fmla="*/ 48 w 156"/>
                      <a:gd name="T11" fmla="*/ 1 h 206"/>
                      <a:gd name="T12" fmla="*/ 53 w 156"/>
                      <a:gd name="T13" fmla="*/ 0 h 206"/>
                      <a:gd name="T14" fmla="*/ 64 w 156"/>
                      <a:gd name="T15" fmla="*/ 9 h 206"/>
                      <a:gd name="T16" fmla="*/ 63 w 156"/>
                      <a:gd name="T17" fmla="*/ 15 h 206"/>
                      <a:gd name="T18" fmla="*/ 54 w 156"/>
                      <a:gd name="T19" fmla="*/ 21 h 206"/>
                      <a:gd name="T20" fmla="*/ 57 w 156"/>
                      <a:gd name="T21" fmla="*/ 31 h 206"/>
                      <a:gd name="T22" fmla="*/ 61 w 156"/>
                      <a:gd name="T23" fmla="*/ 36 h 206"/>
                      <a:gd name="T24" fmla="*/ 63 w 156"/>
                      <a:gd name="T25" fmla="*/ 42 h 206"/>
                      <a:gd name="T26" fmla="*/ 55 w 156"/>
                      <a:gd name="T27" fmla="*/ 42 h 206"/>
                      <a:gd name="T28" fmla="*/ 50 w 156"/>
                      <a:gd name="T29" fmla="*/ 48 h 206"/>
                      <a:gd name="T30" fmla="*/ 45 w 156"/>
                      <a:gd name="T31" fmla="*/ 51 h 206"/>
                      <a:gd name="T32" fmla="*/ 43 w 156"/>
                      <a:gd name="T33" fmla="*/ 65 h 206"/>
                      <a:gd name="T34" fmla="*/ 38 w 156"/>
                      <a:gd name="T35" fmla="*/ 67 h 206"/>
                      <a:gd name="T36" fmla="*/ 35 w 156"/>
                      <a:gd name="T37" fmla="*/ 68 h 206"/>
                      <a:gd name="T38" fmla="*/ 33 w 156"/>
                      <a:gd name="T39" fmla="*/ 67 h 206"/>
                      <a:gd name="T40" fmla="*/ 31 w 156"/>
                      <a:gd name="T41" fmla="*/ 63 h 206"/>
                      <a:gd name="T42" fmla="*/ 26 w 156"/>
                      <a:gd name="T43" fmla="*/ 61 h 206"/>
                      <a:gd name="T44" fmla="*/ 18 w 156"/>
                      <a:gd name="T45" fmla="*/ 64 h 206"/>
                      <a:gd name="T46" fmla="*/ 12 w 156"/>
                      <a:gd name="T47" fmla="*/ 61 h 206"/>
                      <a:gd name="T48" fmla="*/ 4 w 156"/>
                      <a:gd name="T49" fmla="*/ 49 h 206"/>
                      <a:gd name="T50" fmla="*/ 2 w 156"/>
                      <a:gd name="T51" fmla="*/ 43 h 206"/>
                      <a:gd name="T52" fmla="*/ 0 w 156"/>
                      <a:gd name="T53" fmla="*/ 39 h 206"/>
                      <a:gd name="T54" fmla="*/ 9 w 156"/>
                      <a:gd name="T55" fmla="*/ 32 h 206"/>
                      <a:gd name="T56" fmla="*/ 14 w 156"/>
                      <a:gd name="T57" fmla="*/ 34 h 206"/>
                      <a:gd name="T58" fmla="*/ 15 w 156"/>
                      <a:gd name="T59" fmla="*/ 26 h 206"/>
                      <a:gd name="T60" fmla="*/ 22 w 156"/>
                      <a:gd name="T61" fmla="*/ 23 h 206"/>
                      <a:gd name="T62" fmla="*/ 23 w 156"/>
                      <a:gd name="T63" fmla="*/ 22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6" name="Freeform 19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2 w 109"/>
                      <a:gd name="T1" fmla="*/ 11 h 38"/>
                      <a:gd name="T2" fmla="*/ 8 w 109"/>
                      <a:gd name="T3" fmla="*/ 3 h 38"/>
                      <a:gd name="T4" fmla="*/ 20 w 109"/>
                      <a:gd name="T5" fmla="*/ 7 h 38"/>
                      <a:gd name="T6" fmla="*/ 31 w 109"/>
                      <a:gd name="T7" fmla="*/ 5 h 38"/>
                      <a:gd name="T8" fmla="*/ 39 w 109"/>
                      <a:gd name="T9" fmla="*/ 0 h 38"/>
                      <a:gd name="T10" fmla="*/ 33 w 109"/>
                      <a:gd name="T11" fmla="*/ 9 h 38"/>
                      <a:gd name="T12" fmla="*/ 26 w 109"/>
                      <a:gd name="T13" fmla="*/ 13 h 38"/>
                      <a:gd name="T14" fmla="*/ 18 w 109"/>
                      <a:gd name="T15" fmla="*/ 11 h 38"/>
                      <a:gd name="T16" fmla="*/ 6 w 109"/>
                      <a:gd name="T17" fmla="*/ 10 h 38"/>
                      <a:gd name="T18" fmla="*/ 2 w 109"/>
                      <a:gd name="T19" fmla="*/ 11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7" name="Freeform 20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3 w 76"/>
                      <a:gd name="T1" fmla="*/ 6 h 104"/>
                      <a:gd name="T2" fmla="*/ 8 w 76"/>
                      <a:gd name="T3" fmla="*/ 0 h 104"/>
                      <a:gd name="T4" fmla="*/ 14 w 76"/>
                      <a:gd name="T5" fmla="*/ 6 h 104"/>
                      <a:gd name="T6" fmla="*/ 26 w 76"/>
                      <a:gd name="T7" fmla="*/ 1 h 104"/>
                      <a:gd name="T8" fmla="*/ 19 w 76"/>
                      <a:gd name="T9" fmla="*/ 11 h 104"/>
                      <a:gd name="T10" fmla="*/ 23 w 76"/>
                      <a:gd name="T11" fmla="*/ 16 h 104"/>
                      <a:gd name="T12" fmla="*/ 24 w 76"/>
                      <a:gd name="T13" fmla="*/ 20 h 104"/>
                      <a:gd name="T14" fmla="*/ 19 w 76"/>
                      <a:gd name="T15" fmla="*/ 24 h 104"/>
                      <a:gd name="T16" fmla="*/ 14 w 76"/>
                      <a:gd name="T17" fmla="*/ 20 h 104"/>
                      <a:gd name="T18" fmla="*/ 9 w 76"/>
                      <a:gd name="T19" fmla="*/ 16 h 104"/>
                      <a:gd name="T20" fmla="*/ 12 w 76"/>
                      <a:gd name="T21" fmla="*/ 22 h 104"/>
                      <a:gd name="T22" fmla="*/ 13 w 76"/>
                      <a:gd name="T23" fmla="*/ 24 h 104"/>
                      <a:gd name="T24" fmla="*/ 8 w 76"/>
                      <a:gd name="T25" fmla="*/ 34 h 104"/>
                      <a:gd name="T26" fmla="*/ 5 w 76"/>
                      <a:gd name="T27" fmla="*/ 33 h 104"/>
                      <a:gd name="T28" fmla="*/ 3 w 76"/>
                      <a:gd name="T29" fmla="*/ 29 h 104"/>
                      <a:gd name="T30" fmla="*/ 0 w 76"/>
                      <a:gd name="T31" fmla="*/ 18 h 104"/>
                      <a:gd name="T32" fmla="*/ 1 w 76"/>
                      <a:gd name="T33" fmla="*/ 10 h 104"/>
                      <a:gd name="T34" fmla="*/ 3 w 76"/>
                      <a:gd name="T35" fmla="*/ 6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8" name="Freeform 21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1 w 37"/>
                      <a:gd name="T1" fmla="*/ 9 h 61"/>
                      <a:gd name="T2" fmla="*/ 6 w 37"/>
                      <a:gd name="T3" fmla="*/ 0 h 61"/>
                      <a:gd name="T4" fmla="*/ 6 w 37"/>
                      <a:gd name="T5" fmla="*/ 9 h 61"/>
                      <a:gd name="T6" fmla="*/ 16 w 37"/>
                      <a:gd name="T7" fmla="*/ 12 h 61"/>
                      <a:gd name="T8" fmla="*/ 8 w 37"/>
                      <a:gd name="T9" fmla="*/ 14 h 61"/>
                      <a:gd name="T10" fmla="*/ 2 w 37"/>
                      <a:gd name="T11" fmla="*/ 19 h 61"/>
                      <a:gd name="T12" fmla="*/ 0 w 37"/>
                      <a:gd name="T13" fmla="*/ 11 h 61"/>
                      <a:gd name="T14" fmla="*/ 1 w 37"/>
                      <a:gd name="T15" fmla="*/ 9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9" name="Freeform 22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3 w 49"/>
                      <a:gd name="T1" fmla="*/ 0 h 29"/>
                      <a:gd name="T2" fmla="*/ 12 w 49"/>
                      <a:gd name="T3" fmla="*/ 0 h 29"/>
                      <a:gd name="T4" fmla="*/ 20 w 49"/>
                      <a:gd name="T5" fmla="*/ 6 h 29"/>
                      <a:gd name="T6" fmla="*/ 14 w 49"/>
                      <a:gd name="T7" fmla="*/ 5 h 29"/>
                      <a:gd name="T8" fmla="*/ 1 w 49"/>
                      <a:gd name="T9" fmla="*/ 6 h 29"/>
                      <a:gd name="T10" fmla="*/ 3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0" name="Freeform 23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9 w 61"/>
                      <a:gd name="T1" fmla="*/ 13 h 48"/>
                      <a:gd name="T2" fmla="*/ 6 w 61"/>
                      <a:gd name="T3" fmla="*/ 9 h 48"/>
                      <a:gd name="T4" fmla="*/ 1 w 61"/>
                      <a:gd name="T5" fmla="*/ 8 h 48"/>
                      <a:gd name="T6" fmla="*/ 6 w 61"/>
                      <a:gd name="T7" fmla="*/ 3 h 48"/>
                      <a:gd name="T8" fmla="*/ 11 w 61"/>
                      <a:gd name="T9" fmla="*/ 0 h 48"/>
                      <a:gd name="T10" fmla="*/ 21 w 61"/>
                      <a:gd name="T11" fmla="*/ 4 h 48"/>
                      <a:gd name="T12" fmla="*/ 23 w 61"/>
                      <a:gd name="T13" fmla="*/ 7 h 48"/>
                      <a:gd name="T14" fmla="*/ 26 w 61"/>
                      <a:gd name="T15" fmla="*/ 11 h 48"/>
                      <a:gd name="T16" fmla="*/ 17 w 61"/>
                      <a:gd name="T17" fmla="*/ 13 h 48"/>
                      <a:gd name="T18" fmla="*/ 10 w 61"/>
                      <a:gd name="T19" fmla="*/ 16 h 48"/>
                      <a:gd name="T20" fmla="*/ 9 w 61"/>
                      <a:gd name="T21" fmla="*/ 13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1" name="Freeform 24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20 w 286"/>
                      <a:gd name="T1" fmla="*/ 9 h 182"/>
                      <a:gd name="T2" fmla="*/ 15 w 286"/>
                      <a:gd name="T3" fmla="*/ 5 h 182"/>
                      <a:gd name="T4" fmla="*/ 11 w 286"/>
                      <a:gd name="T5" fmla="*/ 10 h 182"/>
                      <a:gd name="T6" fmla="*/ 0 w 286"/>
                      <a:gd name="T7" fmla="*/ 8 h 182"/>
                      <a:gd name="T8" fmla="*/ 4 w 286"/>
                      <a:gd name="T9" fmla="*/ 14 h 182"/>
                      <a:gd name="T10" fmla="*/ 7 w 286"/>
                      <a:gd name="T11" fmla="*/ 21 h 182"/>
                      <a:gd name="T12" fmla="*/ 10 w 286"/>
                      <a:gd name="T13" fmla="*/ 16 h 182"/>
                      <a:gd name="T14" fmla="*/ 13 w 286"/>
                      <a:gd name="T15" fmla="*/ 15 h 182"/>
                      <a:gd name="T16" fmla="*/ 20 w 286"/>
                      <a:gd name="T17" fmla="*/ 19 h 182"/>
                      <a:gd name="T18" fmla="*/ 30 w 286"/>
                      <a:gd name="T19" fmla="*/ 21 h 182"/>
                      <a:gd name="T20" fmla="*/ 38 w 286"/>
                      <a:gd name="T21" fmla="*/ 24 h 182"/>
                      <a:gd name="T22" fmla="*/ 45 w 286"/>
                      <a:gd name="T23" fmla="*/ 34 h 182"/>
                      <a:gd name="T24" fmla="*/ 44 w 286"/>
                      <a:gd name="T25" fmla="*/ 41 h 182"/>
                      <a:gd name="T26" fmla="*/ 42 w 286"/>
                      <a:gd name="T27" fmla="*/ 45 h 182"/>
                      <a:gd name="T28" fmla="*/ 52 w 286"/>
                      <a:gd name="T29" fmla="*/ 43 h 182"/>
                      <a:gd name="T30" fmla="*/ 60 w 286"/>
                      <a:gd name="T31" fmla="*/ 47 h 182"/>
                      <a:gd name="T32" fmla="*/ 72 w 286"/>
                      <a:gd name="T33" fmla="*/ 50 h 182"/>
                      <a:gd name="T34" fmla="*/ 74 w 286"/>
                      <a:gd name="T35" fmla="*/ 49 h 182"/>
                      <a:gd name="T36" fmla="*/ 72 w 286"/>
                      <a:gd name="T37" fmla="*/ 45 h 182"/>
                      <a:gd name="T38" fmla="*/ 76 w 286"/>
                      <a:gd name="T39" fmla="*/ 46 h 182"/>
                      <a:gd name="T40" fmla="*/ 79 w 286"/>
                      <a:gd name="T41" fmla="*/ 40 h 182"/>
                      <a:gd name="T42" fmla="*/ 86 w 286"/>
                      <a:gd name="T43" fmla="*/ 41 h 182"/>
                      <a:gd name="T44" fmla="*/ 91 w 286"/>
                      <a:gd name="T45" fmla="*/ 44 h 182"/>
                      <a:gd name="T46" fmla="*/ 104 w 286"/>
                      <a:gd name="T47" fmla="*/ 56 h 182"/>
                      <a:gd name="T48" fmla="*/ 112 w 286"/>
                      <a:gd name="T49" fmla="*/ 60 h 182"/>
                      <a:gd name="T50" fmla="*/ 121 w 286"/>
                      <a:gd name="T51" fmla="*/ 57 h 182"/>
                      <a:gd name="T52" fmla="*/ 114 w 286"/>
                      <a:gd name="T53" fmla="*/ 54 h 182"/>
                      <a:gd name="T54" fmla="*/ 109 w 286"/>
                      <a:gd name="T55" fmla="*/ 46 h 182"/>
                      <a:gd name="T56" fmla="*/ 107 w 286"/>
                      <a:gd name="T57" fmla="*/ 44 h 182"/>
                      <a:gd name="T58" fmla="*/ 106 w 286"/>
                      <a:gd name="T59" fmla="*/ 41 h 182"/>
                      <a:gd name="T60" fmla="*/ 101 w 286"/>
                      <a:gd name="T61" fmla="*/ 39 h 182"/>
                      <a:gd name="T62" fmla="*/ 102 w 286"/>
                      <a:gd name="T63" fmla="*/ 32 h 182"/>
                      <a:gd name="T64" fmla="*/ 94 w 286"/>
                      <a:gd name="T65" fmla="*/ 29 h 182"/>
                      <a:gd name="T66" fmla="*/ 90 w 286"/>
                      <a:gd name="T67" fmla="*/ 23 h 182"/>
                      <a:gd name="T68" fmla="*/ 81 w 286"/>
                      <a:gd name="T69" fmla="*/ 18 h 182"/>
                      <a:gd name="T70" fmla="*/ 72 w 286"/>
                      <a:gd name="T71" fmla="*/ 13 h 182"/>
                      <a:gd name="T72" fmla="*/ 67 w 286"/>
                      <a:gd name="T73" fmla="*/ 11 h 182"/>
                      <a:gd name="T74" fmla="*/ 51 w 286"/>
                      <a:gd name="T75" fmla="*/ 5 h 182"/>
                      <a:gd name="T76" fmla="*/ 44 w 286"/>
                      <a:gd name="T77" fmla="*/ 1 h 182"/>
                      <a:gd name="T78" fmla="*/ 41 w 286"/>
                      <a:gd name="T79" fmla="*/ 0 h 182"/>
                      <a:gd name="T80" fmla="*/ 30 w 286"/>
                      <a:gd name="T81" fmla="*/ 3 h 182"/>
                      <a:gd name="T82" fmla="*/ 24 w 286"/>
                      <a:gd name="T83" fmla="*/ 11 h 182"/>
                      <a:gd name="T84" fmla="*/ 20 w 286"/>
                      <a:gd name="T85" fmla="*/ 9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2" name="Freeform 25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19 h 78"/>
                      <a:gd name="T2" fmla="*/ 11 w 78"/>
                      <a:gd name="T3" fmla="*/ 20 h 78"/>
                      <a:gd name="T4" fmla="*/ 19 w 78"/>
                      <a:gd name="T5" fmla="*/ 16 h 78"/>
                      <a:gd name="T6" fmla="*/ 24 w 78"/>
                      <a:gd name="T7" fmla="*/ 10 h 78"/>
                      <a:gd name="T8" fmla="*/ 18 w 78"/>
                      <a:gd name="T9" fmla="*/ 5 h 78"/>
                      <a:gd name="T10" fmla="*/ 18 w 78"/>
                      <a:gd name="T11" fmla="*/ 1 h 78"/>
                      <a:gd name="T12" fmla="*/ 30 w 78"/>
                      <a:gd name="T13" fmla="*/ 9 h 78"/>
                      <a:gd name="T14" fmla="*/ 28 w 78"/>
                      <a:gd name="T15" fmla="*/ 18 h 78"/>
                      <a:gd name="T16" fmla="*/ 14 w 78"/>
                      <a:gd name="T17" fmla="*/ 26 h 78"/>
                      <a:gd name="T18" fmla="*/ 4 w 78"/>
                      <a:gd name="T19" fmla="*/ 22 h 78"/>
                      <a:gd name="T20" fmla="*/ 1 w 78"/>
                      <a:gd name="T21" fmla="*/ 21 h 78"/>
                      <a:gd name="T22" fmla="*/ 0 w 78"/>
                      <a:gd name="T23" fmla="*/ 19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3" name="Freeform 26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1 w 17"/>
                      <a:gd name="T1" fmla="*/ 1 h 18"/>
                      <a:gd name="T2" fmla="*/ 1 w 17"/>
                      <a:gd name="T3" fmla="*/ 5 h 18"/>
                      <a:gd name="T4" fmla="*/ 1 w 17"/>
                      <a:gd name="T5" fmla="*/ 1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4" name="Freeform 27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3 w 26"/>
                      <a:gd name="T1" fmla="*/ 5 h 22"/>
                      <a:gd name="T2" fmla="*/ 6 w 26"/>
                      <a:gd name="T3" fmla="*/ 0 h 22"/>
                      <a:gd name="T4" fmla="*/ 6 w 26"/>
                      <a:gd name="T5" fmla="*/ 8 h 22"/>
                      <a:gd name="T6" fmla="*/ 3 w 26"/>
                      <a:gd name="T7" fmla="*/ 5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5" name="Freeform 28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3 w 20"/>
                      <a:gd name="T1" fmla="*/ 4 h 15"/>
                      <a:gd name="T2" fmla="*/ 7 w 20"/>
                      <a:gd name="T3" fmla="*/ 1 h 15"/>
                      <a:gd name="T4" fmla="*/ 4 w 20"/>
                      <a:gd name="T5" fmla="*/ 4 h 15"/>
                      <a:gd name="T6" fmla="*/ 3 w 20"/>
                      <a:gd name="T7" fmla="*/ 4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6" name="Freeform 29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3 w 20"/>
                      <a:gd name="T1" fmla="*/ 4 h 15"/>
                      <a:gd name="T2" fmla="*/ 6 w 20"/>
                      <a:gd name="T3" fmla="*/ 1 h 15"/>
                      <a:gd name="T4" fmla="*/ 6 w 20"/>
                      <a:gd name="T5" fmla="*/ 5 h 15"/>
                      <a:gd name="T6" fmla="*/ 3 w 20"/>
                      <a:gd name="T7" fmla="*/ 4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7" name="Freeform 30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17 h 80"/>
                      <a:gd name="T2" fmla="*/ 6 w 80"/>
                      <a:gd name="T3" fmla="*/ 8 h 80"/>
                      <a:gd name="T4" fmla="*/ 11 w 80"/>
                      <a:gd name="T5" fmla="*/ 7 h 80"/>
                      <a:gd name="T6" fmla="*/ 20 w 80"/>
                      <a:gd name="T7" fmla="*/ 6 h 80"/>
                      <a:gd name="T8" fmla="*/ 25 w 80"/>
                      <a:gd name="T9" fmla="*/ 0 h 80"/>
                      <a:gd name="T10" fmla="*/ 34 w 80"/>
                      <a:gd name="T11" fmla="*/ 14 h 80"/>
                      <a:gd name="T12" fmla="*/ 30 w 80"/>
                      <a:gd name="T13" fmla="*/ 19 h 80"/>
                      <a:gd name="T14" fmla="*/ 23 w 80"/>
                      <a:gd name="T15" fmla="*/ 21 h 80"/>
                      <a:gd name="T16" fmla="*/ 20 w 80"/>
                      <a:gd name="T17" fmla="*/ 27 h 80"/>
                      <a:gd name="T18" fmla="*/ 14 w 80"/>
                      <a:gd name="T19" fmla="*/ 23 h 80"/>
                      <a:gd name="T20" fmla="*/ 16 w 80"/>
                      <a:gd name="T21" fmla="*/ 18 h 80"/>
                      <a:gd name="T22" fmla="*/ 13 w 80"/>
                      <a:gd name="T23" fmla="*/ 9 h 80"/>
                      <a:gd name="T24" fmla="*/ 9 w 80"/>
                      <a:gd name="T25" fmla="*/ 16 h 80"/>
                      <a:gd name="T26" fmla="*/ 3 w 80"/>
                      <a:gd name="T27" fmla="*/ 19 h 80"/>
                      <a:gd name="T28" fmla="*/ 0 w 80"/>
                      <a:gd name="T29" fmla="*/ 17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8" name="Freeform 31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6 w 94"/>
                      <a:gd name="T1" fmla="*/ 32 h 174"/>
                      <a:gd name="T2" fmla="*/ 11 w 94"/>
                      <a:gd name="T3" fmla="*/ 43 h 174"/>
                      <a:gd name="T4" fmla="*/ 14 w 94"/>
                      <a:gd name="T5" fmla="*/ 36 h 174"/>
                      <a:gd name="T6" fmla="*/ 22 w 94"/>
                      <a:gd name="T7" fmla="*/ 33 h 174"/>
                      <a:gd name="T8" fmla="*/ 20 w 94"/>
                      <a:gd name="T9" fmla="*/ 41 h 174"/>
                      <a:gd name="T10" fmla="*/ 28 w 94"/>
                      <a:gd name="T11" fmla="*/ 42 h 174"/>
                      <a:gd name="T12" fmla="*/ 32 w 94"/>
                      <a:gd name="T13" fmla="*/ 47 h 174"/>
                      <a:gd name="T14" fmla="*/ 25 w 94"/>
                      <a:gd name="T15" fmla="*/ 49 h 174"/>
                      <a:gd name="T16" fmla="*/ 31 w 94"/>
                      <a:gd name="T17" fmla="*/ 58 h 174"/>
                      <a:gd name="T18" fmla="*/ 36 w 94"/>
                      <a:gd name="T19" fmla="*/ 51 h 174"/>
                      <a:gd name="T20" fmla="*/ 35 w 94"/>
                      <a:gd name="T21" fmla="*/ 37 h 174"/>
                      <a:gd name="T22" fmla="*/ 26 w 94"/>
                      <a:gd name="T23" fmla="*/ 35 h 174"/>
                      <a:gd name="T24" fmla="*/ 21 w 94"/>
                      <a:gd name="T25" fmla="*/ 27 h 174"/>
                      <a:gd name="T26" fmla="*/ 14 w 94"/>
                      <a:gd name="T27" fmla="*/ 27 h 174"/>
                      <a:gd name="T28" fmla="*/ 13 w 94"/>
                      <a:gd name="T29" fmla="*/ 23 h 174"/>
                      <a:gd name="T30" fmla="*/ 18 w 94"/>
                      <a:gd name="T31" fmla="*/ 14 h 174"/>
                      <a:gd name="T32" fmla="*/ 13 w 94"/>
                      <a:gd name="T33" fmla="*/ 0 h 174"/>
                      <a:gd name="T34" fmla="*/ 8 w 94"/>
                      <a:gd name="T35" fmla="*/ 7 h 174"/>
                      <a:gd name="T36" fmla="*/ 2 w 94"/>
                      <a:gd name="T37" fmla="*/ 15 h 174"/>
                      <a:gd name="T38" fmla="*/ 6 w 94"/>
                      <a:gd name="T39" fmla="*/ 25 h 174"/>
                      <a:gd name="T40" fmla="*/ 6 w 94"/>
                      <a:gd name="T41" fmla="*/ 32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9" name="Freeform 32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3 w 32"/>
                      <a:gd name="T1" fmla="*/ 8 h 50"/>
                      <a:gd name="T2" fmla="*/ 5 w 32"/>
                      <a:gd name="T3" fmla="*/ 0 h 50"/>
                      <a:gd name="T4" fmla="*/ 9 w 32"/>
                      <a:gd name="T5" fmla="*/ 5 h 50"/>
                      <a:gd name="T6" fmla="*/ 10 w 32"/>
                      <a:gd name="T7" fmla="*/ 8 h 50"/>
                      <a:gd name="T8" fmla="*/ 12 w 32"/>
                      <a:gd name="T9" fmla="*/ 9 h 50"/>
                      <a:gd name="T10" fmla="*/ 14 w 32"/>
                      <a:gd name="T11" fmla="*/ 13 h 50"/>
                      <a:gd name="T12" fmla="*/ 8 w 32"/>
                      <a:gd name="T13" fmla="*/ 17 h 50"/>
                      <a:gd name="T14" fmla="*/ 3 w 32"/>
                      <a:gd name="T15" fmla="*/ 8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0" name="Freeform 33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15 h 50"/>
                      <a:gd name="T2" fmla="*/ 10 w 43"/>
                      <a:gd name="T3" fmla="*/ 7 h 50"/>
                      <a:gd name="T4" fmla="*/ 16 w 43"/>
                      <a:gd name="T5" fmla="*/ 0 h 50"/>
                      <a:gd name="T6" fmla="*/ 11 w 43"/>
                      <a:gd name="T7" fmla="*/ 10 h 50"/>
                      <a:gd name="T8" fmla="*/ 1 w 43"/>
                      <a:gd name="T9" fmla="*/ 17 h 50"/>
                      <a:gd name="T10" fmla="*/ 0 w 43"/>
                      <a:gd name="T11" fmla="*/ 15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1" name="Freeform 34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3 w 471"/>
                      <a:gd name="T1" fmla="*/ 178 h 281"/>
                      <a:gd name="T2" fmla="*/ 15 w 471"/>
                      <a:gd name="T3" fmla="*/ 159 h 281"/>
                      <a:gd name="T4" fmla="*/ 14 w 471"/>
                      <a:gd name="T5" fmla="*/ 156 h 281"/>
                      <a:gd name="T6" fmla="*/ 10 w 471"/>
                      <a:gd name="T7" fmla="*/ 139 h 281"/>
                      <a:gd name="T8" fmla="*/ 3 w 471"/>
                      <a:gd name="T9" fmla="*/ 137 h 281"/>
                      <a:gd name="T10" fmla="*/ 0 w 471"/>
                      <a:gd name="T11" fmla="*/ 122 h 281"/>
                      <a:gd name="T12" fmla="*/ 8 w 471"/>
                      <a:gd name="T13" fmla="*/ 115 h 281"/>
                      <a:gd name="T14" fmla="*/ 4 w 471"/>
                      <a:gd name="T15" fmla="*/ 105 h 281"/>
                      <a:gd name="T16" fmla="*/ 1 w 471"/>
                      <a:gd name="T17" fmla="*/ 102 h 281"/>
                      <a:gd name="T18" fmla="*/ 18 w 471"/>
                      <a:gd name="T19" fmla="*/ 76 h 281"/>
                      <a:gd name="T20" fmla="*/ 28 w 471"/>
                      <a:gd name="T21" fmla="*/ 61 h 281"/>
                      <a:gd name="T22" fmla="*/ 27 w 471"/>
                      <a:gd name="T23" fmla="*/ 45 h 281"/>
                      <a:gd name="T24" fmla="*/ 15 w 471"/>
                      <a:gd name="T25" fmla="*/ 27 h 281"/>
                      <a:gd name="T26" fmla="*/ 13 w 471"/>
                      <a:gd name="T27" fmla="*/ 20 h 281"/>
                      <a:gd name="T28" fmla="*/ 17 w 471"/>
                      <a:gd name="T29" fmla="*/ 23 h 281"/>
                      <a:gd name="T30" fmla="*/ 30 w 471"/>
                      <a:gd name="T31" fmla="*/ 22 h 281"/>
                      <a:gd name="T32" fmla="*/ 41 w 471"/>
                      <a:gd name="T33" fmla="*/ 7 h 281"/>
                      <a:gd name="T34" fmla="*/ 52 w 471"/>
                      <a:gd name="T35" fmla="*/ 0 h 281"/>
                      <a:gd name="T36" fmla="*/ 56 w 471"/>
                      <a:gd name="T37" fmla="*/ 1 h 281"/>
                      <a:gd name="T38" fmla="*/ 58 w 471"/>
                      <a:gd name="T39" fmla="*/ 6 h 281"/>
                      <a:gd name="T40" fmla="*/ 62 w 471"/>
                      <a:gd name="T41" fmla="*/ 3 h 281"/>
                      <a:gd name="T42" fmla="*/ 70 w 471"/>
                      <a:gd name="T43" fmla="*/ 5 h 281"/>
                      <a:gd name="T44" fmla="*/ 74 w 471"/>
                      <a:gd name="T45" fmla="*/ 6 h 281"/>
                      <a:gd name="T46" fmla="*/ 90 w 471"/>
                      <a:gd name="T47" fmla="*/ 9 h 281"/>
                      <a:gd name="T48" fmla="*/ 98 w 471"/>
                      <a:gd name="T49" fmla="*/ 15 h 281"/>
                      <a:gd name="T50" fmla="*/ 106 w 471"/>
                      <a:gd name="T51" fmla="*/ 11 h 281"/>
                      <a:gd name="T52" fmla="*/ 110 w 471"/>
                      <a:gd name="T53" fmla="*/ 9 h 281"/>
                      <a:gd name="T54" fmla="*/ 124 w 471"/>
                      <a:gd name="T55" fmla="*/ 9 h 281"/>
                      <a:gd name="T56" fmla="*/ 134 w 471"/>
                      <a:gd name="T57" fmla="*/ 20 h 281"/>
                      <a:gd name="T58" fmla="*/ 147 w 471"/>
                      <a:gd name="T59" fmla="*/ 38 h 281"/>
                      <a:gd name="T60" fmla="*/ 156 w 471"/>
                      <a:gd name="T61" fmla="*/ 45 h 281"/>
                      <a:gd name="T62" fmla="*/ 163 w 471"/>
                      <a:gd name="T63" fmla="*/ 43 h 281"/>
                      <a:gd name="T64" fmla="*/ 171 w 471"/>
                      <a:gd name="T65" fmla="*/ 41 h 281"/>
                      <a:gd name="T66" fmla="*/ 184 w 471"/>
                      <a:gd name="T67" fmla="*/ 45 h 281"/>
                      <a:gd name="T68" fmla="*/ 190 w 471"/>
                      <a:gd name="T69" fmla="*/ 52 h 281"/>
                      <a:gd name="T70" fmla="*/ 196 w 471"/>
                      <a:gd name="T71" fmla="*/ 57 h 281"/>
                      <a:gd name="T72" fmla="*/ 202 w 471"/>
                      <a:gd name="T73" fmla="*/ 71 h 281"/>
                      <a:gd name="T74" fmla="*/ 204 w 471"/>
                      <a:gd name="T75" fmla="*/ 76 h 281"/>
                      <a:gd name="T76" fmla="*/ 206 w 471"/>
                      <a:gd name="T77" fmla="*/ 80 h 281"/>
                      <a:gd name="T78" fmla="*/ 197 w 471"/>
                      <a:gd name="T79" fmla="*/ 90 h 281"/>
                      <a:gd name="T80" fmla="*/ 204 w 471"/>
                      <a:gd name="T81" fmla="*/ 90 h 281"/>
                      <a:gd name="T82" fmla="*/ 217 w 471"/>
                      <a:gd name="T83" fmla="*/ 99 h 281"/>
                      <a:gd name="T84" fmla="*/ 231 w 471"/>
                      <a:gd name="T85" fmla="*/ 100 h 281"/>
                      <a:gd name="T86" fmla="*/ 241 w 471"/>
                      <a:gd name="T87" fmla="*/ 107 h 281"/>
                      <a:gd name="T88" fmla="*/ 243 w 471"/>
                      <a:gd name="T89" fmla="*/ 110 h 281"/>
                      <a:gd name="T90" fmla="*/ 243 w 471"/>
                      <a:gd name="T91" fmla="*/ 112 h 281"/>
                      <a:gd name="T92" fmla="*/ 250 w 471"/>
                      <a:gd name="T93" fmla="*/ 110 h 281"/>
                      <a:gd name="T94" fmla="*/ 254 w 471"/>
                      <a:gd name="T95" fmla="*/ 109 h 281"/>
                      <a:gd name="T96" fmla="*/ 279 w 471"/>
                      <a:gd name="T97" fmla="*/ 118 h 281"/>
                      <a:gd name="T98" fmla="*/ 284 w 471"/>
                      <a:gd name="T99" fmla="*/ 127 h 281"/>
                      <a:gd name="T100" fmla="*/ 295 w 471"/>
                      <a:gd name="T101" fmla="*/ 128 h 281"/>
                      <a:gd name="T102" fmla="*/ 299 w 471"/>
                      <a:gd name="T103" fmla="*/ 137 h 281"/>
                      <a:gd name="T104" fmla="*/ 286 w 471"/>
                      <a:gd name="T105" fmla="*/ 164 h 281"/>
                      <a:gd name="T106" fmla="*/ 276 w 471"/>
                      <a:gd name="T107" fmla="*/ 179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2" name="Freeform 35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173 w 984"/>
                      <a:gd name="T1" fmla="*/ 2 h 844"/>
                      <a:gd name="T2" fmla="*/ 214 w 984"/>
                      <a:gd name="T3" fmla="*/ 11 h 844"/>
                      <a:gd name="T4" fmla="*/ 235 w 984"/>
                      <a:gd name="T5" fmla="*/ 13 h 844"/>
                      <a:gd name="T6" fmla="*/ 247 w 984"/>
                      <a:gd name="T7" fmla="*/ 44 h 844"/>
                      <a:gd name="T8" fmla="*/ 250 w 984"/>
                      <a:gd name="T9" fmla="*/ 30 h 844"/>
                      <a:gd name="T10" fmla="*/ 259 w 984"/>
                      <a:gd name="T11" fmla="*/ 23 h 844"/>
                      <a:gd name="T12" fmla="*/ 274 w 984"/>
                      <a:gd name="T13" fmla="*/ 42 h 844"/>
                      <a:gd name="T14" fmla="*/ 291 w 984"/>
                      <a:gd name="T15" fmla="*/ 33 h 844"/>
                      <a:gd name="T16" fmla="*/ 301 w 984"/>
                      <a:gd name="T17" fmla="*/ 29 h 844"/>
                      <a:gd name="T18" fmla="*/ 325 w 984"/>
                      <a:gd name="T19" fmla="*/ 1 h 844"/>
                      <a:gd name="T20" fmla="*/ 341 w 984"/>
                      <a:gd name="T21" fmla="*/ 23 h 844"/>
                      <a:gd name="T22" fmla="*/ 341 w 984"/>
                      <a:gd name="T23" fmla="*/ 44 h 844"/>
                      <a:gd name="T24" fmla="*/ 337 w 984"/>
                      <a:gd name="T25" fmla="*/ 53 h 844"/>
                      <a:gd name="T26" fmla="*/ 327 w 984"/>
                      <a:gd name="T27" fmla="*/ 54 h 844"/>
                      <a:gd name="T28" fmla="*/ 325 w 984"/>
                      <a:gd name="T29" fmla="*/ 62 h 844"/>
                      <a:gd name="T30" fmla="*/ 342 w 984"/>
                      <a:gd name="T31" fmla="*/ 76 h 844"/>
                      <a:gd name="T32" fmla="*/ 335 w 984"/>
                      <a:gd name="T33" fmla="*/ 108 h 844"/>
                      <a:gd name="T34" fmla="*/ 354 w 984"/>
                      <a:gd name="T35" fmla="*/ 139 h 844"/>
                      <a:gd name="T36" fmla="*/ 365 w 984"/>
                      <a:gd name="T37" fmla="*/ 151 h 844"/>
                      <a:gd name="T38" fmla="*/ 354 w 984"/>
                      <a:gd name="T39" fmla="*/ 151 h 844"/>
                      <a:gd name="T40" fmla="*/ 318 w 984"/>
                      <a:gd name="T41" fmla="*/ 127 h 844"/>
                      <a:gd name="T42" fmla="*/ 289 w 984"/>
                      <a:gd name="T43" fmla="*/ 135 h 844"/>
                      <a:gd name="T44" fmla="*/ 252 w 984"/>
                      <a:gd name="T45" fmla="*/ 148 h 844"/>
                      <a:gd name="T46" fmla="*/ 274 w 984"/>
                      <a:gd name="T47" fmla="*/ 194 h 844"/>
                      <a:gd name="T48" fmla="*/ 303 w 984"/>
                      <a:gd name="T49" fmla="*/ 205 h 844"/>
                      <a:gd name="T50" fmla="*/ 315 w 984"/>
                      <a:gd name="T51" fmla="*/ 184 h 844"/>
                      <a:gd name="T52" fmla="*/ 330 w 984"/>
                      <a:gd name="T53" fmla="*/ 191 h 844"/>
                      <a:gd name="T54" fmla="*/ 327 w 984"/>
                      <a:gd name="T55" fmla="*/ 211 h 844"/>
                      <a:gd name="T56" fmla="*/ 342 w 984"/>
                      <a:gd name="T57" fmla="*/ 225 h 844"/>
                      <a:gd name="T58" fmla="*/ 358 w 984"/>
                      <a:gd name="T59" fmla="*/ 221 h 844"/>
                      <a:gd name="T60" fmla="*/ 394 w 984"/>
                      <a:gd name="T61" fmla="*/ 270 h 844"/>
                      <a:gd name="T62" fmla="*/ 402 w 984"/>
                      <a:gd name="T63" fmla="*/ 277 h 844"/>
                      <a:gd name="T64" fmla="*/ 373 w 984"/>
                      <a:gd name="T65" fmla="*/ 272 h 844"/>
                      <a:gd name="T66" fmla="*/ 354 w 984"/>
                      <a:gd name="T67" fmla="*/ 254 h 844"/>
                      <a:gd name="T68" fmla="*/ 332 w 984"/>
                      <a:gd name="T69" fmla="*/ 238 h 844"/>
                      <a:gd name="T70" fmla="*/ 300 w 984"/>
                      <a:gd name="T71" fmla="*/ 222 h 844"/>
                      <a:gd name="T72" fmla="*/ 262 w 984"/>
                      <a:gd name="T73" fmla="*/ 217 h 844"/>
                      <a:gd name="T74" fmla="*/ 216 w 984"/>
                      <a:gd name="T75" fmla="*/ 199 h 844"/>
                      <a:gd name="T76" fmla="*/ 197 w 984"/>
                      <a:gd name="T77" fmla="*/ 170 h 844"/>
                      <a:gd name="T78" fmla="*/ 184 w 984"/>
                      <a:gd name="T79" fmla="*/ 155 h 844"/>
                      <a:gd name="T80" fmla="*/ 163 w 984"/>
                      <a:gd name="T81" fmla="*/ 144 h 844"/>
                      <a:gd name="T82" fmla="*/ 146 w 984"/>
                      <a:gd name="T83" fmla="*/ 124 h 844"/>
                      <a:gd name="T84" fmla="*/ 151 w 984"/>
                      <a:gd name="T85" fmla="*/ 139 h 844"/>
                      <a:gd name="T86" fmla="*/ 178 w 984"/>
                      <a:gd name="T87" fmla="*/ 166 h 844"/>
                      <a:gd name="T88" fmla="*/ 180 w 984"/>
                      <a:gd name="T89" fmla="*/ 176 h 844"/>
                      <a:gd name="T90" fmla="*/ 168 w 984"/>
                      <a:gd name="T91" fmla="*/ 167 h 844"/>
                      <a:gd name="T92" fmla="*/ 151 w 984"/>
                      <a:gd name="T93" fmla="*/ 156 h 844"/>
                      <a:gd name="T94" fmla="*/ 134 w 984"/>
                      <a:gd name="T95" fmla="*/ 135 h 844"/>
                      <a:gd name="T96" fmla="*/ 114 w 984"/>
                      <a:gd name="T97" fmla="*/ 116 h 844"/>
                      <a:gd name="T98" fmla="*/ 90 w 984"/>
                      <a:gd name="T99" fmla="*/ 105 h 844"/>
                      <a:gd name="T100" fmla="*/ 66 w 984"/>
                      <a:gd name="T101" fmla="*/ 80 h 844"/>
                      <a:gd name="T102" fmla="*/ 28 w 984"/>
                      <a:gd name="T103" fmla="*/ 22 h 844"/>
                      <a:gd name="T104" fmla="*/ 15 w 984"/>
                      <a:gd name="T105" fmla="*/ 13 h 844"/>
                      <a:gd name="T106" fmla="*/ 20 w 984"/>
                      <a:gd name="T107" fmla="*/ 7 h 844"/>
                      <a:gd name="T108" fmla="*/ 44 w 984"/>
                      <a:gd name="T109" fmla="*/ 23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3" name="Freeform 36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3 w 36"/>
                      <a:gd name="T1" fmla="*/ 9 h 48"/>
                      <a:gd name="T2" fmla="*/ 4 w 36"/>
                      <a:gd name="T3" fmla="*/ 16 h 48"/>
                      <a:gd name="T4" fmla="*/ 3 w 36"/>
                      <a:gd name="T5" fmla="*/ 9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4" name="Freeform 37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2 h 37"/>
                      <a:gd name="T2" fmla="*/ 5 w 36"/>
                      <a:gd name="T3" fmla="*/ 0 h 37"/>
                      <a:gd name="T4" fmla="*/ 16 w 36"/>
                      <a:gd name="T5" fmla="*/ 6 h 37"/>
                      <a:gd name="T6" fmla="*/ 4 w 36"/>
                      <a:gd name="T7" fmla="*/ 6 h 37"/>
                      <a:gd name="T8" fmla="*/ 0 w 36"/>
                      <a:gd name="T9" fmla="*/ 2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5" name="Freeform 38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17 h 96"/>
                      <a:gd name="T2" fmla="*/ 12 w 170"/>
                      <a:gd name="T3" fmla="*/ 9 h 96"/>
                      <a:gd name="T4" fmla="*/ 24 w 170"/>
                      <a:gd name="T5" fmla="*/ 7 h 96"/>
                      <a:gd name="T6" fmla="*/ 34 w 170"/>
                      <a:gd name="T7" fmla="*/ 3 h 96"/>
                      <a:gd name="T8" fmla="*/ 27 w 170"/>
                      <a:gd name="T9" fmla="*/ 9 h 96"/>
                      <a:gd name="T10" fmla="*/ 53 w 170"/>
                      <a:gd name="T11" fmla="*/ 17 h 96"/>
                      <a:gd name="T12" fmla="*/ 69 w 170"/>
                      <a:gd name="T13" fmla="*/ 22 h 96"/>
                      <a:gd name="T14" fmla="*/ 50 w 170"/>
                      <a:gd name="T15" fmla="*/ 26 h 96"/>
                      <a:gd name="T16" fmla="*/ 38 w 170"/>
                      <a:gd name="T17" fmla="*/ 20 h 96"/>
                      <a:gd name="T18" fmla="*/ 33 w 170"/>
                      <a:gd name="T19" fmla="*/ 18 h 96"/>
                      <a:gd name="T20" fmla="*/ 10 w 170"/>
                      <a:gd name="T21" fmla="*/ 14 h 96"/>
                      <a:gd name="T22" fmla="*/ 0 w 170"/>
                      <a:gd name="T23" fmla="*/ 17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" name="Freeform 39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22 w 138"/>
                      <a:gd name="T3" fmla="*/ 1 h 44"/>
                      <a:gd name="T4" fmla="*/ 38 w 138"/>
                      <a:gd name="T5" fmla="*/ 8 h 44"/>
                      <a:gd name="T6" fmla="*/ 48 w 138"/>
                      <a:gd name="T7" fmla="*/ 7 h 44"/>
                      <a:gd name="T8" fmla="*/ 46 w 138"/>
                      <a:gd name="T9" fmla="*/ 15 h 44"/>
                      <a:gd name="T10" fmla="*/ 27 w 138"/>
                      <a:gd name="T11" fmla="*/ 14 h 44"/>
                      <a:gd name="T12" fmla="*/ 0 w 138"/>
                      <a:gd name="T13" fmla="*/ 12 h 44"/>
                      <a:gd name="T14" fmla="*/ 12 w 138"/>
                      <a:gd name="T15" fmla="*/ 7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7" name="Freeform 40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7 w 57"/>
                      <a:gd name="T1" fmla="*/ 8 h 42"/>
                      <a:gd name="T2" fmla="*/ 16 w 57"/>
                      <a:gd name="T3" fmla="*/ 4 h 42"/>
                      <a:gd name="T4" fmla="*/ 7 w 57"/>
                      <a:gd name="T5" fmla="*/ 8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8" name="Freeform 41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8 w 39"/>
                      <a:gd name="T1" fmla="*/ 11 h 52"/>
                      <a:gd name="T2" fmla="*/ 8 w 39"/>
                      <a:gd name="T3" fmla="*/ 0 h 52"/>
                      <a:gd name="T4" fmla="*/ 8 w 39"/>
                      <a:gd name="T5" fmla="*/ 11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9" name="Freeform 42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2 w 44"/>
                      <a:gd name="T1" fmla="*/ 3 h 80"/>
                      <a:gd name="T2" fmla="*/ 9 w 44"/>
                      <a:gd name="T3" fmla="*/ 11 h 80"/>
                      <a:gd name="T4" fmla="*/ 10 w 44"/>
                      <a:gd name="T5" fmla="*/ 17 h 80"/>
                      <a:gd name="T6" fmla="*/ 16 w 44"/>
                      <a:gd name="T7" fmla="*/ 18 h 80"/>
                      <a:gd name="T8" fmla="*/ 10 w 44"/>
                      <a:gd name="T9" fmla="*/ 25 h 80"/>
                      <a:gd name="T10" fmla="*/ 0 w 44"/>
                      <a:gd name="T11" fmla="*/ 7 h 80"/>
                      <a:gd name="T12" fmla="*/ 2 w 44"/>
                      <a:gd name="T13" fmla="*/ 3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0" name="Freeform 43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140 w 323"/>
                      <a:gd name="T1" fmla="*/ 1 h 64"/>
                      <a:gd name="T2" fmla="*/ 147 w 323"/>
                      <a:gd name="T3" fmla="*/ 5 h 64"/>
                      <a:gd name="T4" fmla="*/ 149 w 323"/>
                      <a:gd name="T5" fmla="*/ 0 h 64"/>
                      <a:gd name="T6" fmla="*/ 168 w 323"/>
                      <a:gd name="T7" fmla="*/ 0 h 64"/>
                      <a:gd name="T8" fmla="*/ 182 w 323"/>
                      <a:gd name="T9" fmla="*/ 11 h 64"/>
                      <a:gd name="T10" fmla="*/ 202 w 323"/>
                      <a:gd name="T11" fmla="*/ 6 h 64"/>
                      <a:gd name="T12" fmla="*/ 199 w 323"/>
                      <a:gd name="T13" fmla="*/ 19 h 64"/>
                      <a:gd name="T14" fmla="*/ 189 w 323"/>
                      <a:gd name="T15" fmla="*/ 29 h 64"/>
                      <a:gd name="T16" fmla="*/ 187 w 323"/>
                      <a:gd name="T17" fmla="*/ 19 h 64"/>
                      <a:gd name="T18" fmla="*/ 182 w 323"/>
                      <a:gd name="T19" fmla="*/ 20 h 64"/>
                      <a:gd name="T20" fmla="*/ 177 w 323"/>
                      <a:gd name="T21" fmla="*/ 19 h 64"/>
                      <a:gd name="T22" fmla="*/ 167 w 323"/>
                      <a:gd name="T23" fmla="*/ 13 h 64"/>
                      <a:gd name="T24" fmla="*/ 145 w 323"/>
                      <a:gd name="T25" fmla="*/ 24 h 64"/>
                      <a:gd name="T26" fmla="*/ 128 w 323"/>
                      <a:gd name="T27" fmla="*/ 28 h 64"/>
                      <a:gd name="T28" fmla="*/ 135 w 323"/>
                      <a:gd name="T29" fmla="*/ 37 h 64"/>
                      <a:gd name="T30" fmla="*/ 119 w 323"/>
                      <a:gd name="T31" fmla="*/ 40 h 64"/>
                      <a:gd name="T32" fmla="*/ 107 w 323"/>
                      <a:gd name="T33" fmla="*/ 39 h 64"/>
                      <a:gd name="T34" fmla="*/ 112 w 323"/>
                      <a:gd name="T35" fmla="*/ 37 h 64"/>
                      <a:gd name="T36" fmla="*/ 109 w 323"/>
                      <a:gd name="T37" fmla="*/ 26 h 64"/>
                      <a:gd name="T38" fmla="*/ 107 w 323"/>
                      <a:gd name="T39" fmla="*/ 20 h 64"/>
                      <a:gd name="T40" fmla="*/ 100 w 323"/>
                      <a:gd name="T41" fmla="*/ 15 h 64"/>
                      <a:gd name="T42" fmla="*/ 90 w 323"/>
                      <a:gd name="T43" fmla="*/ 17 h 64"/>
                      <a:gd name="T44" fmla="*/ 85 w 323"/>
                      <a:gd name="T45" fmla="*/ 17 h 64"/>
                      <a:gd name="T46" fmla="*/ 78 w 323"/>
                      <a:gd name="T47" fmla="*/ 16 h 64"/>
                      <a:gd name="T48" fmla="*/ 53 w 323"/>
                      <a:gd name="T49" fmla="*/ 1 h 64"/>
                      <a:gd name="T50" fmla="*/ 37 w 323"/>
                      <a:gd name="T51" fmla="*/ 9 h 64"/>
                      <a:gd name="T52" fmla="*/ 1 w 323"/>
                      <a:gd name="T53" fmla="*/ 0 h 64"/>
                      <a:gd name="T54" fmla="*/ 140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1" name="Freeform 44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67 w 300"/>
                      <a:gd name="T1" fmla="*/ 20 h 31"/>
                      <a:gd name="T2" fmla="*/ 19 w 300"/>
                      <a:gd name="T3" fmla="*/ 1 h 31"/>
                      <a:gd name="T4" fmla="*/ 181 w 300"/>
                      <a:gd name="T5" fmla="*/ 0 h 31"/>
                      <a:gd name="T6" fmla="*/ 187 w 300"/>
                      <a:gd name="T7" fmla="*/ 9 h 31"/>
                      <a:gd name="T8" fmla="*/ 167 w 300"/>
                      <a:gd name="T9" fmla="*/ 10 h 31"/>
                      <a:gd name="T10" fmla="*/ 67 w 300"/>
                      <a:gd name="T11" fmla="*/ 20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2" name="Freeform 45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9 h 29"/>
                      <a:gd name="T2" fmla="*/ 5 w 41"/>
                      <a:gd name="T3" fmla="*/ 10 h 29"/>
                      <a:gd name="T4" fmla="*/ 0 w 41"/>
                      <a:gd name="T5" fmla="*/ 9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3" name="Freeform 46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4" name="Freeform 47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2 w 47"/>
                      <a:gd name="T1" fmla="*/ 52 h 165"/>
                      <a:gd name="T2" fmla="*/ 6 w 47"/>
                      <a:gd name="T3" fmla="*/ 36 h 165"/>
                      <a:gd name="T4" fmla="*/ 7 w 47"/>
                      <a:gd name="T5" fmla="*/ 23 h 165"/>
                      <a:gd name="T6" fmla="*/ 5 w 47"/>
                      <a:gd name="T7" fmla="*/ 13 h 165"/>
                      <a:gd name="T8" fmla="*/ 7 w 47"/>
                      <a:gd name="T9" fmla="*/ 4 h 165"/>
                      <a:gd name="T10" fmla="*/ 9 w 47"/>
                      <a:gd name="T11" fmla="*/ 0 h 165"/>
                      <a:gd name="T12" fmla="*/ 13 w 47"/>
                      <a:gd name="T13" fmla="*/ 10 h 165"/>
                      <a:gd name="T14" fmla="*/ 20 w 47"/>
                      <a:gd name="T15" fmla="*/ 33 h 165"/>
                      <a:gd name="T16" fmla="*/ 13 w 47"/>
                      <a:gd name="T17" fmla="*/ 36 h 165"/>
                      <a:gd name="T18" fmla="*/ 10 w 47"/>
                      <a:gd name="T19" fmla="*/ 42 h 165"/>
                      <a:gd name="T20" fmla="*/ 9 w 47"/>
                      <a:gd name="T21" fmla="*/ 44 h 165"/>
                      <a:gd name="T22" fmla="*/ 11 w 47"/>
                      <a:gd name="T23" fmla="*/ 45 h 165"/>
                      <a:gd name="T24" fmla="*/ 13 w 47"/>
                      <a:gd name="T25" fmla="*/ 49 h 165"/>
                      <a:gd name="T26" fmla="*/ 6 w 47"/>
                      <a:gd name="T27" fmla="*/ 49 h 165"/>
                      <a:gd name="T28" fmla="*/ 3 w 47"/>
                      <a:gd name="T29" fmla="*/ 53 h 165"/>
                      <a:gd name="T30" fmla="*/ 1 w 47"/>
                      <a:gd name="T31" fmla="*/ 51 h 165"/>
                      <a:gd name="T32" fmla="*/ 2 w 47"/>
                      <a:gd name="T33" fmla="*/ 52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5" name="Freeform 48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11 w 138"/>
                      <a:gd name="T1" fmla="*/ 20 h 103"/>
                      <a:gd name="T2" fmla="*/ 13 w 138"/>
                      <a:gd name="T3" fmla="*/ 14 h 103"/>
                      <a:gd name="T4" fmla="*/ 21 w 138"/>
                      <a:gd name="T5" fmla="*/ 11 h 103"/>
                      <a:gd name="T6" fmla="*/ 23 w 138"/>
                      <a:gd name="T7" fmla="*/ 15 h 103"/>
                      <a:gd name="T8" fmla="*/ 28 w 138"/>
                      <a:gd name="T9" fmla="*/ 16 h 103"/>
                      <a:gd name="T10" fmla="*/ 34 w 138"/>
                      <a:gd name="T11" fmla="*/ 18 h 103"/>
                      <a:gd name="T12" fmla="*/ 50 w 138"/>
                      <a:gd name="T13" fmla="*/ 11 h 103"/>
                      <a:gd name="T14" fmla="*/ 56 w 138"/>
                      <a:gd name="T15" fmla="*/ 6 h 103"/>
                      <a:gd name="T16" fmla="*/ 59 w 138"/>
                      <a:gd name="T17" fmla="*/ 4 h 103"/>
                      <a:gd name="T18" fmla="*/ 45 w 138"/>
                      <a:gd name="T19" fmla="*/ 16 h 103"/>
                      <a:gd name="T20" fmla="*/ 36 w 138"/>
                      <a:gd name="T21" fmla="*/ 22 h 103"/>
                      <a:gd name="T22" fmla="*/ 28 w 138"/>
                      <a:gd name="T23" fmla="*/ 27 h 103"/>
                      <a:gd name="T24" fmla="*/ 21 w 138"/>
                      <a:gd name="T25" fmla="*/ 34 h 103"/>
                      <a:gd name="T26" fmla="*/ 11 w 138"/>
                      <a:gd name="T27" fmla="*/ 29 h 103"/>
                      <a:gd name="T28" fmla="*/ 9 w 138"/>
                      <a:gd name="T29" fmla="*/ 29 h 103"/>
                      <a:gd name="T30" fmla="*/ 9 w 138"/>
                      <a:gd name="T31" fmla="*/ 32 h 103"/>
                      <a:gd name="T32" fmla="*/ 0 w 138"/>
                      <a:gd name="T33" fmla="*/ 32 h 103"/>
                      <a:gd name="T34" fmla="*/ 4 w 138"/>
                      <a:gd name="T35" fmla="*/ 26 h 103"/>
                      <a:gd name="T36" fmla="*/ 11 w 138"/>
                      <a:gd name="T37" fmla="*/ 2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6" name="Freeform 49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67 w 188"/>
                      <a:gd name="T1" fmla="*/ 8 h 214"/>
                      <a:gd name="T2" fmla="*/ 68 w 188"/>
                      <a:gd name="T3" fmla="*/ 2 h 214"/>
                      <a:gd name="T4" fmla="*/ 72 w 188"/>
                      <a:gd name="T5" fmla="*/ 0 h 214"/>
                      <a:gd name="T6" fmla="*/ 77 w 188"/>
                      <a:gd name="T7" fmla="*/ 8 h 214"/>
                      <a:gd name="T8" fmla="*/ 80 w 188"/>
                      <a:gd name="T9" fmla="*/ 14 h 214"/>
                      <a:gd name="T10" fmla="*/ 76 w 188"/>
                      <a:gd name="T11" fmla="*/ 20 h 214"/>
                      <a:gd name="T12" fmla="*/ 72 w 188"/>
                      <a:gd name="T13" fmla="*/ 26 h 214"/>
                      <a:gd name="T14" fmla="*/ 69 w 188"/>
                      <a:gd name="T15" fmla="*/ 42 h 214"/>
                      <a:gd name="T16" fmla="*/ 61 w 188"/>
                      <a:gd name="T17" fmla="*/ 46 h 214"/>
                      <a:gd name="T18" fmla="*/ 51 w 188"/>
                      <a:gd name="T19" fmla="*/ 46 h 214"/>
                      <a:gd name="T20" fmla="*/ 48 w 188"/>
                      <a:gd name="T21" fmla="*/ 42 h 214"/>
                      <a:gd name="T22" fmla="*/ 43 w 188"/>
                      <a:gd name="T23" fmla="*/ 49 h 214"/>
                      <a:gd name="T24" fmla="*/ 38 w 188"/>
                      <a:gd name="T25" fmla="*/ 50 h 214"/>
                      <a:gd name="T26" fmla="*/ 34 w 188"/>
                      <a:gd name="T27" fmla="*/ 44 h 214"/>
                      <a:gd name="T28" fmla="*/ 25 w 188"/>
                      <a:gd name="T29" fmla="*/ 48 h 214"/>
                      <a:gd name="T30" fmla="*/ 32 w 188"/>
                      <a:gd name="T31" fmla="*/ 48 h 214"/>
                      <a:gd name="T32" fmla="*/ 33 w 188"/>
                      <a:gd name="T33" fmla="*/ 54 h 214"/>
                      <a:gd name="T34" fmla="*/ 25 w 188"/>
                      <a:gd name="T35" fmla="*/ 56 h 214"/>
                      <a:gd name="T36" fmla="*/ 14 w 188"/>
                      <a:gd name="T37" fmla="*/ 56 h 214"/>
                      <a:gd name="T38" fmla="*/ 15 w 188"/>
                      <a:gd name="T39" fmla="*/ 52 h 214"/>
                      <a:gd name="T40" fmla="*/ 20 w 188"/>
                      <a:gd name="T41" fmla="*/ 48 h 214"/>
                      <a:gd name="T42" fmla="*/ 14 w 188"/>
                      <a:gd name="T43" fmla="*/ 50 h 214"/>
                      <a:gd name="T44" fmla="*/ 11 w 188"/>
                      <a:gd name="T45" fmla="*/ 56 h 214"/>
                      <a:gd name="T46" fmla="*/ 13 w 188"/>
                      <a:gd name="T47" fmla="*/ 64 h 214"/>
                      <a:gd name="T48" fmla="*/ 6 w 188"/>
                      <a:gd name="T49" fmla="*/ 67 h 214"/>
                      <a:gd name="T50" fmla="*/ 0 w 188"/>
                      <a:gd name="T51" fmla="*/ 72 h 214"/>
                      <a:gd name="T52" fmla="*/ 3 w 188"/>
                      <a:gd name="T53" fmla="*/ 63 h 214"/>
                      <a:gd name="T54" fmla="*/ 0 w 188"/>
                      <a:gd name="T55" fmla="*/ 55 h 214"/>
                      <a:gd name="T56" fmla="*/ 6 w 188"/>
                      <a:gd name="T57" fmla="*/ 51 h 214"/>
                      <a:gd name="T58" fmla="*/ 14 w 188"/>
                      <a:gd name="T59" fmla="*/ 45 h 214"/>
                      <a:gd name="T60" fmla="*/ 19 w 188"/>
                      <a:gd name="T61" fmla="*/ 40 h 214"/>
                      <a:gd name="T62" fmla="*/ 31 w 188"/>
                      <a:gd name="T63" fmla="*/ 39 h 214"/>
                      <a:gd name="T64" fmla="*/ 36 w 188"/>
                      <a:gd name="T65" fmla="*/ 38 h 214"/>
                      <a:gd name="T66" fmla="*/ 49 w 188"/>
                      <a:gd name="T67" fmla="*/ 26 h 214"/>
                      <a:gd name="T68" fmla="*/ 51 w 188"/>
                      <a:gd name="T69" fmla="*/ 31 h 214"/>
                      <a:gd name="T70" fmla="*/ 56 w 188"/>
                      <a:gd name="T71" fmla="*/ 26 h 214"/>
                      <a:gd name="T72" fmla="*/ 64 w 188"/>
                      <a:gd name="T73" fmla="*/ 18 h 214"/>
                      <a:gd name="T74" fmla="*/ 66 w 188"/>
                      <a:gd name="T75" fmla="*/ 14 h 214"/>
                      <a:gd name="T76" fmla="*/ 63 w 188"/>
                      <a:gd name="T77" fmla="*/ 13 h 214"/>
                      <a:gd name="T78" fmla="*/ 65 w 188"/>
                      <a:gd name="T79" fmla="*/ 11 h 214"/>
                      <a:gd name="T80" fmla="*/ 67 w 188"/>
                      <a:gd name="T81" fmla="*/ 8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7" name="Freeform 50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3 h 13"/>
                      <a:gd name="T2" fmla="*/ 2 w 13"/>
                      <a:gd name="T3" fmla="*/ 4 h 13"/>
                      <a:gd name="T4" fmla="*/ 0 w 13"/>
                      <a:gd name="T5" fmla="*/ 3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8" name="Freeform 51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347 w 812"/>
                      <a:gd name="T1" fmla="*/ 9 h 564"/>
                      <a:gd name="T2" fmla="*/ 332 w 812"/>
                      <a:gd name="T3" fmla="*/ 26 h 564"/>
                      <a:gd name="T4" fmla="*/ 320 w 812"/>
                      <a:gd name="T5" fmla="*/ 41 h 564"/>
                      <a:gd name="T6" fmla="*/ 309 w 812"/>
                      <a:gd name="T7" fmla="*/ 48 h 564"/>
                      <a:gd name="T8" fmla="*/ 271 w 812"/>
                      <a:gd name="T9" fmla="*/ 60 h 564"/>
                      <a:gd name="T10" fmla="*/ 270 w 812"/>
                      <a:gd name="T11" fmla="*/ 70 h 564"/>
                      <a:gd name="T12" fmla="*/ 258 w 812"/>
                      <a:gd name="T13" fmla="*/ 77 h 564"/>
                      <a:gd name="T14" fmla="*/ 265 w 812"/>
                      <a:gd name="T15" fmla="*/ 60 h 564"/>
                      <a:gd name="T16" fmla="*/ 246 w 812"/>
                      <a:gd name="T17" fmla="*/ 63 h 564"/>
                      <a:gd name="T18" fmla="*/ 238 w 812"/>
                      <a:gd name="T19" fmla="*/ 73 h 564"/>
                      <a:gd name="T20" fmla="*/ 255 w 812"/>
                      <a:gd name="T21" fmla="*/ 94 h 564"/>
                      <a:gd name="T22" fmla="*/ 254 w 812"/>
                      <a:gd name="T23" fmla="*/ 123 h 564"/>
                      <a:gd name="T24" fmla="*/ 232 w 812"/>
                      <a:gd name="T25" fmla="*/ 136 h 564"/>
                      <a:gd name="T26" fmla="*/ 223 w 812"/>
                      <a:gd name="T27" fmla="*/ 129 h 564"/>
                      <a:gd name="T28" fmla="*/ 206 w 812"/>
                      <a:gd name="T29" fmla="*/ 117 h 564"/>
                      <a:gd name="T30" fmla="*/ 197 w 812"/>
                      <a:gd name="T31" fmla="*/ 117 h 564"/>
                      <a:gd name="T32" fmla="*/ 192 w 812"/>
                      <a:gd name="T33" fmla="*/ 132 h 564"/>
                      <a:gd name="T34" fmla="*/ 214 w 812"/>
                      <a:gd name="T35" fmla="*/ 155 h 564"/>
                      <a:gd name="T36" fmla="*/ 218 w 812"/>
                      <a:gd name="T37" fmla="*/ 176 h 564"/>
                      <a:gd name="T38" fmla="*/ 225 w 812"/>
                      <a:gd name="T39" fmla="*/ 188 h 564"/>
                      <a:gd name="T40" fmla="*/ 210 w 812"/>
                      <a:gd name="T41" fmla="*/ 182 h 564"/>
                      <a:gd name="T42" fmla="*/ 201 w 812"/>
                      <a:gd name="T43" fmla="*/ 174 h 564"/>
                      <a:gd name="T44" fmla="*/ 180 w 812"/>
                      <a:gd name="T45" fmla="*/ 142 h 564"/>
                      <a:gd name="T46" fmla="*/ 182 w 812"/>
                      <a:gd name="T47" fmla="*/ 104 h 564"/>
                      <a:gd name="T48" fmla="*/ 180 w 812"/>
                      <a:gd name="T49" fmla="*/ 90 h 564"/>
                      <a:gd name="T50" fmla="*/ 176 w 812"/>
                      <a:gd name="T51" fmla="*/ 92 h 564"/>
                      <a:gd name="T52" fmla="*/ 165 w 812"/>
                      <a:gd name="T53" fmla="*/ 89 h 564"/>
                      <a:gd name="T54" fmla="*/ 154 w 812"/>
                      <a:gd name="T55" fmla="*/ 57 h 564"/>
                      <a:gd name="T56" fmla="*/ 141 w 812"/>
                      <a:gd name="T57" fmla="*/ 56 h 564"/>
                      <a:gd name="T58" fmla="*/ 123 w 812"/>
                      <a:gd name="T59" fmla="*/ 58 h 564"/>
                      <a:gd name="T60" fmla="*/ 103 w 812"/>
                      <a:gd name="T61" fmla="*/ 78 h 564"/>
                      <a:gd name="T62" fmla="*/ 84 w 812"/>
                      <a:gd name="T63" fmla="*/ 90 h 564"/>
                      <a:gd name="T64" fmla="*/ 79 w 812"/>
                      <a:gd name="T65" fmla="*/ 92 h 564"/>
                      <a:gd name="T66" fmla="*/ 68 w 812"/>
                      <a:gd name="T67" fmla="*/ 110 h 564"/>
                      <a:gd name="T68" fmla="*/ 65 w 812"/>
                      <a:gd name="T69" fmla="*/ 119 h 564"/>
                      <a:gd name="T70" fmla="*/ 55 w 812"/>
                      <a:gd name="T71" fmla="*/ 135 h 564"/>
                      <a:gd name="T72" fmla="*/ 40 w 812"/>
                      <a:gd name="T73" fmla="*/ 131 h 564"/>
                      <a:gd name="T74" fmla="*/ 28 w 812"/>
                      <a:gd name="T75" fmla="*/ 86 h 564"/>
                      <a:gd name="T76" fmla="*/ 31 w 812"/>
                      <a:gd name="T77" fmla="*/ 52 h 564"/>
                      <a:gd name="T78" fmla="*/ 19 w 812"/>
                      <a:gd name="T79" fmla="*/ 60 h 564"/>
                      <a:gd name="T80" fmla="*/ 9 w 812"/>
                      <a:gd name="T81" fmla="*/ 50 h 564"/>
                      <a:gd name="T82" fmla="*/ 10 w 812"/>
                      <a:gd name="T83" fmla="*/ 46 h 564"/>
                      <a:gd name="T84" fmla="*/ 0 w 812"/>
                      <a:gd name="T85" fmla="*/ 31 h 564"/>
                      <a:gd name="T86" fmla="*/ 341 w 812"/>
                      <a:gd name="T87" fmla="*/ 2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9" name="Freeform 52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3 w 43"/>
                      <a:gd name="T1" fmla="*/ 4 h 85"/>
                      <a:gd name="T2" fmla="*/ 8 w 43"/>
                      <a:gd name="T3" fmla="*/ 1 h 85"/>
                      <a:gd name="T4" fmla="*/ 16 w 43"/>
                      <a:gd name="T5" fmla="*/ 11 h 85"/>
                      <a:gd name="T6" fmla="*/ 8 w 43"/>
                      <a:gd name="T7" fmla="*/ 29 h 85"/>
                      <a:gd name="T8" fmla="*/ 0 w 43"/>
                      <a:gd name="T9" fmla="*/ 24 h 85"/>
                      <a:gd name="T10" fmla="*/ 3 w 43"/>
                      <a:gd name="T11" fmla="*/ 4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0" name="Freeform 53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5 w 44"/>
                      <a:gd name="T1" fmla="*/ 9 h 74"/>
                      <a:gd name="T2" fmla="*/ 12 w 44"/>
                      <a:gd name="T3" fmla="*/ 1 h 74"/>
                      <a:gd name="T4" fmla="*/ 18 w 44"/>
                      <a:gd name="T5" fmla="*/ 1 h 74"/>
                      <a:gd name="T6" fmla="*/ 16 w 44"/>
                      <a:gd name="T7" fmla="*/ 8 h 74"/>
                      <a:gd name="T8" fmla="*/ 5 w 44"/>
                      <a:gd name="T9" fmla="*/ 24 h 74"/>
                      <a:gd name="T10" fmla="*/ 3 w 44"/>
                      <a:gd name="T11" fmla="*/ 19 h 74"/>
                      <a:gd name="T12" fmla="*/ 1 w 44"/>
                      <a:gd name="T13" fmla="*/ 12 h 74"/>
                      <a:gd name="T14" fmla="*/ 5 w 44"/>
                      <a:gd name="T15" fmla="*/ 9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1" name="Freeform 54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3 w 20"/>
                      <a:gd name="T1" fmla="*/ 5 h 30"/>
                      <a:gd name="T2" fmla="*/ 2 w 20"/>
                      <a:gd name="T3" fmla="*/ 10 h 30"/>
                      <a:gd name="T4" fmla="*/ 3 w 20"/>
                      <a:gd name="T5" fmla="*/ 5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2" name="Freeform 55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305 w 682"/>
                      <a:gd name="T1" fmla="*/ 295 h 557"/>
                      <a:gd name="T2" fmla="*/ 309 w 682"/>
                      <a:gd name="T3" fmla="*/ 287 h 557"/>
                      <a:gd name="T4" fmla="*/ 317 w 682"/>
                      <a:gd name="T5" fmla="*/ 262 h 557"/>
                      <a:gd name="T6" fmla="*/ 196 w 682"/>
                      <a:gd name="T7" fmla="*/ 182 h 557"/>
                      <a:gd name="T8" fmla="*/ 179 w 682"/>
                      <a:gd name="T9" fmla="*/ 220 h 557"/>
                      <a:gd name="T10" fmla="*/ 192 w 682"/>
                      <a:gd name="T11" fmla="*/ 353 h 557"/>
                      <a:gd name="T12" fmla="*/ 179 w 682"/>
                      <a:gd name="T13" fmla="*/ 314 h 557"/>
                      <a:gd name="T14" fmla="*/ 154 w 682"/>
                      <a:gd name="T15" fmla="*/ 279 h 557"/>
                      <a:gd name="T16" fmla="*/ 156 w 682"/>
                      <a:gd name="T17" fmla="*/ 262 h 557"/>
                      <a:gd name="T18" fmla="*/ 157 w 682"/>
                      <a:gd name="T19" fmla="*/ 250 h 557"/>
                      <a:gd name="T20" fmla="*/ 140 w 682"/>
                      <a:gd name="T21" fmla="*/ 238 h 557"/>
                      <a:gd name="T22" fmla="*/ 123 w 682"/>
                      <a:gd name="T23" fmla="*/ 220 h 557"/>
                      <a:gd name="T24" fmla="*/ 94 w 682"/>
                      <a:gd name="T25" fmla="*/ 225 h 557"/>
                      <a:gd name="T26" fmla="*/ 80 w 682"/>
                      <a:gd name="T27" fmla="*/ 232 h 557"/>
                      <a:gd name="T28" fmla="*/ 50 w 682"/>
                      <a:gd name="T29" fmla="*/ 232 h 557"/>
                      <a:gd name="T30" fmla="*/ 14 w 682"/>
                      <a:gd name="T31" fmla="*/ 198 h 557"/>
                      <a:gd name="T32" fmla="*/ 7 w 682"/>
                      <a:gd name="T33" fmla="*/ 187 h 557"/>
                      <a:gd name="T34" fmla="*/ 0 w 682"/>
                      <a:gd name="T35" fmla="*/ 168 h 557"/>
                      <a:gd name="T36" fmla="*/ 15 w 682"/>
                      <a:gd name="T37" fmla="*/ 135 h 557"/>
                      <a:gd name="T38" fmla="*/ 20 w 682"/>
                      <a:gd name="T39" fmla="*/ 115 h 557"/>
                      <a:gd name="T40" fmla="*/ 32 w 682"/>
                      <a:gd name="T41" fmla="*/ 91 h 557"/>
                      <a:gd name="T42" fmla="*/ 51 w 682"/>
                      <a:gd name="T43" fmla="*/ 74 h 557"/>
                      <a:gd name="T44" fmla="*/ 106 w 682"/>
                      <a:gd name="T45" fmla="*/ 43 h 557"/>
                      <a:gd name="T46" fmla="*/ 140 w 682"/>
                      <a:gd name="T47" fmla="*/ 19 h 557"/>
                      <a:gd name="T48" fmla="*/ 164 w 682"/>
                      <a:gd name="T49" fmla="*/ 4 h 557"/>
                      <a:gd name="T50" fmla="*/ 230 w 682"/>
                      <a:gd name="T51" fmla="*/ 1 h 557"/>
                      <a:gd name="T52" fmla="*/ 253 w 682"/>
                      <a:gd name="T53" fmla="*/ 0 h 557"/>
                      <a:gd name="T54" fmla="*/ 244 w 682"/>
                      <a:gd name="T55" fmla="*/ 22 h 557"/>
                      <a:gd name="T56" fmla="*/ 281 w 682"/>
                      <a:gd name="T57" fmla="*/ 53 h 557"/>
                      <a:gd name="T58" fmla="*/ 316 w 682"/>
                      <a:gd name="T59" fmla="*/ 47 h 557"/>
                      <a:gd name="T60" fmla="*/ 336 w 682"/>
                      <a:gd name="T61" fmla="*/ 52 h 557"/>
                      <a:gd name="T62" fmla="*/ 355 w 682"/>
                      <a:gd name="T63" fmla="*/ 62 h 557"/>
                      <a:gd name="T64" fmla="*/ 363 w 682"/>
                      <a:gd name="T65" fmla="*/ 119 h 557"/>
                      <a:gd name="T66" fmla="*/ 363 w 682"/>
                      <a:gd name="T67" fmla="*/ 153 h 557"/>
                      <a:gd name="T68" fmla="*/ 380 w 682"/>
                      <a:gd name="T69" fmla="*/ 180 h 557"/>
                      <a:gd name="T70" fmla="*/ 410 w 682"/>
                      <a:gd name="T71" fmla="*/ 191 h 557"/>
                      <a:gd name="T72" fmla="*/ 432 w 682"/>
                      <a:gd name="T73" fmla="*/ 187 h 557"/>
                      <a:gd name="T74" fmla="*/ 422 w 682"/>
                      <a:gd name="T75" fmla="*/ 216 h 557"/>
                      <a:gd name="T76" fmla="*/ 380 w 682"/>
                      <a:gd name="T77" fmla="*/ 259 h 557"/>
                      <a:gd name="T78" fmla="*/ 348 w 682"/>
                      <a:gd name="T79" fmla="*/ 308 h 557"/>
                      <a:gd name="T80" fmla="*/ 353 w 682"/>
                      <a:gd name="T81" fmla="*/ 323 h 557"/>
                      <a:gd name="T82" fmla="*/ 276 w 682"/>
                      <a:gd name="T83" fmla="*/ 353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3" name="Freeform 56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154 w 257"/>
                      <a:gd name="T1" fmla="*/ 221 h 347"/>
                      <a:gd name="T2" fmla="*/ 148 w 257"/>
                      <a:gd name="T3" fmla="*/ 192 h 347"/>
                      <a:gd name="T4" fmla="*/ 138 w 257"/>
                      <a:gd name="T5" fmla="*/ 183 h 347"/>
                      <a:gd name="T6" fmla="*/ 136 w 257"/>
                      <a:gd name="T7" fmla="*/ 171 h 347"/>
                      <a:gd name="T8" fmla="*/ 133 w 257"/>
                      <a:gd name="T9" fmla="*/ 162 h 347"/>
                      <a:gd name="T10" fmla="*/ 133 w 257"/>
                      <a:gd name="T11" fmla="*/ 146 h 347"/>
                      <a:gd name="T12" fmla="*/ 131 w 257"/>
                      <a:gd name="T13" fmla="*/ 136 h 347"/>
                      <a:gd name="T14" fmla="*/ 145 w 257"/>
                      <a:gd name="T15" fmla="*/ 129 h 347"/>
                      <a:gd name="T16" fmla="*/ 163 w 257"/>
                      <a:gd name="T17" fmla="*/ 125 h 347"/>
                      <a:gd name="T18" fmla="*/ 163 w 257"/>
                      <a:gd name="T19" fmla="*/ 87 h 347"/>
                      <a:gd name="T20" fmla="*/ 34 w 257"/>
                      <a:gd name="T21" fmla="*/ 61 h 347"/>
                      <a:gd name="T22" fmla="*/ 20 w 257"/>
                      <a:gd name="T23" fmla="*/ 62 h 347"/>
                      <a:gd name="T24" fmla="*/ 10 w 257"/>
                      <a:gd name="T25" fmla="*/ 65 h 347"/>
                      <a:gd name="T26" fmla="*/ 0 w 257"/>
                      <a:gd name="T27" fmla="*/ 95 h 347"/>
                      <a:gd name="T28" fmla="*/ 59 w 257"/>
                      <a:gd name="T29" fmla="*/ 220 h 347"/>
                      <a:gd name="T30" fmla="*/ 154 w 257"/>
                      <a:gd name="T31" fmla="*/ 221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4" name="Freeform 57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3 w 19"/>
                      <a:gd name="T1" fmla="*/ 8 h 37"/>
                      <a:gd name="T2" fmla="*/ 7 w 19"/>
                      <a:gd name="T3" fmla="*/ 7 h 37"/>
                      <a:gd name="T4" fmla="*/ 3 w 19"/>
                      <a:gd name="T5" fmla="*/ 8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5" name="Freeform 58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5 w 22"/>
                      <a:gd name="T1" fmla="*/ 4 h 20"/>
                      <a:gd name="T2" fmla="*/ 7 w 22"/>
                      <a:gd name="T3" fmla="*/ 0 h 20"/>
                      <a:gd name="T4" fmla="*/ 8 w 22"/>
                      <a:gd name="T5" fmla="*/ 4 h 20"/>
                      <a:gd name="T6" fmla="*/ 3 w 22"/>
                      <a:gd name="T7" fmla="*/ 7 h 20"/>
                      <a:gd name="T8" fmla="*/ 5 w 22"/>
                      <a:gd name="T9" fmla="*/ 4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6" name="Freeform 59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11 w 57"/>
                      <a:gd name="T1" fmla="*/ 6 h 30"/>
                      <a:gd name="T2" fmla="*/ 14 w 57"/>
                      <a:gd name="T3" fmla="*/ 2 h 30"/>
                      <a:gd name="T4" fmla="*/ 16 w 57"/>
                      <a:gd name="T5" fmla="*/ 10 h 30"/>
                      <a:gd name="T6" fmla="*/ 11 w 57"/>
                      <a:gd name="T7" fmla="*/ 6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7" name="Freeform 60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201 w 693"/>
                      <a:gd name="T1" fmla="*/ 155 h 696"/>
                      <a:gd name="T2" fmla="*/ 167 w 693"/>
                      <a:gd name="T3" fmla="*/ 151 h 696"/>
                      <a:gd name="T4" fmla="*/ 138 w 693"/>
                      <a:gd name="T5" fmla="*/ 138 h 696"/>
                      <a:gd name="T6" fmla="*/ 113 w 693"/>
                      <a:gd name="T7" fmla="*/ 134 h 696"/>
                      <a:gd name="T8" fmla="*/ 101 w 693"/>
                      <a:gd name="T9" fmla="*/ 139 h 696"/>
                      <a:gd name="T10" fmla="*/ 111 w 693"/>
                      <a:gd name="T11" fmla="*/ 143 h 696"/>
                      <a:gd name="T12" fmla="*/ 125 w 693"/>
                      <a:gd name="T13" fmla="*/ 157 h 696"/>
                      <a:gd name="T14" fmla="*/ 137 w 693"/>
                      <a:gd name="T15" fmla="*/ 159 h 696"/>
                      <a:gd name="T16" fmla="*/ 142 w 693"/>
                      <a:gd name="T17" fmla="*/ 179 h 696"/>
                      <a:gd name="T18" fmla="*/ 133 w 693"/>
                      <a:gd name="T19" fmla="*/ 185 h 696"/>
                      <a:gd name="T20" fmla="*/ 111 w 693"/>
                      <a:gd name="T21" fmla="*/ 206 h 696"/>
                      <a:gd name="T22" fmla="*/ 96 w 693"/>
                      <a:gd name="T23" fmla="*/ 210 h 696"/>
                      <a:gd name="T24" fmla="*/ 41 w 693"/>
                      <a:gd name="T25" fmla="*/ 233 h 696"/>
                      <a:gd name="T26" fmla="*/ 33 w 693"/>
                      <a:gd name="T27" fmla="*/ 206 h 696"/>
                      <a:gd name="T28" fmla="*/ 19 w 693"/>
                      <a:gd name="T29" fmla="*/ 175 h 696"/>
                      <a:gd name="T30" fmla="*/ 14 w 693"/>
                      <a:gd name="T31" fmla="*/ 150 h 696"/>
                      <a:gd name="T32" fmla="*/ 23 w 693"/>
                      <a:gd name="T33" fmla="*/ 115 h 696"/>
                      <a:gd name="T34" fmla="*/ 7 w 693"/>
                      <a:gd name="T35" fmla="*/ 131 h 696"/>
                      <a:gd name="T36" fmla="*/ 34 w 693"/>
                      <a:gd name="T37" fmla="*/ 94 h 696"/>
                      <a:gd name="T38" fmla="*/ 48 w 693"/>
                      <a:gd name="T39" fmla="*/ 68 h 696"/>
                      <a:gd name="T40" fmla="*/ 16 w 693"/>
                      <a:gd name="T41" fmla="*/ 68 h 696"/>
                      <a:gd name="T42" fmla="*/ 0 w 693"/>
                      <a:gd name="T43" fmla="*/ 66 h 696"/>
                      <a:gd name="T44" fmla="*/ 11 w 693"/>
                      <a:gd name="T45" fmla="*/ 47 h 696"/>
                      <a:gd name="T46" fmla="*/ 41 w 693"/>
                      <a:gd name="T47" fmla="*/ 37 h 696"/>
                      <a:gd name="T48" fmla="*/ 94 w 693"/>
                      <a:gd name="T49" fmla="*/ 42 h 696"/>
                      <a:gd name="T50" fmla="*/ 97 w 693"/>
                      <a:gd name="T51" fmla="*/ 21 h 696"/>
                      <a:gd name="T52" fmla="*/ 111 w 693"/>
                      <a:gd name="T53" fmla="*/ 0 h 696"/>
                      <a:gd name="T54" fmla="*/ 152 w 693"/>
                      <a:gd name="T55" fmla="*/ 15 h 696"/>
                      <a:gd name="T56" fmla="*/ 140 w 693"/>
                      <a:gd name="T57" fmla="*/ 29 h 696"/>
                      <a:gd name="T58" fmla="*/ 128 w 693"/>
                      <a:gd name="T59" fmla="*/ 59 h 696"/>
                      <a:gd name="T60" fmla="*/ 154 w 693"/>
                      <a:gd name="T61" fmla="*/ 64 h 696"/>
                      <a:gd name="T62" fmla="*/ 159 w 693"/>
                      <a:gd name="T63" fmla="*/ 46 h 696"/>
                      <a:gd name="T64" fmla="*/ 178 w 693"/>
                      <a:gd name="T65" fmla="*/ 31 h 696"/>
                      <a:gd name="T66" fmla="*/ 212 w 693"/>
                      <a:gd name="T67" fmla="*/ 29 h 696"/>
                      <a:gd name="T68" fmla="*/ 225 w 693"/>
                      <a:gd name="T69" fmla="*/ 17 h 696"/>
                      <a:gd name="T70" fmla="*/ 230 w 693"/>
                      <a:gd name="T71" fmla="*/ 154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8" name="Freeform 61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524 w 931"/>
                      <a:gd name="T1" fmla="*/ 0 h 149"/>
                      <a:gd name="T2" fmla="*/ 91 w 931"/>
                      <a:gd name="T3" fmla="*/ 18 h 149"/>
                      <a:gd name="T4" fmla="*/ 58 w 931"/>
                      <a:gd name="T5" fmla="*/ 27 h 149"/>
                      <a:gd name="T6" fmla="*/ 39 w 931"/>
                      <a:gd name="T7" fmla="*/ 27 h 149"/>
                      <a:gd name="T8" fmla="*/ 14 w 931"/>
                      <a:gd name="T9" fmla="*/ 49 h 149"/>
                      <a:gd name="T10" fmla="*/ 0 w 931"/>
                      <a:gd name="T11" fmla="*/ 67 h 149"/>
                      <a:gd name="T12" fmla="*/ 37 w 931"/>
                      <a:gd name="T13" fmla="*/ 73 h 149"/>
                      <a:gd name="T14" fmla="*/ 62 w 931"/>
                      <a:gd name="T15" fmla="*/ 61 h 149"/>
                      <a:gd name="T16" fmla="*/ 69 w 931"/>
                      <a:gd name="T17" fmla="*/ 54 h 149"/>
                      <a:gd name="T18" fmla="*/ 106 w 931"/>
                      <a:gd name="T19" fmla="*/ 33 h 149"/>
                      <a:gd name="T20" fmla="*/ 136 w 931"/>
                      <a:gd name="T21" fmla="*/ 29 h 149"/>
                      <a:gd name="T22" fmla="*/ 150 w 931"/>
                      <a:gd name="T23" fmla="*/ 60 h 149"/>
                      <a:gd name="T24" fmla="*/ 119 w 931"/>
                      <a:gd name="T25" fmla="*/ 69 h 149"/>
                      <a:gd name="T26" fmla="*/ 147 w 931"/>
                      <a:gd name="T27" fmla="*/ 72 h 149"/>
                      <a:gd name="T28" fmla="*/ 159 w 931"/>
                      <a:gd name="T29" fmla="*/ 57 h 149"/>
                      <a:gd name="T30" fmla="*/ 169 w 931"/>
                      <a:gd name="T31" fmla="*/ 59 h 149"/>
                      <a:gd name="T32" fmla="*/ 161 w 931"/>
                      <a:gd name="T33" fmla="*/ 34 h 149"/>
                      <a:gd name="T34" fmla="*/ 169 w 931"/>
                      <a:gd name="T35" fmla="*/ 28 h 149"/>
                      <a:gd name="T36" fmla="*/ 176 w 931"/>
                      <a:gd name="T37" fmla="*/ 56 h 149"/>
                      <a:gd name="T38" fmla="*/ 169 w 931"/>
                      <a:gd name="T39" fmla="*/ 72 h 149"/>
                      <a:gd name="T40" fmla="*/ 188 w 931"/>
                      <a:gd name="T41" fmla="*/ 83 h 149"/>
                      <a:gd name="T42" fmla="*/ 190 w 931"/>
                      <a:gd name="T43" fmla="*/ 59 h 149"/>
                      <a:gd name="T44" fmla="*/ 210 w 931"/>
                      <a:gd name="T45" fmla="*/ 66 h 149"/>
                      <a:gd name="T46" fmla="*/ 242 w 931"/>
                      <a:gd name="T47" fmla="*/ 47 h 149"/>
                      <a:gd name="T48" fmla="*/ 260 w 931"/>
                      <a:gd name="T49" fmla="*/ 32 h 149"/>
                      <a:gd name="T50" fmla="*/ 279 w 931"/>
                      <a:gd name="T51" fmla="*/ 36 h 149"/>
                      <a:gd name="T52" fmla="*/ 289 w 931"/>
                      <a:gd name="T53" fmla="*/ 32 h 149"/>
                      <a:gd name="T54" fmla="*/ 274 w 931"/>
                      <a:gd name="T55" fmla="*/ 28 h 149"/>
                      <a:gd name="T56" fmla="*/ 301 w 931"/>
                      <a:gd name="T57" fmla="*/ 22 h 149"/>
                      <a:gd name="T58" fmla="*/ 345 w 931"/>
                      <a:gd name="T59" fmla="*/ 34 h 149"/>
                      <a:gd name="T60" fmla="*/ 369 w 931"/>
                      <a:gd name="T61" fmla="*/ 27 h 149"/>
                      <a:gd name="T62" fmla="*/ 371 w 931"/>
                      <a:gd name="T63" fmla="*/ 40 h 149"/>
                      <a:gd name="T64" fmla="*/ 361 w 931"/>
                      <a:gd name="T65" fmla="*/ 64 h 149"/>
                      <a:gd name="T66" fmla="*/ 388 w 931"/>
                      <a:gd name="T67" fmla="*/ 56 h 149"/>
                      <a:gd name="T68" fmla="*/ 396 w 931"/>
                      <a:gd name="T69" fmla="*/ 51 h 149"/>
                      <a:gd name="T70" fmla="*/ 411 w 931"/>
                      <a:gd name="T71" fmla="*/ 39 h 149"/>
                      <a:gd name="T72" fmla="*/ 504 w 931"/>
                      <a:gd name="T73" fmla="*/ 54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9" name="Freeform 62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1 w 31"/>
                      <a:gd name="T1" fmla="*/ 9 h 30"/>
                      <a:gd name="T2" fmla="*/ 13 w 31"/>
                      <a:gd name="T3" fmla="*/ 0 h 30"/>
                      <a:gd name="T4" fmla="*/ 8 w 31"/>
                      <a:gd name="T5" fmla="*/ 8 h 30"/>
                      <a:gd name="T6" fmla="*/ 1 w 31"/>
                      <a:gd name="T7" fmla="*/ 9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80" name="Freeform 63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3 w 44"/>
                      <a:gd name="T1" fmla="*/ 11 h 32"/>
                      <a:gd name="T2" fmla="*/ 10 w 44"/>
                      <a:gd name="T3" fmla="*/ 0 h 32"/>
                      <a:gd name="T4" fmla="*/ 16 w 44"/>
                      <a:gd name="T5" fmla="*/ 1 h 32"/>
                      <a:gd name="T6" fmla="*/ 3 w 44"/>
                      <a:gd name="T7" fmla="*/ 11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81" name="Freeform 64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16 w 76"/>
                      <a:gd name="T1" fmla="*/ 6 h 18"/>
                      <a:gd name="T2" fmla="*/ 11 w 76"/>
                      <a:gd name="T3" fmla="*/ 1 h 18"/>
                      <a:gd name="T4" fmla="*/ 16 w 76"/>
                      <a:gd name="T5" fmla="*/ 6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82" name="Freeform 65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7 h 44"/>
                      <a:gd name="T2" fmla="*/ 5 w 42"/>
                      <a:gd name="T3" fmla="*/ 3 h 44"/>
                      <a:gd name="T4" fmla="*/ 0 w 42"/>
                      <a:gd name="T5" fmla="*/ 7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83" name="Freeform 66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3 w 31"/>
                      <a:gd name="T1" fmla="*/ 7 h 30"/>
                      <a:gd name="T2" fmla="*/ 14 w 31"/>
                      <a:gd name="T3" fmla="*/ 3 h 30"/>
                      <a:gd name="T4" fmla="*/ 3 w 31"/>
                      <a:gd name="T5" fmla="*/ 7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5" name="Group 67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8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7 w 30"/>
                      <a:gd name="T1" fmla="*/ 11 h 42"/>
                      <a:gd name="T2" fmla="*/ 3 w 30"/>
                      <a:gd name="T3" fmla="*/ 7 h 42"/>
                      <a:gd name="T4" fmla="*/ 0 w 30"/>
                      <a:gd name="T5" fmla="*/ 3 h 42"/>
                      <a:gd name="T6" fmla="*/ 7 w 30"/>
                      <a:gd name="T7" fmla="*/ 1 h 42"/>
                      <a:gd name="T8" fmla="*/ 13 w 30"/>
                      <a:gd name="T9" fmla="*/ 8 h 42"/>
                      <a:gd name="T10" fmla="*/ 12 w 30"/>
                      <a:gd name="T11" fmla="*/ 10 h 42"/>
                      <a:gd name="T12" fmla="*/ 7 w 30"/>
                      <a:gd name="T13" fmla="*/ 11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7" name="Freeform 69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7 w 25"/>
                      <a:gd name="T1" fmla="*/ 5 h 16"/>
                      <a:gd name="T2" fmla="*/ 1 w 25"/>
                      <a:gd name="T3" fmla="*/ 3 h 16"/>
                      <a:gd name="T4" fmla="*/ 7 w 25"/>
                      <a:gd name="T5" fmla="*/ 0 h 16"/>
                      <a:gd name="T6" fmla="*/ 7 w 25"/>
                      <a:gd name="T7" fmla="*/ 5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8" name="Freeform 70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6 w 65"/>
                      <a:gd name="T1" fmla="*/ 8 h 46"/>
                      <a:gd name="T2" fmla="*/ 13 w 65"/>
                      <a:gd name="T3" fmla="*/ 1 h 46"/>
                      <a:gd name="T4" fmla="*/ 18 w 65"/>
                      <a:gd name="T5" fmla="*/ 0 h 46"/>
                      <a:gd name="T6" fmla="*/ 25 w 65"/>
                      <a:gd name="T7" fmla="*/ 4 h 46"/>
                      <a:gd name="T8" fmla="*/ 14 w 65"/>
                      <a:gd name="T9" fmla="*/ 9 h 46"/>
                      <a:gd name="T10" fmla="*/ 5 w 65"/>
                      <a:gd name="T11" fmla="*/ 16 h 46"/>
                      <a:gd name="T12" fmla="*/ 3 w 65"/>
                      <a:gd name="T13" fmla="*/ 7 h 46"/>
                      <a:gd name="T14" fmla="*/ 5 w 65"/>
                      <a:gd name="T15" fmla="*/ 5 h 46"/>
                      <a:gd name="T16" fmla="*/ 6 w 65"/>
                      <a:gd name="T17" fmla="*/ 8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9" name="Freeform 71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11 h 47"/>
                      <a:gd name="T2" fmla="*/ 8 w 69"/>
                      <a:gd name="T3" fmla="*/ 9 h 47"/>
                      <a:gd name="T4" fmla="*/ 22 w 69"/>
                      <a:gd name="T5" fmla="*/ 0 h 47"/>
                      <a:gd name="T6" fmla="*/ 27 w 69"/>
                      <a:gd name="T7" fmla="*/ 1 h 47"/>
                      <a:gd name="T8" fmla="*/ 21 w 69"/>
                      <a:gd name="T9" fmla="*/ 6 h 47"/>
                      <a:gd name="T10" fmla="*/ 12 w 69"/>
                      <a:gd name="T11" fmla="*/ 11 h 47"/>
                      <a:gd name="T12" fmla="*/ 9 w 69"/>
                      <a:gd name="T13" fmla="*/ 16 h 47"/>
                      <a:gd name="T14" fmla="*/ 7 w 69"/>
                      <a:gd name="T15" fmla="*/ 15 h 47"/>
                      <a:gd name="T16" fmla="*/ 5 w 69"/>
                      <a:gd name="T17" fmla="*/ 13 h 47"/>
                      <a:gd name="T18" fmla="*/ 0 w 69"/>
                      <a:gd name="T19" fmla="*/ 12 h 47"/>
                      <a:gd name="T20" fmla="*/ 0 w 69"/>
                      <a:gd name="T21" fmla="*/ 11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0" name="Freeform 72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4 w 355"/>
                      <a:gd name="T1" fmla="*/ 1 h 277"/>
                      <a:gd name="T2" fmla="*/ 15 w 355"/>
                      <a:gd name="T3" fmla="*/ 6 h 277"/>
                      <a:gd name="T4" fmla="*/ 20 w 355"/>
                      <a:gd name="T5" fmla="*/ 10 h 277"/>
                      <a:gd name="T6" fmla="*/ 32 w 355"/>
                      <a:gd name="T7" fmla="*/ 17 h 277"/>
                      <a:gd name="T8" fmla="*/ 39 w 355"/>
                      <a:gd name="T9" fmla="*/ 22 h 277"/>
                      <a:gd name="T10" fmla="*/ 52 w 355"/>
                      <a:gd name="T11" fmla="*/ 33 h 277"/>
                      <a:gd name="T12" fmla="*/ 58 w 355"/>
                      <a:gd name="T13" fmla="*/ 43 h 277"/>
                      <a:gd name="T14" fmla="*/ 63 w 355"/>
                      <a:gd name="T15" fmla="*/ 44 h 277"/>
                      <a:gd name="T16" fmla="*/ 66 w 355"/>
                      <a:gd name="T17" fmla="*/ 50 h 277"/>
                      <a:gd name="T18" fmla="*/ 75 w 355"/>
                      <a:gd name="T19" fmla="*/ 51 h 277"/>
                      <a:gd name="T20" fmla="*/ 72 w 355"/>
                      <a:gd name="T21" fmla="*/ 66 h 277"/>
                      <a:gd name="T22" fmla="*/ 77 w 355"/>
                      <a:gd name="T23" fmla="*/ 75 h 277"/>
                      <a:gd name="T24" fmla="*/ 84 w 355"/>
                      <a:gd name="T25" fmla="*/ 78 h 277"/>
                      <a:gd name="T26" fmla="*/ 92 w 355"/>
                      <a:gd name="T27" fmla="*/ 79 h 277"/>
                      <a:gd name="T28" fmla="*/ 100 w 355"/>
                      <a:gd name="T29" fmla="*/ 81 h 277"/>
                      <a:gd name="T30" fmla="*/ 108 w 355"/>
                      <a:gd name="T31" fmla="*/ 79 h 277"/>
                      <a:gd name="T32" fmla="*/ 116 w 355"/>
                      <a:gd name="T33" fmla="*/ 83 h 277"/>
                      <a:gd name="T34" fmla="*/ 126 w 355"/>
                      <a:gd name="T35" fmla="*/ 86 h 277"/>
                      <a:gd name="T36" fmla="*/ 134 w 355"/>
                      <a:gd name="T37" fmla="*/ 89 h 277"/>
                      <a:gd name="T38" fmla="*/ 150 w 355"/>
                      <a:gd name="T39" fmla="*/ 89 h 277"/>
                      <a:gd name="T40" fmla="*/ 145 w 355"/>
                      <a:gd name="T41" fmla="*/ 92 h 277"/>
                      <a:gd name="T42" fmla="*/ 137 w 355"/>
                      <a:gd name="T43" fmla="*/ 91 h 277"/>
                      <a:gd name="T44" fmla="*/ 128 w 355"/>
                      <a:gd name="T45" fmla="*/ 91 h 277"/>
                      <a:gd name="T46" fmla="*/ 123 w 355"/>
                      <a:gd name="T47" fmla="*/ 89 h 277"/>
                      <a:gd name="T48" fmla="*/ 107 w 355"/>
                      <a:gd name="T49" fmla="*/ 89 h 277"/>
                      <a:gd name="T50" fmla="*/ 100 w 355"/>
                      <a:gd name="T51" fmla="*/ 87 h 277"/>
                      <a:gd name="T52" fmla="*/ 73 w 355"/>
                      <a:gd name="T53" fmla="*/ 81 h 277"/>
                      <a:gd name="T54" fmla="*/ 68 w 355"/>
                      <a:gd name="T55" fmla="*/ 73 h 277"/>
                      <a:gd name="T56" fmla="*/ 54 w 355"/>
                      <a:gd name="T57" fmla="*/ 67 h 277"/>
                      <a:gd name="T58" fmla="*/ 46 w 355"/>
                      <a:gd name="T59" fmla="*/ 62 h 277"/>
                      <a:gd name="T60" fmla="*/ 40 w 355"/>
                      <a:gd name="T61" fmla="*/ 53 h 277"/>
                      <a:gd name="T62" fmla="*/ 29 w 355"/>
                      <a:gd name="T63" fmla="*/ 36 h 277"/>
                      <a:gd name="T64" fmla="*/ 27 w 355"/>
                      <a:gd name="T65" fmla="*/ 34 h 277"/>
                      <a:gd name="T66" fmla="*/ 25 w 355"/>
                      <a:gd name="T67" fmla="*/ 34 h 277"/>
                      <a:gd name="T68" fmla="*/ 23 w 355"/>
                      <a:gd name="T69" fmla="*/ 30 h 277"/>
                      <a:gd name="T70" fmla="*/ 16 w 355"/>
                      <a:gd name="T71" fmla="*/ 19 h 277"/>
                      <a:gd name="T72" fmla="*/ 9 w 355"/>
                      <a:gd name="T73" fmla="*/ 13 h 277"/>
                      <a:gd name="T74" fmla="*/ 2 w 355"/>
                      <a:gd name="T75" fmla="*/ 7 h 277"/>
                      <a:gd name="T76" fmla="*/ 4 w 355"/>
                      <a:gd name="T77" fmla="*/ 1 h 277"/>
                      <a:gd name="T78" fmla="*/ 4 w 355"/>
                      <a:gd name="T79" fmla="*/ 1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1" name="Freeform 73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23 w 156"/>
                      <a:gd name="T1" fmla="*/ 22 h 206"/>
                      <a:gd name="T2" fmla="*/ 28 w 156"/>
                      <a:gd name="T3" fmla="*/ 19 h 206"/>
                      <a:gd name="T4" fmla="*/ 29 w 156"/>
                      <a:gd name="T5" fmla="*/ 17 h 206"/>
                      <a:gd name="T6" fmla="*/ 34 w 156"/>
                      <a:gd name="T7" fmla="*/ 15 h 206"/>
                      <a:gd name="T8" fmla="*/ 46 w 156"/>
                      <a:gd name="T9" fmla="*/ 7 h 206"/>
                      <a:gd name="T10" fmla="*/ 48 w 156"/>
                      <a:gd name="T11" fmla="*/ 1 h 206"/>
                      <a:gd name="T12" fmla="*/ 53 w 156"/>
                      <a:gd name="T13" fmla="*/ 0 h 206"/>
                      <a:gd name="T14" fmla="*/ 64 w 156"/>
                      <a:gd name="T15" fmla="*/ 9 h 206"/>
                      <a:gd name="T16" fmla="*/ 63 w 156"/>
                      <a:gd name="T17" fmla="*/ 15 h 206"/>
                      <a:gd name="T18" fmla="*/ 54 w 156"/>
                      <a:gd name="T19" fmla="*/ 21 h 206"/>
                      <a:gd name="T20" fmla="*/ 57 w 156"/>
                      <a:gd name="T21" fmla="*/ 31 h 206"/>
                      <a:gd name="T22" fmla="*/ 61 w 156"/>
                      <a:gd name="T23" fmla="*/ 36 h 206"/>
                      <a:gd name="T24" fmla="*/ 63 w 156"/>
                      <a:gd name="T25" fmla="*/ 42 h 206"/>
                      <a:gd name="T26" fmla="*/ 55 w 156"/>
                      <a:gd name="T27" fmla="*/ 42 h 206"/>
                      <a:gd name="T28" fmla="*/ 50 w 156"/>
                      <a:gd name="T29" fmla="*/ 48 h 206"/>
                      <a:gd name="T30" fmla="*/ 45 w 156"/>
                      <a:gd name="T31" fmla="*/ 51 h 206"/>
                      <a:gd name="T32" fmla="*/ 43 w 156"/>
                      <a:gd name="T33" fmla="*/ 65 h 206"/>
                      <a:gd name="T34" fmla="*/ 38 w 156"/>
                      <a:gd name="T35" fmla="*/ 67 h 206"/>
                      <a:gd name="T36" fmla="*/ 35 w 156"/>
                      <a:gd name="T37" fmla="*/ 68 h 206"/>
                      <a:gd name="T38" fmla="*/ 33 w 156"/>
                      <a:gd name="T39" fmla="*/ 67 h 206"/>
                      <a:gd name="T40" fmla="*/ 31 w 156"/>
                      <a:gd name="T41" fmla="*/ 63 h 206"/>
                      <a:gd name="T42" fmla="*/ 26 w 156"/>
                      <a:gd name="T43" fmla="*/ 61 h 206"/>
                      <a:gd name="T44" fmla="*/ 18 w 156"/>
                      <a:gd name="T45" fmla="*/ 64 h 206"/>
                      <a:gd name="T46" fmla="*/ 12 w 156"/>
                      <a:gd name="T47" fmla="*/ 61 h 206"/>
                      <a:gd name="T48" fmla="*/ 4 w 156"/>
                      <a:gd name="T49" fmla="*/ 49 h 206"/>
                      <a:gd name="T50" fmla="*/ 2 w 156"/>
                      <a:gd name="T51" fmla="*/ 43 h 206"/>
                      <a:gd name="T52" fmla="*/ 0 w 156"/>
                      <a:gd name="T53" fmla="*/ 39 h 206"/>
                      <a:gd name="T54" fmla="*/ 9 w 156"/>
                      <a:gd name="T55" fmla="*/ 32 h 206"/>
                      <a:gd name="T56" fmla="*/ 14 w 156"/>
                      <a:gd name="T57" fmla="*/ 34 h 206"/>
                      <a:gd name="T58" fmla="*/ 15 w 156"/>
                      <a:gd name="T59" fmla="*/ 26 h 206"/>
                      <a:gd name="T60" fmla="*/ 22 w 156"/>
                      <a:gd name="T61" fmla="*/ 23 h 206"/>
                      <a:gd name="T62" fmla="*/ 23 w 156"/>
                      <a:gd name="T63" fmla="*/ 22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2" name="Freeform 74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2 w 109"/>
                      <a:gd name="T1" fmla="*/ 11 h 38"/>
                      <a:gd name="T2" fmla="*/ 8 w 109"/>
                      <a:gd name="T3" fmla="*/ 3 h 38"/>
                      <a:gd name="T4" fmla="*/ 20 w 109"/>
                      <a:gd name="T5" fmla="*/ 7 h 38"/>
                      <a:gd name="T6" fmla="*/ 31 w 109"/>
                      <a:gd name="T7" fmla="*/ 5 h 38"/>
                      <a:gd name="T8" fmla="*/ 39 w 109"/>
                      <a:gd name="T9" fmla="*/ 0 h 38"/>
                      <a:gd name="T10" fmla="*/ 33 w 109"/>
                      <a:gd name="T11" fmla="*/ 9 h 38"/>
                      <a:gd name="T12" fmla="*/ 26 w 109"/>
                      <a:gd name="T13" fmla="*/ 13 h 38"/>
                      <a:gd name="T14" fmla="*/ 18 w 109"/>
                      <a:gd name="T15" fmla="*/ 11 h 38"/>
                      <a:gd name="T16" fmla="*/ 6 w 109"/>
                      <a:gd name="T17" fmla="*/ 10 h 38"/>
                      <a:gd name="T18" fmla="*/ 2 w 109"/>
                      <a:gd name="T19" fmla="*/ 11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3" name="Freeform 75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3 w 76"/>
                      <a:gd name="T1" fmla="*/ 6 h 104"/>
                      <a:gd name="T2" fmla="*/ 8 w 76"/>
                      <a:gd name="T3" fmla="*/ 0 h 104"/>
                      <a:gd name="T4" fmla="*/ 14 w 76"/>
                      <a:gd name="T5" fmla="*/ 6 h 104"/>
                      <a:gd name="T6" fmla="*/ 26 w 76"/>
                      <a:gd name="T7" fmla="*/ 1 h 104"/>
                      <a:gd name="T8" fmla="*/ 19 w 76"/>
                      <a:gd name="T9" fmla="*/ 11 h 104"/>
                      <a:gd name="T10" fmla="*/ 23 w 76"/>
                      <a:gd name="T11" fmla="*/ 16 h 104"/>
                      <a:gd name="T12" fmla="*/ 24 w 76"/>
                      <a:gd name="T13" fmla="*/ 20 h 104"/>
                      <a:gd name="T14" fmla="*/ 19 w 76"/>
                      <a:gd name="T15" fmla="*/ 24 h 104"/>
                      <a:gd name="T16" fmla="*/ 14 w 76"/>
                      <a:gd name="T17" fmla="*/ 20 h 104"/>
                      <a:gd name="T18" fmla="*/ 9 w 76"/>
                      <a:gd name="T19" fmla="*/ 16 h 104"/>
                      <a:gd name="T20" fmla="*/ 12 w 76"/>
                      <a:gd name="T21" fmla="*/ 22 h 104"/>
                      <a:gd name="T22" fmla="*/ 13 w 76"/>
                      <a:gd name="T23" fmla="*/ 24 h 104"/>
                      <a:gd name="T24" fmla="*/ 8 w 76"/>
                      <a:gd name="T25" fmla="*/ 34 h 104"/>
                      <a:gd name="T26" fmla="*/ 5 w 76"/>
                      <a:gd name="T27" fmla="*/ 33 h 104"/>
                      <a:gd name="T28" fmla="*/ 3 w 76"/>
                      <a:gd name="T29" fmla="*/ 29 h 104"/>
                      <a:gd name="T30" fmla="*/ 0 w 76"/>
                      <a:gd name="T31" fmla="*/ 18 h 104"/>
                      <a:gd name="T32" fmla="*/ 1 w 76"/>
                      <a:gd name="T33" fmla="*/ 10 h 104"/>
                      <a:gd name="T34" fmla="*/ 3 w 76"/>
                      <a:gd name="T35" fmla="*/ 6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4" name="Freeform 76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1 w 37"/>
                      <a:gd name="T1" fmla="*/ 9 h 61"/>
                      <a:gd name="T2" fmla="*/ 6 w 37"/>
                      <a:gd name="T3" fmla="*/ 0 h 61"/>
                      <a:gd name="T4" fmla="*/ 6 w 37"/>
                      <a:gd name="T5" fmla="*/ 9 h 61"/>
                      <a:gd name="T6" fmla="*/ 16 w 37"/>
                      <a:gd name="T7" fmla="*/ 12 h 61"/>
                      <a:gd name="T8" fmla="*/ 8 w 37"/>
                      <a:gd name="T9" fmla="*/ 14 h 61"/>
                      <a:gd name="T10" fmla="*/ 2 w 37"/>
                      <a:gd name="T11" fmla="*/ 19 h 61"/>
                      <a:gd name="T12" fmla="*/ 0 w 37"/>
                      <a:gd name="T13" fmla="*/ 11 h 61"/>
                      <a:gd name="T14" fmla="*/ 1 w 37"/>
                      <a:gd name="T15" fmla="*/ 9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5" name="Freeform 77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3 w 49"/>
                      <a:gd name="T1" fmla="*/ 0 h 29"/>
                      <a:gd name="T2" fmla="*/ 12 w 49"/>
                      <a:gd name="T3" fmla="*/ 0 h 29"/>
                      <a:gd name="T4" fmla="*/ 20 w 49"/>
                      <a:gd name="T5" fmla="*/ 6 h 29"/>
                      <a:gd name="T6" fmla="*/ 14 w 49"/>
                      <a:gd name="T7" fmla="*/ 5 h 29"/>
                      <a:gd name="T8" fmla="*/ 1 w 49"/>
                      <a:gd name="T9" fmla="*/ 6 h 29"/>
                      <a:gd name="T10" fmla="*/ 3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6" name="Freeform 78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9 w 61"/>
                      <a:gd name="T1" fmla="*/ 13 h 48"/>
                      <a:gd name="T2" fmla="*/ 6 w 61"/>
                      <a:gd name="T3" fmla="*/ 9 h 48"/>
                      <a:gd name="T4" fmla="*/ 1 w 61"/>
                      <a:gd name="T5" fmla="*/ 8 h 48"/>
                      <a:gd name="T6" fmla="*/ 6 w 61"/>
                      <a:gd name="T7" fmla="*/ 3 h 48"/>
                      <a:gd name="T8" fmla="*/ 11 w 61"/>
                      <a:gd name="T9" fmla="*/ 0 h 48"/>
                      <a:gd name="T10" fmla="*/ 21 w 61"/>
                      <a:gd name="T11" fmla="*/ 4 h 48"/>
                      <a:gd name="T12" fmla="*/ 23 w 61"/>
                      <a:gd name="T13" fmla="*/ 7 h 48"/>
                      <a:gd name="T14" fmla="*/ 26 w 61"/>
                      <a:gd name="T15" fmla="*/ 11 h 48"/>
                      <a:gd name="T16" fmla="*/ 17 w 61"/>
                      <a:gd name="T17" fmla="*/ 13 h 48"/>
                      <a:gd name="T18" fmla="*/ 10 w 61"/>
                      <a:gd name="T19" fmla="*/ 16 h 48"/>
                      <a:gd name="T20" fmla="*/ 9 w 61"/>
                      <a:gd name="T21" fmla="*/ 13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7" name="Freeform 79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20 w 286"/>
                      <a:gd name="T1" fmla="*/ 9 h 182"/>
                      <a:gd name="T2" fmla="*/ 15 w 286"/>
                      <a:gd name="T3" fmla="*/ 5 h 182"/>
                      <a:gd name="T4" fmla="*/ 11 w 286"/>
                      <a:gd name="T5" fmla="*/ 10 h 182"/>
                      <a:gd name="T6" fmla="*/ 0 w 286"/>
                      <a:gd name="T7" fmla="*/ 8 h 182"/>
                      <a:gd name="T8" fmla="*/ 4 w 286"/>
                      <a:gd name="T9" fmla="*/ 14 h 182"/>
                      <a:gd name="T10" fmla="*/ 7 w 286"/>
                      <a:gd name="T11" fmla="*/ 21 h 182"/>
                      <a:gd name="T12" fmla="*/ 10 w 286"/>
                      <a:gd name="T13" fmla="*/ 16 h 182"/>
                      <a:gd name="T14" fmla="*/ 13 w 286"/>
                      <a:gd name="T15" fmla="*/ 15 h 182"/>
                      <a:gd name="T16" fmla="*/ 20 w 286"/>
                      <a:gd name="T17" fmla="*/ 19 h 182"/>
                      <a:gd name="T18" fmla="*/ 30 w 286"/>
                      <a:gd name="T19" fmla="*/ 21 h 182"/>
                      <a:gd name="T20" fmla="*/ 38 w 286"/>
                      <a:gd name="T21" fmla="*/ 24 h 182"/>
                      <a:gd name="T22" fmla="*/ 45 w 286"/>
                      <a:gd name="T23" fmla="*/ 34 h 182"/>
                      <a:gd name="T24" fmla="*/ 44 w 286"/>
                      <a:gd name="T25" fmla="*/ 41 h 182"/>
                      <a:gd name="T26" fmla="*/ 42 w 286"/>
                      <a:gd name="T27" fmla="*/ 45 h 182"/>
                      <a:gd name="T28" fmla="*/ 52 w 286"/>
                      <a:gd name="T29" fmla="*/ 43 h 182"/>
                      <a:gd name="T30" fmla="*/ 60 w 286"/>
                      <a:gd name="T31" fmla="*/ 47 h 182"/>
                      <a:gd name="T32" fmla="*/ 72 w 286"/>
                      <a:gd name="T33" fmla="*/ 50 h 182"/>
                      <a:gd name="T34" fmla="*/ 74 w 286"/>
                      <a:gd name="T35" fmla="*/ 49 h 182"/>
                      <a:gd name="T36" fmla="*/ 72 w 286"/>
                      <a:gd name="T37" fmla="*/ 45 h 182"/>
                      <a:gd name="T38" fmla="*/ 76 w 286"/>
                      <a:gd name="T39" fmla="*/ 46 h 182"/>
                      <a:gd name="T40" fmla="*/ 79 w 286"/>
                      <a:gd name="T41" fmla="*/ 40 h 182"/>
                      <a:gd name="T42" fmla="*/ 86 w 286"/>
                      <a:gd name="T43" fmla="*/ 41 h 182"/>
                      <a:gd name="T44" fmla="*/ 91 w 286"/>
                      <a:gd name="T45" fmla="*/ 44 h 182"/>
                      <a:gd name="T46" fmla="*/ 104 w 286"/>
                      <a:gd name="T47" fmla="*/ 56 h 182"/>
                      <a:gd name="T48" fmla="*/ 112 w 286"/>
                      <a:gd name="T49" fmla="*/ 60 h 182"/>
                      <a:gd name="T50" fmla="*/ 121 w 286"/>
                      <a:gd name="T51" fmla="*/ 57 h 182"/>
                      <a:gd name="T52" fmla="*/ 114 w 286"/>
                      <a:gd name="T53" fmla="*/ 54 h 182"/>
                      <a:gd name="T54" fmla="*/ 109 w 286"/>
                      <a:gd name="T55" fmla="*/ 46 h 182"/>
                      <a:gd name="T56" fmla="*/ 107 w 286"/>
                      <a:gd name="T57" fmla="*/ 44 h 182"/>
                      <a:gd name="T58" fmla="*/ 106 w 286"/>
                      <a:gd name="T59" fmla="*/ 41 h 182"/>
                      <a:gd name="T60" fmla="*/ 101 w 286"/>
                      <a:gd name="T61" fmla="*/ 39 h 182"/>
                      <a:gd name="T62" fmla="*/ 102 w 286"/>
                      <a:gd name="T63" fmla="*/ 32 h 182"/>
                      <a:gd name="T64" fmla="*/ 94 w 286"/>
                      <a:gd name="T65" fmla="*/ 29 h 182"/>
                      <a:gd name="T66" fmla="*/ 90 w 286"/>
                      <a:gd name="T67" fmla="*/ 23 h 182"/>
                      <a:gd name="T68" fmla="*/ 81 w 286"/>
                      <a:gd name="T69" fmla="*/ 18 h 182"/>
                      <a:gd name="T70" fmla="*/ 72 w 286"/>
                      <a:gd name="T71" fmla="*/ 13 h 182"/>
                      <a:gd name="T72" fmla="*/ 67 w 286"/>
                      <a:gd name="T73" fmla="*/ 11 h 182"/>
                      <a:gd name="T74" fmla="*/ 51 w 286"/>
                      <a:gd name="T75" fmla="*/ 5 h 182"/>
                      <a:gd name="T76" fmla="*/ 44 w 286"/>
                      <a:gd name="T77" fmla="*/ 1 h 182"/>
                      <a:gd name="T78" fmla="*/ 41 w 286"/>
                      <a:gd name="T79" fmla="*/ 0 h 182"/>
                      <a:gd name="T80" fmla="*/ 30 w 286"/>
                      <a:gd name="T81" fmla="*/ 3 h 182"/>
                      <a:gd name="T82" fmla="*/ 24 w 286"/>
                      <a:gd name="T83" fmla="*/ 11 h 182"/>
                      <a:gd name="T84" fmla="*/ 20 w 286"/>
                      <a:gd name="T85" fmla="*/ 9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8" name="Freeform 80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19 h 78"/>
                      <a:gd name="T2" fmla="*/ 11 w 78"/>
                      <a:gd name="T3" fmla="*/ 20 h 78"/>
                      <a:gd name="T4" fmla="*/ 19 w 78"/>
                      <a:gd name="T5" fmla="*/ 16 h 78"/>
                      <a:gd name="T6" fmla="*/ 24 w 78"/>
                      <a:gd name="T7" fmla="*/ 10 h 78"/>
                      <a:gd name="T8" fmla="*/ 18 w 78"/>
                      <a:gd name="T9" fmla="*/ 5 h 78"/>
                      <a:gd name="T10" fmla="*/ 18 w 78"/>
                      <a:gd name="T11" fmla="*/ 1 h 78"/>
                      <a:gd name="T12" fmla="*/ 30 w 78"/>
                      <a:gd name="T13" fmla="*/ 9 h 78"/>
                      <a:gd name="T14" fmla="*/ 28 w 78"/>
                      <a:gd name="T15" fmla="*/ 18 h 78"/>
                      <a:gd name="T16" fmla="*/ 14 w 78"/>
                      <a:gd name="T17" fmla="*/ 26 h 78"/>
                      <a:gd name="T18" fmla="*/ 4 w 78"/>
                      <a:gd name="T19" fmla="*/ 22 h 78"/>
                      <a:gd name="T20" fmla="*/ 1 w 78"/>
                      <a:gd name="T21" fmla="*/ 21 h 78"/>
                      <a:gd name="T22" fmla="*/ 0 w 78"/>
                      <a:gd name="T23" fmla="*/ 19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9" name="Freeform 81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1 w 17"/>
                      <a:gd name="T1" fmla="*/ 1 h 18"/>
                      <a:gd name="T2" fmla="*/ 1 w 17"/>
                      <a:gd name="T3" fmla="*/ 5 h 18"/>
                      <a:gd name="T4" fmla="*/ 1 w 17"/>
                      <a:gd name="T5" fmla="*/ 1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0" name="Freeform 82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3 w 20"/>
                      <a:gd name="T1" fmla="*/ 4 h 15"/>
                      <a:gd name="T2" fmla="*/ 7 w 20"/>
                      <a:gd name="T3" fmla="*/ 1 h 15"/>
                      <a:gd name="T4" fmla="*/ 4 w 20"/>
                      <a:gd name="T5" fmla="*/ 4 h 15"/>
                      <a:gd name="T6" fmla="*/ 3 w 20"/>
                      <a:gd name="T7" fmla="*/ 4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1" name="Freeform 83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3 w 20"/>
                      <a:gd name="T1" fmla="*/ 4 h 15"/>
                      <a:gd name="T2" fmla="*/ 6 w 20"/>
                      <a:gd name="T3" fmla="*/ 1 h 15"/>
                      <a:gd name="T4" fmla="*/ 6 w 20"/>
                      <a:gd name="T5" fmla="*/ 5 h 15"/>
                      <a:gd name="T6" fmla="*/ 3 w 20"/>
                      <a:gd name="T7" fmla="*/ 4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2" name="Freeform 84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17 h 80"/>
                      <a:gd name="T2" fmla="*/ 6 w 80"/>
                      <a:gd name="T3" fmla="*/ 8 h 80"/>
                      <a:gd name="T4" fmla="*/ 11 w 80"/>
                      <a:gd name="T5" fmla="*/ 7 h 80"/>
                      <a:gd name="T6" fmla="*/ 20 w 80"/>
                      <a:gd name="T7" fmla="*/ 6 h 80"/>
                      <a:gd name="T8" fmla="*/ 25 w 80"/>
                      <a:gd name="T9" fmla="*/ 0 h 80"/>
                      <a:gd name="T10" fmla="*/ 34 w 80"/>
                      <a:gd name="T11" fmla="*/ 14 h 80"/>
                      <a:gd name="T12" fmla="*/ 30 w 80"/>
                      <a:gd name="T13" fmla="*/ 19 h 80"/>
                      <a:gd name="T14" fmla="*/ 23 w 80"/>
                      <a:gd name="T15" fmla="*/ 21 h 80"/>
                      <a:gd name="T16" fmla="*/ 20 w 80"/>
                      <a:gd name="T17" fmla="*/ 27 h 80"/>
                      <a:gd name="T18" fmla="*/ 14 w 80"/>
                      <a:gd name="T19" fmla="*/ 23 h 80"/>
                      <a:gd name="T20" fmla="*/ 16 w 80"/>
                      <a:gd name="T21" fmla="*/ 18 h 80"/>
                      <a:gd name="T22" fmla="*/ 13 w 80"/>
                      <a:gd name="T23" fmla="*/ 9 h 80"/>
                      <a:gd name="T24" fmla="*/ 9 w 80"/>
                      <a:gd name="T25" fmla="*/ 16 h 80"/>
                      <a:gd name="T26" fmla="*/ 3 w 80"/>
                      <a:gd name="T27" fmla="*/ 19 h 80"/>
                      <a:gd name="T28" fmla="*/ 0 w 80"/>
                      <a:gd name="T29" fmla="*/ 17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3" name="Freeform 85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6 w 94"/>
                      <a:gd name="T1" fmla="*/ 32 h 174"/>
                      <a:gd name="T2" fmla="*/ 11 w 94"/>
                      <a:gd name="T3" fmla="*/ 43 h 174"/>
                      <a:gd name="T4" fmla="*/ 14 w 94"/>
                      <a:gd name="T5" fmla="*/ 36 h 174"/>
                      <a:gd name="T6" fmla="*/ 22 w 94"/>
                      <a:gd name="T7" fmla="*/ 33 h 174"/>
                      <a:gd name="T8" fmla="*/ 20 w 94"/>
                      <a:gd name="T9" fmla="*/ 41 h 174"/>
                      <a:gd name="T10" fmla="*/ 28 w 94"/>
                      <a:gd name="T11" fmla="*/ 42 h 174"/>
                      <a:gd name="T12" fmla="*/ 32 w 94"/>
                      <a:gd name="T13" fmla="*/ 47 h 174"/>
                      <a:gd name="T14" fmla="*/ 25 w 94"/>
                      <a:gd name="T15" fmla="*/ 49 h 174"/>
                      <a:gd name="T16" fmla="*/ 31 w 94"/>
                      <a:gd name="T17" fmla="*/ 58 h 174"/>
                      <a:gd name="T18" fmla="*/ 36 w 94"/>
                      <a:gd name="T19" fmla="*/ 51 h 174"/>
                      <a:gd name="T20" fmla="*/ 35 w 94"/>
                      <a:gd name="T21" fmla="*/ 37 h 174"/>
                      <a:gd name="T22" fmla="*/ 26 w 94"/>
                      <a:gd name="T23" fmla="*/ 35 h 174"/>
                      <a:gd name="T24" fmla="*/ 21 w 94"/>
                      <a:gd name="T25" fmla="*/ 27 h 174"/>
                      <a:gd name="T26" fmla="*/ 14 w 94"/>
                      <a:gd name="T27" fmla="*/ 27 h 174"/>
                      <a:gd name="T28" fmla="*/ 13 w 94"/>
                      <a:gd name="T29" fmla="*/ 23 h 174"/>
                      <a:gd name="T30" fmla="*/ 18 w 94"/>
                      <a:gd name="T31" fmla="*/ 14 h 174"/>
                      <a:gd name="T32" fmla="*/ 13 w 94"/>
                      <a:gd name="T33" fmla="*/ 0 h 174"/>
                      <a:gd name="T34" fmla="*/ 8 w 94"/>
                      <a:gd name="T35" fmla="*/ 7 h 174"/>
                      <a:gd name="T36" fmla="*/ 2 w 94"/>
                      <a:gd name="T37" fmla="*/ 15 h 174"/>
                      <a:gd name="T38" fmla="*/ 6 w 94"/>
                      <a:gd name="T39" fmla="*/ 25 h 174"/>
                      <a:gd name="T40" fmla="*/ 6 w 94"/>
                      <a:gd name="T41" fmla="*/ 32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4" name="Freeform 86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3 w 32"/>
                      <a:gd name="T1" fmla="*/ 8 h 50"/>
                      <a:gd name="T2" fmla="*/ 5 w 32"/>
                      <a:gd name="T3" fmla="*/ 0 h 50"/>
                      <a:gd name="T4" fmla="*/ 9 w 32"/>
                      <a:gd name="T5" fmla="*/ 5 h 50"/>
                      <a:gd name="T6" fmla="*/ 10 w 32"/>
                      <a:gd name="T7" fmla="*/ 8 h 50"/>
                      <a:gd name="T8" fmla="*/ 12 w 32"/>
                      <a:gd name="T9" fmla="*/ 9 h 50"/>
                      <a:gd name="T10" fmla="*/ 14 w 32"/>
                      <a:gd name="T11" fmla="*/ 13 h 50"/>
                      <a:gd name="T12" fmla="*/ 8 w 32"/>
                      <a:gd name="T13" fmla="*/ 17 h 50"/>
                      <a:gd name="T14" fmla="*/ 3 w 32"/>
                      <a:gd name="T15" fmla="*/ 8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5" name="Freeform 87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15 h 50"/>
                      <a:gd name="T2" fmla="*/ 10 w 43"/>
                      <a:gd name="T3" fmla="*/ 7 h 50"/>
                      <a:gd name="T4" fmla="*/ 16 w 43"/>
                      <a:gd name="T5" fmla="*/ 0 h 50"/>
                      <a:gd name="T6" fmla="*/ 11 w 43"/>
                      <a:gd name="T7" fmla="*/ 10 h 50"/>
                      <a:gd name="T8" fmla="*/ 1 w 43"/>
                      <a:gd name="T9" fmla="*/ 17 h 50"/>
                      <a:gd name="T10" fmla="*/ 0 w 43"/>
                      <a:gd name="T11" fmla="*/ 15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6" name="Freeform 88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9 h 29"/>
                      <a:gd name="T2" fmla="*/ 5 w 41"/>
                      <a:gd name="T3" fmla="*/ 10 h 29"/>
                      <a:gd name="T4" fmla="*/ 0 w 41"/>
                      <a:gd name="T5" fmla="*/ 9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7" name="Freeform 89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8" name="Freeform 90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2 w 47"/>
                      <a:gd name="T1" fmla="*/ 52 h 165"/>
                      <a:gd name="T2" fmla="*/ 6 w 47"/>
                      <a:gd name="T3" fmla="*/ 36 h 165"/>
                      <a:gd name="T4" fmla="*/ 7 w 47"/>
                      <a:gd name="T5" fmla="*/ 23 h 165"/>
                      <a:gd name="T6" fmla="*/ 5 w 47"/>
                      <a:gd name="T7" fmla="*/ 13 h 165"/>
                      <a:gd name="T8" fmla="*/ 7 w 47"/>
                      <a:gd name="T9" fmla="*/ 4 h 165"/>
                      <a:gd name="T10" fmla="*/ 9 w 47"/>
                      <a:gd name="T11" fmla="*/ 0 h 165"/>
                      <a:gd name="T12" fmla="*/ 13 w 47"/>
                      <a:gd name="T13" fmla="*/ 10 h 165"/>
                      <a:gd name="T14" fmla="*/ 20 w 47"/>
                      <a:gd name="T15" fmla="*/ 33 h 165"/>
                      <a:gd name="T16" fmla="*/ 13 w 47"/>
                      <a:gd name="T17" fmla="*/ 36 h 165"/>
                      <a:gd name="T18" fmla="*/ 10 w 47"/>
                      <a:gd name="T19" fmla="*/ 42 h 165"/>
                      <a:gd name="T20" fmla="*/ 9 w 47"/>
                      <a:gd name="T21" fmla="*/ 44 h 165"/>
                      <a:gd name="T22" fmla="*/ 11 w 47"/>
                      <a:gd name="T23" fmla="*/ 45 h 165"/>
                      <a:gd name="T24" fmla="*/ 13 w 47"/>
                      <a:gd name="T25" fmla="*/ 49 h 165"/>
                      <a:gd name="T26" fmla="*/ 6 w 47"/>
                      <a:gd name="T27" fmla="*/ 49 h 165"/>
                      <a:gd name="T28" fmla="*/ 3 w 47"/>
                      <a:gd name="T29" fmla="*/ 53 h 165"/>
                      <a:gd name="T30" fmla="*/ 1 w 47"/>
                      <a:gd name="T31" fmla="*/ 51 h 165"/>
                      <a:gd name="T32" fmla="*/ 2 w 47"/>
                      <a:gd name="T33" fmla="*/ 52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9" name="Freeform 91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11 w 138"/>
                      <a:gd name="T1" fmla="*/ 20 h 103"/>
                      <a:gd name="T2" fmla="*/ 13 w 138"/>
                      <a:gd name="T3" fmla="*/ 14 h 103"/>
                      <a:gd name="T4" fmla="*/ 21 w 138"/>
                      <a:gd name="T5" fmla="*/ 11 h 103"/>
                      <a:gd name="T6" fmla="*/ 23 w 138"/>
                      <a:gd name="T7" fmla="*/ 15 h 103"/>
                      <a:gd name="T8" fmla="*/ 28 w 138"/>
                      <a:gd name="T9" fmla="*/ 16 h 103"/>
                      <a:gd name="T10" fmla="*/ 34 w 138"/>
                      <a:gd name="T11" fmla="*/ 18 h 103"/>
                      <a:gd name="T12" fmla="*/ 50 w 138"/>
                      <a:gd name="T13" fmla="*/ 11 h 103"/>
                      <a:gd name="T14" fmla="*/ 56 w 138"/>
                      <a:gd name="T15" fmla="*/ 6 h 103"/>
                      <a:gd name="T16" fmla="*/ 59 w 138"/>
                      <a:gd name="T17" fmla="*/ 4 h 103"/>
                      <a:gd name="T18" fmla="*/ 45 w 138"/>
                      <a:gd name="T19" fmla="*/ 16 h 103"/>
                      <a:gd name="T20" fmla="*/ 36 w 138"/>
                      <a:gd name="T21" fmla="*/ 22 h 103"/>
                      <a:gd name="T22" fmla="*/ 28 w 138"/>
                      <a:gd name="T23" fmla="*/ 27 h 103"/>
                      <a:gd name="T24" fmla="*/ 21 w 138"/>
                      <a:gd name="T25" fmla="*/ 34 h 103"/>
                      <a:gd name="T26" fmla="*/ 11 w 138"/>
                      <a:gd name="T27" fmla="*/ 29 h 103"/>
                      <a:gd name="T28" fmla="*/ 9 w 138"/>
                      <a:gd name="T29" fmla="*/ 29 h 103"/>
                      <a:gd name="T30" fmla="*/ 9 w 138"/>
                      <a:gd name="T31" fmla="*/ 32 h 103"/>
                      <a:gd name="T32" fmla="*/ 0 w 138"/>
                      <a:gd name="T33" fmla="*/ 32 h 103"/>
                      <a:gd name="T34" fmla="*/ 4 w 138"/>
                      <a:gd name="T35" fmla="*/ 26 h 103"/>
                      <a:gd name="T36" fmla="*/ 11 w 138"/>
                      <a:gd name="T37" fmla="*/ 2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0" name="Freeform 92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67 w 188"/>
                      <a:gd name="T1" fmla="*/ 8 h 214"/>
                      <a:gd name="T2" fmla="*/ 68 w 188"/>
                      <a:gd name="T3" fmla="*/ 2 h 214"/>
                      <a:gd name="T4" fmla="*/ 72 w 188"/>
                      <a:gd name="T5" fmla="*/ 0 h 214"/>
                      <a:gd name="T6" fmla="*/ 77 w 188"/>
                      <a:gd name="T7" fmla="*/ 8 h 214"/>
                      <a:gd name="T8" fmla="*/ 80 w 188"/>
                      <a:gd name="T9" fmla="*/ 14 h 214"/>
                      <a:gd name="T10" fmla="*/ 76 w 188"/>
                      <a:gd name="T11" fmla="*/ 20 h 214"/>
                      <a:gd name="T12" fmla="*/ 72 w 188"/>
                      <a:gd name="T13" fmla="*/ 26 h 214"/>
                      <a:gd name="T14" fmla="*/ 69 w 188"/>
                      <a:gd name="T15" fmla="*/ 42 h 214"/>
                      <a:gd name="T16" fmla="*/ 61 w 188"/>
                      <a:gd name="T17" fmla="*/ 46 h 214"/>
                      <a:gd name="T18" fmla="*/ 51 w 188"/>
                      <a:gd name="T19" fmla="*/ 46 h 214"/>
                      <a:gd name="T20" fmla="*/ 48 w 188"/>
                      <a:gd name="T21" fmla="*/ 42 h 214"/>
                      <a:gd name="T22" fmla="*/ 43 w 188"/>
                      <a:gd name="T23" fmla="*/ 49 h 214"/>
                      <a:gd name="T24" fmla="*/ 38 w 188"/>
                      <a:gd name="T25" fmla="*/ 50 h 214"/>
                      <a:gd name="T26" fmla="*/ 34 w 188"/>
                      <a:gd name="T27" fmla="*/ 44 h 214"/>
                      <a:gd name="T28" fmla="*/ 25 w 188"/>
                      <a:gd name="T29" fmla="*/ 48 h 214"/>
                      <a:gd name="T30" fmla="*/ 32 w 188"/>
                      <a:gd name="T31" fmla="*/ 48 h 214"/>
                      <a:gd name="T32" fmla="*/ 33 w 188"/>
                      <a:gd name="T33" fmla="*/ 54 h 214"/>
                      <a:gd name="T34" fmla="*/ 25 w 188"/>
                      <a:gd name="T35" fmla="*/ 56 h 214"/>
                      <a:gd name="T36" fmla="*/ 14 w 188"/>
                      <a:gd name="T37" fmla="*/ 56 h 214"/>
                      <a:gd name="T38" fmla="*/ 15 w 188"/>
                      <a:gd name="T39" fmla="*/ 52 h 214"/>
                      <a:gd name="T40" fmla="*/ 20 w 188"/>
                      <a:gd name="T41" fmla="*/ 48 h 214"/>
                      <a:gd name="T42" fmla="*/ 14 w 188"/>
                      <a:gd name="T43" fmla="*/ 50 h 214"/>
                      <a:gd name="T44" fmla="*/ 11 w 188"/>
                      <a:gd name="T45" fmla="*/ 56 h 214"/>
                      <a:gd name="T46" fmla="*/ 13 w 188"/>
                      <a:gd name="T47" fmla="*/ 64 h 214"/>
                      <a:gd name="T48" fmla="*/ 6 w 188"/>
                      <a:gd name="T49" fmla="*/ 67 h 214"/>
                      <a:gd name="T50" fmla="*/ 0 w 188"/>
                      <a:gd name="T51" fmla="*/ 72 h 214"/>
                      <a:gd name="T52" fmla="*/ 3 w 188"/>
                      <a:gd name="T53" fmla="*/ 63 h 214"/>
                      <a:gd name="T54" fmla="*/ 0 w 188"/>
                      <a:gd name="T55" fmla="*/ 55 h 214"/>
                      <a:gd name="T56" fmla="*/ 6 w 188"/>
                      <a:gd name="T57" fmla="*/ 51 h 214"/>
                      <a:gd name="T58" fmla="*/ 14 w 188"/>
                      <a:gd name="T59" fmla="*/ 45 h 214"/>
                      <a:gd name="T60" fmla="*/ 19 w 188"/>
                      <a:gd name="T61" fmla="*/ 40 h 214"/>
                      <a:gd name="T62" fmla="*/ 31 w 188"/>
                      <a:gd name="T63" fmla="*/ 39 h 214"/>
                      <a:gd name="T64" fmla="*/ 36 w 188"/>
                      <a:gd name="T65" fmla="*/ 38 h 214"/>
                      <a:gd name="T66" fmla="*/ 49 w 188"/>
                      <a:gd name="T67" fmla="*/ 26 h 214"/>
                      <a:gd name="T68" fmla="*/ 51 w 188"/>
                      <a:gd name="T69" fmla="*/ 31 h 214"/>
                      <a:gd name="T70" fmla="*/ 56 w 188"/>
                      <a:gd name="T71" fmla="*/ 26 h 214"/>
                      <a:gd name="T72" fmla="*/ 64 w 188"/>
                      <a:gd name="T73" fmla="*/ 18 h 214"/>
                      <a:gd name="T74" fmla="*/ 66 w 188"/>
                      <a:gd name="T75" fmla="*/ 14 h 214"/>
                      <a:gd name="T76" fmla="*/ 63 w 188"/>
                      <a:gd name="T77" fmla="*/ 13 h 214"/>
                      <a:gd name="T78" fmla="*/ 65 w 188"/>
                      <a:gd name="T79" fmla="*/ 11 h 214"/>
                      <a:gd name="T80" fmla="*/ 67 w 188"/>
                      <a:gd name="T81" fmla="*/ 8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1" name="Freeform 93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3 h 13"/>
                      <a:gd name="T2" fmla="*/ 2 w 13"/>
                      <a:gd name="T3" fmla="*/ 4 h 13"/>
                      <a:gd name="T4" fmla="*/ 0 w 13"/>
                      <a:gd name="T5" fmla="*/ 3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2" name="Freeform 94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347 w 812"/>
                      <a:gd name="T1" fmla="*/ 9 h 564"/>
                      <a:gd name="T2" fmla="*/ 332 w 812"/>
                      <a:gd name="T3" fmla="*/ 26 h 564"/>
                      <a:gd name="T4" fmla="*/ 320 w 812"/>
                      <a:gd name="T5" fmla="*/ 41 h 564"/>
                      <a:gd name="T6" fmla="*/ 309 w 812"/>
                      <a:gd name="T7" fmla="*/ 48 h 564"/>
                      <a:gd name="T8" fmla="*/ 271 w 812"/>
                      <a:gd name="T9" fmla="*/ 60 h 564"/>
                      <a:gd name="T10" fmla="*/ 270 w 812"/>
                      <a:gd name="T11" fmla="*/ 70 h 564"/>
                      <a:gd name="T12" fmla="*/ 258 w 812"/>
                      <a:gd name="T13" fmla="*/ 77 h 564"/>
                      <a:gd name="T14" fmla="*/ 265 w 812"/>
                      <a:gd name="T15" fmla="*/ 60 h 564"/>
                      <a:gd name="T16" fmla="*/ 246 w 812"/>
                      <a:gd name="T17" fmla="*/ 63 h 564"/>
                      <a:gd name="T18" fmla="*/ 238 w 812"/>
                      <a:gd name="T19" fmla="*/ 73 h 564"/>
                      <a:gd name="T20" fmla="*/ 255 w 812"/>
                      <a:gd name="T21" fmla="*/ 94 h 564"/>
                      <a:gd name="T22" fmla="*/ 254 w 812"/>
                      <a:gd name="T23" fmla="*/ 123 h 564"/>
                      <a:gd name="T24" fmla="*/ 232 w 812"/>
                      <a:gd name="T25" fmla="*/ 136 h 564"/>
                      <a:gd name="T26" fmla="*/ 223 w 812"/>
                      <a:gd name="T27" fmla="*/ 129 h 564"/>
                      <a:gd name="T28" fmla="*/ 206 w 812"/>
                      <a:gd name="T29" fmla="*/ 117 h 564"/>
                      <a:gd name="T30" fmla="*/ 197 w 812"/>
                      <a:gd name="T31" fmla="*/ 117 h 564"/>
                      <a:gd name="T32" fmla="*/ 192 w 812"/>
                      <a:gd name="T33" fmla="*/ 132 h 564"/>
                      <a:gd name="T34" fmla="*/ 214 w 812"/>
                      <a:gd name="T35" fmla="*/ 155 h 564"/>
                      <a:gd name="T36" fmla="*/ 218 w 812"/>
                      <a:gd name="T37" fmla="*/ 176 h 564"/>
                      <a:gd name="T38" fmla="*/ 225 w 812"/>
                      <a:gd name="T39" fmla="*/ 188 h 564"/>
                      <a:gd name="T40" fmla="*/ 210 w 812"/>
                      <a:gd name="T41" fmla="*/ 182 h 564"/>
                      <a:gd name="T42" fmla="*/ 201 w 812"/>
                      <a:gd name="T43" fmla="*/ 174 h 564"/>
                      <a:gd name="T44" fmla="*/ 180 w 812"/>
                      <a:gd name="T45" fmla="*/ 142 h 564"/>
                      <a:gd name="T46" fmla="*/ 182 w 812"/>
                      <a:gd name="T47" fmla="*/ 104 h 564"/>
                      <a:gd name="T48" fmla="*/ 180 w 812"/>
                      <a:gd name="T49" fmla="*/ 90 h 564"/>
                      <a:gd name="T50" fmla="*/ 176 w 812"/>
                      <a:gd name="T51" fmla="*/ 92 h 564"/>
                      <a:gd name="T52" fmla="*/ 165 w 812"/>
                      <a:gd name="T53" fmla="*/ 89 h 564"/>
                      <a:gd name="T54" fmla="*/ 154 w 812"/>
                      <a:gd name="T55" fmla="*/ 57 h 564"/>
                      <a:gd name="T56" fmla="*/ 141 w 812"/>
                      <a:gd name="T57" fmla="*/ 56 h 564"/>
                      <a:gd name="T58" fmla="*/ 123 w 812"/>
                      <a:gd name="T59" fmla="*/ 58 h 564"/>
                      <a:gd name="T60" fmla="*/ 103 w 812"/>
                      <a:gd name="T61" fmla="*/ 78 h 564"/>
                      <a:gd name="T62" fmla="*/ 84 w 812"/>
                      <a:gd name="T63" fmla="*/ 90 h 564"/>
                      <a:gd name="T64" fmla="*/ 79 w 812"/>
                      <a:gd name="T65" fmla="*/ 92 h 564"/>
                      <a:gd name="T66" fmla="*/ 68 w 812"/>
                      <a:gd name="T67" fmla="*/ 110 h 564"/>
                      <a:gd name="T68" fmla="*/ 65 w 812"/>
                      <a:gd name="T69" fmla="*/ 119 h 564"/>
                      <a:gd name="T70" fmla="*/ 55 w 812"/>
                      <a:gd name="T71" fmla="*/ 135 h 564"/>
                      <a:gd name="T72" fmla="*/ 40 w 812"/>
                      <a:gd name="T73" fmla="*/ 131 h 564"/>
                      <a:gd name="T74" fmla="*/ 28 w 812"/>
                      <a:gd name="T75" fmla="*/ 86 h 564"/>
                      <a:gd name="T76" fmla="*/ 31 w 812"/>
                      <a:gd name="T77" fmla="*/ 52 h 564"/>
                      <a:gd name="T78" fmla="*/ 19 w 812"/>
                      <a:gd name="T79" fmla="*/ 60 h 564"/>
                      <a:gd name="T80" fmla="*/ 9 w 812"/>
                      <a:gd name="T81" fmla="*/ 50 h 564"/>
                      <a:gd name="T82" fmla="*/ 10 w 812"/>
                      <a:gd name="T83" fmla="*/ 46 h 564"/>
                      <a:gd name="T84" fmla="*/ 0 w 812"/>
                      <a:gd name="T85" fmla="*/ 31 h 564"/>
                      <a:gd name="T86" fmla="*/ 341 w 812"/>
                      <a:gd name="T87" fmla="*/ 2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3" name="Freeform 95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3 w 43"/>
                      <a:gd name="T1" fmla="*/ 4 h 85"/>
                      <a:gd name="T2" fmla="*/ 8 w 43"/>
                      <a:gd name="T3" fmla="*/ 1 h 85"/>
                      <a:gd name="T4" fmla="*/ 16 w 43"/>
                      <a:gd name="T5" fmla="*/ 11 h 85"/>
                      <a:gd name="T6" fmla="*/ 8 w 43"/>
                      <a:gd name="T7" fmla="*/ 29 h 85"/>
                      <a:gd name="T8" fmla="*/ 0 w 43"/>
                      <a:gd name="T9" fmla="*/ 24 h 85"/>
                      <a:gd name="T10" fmla="*/ 3 w 43"/>
                      <a:gd name="T11" fmla="*/ 4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4" name="Freeform 96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5 w 44"/>
                      <a:gd name="T1" fmla="*/ 9 h 74"/>
                      <a:gd name="T2" fmla="*/ 12 w 44"/>
                      <a:gd name="T3" fmla="*/ 1 h 74"/>
                      <a:gd name="T4" fmla="*/ 18 w 44"/>
                      <a:gd name="T5" fmla="*/ 1 h 74"/>
                      <a:gd name="T6" fmla="*/ 16 w 44"/>
                      <a:gd name="T7" fmla="*/ 8 h 74"/>
                      <a:gd name="T8" fmla="*/ 5 w 44"/>
                      <a:gd name="T9" fmla="*/ 24 h 74"/>
                      <a:gd name="T10" fmla="*/ 3 w 44"/>
                      <a:gd name="T11" fmla="*/ 19 h 74"/>
                      <a:gd name="T12" fmla="*/ 1 w 44"/>
                      <a:gd name="T13" fmla="*/ 12 h 74"/>
                      <a:gd name="T14" fmla="*/ 5 w 44"/>
                      <a:gd name="T15" fmla="*/ 9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5" name="Freeform 97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3 w 20"/>
                      <a:gd name="T1" fmla="*/ 5 h 30"/>
                      <a:gd name="T2" fmla="*/ 2 w 20"/>
                      <a:gd name="T3" fmla="*/ 10 h 30"/>
                      <a:gd name="T4" fmla="*/ 3 w 20"/>
                      <a:gd name="T5" fmla="*/ 5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6" name="Freeform 98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305 w 682"/>
                      <a:gd name="T1" fmla="*/ 295 h 557"/>
                      <a:gd name="T2" fmla="*/ 309 w 682"/>
                      <a:gd name="T3" fmla="*/ 287 h 557"/>
                      <a:gd name="T4" fmla="*/ 317 w 682"/>
                      <a:gd name="T5" fmla="*/ 262 h 557"/>
                      <a:gd name="T6" fmla="*/ 196 w 682"/>
                      <a:gd name="T7" fmla="*/ 182 h 557"/>
                      <a:gd name="T8" fmla="*/ 179 w 682"/>
                      <a:gd name="T9" fmla="*/ 220 h 557"/>
                      <a:gd name="T10" fmla="*/ 192 w 682"/>
                      <a:gd name="T11" fmla="*/ 353 h 557"/>
                      <a:gd name="T12" fmla="*/ 179 w 682"/>
                      <a:gd name="T13" fmla="*/ 314 h 557"/>
                      <a:gd name="T14" fmla="*/ 154 w 682"/>
                      <a:gd name="T15" fmla="*/ 279 h 557"/>
                      <a:gd name="T16" fmla="*/ 156 w 682"/>
                      <a:gd name="T17" fmla="*/ 262 h 557"/>
                      <a:gd name="T18" fmla="*/ 157 w 682"/>
                      <a:gd name="T19" fmla="*/ 250 h 557"/>
                      <a:gd name="T20" fmla="*/ 140 w 682"/>
                      <a:gd name="T21" fmla="*/ 238 h 557"/>
                      <a:gd name="T22" fmla="*/ 123 w 682"/>
                      <a:gd name="T23" fmla="*/ 220 h 557"/>
                      <a:gd name="T24" fmla="*/ 94 w 682"/>
                      <a:gd name="T25" fmla="*/ 225 h 557"/>
                      <a:gd name="T26" fmla="*/ 80 w 682"/>
                      <a:gd name="T27" fmla="*/ 232 h 557"/>
                      <a:gd name="T28" fmla="*/ 50 w 682"/>
                      <a:gd name="T29" fmla="*/ 232 h 557"/>
                      <a:gd name="T30" fmla="*/ 14 w 682"/>
                      <a:gd name="T31" fmla="*/ 198 h 557"/>
                      <a:gd name="T32" fmla="*/ 7 w 682"/>
                      <a:gd name="T33" fmla="*/ 187 h 557"/>
                      <a:gd name="T34" fmla="*/ 0 w 682"/>
                      <a:gd name="T35" fmla="*/ 168 h 557"/>
                      <a:gd name="T36" fmla="*/ 15 w 682"/>
                      <a:gd name="T37" fmla="*/ 135 h 557"/>
                      <a:gd name="T38" fmla="*/ 20 w 682"/>
                      <a:gd name="T39" fmla="*/ 115 h 557"/>
                      <a:gd name="T40" fmla="*/ 32 w 682"/>
                      <a:gd name="T41" fmla="*/ 91 h 557"/>
                      <a:gd name="T42" fmla="*/ 51 w 682"/>
                      <a:gd name="T43" fmla="*/ 74 h 557"/>
                      <a:gd name="T44" fmla="*/ 106 w 682"/>
                      <a:gd name="T45" fmla="*/ 43 h 557"/>
                      <a:gd name="T46" fmla="*/ 140 w 682"/>
                      <a:gd name="T47" fmla="*/ 19 h 557"/>
                      <a:gd name="T48" fmla="*/ 164 w 682"/>
                      <a:gd name="T49" fmla="*/ 4 h 557"/>
                      <a:gd name="T50" fmla="*/ 230 w 682"/>
                      <a:gd name="T51" fmla="*/ 1 h 557"/>
                      <a:gd name="T52" fmla="*/ 253 w 682"/>
                      <a:gd name="T53" fmla="*/ 0 h 557"/>
                      <a:gd name="T54" fmla="*/ 244 w 682"/>
                      <a:gd name="T55" fmla="*/ 22 h 557"/>
                      <a:gd name="T56" fmla="*/ 281 w 682"/>
                      <a:gd name="T57" fmla="*/ 53 h 557"/>
                      <a:gd name="T58" fmla="*/ 316 w 682"/>
                      <a:gd name="T59" fmla="*/ 47 h 557"/>
                      <a:gd name="T60" fmla="*/ 336 w 682"/>
                      <a:gd name="T61" fmla="*/ 52 h 557"/>
                      <a:gd name="T62" fmla="*/ 355 w 682"/>
                      <a:gd name="T63" fmla="*/ 62 h 557"/>
                      <a:gd name="T64" fmla="*/ 363 w 682"/>
                      <a:gd name="T65" fmla="*/ 119 h 557"/>
                      <a:gd name="T66" fmla="*/ 363 w 682"/>
                      <a:gd name="T67" fmla="*/ 153 h 557"/>
                      <a:gd name="T68" fmla="*/ 380 w 682"/>
                      <a:gd name="T69" fmla="*/ 180 h 557"/>
                      <a:gd name="T70" fmla="*/ 410 w 682"/>
                      <a:gd name="T71" fmla="*/ 191 h 557"/>
                      <a:gd name="T72" fmla="*/ 432 w 682"/>
                      <a:gd name="T73" fmla="*/ 187 h 557"/>
                      <a:gd name="T74" fmla="*/ 422 w 682"/>
                      <a:gd name="T75" fmla="*/ 216 h 557"/>
                      <a:gd name="T76" fmla="*/ 380 w 682"/>
                      <a:gd name="T77" fmla="*/ 259 h 557"/>
                      <a:gd name="T78" fmla="*/ 348 w 682"/>
                      <a:gd name="T79" fmla="*/ 308 h 557"/>
                      <a:gd name="T80" fmla="*/ 353 w 682"/>
                      <a:gd name="T81" fmla="*/ 323 h 557"/>
                      <a:gd name="T82" fmla="*/ 276 w 682"/>
                      <a:gd name="T83" fmla="*/ 353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7" name="Freeform 99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154 w 257"/>
                      <a:gd name="T1" fmla="*/ 221 h 347"/>
                      <a:gd name="T2" fmla="*/ 148 w 257"/>
                      <a:gd name="T3" fmla="*/ 192 h 347"/>
                      <a:gd name="T4" fmla="*/ 138 w 257"/>
                      <a:gd name="T5" fmla="*/ 183 h 347"/>
                      <a:gd name="T6" fmla="*/ 136 w 257"/>
                      <a:gd name="T7" fmla="*/ 171 h 347"/>
                      <a:gd name="T8" fmla="*/ 133 w 257"/>
                      <a:gd name="T9" fmla="*/ 162 h 347"/>
                      <a:gd name="T10" fmla="*/ 133 w 257"/>
                      <a:gd name="T11" fmla="*/ 146 h 347"/>
                      <a:gd name="T12" fmla="*/ 131 w 257"/>
                      <a:gd name="T13" fmla="*/ 136 h 347"/>
                      <a:gd name="T14" fmla="*/ 145 w 257"/>
                      <a:gd name="T15" fmla="*/ 129 h 347"/>
                      <a:gd name="T16" fmla="*/ 163 w 257"/>
                      <a:gd name="T17" fmla="*/ 125 h 347"/>
                      <a:gd name="T18" fmla="*/ 163 w 257"/>
                      <a:gd name="T19" fmla="*/ 87 h 347"/>
                      <a:gd name="T20" fmla="*/ 34 w 257"/>
                      <a:gd name="T21" fmla="*/ 61 h 347"/>
                      <a:gd name="T22" fmla="*/ 20 w 257"/>
                      <a:gd name="T23" fmla="*/ 62 h 347"/>
                      <a:gd name="T24" fmla="*/ 10 w 257"/>
                      <a:gd name="T25" fmla="*/ 65 h 347"/>
                      <a:gd name="T26" fmla="*/ 0 w 257"/>
                      <a:gd name="T27" fmla="*/ 95 h 347"/>
                      <a:gd name="T28" fmla="*/ 59 w 257"/>
                      <a:gd name="T29" fmla="*/ 220 h 347"/>
                      <a:gd name="T30" fmla="*/ 154 w 257"/>
                      <a:gd name="T31" fmla="*/ 221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8" name="Freeform 100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3 w 19"/>
                      <a:gd name="T1" fmla="*/ 8 h 37"/>
                      <a:gd name="T2" fmla="*/ 7 w 19"/>
                      <a:gd name="T3" fmla="*/ 7 h 37"/>
                      <a:gd name="T4" fmla="*/ 3 w 19"/>
                      <a:gd name="T5" fmla="*/ 8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9" name="Freeform 101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5 w 22"/>
                      <a:gd name="T1" fmla="*/ 4 h 20"/>
                      <a:gd name="T2" fmla="*/ 7 w 22"/>
                      <a:gd name="T3" fmla="*/ 0 h 20"/>
                      <a:gd name="T4" fmla="*/ 8 w 22"/>
                      <a:gd name="T5" fmla="*/ 4 h 20"/>
                      <a:gd name="T6" fmla="*/ 3 w 22"/>
                      <a:gd name="T7" fmla="*/ 7 h 20"/>
                      <a:gd name="T8" fmla="*/ 5 w 22"/>
                      <a:gd name="T9" fmla="*/ 4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0" name="Freeform 102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11 w 57"/>
                      <a:gd name="T1" fmla="*/ 6 h 30"/>
                      <a:gd name="T2" fmla="*/ 14 w 57"/>
                      <a:gd name="T3" fmla="*/ 2 h 30"/>
                      <a:gd name="T4" fmla="*/ 16 w 57"/>
                      <a:gd name="T5" fmla="*/ 10 h 30"/>
                      <a:gd name="T6" fmla="*/ 11 w 57"/>
                      <a:gd name="T7" fmla="*/ 6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1" name="Freeform 103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201 w 693"/>
                      <a:gd name="T1" fmla="*/ 155 h 696"/>
                      <a:gd name="T2" fmla="*/ 167 w 693"/>
                      <a:gd name="T3" fmla="*/ 151 h 696"/>
                      <a:gd name="T4" fmla="*/ 138 w 693"/>
                      <a:gd name="T5" fmla="*/ 138 h 696"/>
                      <a:gd name="T6" fmla="*/ 113 w 693"/>
                      <a:gd name="T7" fmla="*/ 134 h 696"/>
                      <a:gd name="T8" fmla="*/ 101 w 693"/>
                      <a:gd name="T9" fmla="*/ 139 h 696"/>
                      <a:gd name="T10" fmla="*/ 111 w 693"/>
                      <a:gd name="T11" fmla="*/ 143 h 696"/>
                      <a:gd name="T12" fmla="*/ 125 w 693"/>
                      <a:gd name="T13" fmla="*/ 157 h 696"/>
                      <a:gd name="T14" fmla="*/ 137 w 693"/>
                      <a:gd name="T15" fmla="*/ 159 h 696"/>
                      <a:gd name="T16" fmla="*/ 142 w 693"/>
                      <a:gd name="T17" fmla="*/ 179 h 696"/>
                      <a:gd name="T18" fmla="*/ 133 w 693"/>
                      <a:gd name="T19" fmla="*/ 185 h 696"/>
                      <a:gd name="T20" fmla="*/ 111 w 693"/>
                      <a:gd name="T21" fmla="*/ 206 h 696"/>
                      <a:gd name="T22" fmla="*/ 96 w 693"/>
                      <a:gd name="T23" fmla="*/ 210 h 696"/>
                      <a:gd name="T24" fmla="*/ 41 w 693"/>
                      <a:gd name="T25" fmla="*/ 233 h 696"/>
                      <a:gd name="T26" fmla="*/ 33 w 693"/>
                      <a:gd name="T27" fmla="*/ 206 h 696"/>
                      <a:gd name="T28" fmla="*/ 19 w 693"/>
                      <a:gd name="T29" fmla="*/ 175 h 696"/>
                      <a:gd name="T30" fmla="*/ 14 w 693"/>
                      <a:gd name="T31" fmla="*/ 150 h 696"/>
                      <a:gd name="T32" fmla="*/ 23 w 693"/>
                      <a:gd name="T33" fmla="*/ 115 h 696"/>
                      <a:gd name="T34" fmla="*/ 7 w 693"/>
                      <a:gd name="T35" fmla="*/ 131 h 696"/>
                      <a:gd name="T36" fmla="*/ 34 w 693"/>
                      <a:gd name="T37" fmla="*/ 94 h 696"/>
                      <a:gd name="T38" fmla="*/ 48 w 693"/>
                      <a:gd name="T39" fmla="*/ 68 h 696"/>
                      <a:gd name="T40" fmla="*/ 16 w 693"/>
                      <a:gd name="T41" fmla="*/ 68 h 696"/>
                      <a:gd name="T42" fmla="*/ 0 w 693"/>
                      <a:gd name="T43" fmla="*/ 66 h 696"/>
                      <a:gd name="T44" fmla="*/ 11 w 693"/>
                      <a:gd name="T45" fmla="*/ 47 h 696"/>
                      <a:gd name="T46" fmla="*/ 41 w 693"/>
                      <a:gd name="T47" fmla="*/ 37 h 696"/>
                      <a:gd name="T48" fmla="*/ 94 w 693"/>
                      <a:gd name="T49" fmla="*/ 42 h 696"/>
                      <a:gd name="T50" fmla="*/ 97 w 693"/>
                      <a:gd name="T51" fmla="*/ 21 h 696"/>
                      <a:gd name="T52" fmla="*/ 111 w 693"/>
                      <a:gd name="T53" fmla="*/ 0 h 696"/>
                      <a:gd name="T54" fmla="*/ 152 w 693"/>
                      <a:gd name="T55" fmla="*/ 15 h 696"/>
                      <a:gd name="T56" fmla="*/ 140 w 693"/>
                      <a:gd name="T57" fmla="*/ 29 h 696"/>
                      <a:gd name="T58" fmla="*/ 128 w 693"/>
                      <a:gd name="T59" fmla="*/ 59 h 696"/>
                      <a:gd name="T60" fmla="*/ 154 w 693"/>
                      <a:gd name="T61" fmla="*/ 64 h 696"/>
                      <a:gd name="T62" fmla="*/ 159 w 693"/>
                      <a:gd name="T63" fmla="*/ 46 h 696"/>
                      <a:gd name="T64" fmla="*/ 178 w 693"/>
                      <a:gd name="T65" fmla="*/ 31 h 696"/>
                      <a:gd name="T66" fmla="*/ 212 w 693"/>
                      <a:gd name="T67" fmla="*/ 29 h 696"/>
                      <a:gd name="T68" fmla="*/ 225 w 693"/>
                      <a:gd name="T69" fmla="*/ 17 h 696"/>
                      <a:gd name="T70" fmla="*/ 230 w 693"/>
                      <a:gd name="T71" fmla="*/ 154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2" name="Freeform 104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524 w 931"/>
                      <a:gd name="T1" fmla="*/ 0 h 149"/>
                      <a:gd name="T2" fmla="*/ 91 w 931"/>
                      <a:gd name="T3" fmla="*/ 18 h 149"/>
                      <a:gd name="T4" fmla="*/ 58 w 931"/>
                      <a:gd name="T5" fmla="*/ 27 h 149"/>
                      <a:gd name="T6" fmla="*/ 39 w 931"/>
                      <a:gd name="T7" fmla="*/ 27 h 149"/>
                      <a:gd name="T8" fmla="*/ 14 w 931"/>
                      <a:gd name="T9" fmla="*/ 49 h 149"/>
                      <a:gd name="T10" fmla="*/ 0 w 931"/>
                      <a:gd name="T11" fmla="*/ 67 h 149"/>
                      <a:gd name="T12" fmla="*/ 37 w 931"/>
                      <a:gd name="T13" fmla="*/ 73 h 149"/>
                      <a:gd name="T14" fmla="*/ 62 w 931"/>
                      <a:gd name="T15" fmla="*/ 61 h 149"/>
                      <a:gd name="T16" fmla="*/ 69 w 931"/>
                      <a:gd name="T17" fmla="*/ 54 h 149"/>
                      <a:gd name="T18" fmla="*/ 106 w 931"/>
                      <a:gd name="T19" fmla="*/ 33 h 149"/>
                      <a:gd name="T20" fmla="*/ 136 w 931"/>
                      <a:gd name="T21" fmla="*/ 29 h 149"/>
                      <a:gd name="T22" fmla="*/ 150 w 931"/>
                      <a:gd name="T23" fmla="*/ 60 h 149"/>
                      <a:gd name="T24" fmla="*/ 119 w 931"/>
                      <a:gd name="T25" fmla="*/ 69 h 149"/>
                      <a:gd name="T26" fmla="*/ 147 w 931"/>
                      <a:gd name="T27" fmla="*/ 72 h 149"/>
                      <a:gd name="T28" fmla="*/ 159 w 931"/>
                      <a:gd name="T29" fmla="*/ 57 h 149"/>
                      <a:gd name="T30" fmla="*/ 169 w 931"/>
                      <a:gd name="T31" fmla="*/ 59 h 149"/>
                      <a:gd name="T32" fmla="*/ 161 w 931"/>
                      <a:gd name="T33" fmla="*/ 34 h 149"/>
                      <a:gd name="T34" fmla="*/ 169 w 931"/>
                      <a:gd name="T35" fmla="*/ 28 h 149"/>
                      <a:gd name="T36" fmla="*/ 176 w 931"/>
                      <a:gd name="T37" fmla="*/ 56 h 149"/>
                      <a:gd name="T38" fmla="*/ 169 w 931"/>
                      <a:gd name="T39" fmla="*/ 72 h 149"/>
                      <a:gd name="T40" fmla="*/ 188 w 931"/>
                      <a:gd name="T41" fmla="*/ 83 h 149"/>
                      <a:gd name="T42" fmla="*/ 190 w 931"/>
                      <a:gd name="T43" fmla="*/ 59 h 149"/>
                      <a:gd name="T44" fmla="*/ 210 w 931"/>
                      <a:gd name="T45" fmla="*/ 66 h 149"/>
                      <a:gd name="T46" fmla="*/ 242 w 931"/>
                      <a:gd name="T47" fmla="*/ 47 h 149"/>
                      <a:gd name="T48" fmla="*/ 260 w 931"/>
                      <a:gd name="T49" fmla="*/ 32 h 149"/>
                      <a:gd name="T50" fmla="*/ 279 w 931"/>
                      <a:gd name="T51" fmla="*/ 36 h 149"/>
                      <a:gd name="T52" fmla="*/ 289 w 931"/>
                      <a:gd name="T53" fmla="*/ 32 h 149"/>
                      <a:gd name="T54" fmla="*/ 274 w 931"/>
                      <a:gd name="T55" fmla="*/ 28 h 149"/>
                      <a:gd name="T56" fmla="*/ 301 w 931"/>
                      <a:gd name="T57" fmla="*/ 22 h 149"/>
                      <a:gd name="T58" fmla="*/ 345 w 931"/>
                      <a:gd name="T59" fmla="*/ 34 h 149"/>
                      <a:gd name="T60" fmla="*/ 369 w 931"/>
                      <a:gd name="T61" fmla="*/ 27 h 149"/>
                      <a:gd name="T62" fmla="*/ 371 w 931"/>
                      <a:gd name="T63" fmla="*/ 40 h 149"/>
                      <a:gd name="T64" fmla="*/ 361 w 931"/>
                      <a:gd name="T65" fmla="*/ 64 h 149"/>
                      <a:gd name="T66" fmla="*/ 388 w 931"/>
                      <a:gd name="T67" fmla="*/ 56 h 149"/>
                      <a:gd name="T68" fmla="*/ 396 w 931"/>
                      <a:gd name="T69" fmla="*/ 51 h 149"/>
                      <a:gd name="T70" fmla="*/ 411 w 931"/>
                      <a:gd name="T71" fmla="*/ 39 h 149"/>
                      <a:gd name="T72" fmla="*/ 504 w 931"/>
                      <a:gd name="T73" fmla="*/ 54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3" name="Freeform 105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1 w 31"/>
                      <a:gd name="T1" fmla="*/ 9 h 30"/>
                      <a:gd name="T2" fmla="*/ 13 w 31"/>
                      <a:gd name="T3" fmla="*/ 0 h 30"/>
                      <a:gd name="T4" fmla="*/ 8 w 31"/>
                      <a:gd name="T5" fmla="*/ 8 h 30"/>
                      <a:gd name="T6" fmla="*/ 1 w 31"/>
                      <a:gd name="T7" fmla="*/ 9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4" name="Freeform 106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3 w 44"/>
                      <a:gd name="T1" fmla="*/ 11 h 32"/>
                      <a:gd name="T2" fmla="*/ 10 w 44"/>
                      <a:gd name="T3" fmla="*/ 0 h 32"/>
                      <a:gd name="T4" fmla="*/ 16 w 44"/>
                      <a:gd name="T5" fmla="*/ 1 h 32"/>
                      <a:gd name="T6" fmla="*/ 3 w 44"/>
                      <a:gd name="T7" fmla="*/ 11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5" name="Freeform 107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16 w 76"/>
                      <a:gd name="T1" fmla="*/ 6 h 18"/>
                      <a:gd name="T2" fmla="*/ 11 w 76"/>
                      <a:gd name="T3" fmla="*/ 1 h 18"/>
                      <a:gd name="T4" fmla="*/ 16 w 76"/>
                      <a:gd name="T5" fmla="*/ 6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6" name="Freeform 108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7 h 44"/>
                      <a:gd name="T2" fmla="*/ 5 w 42"/>
                      <a:gd name="T3" fmla="*/ 3 h 44"/>
                      <a:gd name="T4" fmla="*/ 0 w 42"/>
                      <a:gd name="T5" fmla="*/ 7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" name="Freeform 109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3 w 31"/>
                      <a:gd name="T1" fmla="*/ 7 h 30"/>
                      <a:gd name="T2" fmla="*/ 14 w 31"/>
                      <a:gd name="T3" fmla="*/ 3 h 30"/>
                      <a:gd name="T4" fmla="*/ 3 w 31"/>
                      <a:gd name="T5" fmla="*/ 7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036" name="Group 110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1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112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113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114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115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116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117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0" name="Line 118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119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120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121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122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23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24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5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26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27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28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29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30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31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37" name="Group 132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3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9" name="Line 134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0" name="Line 135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1" name="Line 136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137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138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139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140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142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144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145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146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147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148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149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150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151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152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153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154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155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156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157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pic>
          <p:nvPicPr>
            <p:cNvPr id="1033" name="Picture 161" descr="earth"/>
            <p:cNvPicPr>
              <a:picLocks noChangeAspect="1" noChangeArrowheads="1"/>
            </p:cNvPicPr>
            <p:nvPr/>
          </p:nvPicPr>
          <p:blipFill>
            <a:blip r:embed="rId13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5"/>
        </a:buBlip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Country Information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9075017"/>
              </p:ext>
            </p:extLst>
          </p:nvPr>
        </p:nvGraphicFramePr>
        <p:xfrm>
          <a:off x="685800" y="2147888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607398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Garamond" panose="02020404030301010803" pitchFamily="18" charset="0"/>
              </a:rPr>
              <a:t>1920s – works in Africa</a:t>
            </a:r>
          </a:p>
          <a:p>
            <a:r>
              <a:rPr lang="en-US" sz="2800" dirty="0">
                <a:latin typeface="Garamond" panose="02020404030301010803" pitchFamily="18" charset="0"/>
              </a:rPr>
              <a:t>1950s- dam construction know-how</a:t>
            </a:r>
          </a:p>
          <a:p>
            <a:r>
              <a:rPr lang="en-US" sz="2800" dirty="0">
                <a:latin typeface="Garamond" panose="02020404030301010803" pitchFamily="18" charset="0"/>
              </a:rPr>
              <a:t> As many as 92 countries</a:t>
            </a:r>
          </a:p>
          <a:p>
            <a:r>
              <a:rPr lang="en-US" sz="2800" dirty="0">
                <a:latin typeface="Garamond" panose="02020404030301010803" pitchFamily="18" charset="0"/>
              </a:rPr>
              <a:t> In 1985, third in the world in terms of market share</a:t>
            </a:r>
          </a:p>
          <a:p>
            <a:r>
              <a:rPr lang="en-US" sz="2800" dirty="0" err="1">
                <a:latin typeface="Garamond" panose="02020404030301010803" pitchFamily="18" charset="0"/>
              </a:rPr>
              <a:t>Sadelmi</a:t>
            </a:r>
            <a:r>
              <a:rPr lang="en-US" sz="2800" dirty="0">
                <a:latin typeface="Garamond" panose="02020404030301010803" pitchFamily="18" charset="0"/>
              </a:rPr>
              <a:t>, </a:t>
            </a:r>
            <a:r>
              <a:rPr lang="en-US" sz="2800" dirty="0" err="1">
                <a:latin typeface="Garamond" panose="02020404030301010803" pitchFamily="18" charset="0"/>
              </a:rPr>
              <a:t>Impregilo</a:t>
            </a:r>
            <a:r>
              <a:rPr lang="en-US" sz="2800" dirty="0">
                <a:latin typeface="Garamond" panose="02020404030301010803" pitchFamily="18" charset="0"/>
              </a:rPr>
              <a:t>, </a:t>
            </a:r>
            <a:r>
              <a:rPr lang="en-US" sz="2800" dirty="0" err="1">
                <a:latin typeface="Garamond" panose="02020404030301010803" pitchFamily="18" charset="0"/>
              </a:rPr>
              <a:t>Snamprogetti</a:t>
            </a:r>
            <a:r>
              <a:rPr lang="en-US" sz="2800" dirty="0">
                <a:latin typeface="Garamond" panose="02020404030301010803" pitchFamily="18" charset="0"/>
              </a:rPr>
              <a:t>, </a:t>
            </a:r>
            <a:r>
              <a:rPr lang="en-US" sz="2800" dirty="0" err="1">
                <a:latin typeface="Garamond" panose="02020404030301010803" pitchFamily="18" charset="0"/>
              </a:rPr>
              <a:t>Saipem</a:t>
            </a:r>
            <a:r>
              <a:rPr lang="en-US" sz="2800" dirty="0">
                <a:latin typeface="Garamond" panose="02020404030301010803" pitchFamily="18" charset="0"/>
              </a:rPr>
              <a:t>, </a:t>
            </a:r>
            <a:r>
              <a:rPr lang="en-US" sz="2800" dirty="0" err="1">
                <a:latin typeface="Garamond" panose="02020404030301010803" pitchFamily="18" charset="0"/>
              </a:rPr>
              <a:t>Cogefar</a:t>
            </a:r>
            <a:r>
              <a:rPr lang="en-US" sz="2800" dirty="0">
                <a:latin typeface="Garamond" panose="02020404030301010803" pitchFamily="18" charset="0"/>
              </a:rPr>
              <a:t> (1985)</a:t>
            </a:r>
            <a:r>
              <a:rPr lang="en-US" sz="2800" dirty="0">
                <a:latin typeface="Garamond" panose="02020404030301010803" pitchFamily="18" charset="0"/>
                <a:sym typeface="Wingdings" panose="05000000000000000000" pitchFamily="2" charset="2"/>
              </a:rPr>
              <a:t></a:t>
            </a:r>
            <a:r>
              <a:rPr lang="en-US" sz="2800" dirty="0" err="1">
                <a:latin typeface="Garamond" panose="02020404030301010803" pitchFamily="18" charset="0"/>
                <a:sym typeface="Wingdings" panose="05000000000000000000" pitchFamily="2" charset="2"/>
              </a:rPr>
              <a:t>Saipem</a:t>
            </a:r>
            <a:r>
              <a:rPr lang="en-US" sz="2800" dirty="0">
                <a:latin typeface="Garamond" panose="02020404030301010803" pitchFamily="18" charset="0"/>
                <a:sym typeface="Wingdings" panose="05000000000000000000" pitchFamily="2" charset="2"/>
              </a:rPr>
              <a:t> (6), Marie </a:t>
            </a:r>
            <a:r>
              <a:rPr lang="en-US" sz="2800" dirty="0" err="1">
                <a:latin typeface="Garamond" panose="02020404030301010803" pitchFamily="18" charset="0"/>
                <a:sym typeface="Wingdings" panose="05000000000000000000" pitchFamily="2" charset="2"/>
              </a:rPr>
              <a:t>Tecnimont</a:t>
            </a:r>
            <a:r>
              <a:rPr lang="en-US" sz="2800" dirty="0">
                <a:latin typeface="Garamond" panose="02020404030301010803" pitchFamily="18" charset="0"/>
                <a:sym typeface="Wingdings" panose="05000000000000000000" pitchFamily="2" charset="2"/>
              </a:rPr>
              <a:t>, </a:t>
            </a:r>
            <a:r>
              <a:rPr lang="en-US" sz="2800" dirty="0" err="1">
                <a:latin typeface="Garamond" panose="02020404030301010803" pitchFamily="18" charset="0"/>
                <a:sym typeface="Wingdings" panose="05000000000000000000" pitchFamily="2" charset="2"/>
              </a:rPr>
              <a:t>Techint</a:t>
            </a:r>
            <a:r>
              <a:rPr lang="en-US" sz="2800" dirty="0">
                <a:latin typeface="Garamond" panose="02020404030301010803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Garamond" panose="02020404030301010803" pitchFamily="18" charset="0"/>
                <a:sym typeface="Wingdings" panose="05000000000000000000" pitchFamily="2" charset="2"/>
              </a:rPr>
              <a:t>Group,Impregilo</a:t>
            </a:r>
            <a:r>
              <a:rPr lang="en-US" sz="2800" dirty="0">
                <a:latin typeface="Garamond" panose="02020404030301010803" pitchFamily="18" charset="0"/>
                <a:sym typeface="Wingdings" panose="05000000000000000000" pitchFamily="2" charset="2"/>
              </a:rPr>
              <a:t> SPA, </a:t>
            </a:r>
            <a:r>
              <a:rPr lang="en-US" sz="2800" dirty="0" err="1">
                <a:latin typeface="Garamond" panose="02020404030301010803" pitchFamily="18" charset="0"/>
                <a:sym typeface="Wingdings" panose="05000000000000000000" pitchFamily="2" charset="2"/>
              </a:rPr>
              <a:t>Salini</a:t>
            </a:r>
            <a:r>
              <a:rPr lang="en-US" sz="2800" dirty="0">
                <a:latin typeface="Garamond" panose="02020404030301010803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Garamond" panose="02020404030301010803" pitchFamily="18" charset="0"/>
                <a:sym typeface="Wingdings" panose="05000000000000000000" pitchFamily="2" charset="2"/>
              </a:rPr>
              <a:t>Costruttori</a:t>
            </a:r>
            <a:r>
              <a:rPr lang="en-US" sz="2800" dirty="0">
                <a:latin typeface="Garamond" panose="02020404030301010803" pitchFamily="18" charset="0"/>
                <a:sym typeface="Wingdings" panose="05000000000000000000" pitchFamily="2" charset="2"/>
              </a:rPr>
              <a:t> (2012)</a:t>
            </a:r>
          </a:p>
          <a:p>
            <a:endParaRPr lang="en-US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8255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Garamond" panose="02020404030301010803" pitchFamily="18" charset="0"/>
              </a:rPr>
              <a:t>Maintain know-how by offering full responsibility for the erection of the facility (no sub-contracts, except for specialist contractors and no CM)</a:t>
            </a:r>
          </a:p>
          <a:p>
            <a:r>
              <a:rPr lang="en-US" sz="2400" dirty="0">
                <a:latin typeface="Garamond" panose="02020404030301010803" pitchFamily="18" charset="0"/>
              </a:rPr>
              <a:t>Major firms try to be permanently present once the first contract has been obtained</a:t>
            </a:r>
          </a:p>
          <a:p>
            <a:r>
              <a:rPr lang="en-US" sz="2400" dirty="0">
                <a:latin typeface="Garamond" panose="02020404030301010803" pitchFamily="18" charset="0"/>
              </a:rPr>
              <a:t>Project financing- contractor financed work- highest in the world in 1985</a:t>
            </a:r>
          </a:p>
          <a:p>
            <a:endParaRPr lang="en-US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7788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execution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Italian firms have chosen to maintain their traditional skills as constructors (Civil Works) without diversifying</a:t>
            </a:r>
          </a:p>
          <a:p>
            <a:r>
              <a:rPr lang="en-US" dirty="0">
                <a:latin typeface="Garamond" panose="02020404030301010803" pitchFamily="18" charset="0"/>
              </a:rPr>
              <a:t>Labor- skilled workers, technicians and project engineers- develop a vocation for working abroad-high fidelity to one employer- On-the-job training (no formal training)</a:t>
            </a:r>
          </a:p>
        </p:txBody>
      </p:sp>
    </p:spTree>
    <p:extLst>
      <p:ext uri="{BB962C8B-B14F-4D97-AF65-F5344CB8AC3E}">
        <p14:creationId xmlns:p14="http://schemas.microsoft.com/office/powerpoint/2010/main" xmlns="" val="1769639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Government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1977- Reformed law to provide Italian exporters with financial support comparable with other industrialized nations.</a:t>
            </a:r>
          </a:p>
          <a:p>
            <a:r>
              <a:rPr lang="en-US" dirty="0">
                <a:latin typeface="Garamond" panose="02020404030301010803" pitchFamily="18" charset="0"/>
              </a:rPr>
              <a:t>Italian contractors offer their customers deferred terms of payment (interest subsidy granted by </a:t>
            </a:r>
            <a:r>
              <a:rPr lang="en-US" dirty="0" err="1">
                <a:latin typeface="Garamond" panose="02020404030301010803" pitchFamily="18" charset="0"/>
              </a:rPr>
              <a:t>Govt</a:t>
            </a:r>
            <a:r>
              <a:rPr lang="en-US" dirty="0">
                <a:latin typeface="Garamond" panose="02020404030301010803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4089096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Trends, market shares, and employment</a:t>
            </a:r>
          </a:p>
          <a:p>
            <a:r>
              <a:rPr lang="en-US" dirty="0">
                <a:latin typeface="Garamond" panose="02020404030301010803" pitchFamily="18" charset="0"/>
              </a:rPr>
              <a:t>Business strategy</a:t>
            </a:r>
          </a:p>
          <a:p>
            <a:pPr marL="0" indent="0">
              <a:buNone/>
            </a:pP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36425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Trends and market shares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45608329"/>
              </p:ext>
            </p:extLst>
          </p:nvPr>
        </p:nvGraphicFramePr>
        <p:xfrm>
          <a:off x="685800" y="2147888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5478469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contractors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1982- Bouygues, </a:t>
            </a:r>
            <a:r>
              <a:rPr lang="en-US" dirty="0" err="1">
                <a:latin typeface="Garamond" panose="02020404030301010803" pitchFamily="18" charset="0"/>
              </a:rPr>
              <a:t>Spie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Batignoles</a:t>
            </a:r>
            <a:r>
              <a:rPr lang="en-US" dirty="0">
                <a:latin typeface="Garamond" panose="02020404030301010803" pitchFamily="18" charset="0"/>
              </a:rPr>
              <a:t>, SAE, GTM, </a:t>
            </a:r>
            <a:r>
              <a:rPr lang="en-US" dirty="0" err="1">
                <a:latin typeface="Garamond" panose="02020404030301010803" pitchFamily="18" charset="0"/>
              </a:rPr>
              <a:t>Technip</a:t>
            </a:r>
            <a:endParaRPr lang="en-US" dirty="0">
              <a:latin typeface="Garamond" panose="02020404030301010803" pitchFamily="18" charset="0"/>
            </a:endParaRPr>
          </a:p>
          <a:p>
            <a:r>
              <a:rPr lang="en-US" dirty="0">
                <a:latin typeface="Garamond" panose="02020404030301010803" pitchFamily="18" charset="0"/>
              </a:rPr>
              <a:t>2012-Vinci (3), Bouygues (8), </a:t>
            </a:r>
            <a:r>
              <a:rPr lang="en-US" dirty="0" err="1">
                <a:latin typeface="Garamond" panose="02020404030301010803" pitchFamily="18" charset="0"/>
              </a:rPr>
              <a:t>Technip</a:t>
            </a:r>
            <a:r>
              <a:rPr lang="en-US" dirty="0">
                <a:latin typeface="Garamond" panose="02020404030301010803" pitchFamily="18" charset="0"/>
              </a:rPr>
              <a:t> (11), </a:t>
            </a:r>
            <a:r>
              <a:rPr lang="en-US" dirty="0" err="1">
                <a:latin typeface="Garamond" panose="02020404030301010803" pitchFamily="18" charset="0"/>
              </a:rPr>
              <a:t>Prezioso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Technilor</a:t>
            </a:r>
            <a:r>
              <a:rPr lang="en-US" dirty="0">
                <a:latin typeface="Garamond" panose="02020404030301010803" pitchFamily="18" charset="0"/>
              </a:rPr>
              <a:t> (188)</a:t>
            </a:r>
          </a:p>
        </p:txBody>
      </p:sp>
    </p:spTree>
    <p:extLst>
      <p:ext uri="{BB962C8B-B14F-4D97-AF65-F5344CB8AC3E}">
        <p14:creationId xmlns:p14="http://schemas.microsoft.com/office/powerpoint/2010/main" xmlns="" val="12176738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Business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Rigorous efforts at adaptation</a:t>
            </a:r>
          </a:p>
          <a:p>
            <a:r>
              <a:rPr lang="en-US" dirty="0">
                <a:latin typeface="Garamond" panose="02020404030301010803" pitchFamily="18" charset="0"/>
              </a:rPr>
              <a:t>New alliances</a:t>
            </a:r>
          </a:p>
          <a:p>
            <a:r>
              <a:rPr lang="en-US" dirty="0">
                <a:latin typeface="Garamond" panose="02020404030301010803" pitchFamily="18" charset="0"/>
              </a:rPr>
              <a:t>Obstinate searches for diversification- electrical works, urban services, and industrial maintenance, and new markets- USA, Australia</a:t>
            </a:r>
          </a:p>
        </p:txBody>
      </p:sp>
    </p:spTree>
    <p:extLst>
      <p:ext uri="{BB962C8B-B14F-4D97-AF65-F5344CB8AC3E}">
        <p14:creationId xmlns:p14="http://schemas.microsoft.com/office/powerpoint/2010/main" xmlns="" val="40480418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Germany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The Evolution of German Overseas Contracting</a:t>
            </a:r>
          </a:p>
          <a:p>
            <a:r>
              <a:rPr lang="en-US" dirty="0">
                <a:latin typeface="Garamond" panose="02020404030301010803" pitchFamily="18" charset="0"/>
              </a:rPr>
              <a:t>The strategies of German firms</a:t>
            </a:r>
          </a:p>
          <a:p>
            <a:pPr marL="0" indent="0">
              <a:buNone/>
            </a:pP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590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Japan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The development of Japanese overseas Construction</a:t>
            </a:r>
          </a:p>
          <a:p>
            <a:r>
              <a:rPr lang="en-US" dirty="0">
                <a:latin typeface="Garamond" panose="02020404030301010803" pitchFamily="18" charset="0"/>
              </a:rPr>
              <a:t>Business Strategy</a:t>
            </a:r>
          </a:p>
          <a:p>
            <a:r>
              <a:rPr lang="en-US" dirty="0">
                <a:latin typeface="Garamond" panose="02020404030301010803" pitchFamily="18" charset="0"/>
              </a:rPr>
              <a:t>Japanese Government Policy towards Overseas Contractors</a:t>
            </a:r>
          </a:p>
        </p:txBody>
      </p:sp>
    </p:spTree>
    <p:extLst>
      <p:ext uri="{BB962C8B-B14F-4D97-AF65-F5344CB8AC3E}">
        <p14:creationId xmlns:p14="http://schemas.microsoft.com/office/powerpoint/2010/main" xmlns="" val="2549697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063" y="990600"/>
            <a:ext cx="7772400" cy="1143000"/>
          </a:xfrm>
        </p:spPr>
        <p:txBody>
          <a:bodyPr/>
          <a:lstStyle/>
          <a:p>
            <a:r>
              <a:rPr lang="en-US" sz="3600" dirty="0"/>
              <a:t>The Evolution of German Overseas Contracting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1950s- Found work in Turkey, Egypt, and Iraq</a:t>
            </a:r>
          </a:p>
          <a:p>
            <a:r>
              <a:rPr lang="en-US" dirty="0">
                <a:latin typeface="Garamond" panose="02020404030301010803" pitchFamily="18" charset="0"/>
              </a:rPr>
              <a:t>1970s- Middle east oil boom</a:t>
            </a:r>
          </a:p>
          <a:p>
            <a:r>
              <a:rPr lang="en-US" dirty="0">
                <a:latin typeface="Garamond" panose="02020404030301010803" pitchFamily="18" charset="0"/>
              </a:rPr>
              <a:t>1984- Philipp </a:t>
            </a:r>
            <a:r>
              <a:rPr lang="en-US" dirty="0" err="1">
                <a:latin typeface="Garamond" panose="02020404030301010803" pitchFamily="18" charset="0"/>
              </a:rPr>
              <a:t>Holzmann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 err="1">
                <a:latin typeface="Garamond" panose="02020404030301010803" pitchFamily="18" charset="0"/>
              </a:rPr>
              <a:t>Hochtief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 err="1">
                <a:latin typeface="Garamond" panose="02020404030301010803" pitchFamily="18" charset="0"/>
              </a:rPr>
              <a:t>Bilfinger</a:t>
            </a:r>
            <a:r>
              <a:rPr lang="en-US" dirty="0">
                <a:latin typeface="Garamond" panose="02020404030301010803" pitchFamily="18" charset="0"/>
              </a:rPr>
              <a:t> &amp; Berger, </a:t>
            </a:r>
            <a:r>
              <a:rPr lang="en-US" dirty="0" err="1">
                <a:latin typeface="Garamond" panose="02020404030301010803" pitchFamily="18" charset="0"/>
              </a:rPr>
              <a:t>Strabag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Bau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 err="1">
                <a:latin typeface="Garamond" panose="02020404030301010803" pitchFamily="18" charset="0"/>
              </a:rPr>
              <a:t>Dywidag</a:t>
            </a:r>
            <a:r>
              <a:rPr lang="en-US" dirty="0">
                <a:latin typeface="Garamond" panose="02020404030301010803" pitchFamily="18" charset="0"/>
              </a:rPr>
              <a:t> </a:t>
            </a:r>
          </a:p>
          <a:p>
            <a:r>
              <a:rPr lang="en-US" dirty="0">
                <a:latin typeface="Garamond" panose="02020404030301010803" pitchFamily="18" charset="0"/>
              </a:rPr>
              <a:t>2012- </a:t>
            </a:r>
            <a:r>
              <a:rPr lang="en-US" dirty="0" err="1">
                <a:latin typeface="Garamond" panose="02020404030301010803" pitchFamily="18" charset="0"/>
              </a:rPr>
              <a:t>Hochtief</a:t>
            </a:r>
            <a:r>
              <a:rPr lang="en-US" dirty="0">
                <a:latin typeface="Garamond" panose="02020404030301010803" pitchFamily="18" charset="0"/>
              </a:rPr>
              <a:t> (1), </a:t>
            </a:r>
            <a:r>
              <a:rPr lang="en-US" dirty="0" err="1">
                <a:latin typeface="Garamond" panose="02020404030301010803" pitchFamily="18" charset="0"/>
              </a:rPr>
              <a:t>Bilfinger</a:t>
            </a:r>
            <a:r>
              <a:rPr lang="en-US" dirty="0">
                <a:latin typeface="Garamond" panose="02020404030301010803" pitchFamily="18" charset="0"/>
              </a:rPr>
              <a:t> (14), ED. </a:t>
            </a:r>
            <a:r>
              <a:rPr lang="en-US" dirty="0" err="1">
                <a:latin typeface="Garamond" panose="02020404030301010803" pitchFamily="18" charset="0"/>
              </a:rPr>
              <a:t>Zublin</a:t>
            </a:r>
            <a:r>
              <a:rPr lang="en-US" dirty="0">
                <a:latin typeface="Garamond" panose="02020404030301010803" pitchFamily="18" charset="0"/>
              </a:rPr>
              <a:t> (82), Bauer (112), </a:t>
            </a:r>
          </a:p>
        </p:txBody>
      </p:sp>
    </p:spTree>
    <p:extLst>
      <p:ext uri="{BB962C8B-B14F-4D97-AF65-F5344CB8AC3E}">
        <p14:creationId xmlns:p14="http://schemas.microsoft.com/office/powerpoint/2010/main" xmlns="" val="35097830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strategies of German firms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Garamond" panose="02020404030301010803" pitchFamily="18" charset="0"/>
              </a:rPr>
              <a:t>Specialization exclusively in the area of construction (have not diversified for about 100 years)</a:t>
            </a:r>
          </a:p>
          <a:p>
            <a:r>
              <a:rPr lang="en-US" sz="2400" dirty="0">
                <a:latin typeface="Garamond" panose="02020404030301010803" pitchFamily="18" charset="0"/>
              </a:rPr>
              <a:t>Move only when the market has a longer term potential for a continuous flow of such contracts</a:t>
            </a:r>
          </a:p>
          <a:p>
            <a:r>
              <a:rPr lang="en-US" sz="2400" dirty="0">
                <a:latin typeface="Garamond" panose="02020404030301010803" pitchFamily="18" charset="0"/>
              </a:rPr>
              <a:t>Maintenance of those structures built by them in the preceding years(hospitals, airports, power stations, </a:t>
            </a:r>
            <a:r>
              <a:rPr lang="en-US" sz="2400" dirty="0" err="1">
                <a:latin typeface="Garamond" panose="02020404030301010803" pitchFamily="18" charset="0"/>
              </a:rPr>
              <a:t>etc</a:t>
            </a:r>
            <a:r>
              <a:rPr lang="en-US" sz="2400" dirty="0">
                <a:latin typeface="Garamond" panose="02020404030301010803" pitchFamily="18" charset="0"/>
              </a:rPr>
              <a:t>)</a:t>
            </a:r>
          </a:p>
          <a:p>
            <a:r>
              <a:rPr lang="en-US" sz="2400" dirty="0">
                <a:latin typeface="Garamond" panose="02020404030301010803" pitchFamily="18" charset="0"/>
              </a:rPr>
              <a:t>Excellent personal contacts (sometimes previous clients), Efficient agents (affiliates)</a:t>
            </a:r>
          </a:p>
          <a:p>
            <a:r>
              <a:rPr lang="en-US" sz="2400" dirty="0">
                <a:latin typeface="Garamond" panose="02020404030301010803" pitchFamily="18" charset="0"/>
              </a:rPr>
              <a:t>However, have not asked Government’s intervention to create a competitive advantage to secure projects</a:t>
            </a:r>
          </a:p>
          <a:p>
            <a:endParaRPr lang="en-US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22612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Scandinavia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The Evolution of Scandinavian Overseas Contracting (Denmark, Finland, Norway, Sweden) </a:t>
            </a:r>
          </a:p>
          <a:p>
            <a:r>
              <a:rPr lang="en-US" dirty="0">
                <a:latin typeface="Garamond" panose="02020404030301010803" pitchFamily="18" charset="0"/>
              </a:rPr>
              <a:t>The strategies of Scandinavian firms</a:t>
            </a:r>
          </a:p>
          <a:p>
            <a:pPr marL="0" indent="0">
              <a:buNone/>
            </a:pP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18482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063" y="990600"/>
            <a:ext cx="7772400" cy="1143000"/>
          </a:xfrm>
        </p:spPr>
        <p:txBody>
          <a:bodyPr/>
          <a:lstStyle/>
          <a:p>
            <a:r>
              <a:rPr lang="en-US" sz="3600" dirty="0"/>
              <a:t>The Evolution of Scandinavian Overseas Contracting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Garamond" panose="02020404030301010803" pitchFamily="18" charset="0"/>
              </a:rPr>
              <a:t>1950s-60s  head of the field in “Industrialized” building methods</a:t>
            </a:r>
          </a:p>
          <a:p>
            <a:r>
              <a:rPr lang="en-US" sz="2800" dirty="0">
                <a:latin typeface="Garamond" panose="02020404030301010803" pitchFamily="18" charset="0"/>
              </a:rPr>
              <a:t>1970s- Growth in 400-700% in international work</a:t>
            </a:r>
          </a:p>
          <a:p>
            <a:r>
              <a:rPr lang="en-US" sz="2800" dirty="0">
                <a:latin typeface="Garamond" panose="02020404030301010803" pitchFamily="18" charset="0"/>
              </a:rPr>
              <a:t>1985- Skanska, ABV, JCC (All Swedish), </a:t>
            </a:r>
            <a:r>
              <a:rPr lang="en-US" sz="2800" dirty="0" err="1">
                <a:latin typeface="Garamond" panose="02020404030301010803" pitchFamily="18" charset="0"/>
              </a:rPr>
              <a:t>Christiani</a:t>
            </a:r>
            <a:r>
              <a:rPr lang="en-US" sz="2800" dirty="0">
                <a:latin typeface="Garamond" panose="02020404030301010803" pitchFamily="18" charset="0"/>
              </a:rPr>
              <a:t> &amp; Nielsen (Denmark), </a:t>
            </a:r>
            <a:r>
              <a:rPr lang="en-US" sz="2800" dirty="0" err="1">
                <a:latin typeface="Garamond" panose="02020404030301010803" pitchFamily="18" charset="0"/>
              </a:rPr>
              <a:t>Outokumpu</a:t>
            </a:r>
            <a:r>
              <a:rPr lang="en-US" sz="2800" dirty="0">
                <a:latin typeface="Garamond" panose="02020404030301010803" pitchFamily="18" charset="0"/>
              </a:rPr>
              <a:t> OY (Finland)</a:t>
            </a:r>
          </a:p>
          <a:p>
            <a:r>
              <a:rPr lang="en-US" sz="2800" dirty="0">
                <a:latin typeface="Garamond" panose="02020404030301010803" pitchFamily="18" charset="0"/>
              </a:rPr>
              <a:t>2012- Skanska (9), </a:t>
            </a:r>
            <a:r>
              <a:rPr lang="en-US" sz="2800" dirty="0" err="1">
                <a:latin typeface="Garamond" panose="02020404030301010803" pitchFamily="18" charset="0"/>
              </a:rPr>
              <a:t>Veidekke</a:t>
            </a:r>
            <a:r>
              <a:rPr lang="en-US" sz="2800" dirty="0">
                <a:latin typeface="Garamond" panose="02020404030301010803" pitchFamily="18" charset="0"/>
              </a:rPr>
              <a:t> ASA (96), E. PHIL &amp; Sons AS(133)</a:t>
            </a:r>
          </a:p>
        </p:txBody>
      </p:sp>
    </p:spTree>
    <p:extLst>
      <p:ext uri="{BB962C8B-B14F-4D97-AF65-F5344CB8AC3E}">
        <p14:creationId xmlns:p14="http://schemas.microsoft.com/office/powerpoint/2010/main" xmlns="" val="27612706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062" y="930275"/>
            <a:ext cx="8516938" cy="1143000"/>
          </a:xfrm>
        </p:spPr>
        <p:txBody>
          <a:bodyPr/>
          <a:lstStyle/>
          <a:p>
            <a:r>
              <a:rPr lang="en-US" dirty="0"/>
              <a:t>The Strategies of Scandinavian firms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sz="2400" dirty="0">
                <a:latin typeface="Garamond" panose="02020404030301010803" pitchFamily="18" charset="0"/>
              </a:rPr>
              <a:t>Scandinavian </a:t>
            </a:r>
            <a:r>
              <a:rPr lang="en-US" sz="2400" dirty="0" err="1">
                <a:latin typeface="Garamond" panose="02020404030301010803" pitchFamily="18" charset="0"/>
              </a:rPr>
              <a:t>Govts</a:t>
            </a:r>
            <a:r>
              <a:rPr lang="en-US" sz="2400" dirty="0">
                <a:latin typeface="Garamond" panose="02020404030301010803" pitchFamily="18" charset="0"/>
              </a:rPr>
              <a:t>. offer complete range of support services</a:t>
            </a:r>
          </a:p>
          <a:p>
            <a:r>
              <a:rPr lang="en-US" sz="2400" dirty="0">
                <a:latin typeface="Garamond" panose="02020404030301010803" pitchFamily="18" charset="0"/>
              </a:rPr>
              <a:t>Labor supply-based on developed countries, developing countries, USSR(Russia)</a:t>
            </a:r>
          </a:p>
          <a:p>
            <a:r>
              <a:rPr lang="en-US" sz="2400" dirty="0">
                <a:latin typeface="Garamond" panose="02020404030301010803" pitchFamily="18" charset="0"/>
              </a:rPr>
              <a:t>Procurement of building materials from their suppliers (20-25%)</a:t>
            </a:r>
          </a:p>
          <a:p>
            <a:r>
              <a:rPr lang="en-US" sz="2400" dirty="0">
                <a:latin typeface="Garamond" panose="02020404030301010803" pitchFamily="18" charset="0"/>
              </a:rPr>
              <a:t>International profile of flexibility and innovation</a:t>
            </a:r>
          </a:p>
          <a:p>
            <a:r>
              <a:rPr lang="en-US" sz="2400" dirty="0">
                <a:latin typeface="Garamond" panose="02020404030301010803" pitchFamily="18" charset="0"/>
              </a:rPr>
              <a:t>Complex buildings of high quality, specialized projects, and technological innovation</a:t>
            </a:r>
          </a:p>
          <a:p>
            <a:r>
              <a:rPr lang="en-US" sz="2400" dirty="0">
                <a:latin typeface="Garamond" panose="02020404030301010803" pitchFamily="18" charset="0"/>
              </a:rPr>
              <a:t>Scandinavian consultants, at one point, had the 3</a:t>
            </a:r>
            <a:r>
              <a:rPr lang="en-US" sz="2400" baseline="30000" dirty="0">
                <a:latin typeface="Garamond" panose="02020404030301010803" pitchFamily="18" charset="0"/>
              </a:rPr>
              <a:t>rd</a:t>
            </a:r>
            <a:r>
              <a:rPr lang="en-US" sz="2400" dirty="0">
                <a:latin typeface="Garamond" panose="02020404030301010803" pitchFamily="18" charset="0"/>
              </a:rPr>
              <a:t> largest share of international market</a:t>
            </a:r>
          </a:p>
          <a:p>
            <a:r>
              <a:rPr lang="en-US" sz="2400" dirty="0">
                <a:latin typeface="Garamond" panose="02020404030301010803" pitchFamily="18" charset="0"/>
              </a:rPr>
              <a:t>Competence and willingness to engage counter-trade</a:t>
            </a:r>
          </a:p>
          <a:p>
            <a:endParaRPr lang="en-US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46003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South Korea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Garamond" panose="02020404030301010803" pitchFamily="18" charset="0"/>
              </a:rPr>
              <a:t>The development of the industry within Korea</a:t>
            </a:r>
          </a:p>
          <a:p>
            <a:r>
              <a:rPr lang="en-US">
                <a:latin typeface="Garamond" panose="02020404030301010803" pitchFamily="18" charset="0"/>
              </a:rPr>
              <a:t>Business strategy: contracts, cooperation and Finance</a:t>
            </a:r>
          </a:p>
          <a:p>
            <a:r>
              <a:rPr lang="en-US">
                <a:latin typeface="Garamond" panose="02020404030301010803" pitchFamily="18" charset="0"/>
              </a:rPr>
              <a:t>Government policy on overseas construction</a:t>
            </a:r>
          </a:p>
          <a:p>
            <a:pPr marL="0" indent="0">
              <a:buNone/>
            </a:pP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38528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Share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12517418"/>
              </p:ext>
            </p:extLst>
          </p:nvPr>
        </p:nvGraphicFramePr>
        <p:xfrm>
          <a:off x="685800" y="2147888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3814019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063" y="1066800"/>
            <a:ext cx="7772400" cy="1143000"/>
          </a:xfrm>
        </p:spPr>
        <p:txBody>
          <a:bodyPr/>
          <a:lstStyle/>
          <a:p>
            <a:r>
              <a:rPr lang="en-US" sz="3600" dirty="0"/>
              <a:t>The development of the industry within Korea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Garamond" panose="02020404030301010803" pitchFamily="18" charset="0"/>
              </a:rPr>
              <a:t>1945-64- The infant industry-Korean war- Reconstruction- massive construction by foreign firms- learning by doing</a:t>
            </a:r>
          </a:p>
          <a:p>
            <a:r>
              <a:rPr lang="en-US" sz="2400" dirty="0">
                <a:latin typeface="Garamond" panose="02020404030301010803" pitchFamily="18" charset="0"/>
              </a:rPr>
              <a:t> 1965-72- The developing industry- Work in South East Asia</a:t>
            </a:r>
          </a:p>
          <a:p>
            <a:r>
              <a:rPr lang="en-US" sz="2400" dirty="0">
                <a:latin typeface="Garamond" panose="02020404030301010803" pitchFamily="18" charset="0"/>
              </a:rPr>
              <a:t>1973-85- The Global Industry- Middle East (after Fall of South Vietnam)</a:t>
            </a:r>
          </a:p>
          <a:p>
            <a:r>
              <a:rPr lang="en-US" sz="2400" dirty="0">
                <a:latin typeface="Garamond" panose="02020404030301010803" pitchFamily="18" charset="0"/>
              </a:rPr>
              <a:t>1984-Hyundai, Dong Ah, </a:t>
            </a:r>
            <a:r>
              <a:rPr lang="en-US" sz="2400" dirty="0" err="1">
                <a:latin typeface="Garamond" panose="02020404030301010803" pitchFamily="18" charset="0"/>
              </a:rPr>
              <a:t>Daelim</a:t>
            </a:r>
            <a:r>
              <a:rPr lang="en-US" sz="2400" dirty="0">
                <a:latin typeface="Garamond" panose="02020404030301010803" pitchFamily="18" charset="0"/>
              </a:rPr>
              <a:t>, Daewoo, </a:t>
            </a:r>
            <a:r>
              <a:rPr lang="en-US" sz="2400" dirty="0" err="1">
                <a:latin typeface="Garamond" panose="02020404030301010803" pitchFamily="18" charset="0"/>
              </a:rPr>
              <a:t>Hanyang</a:t>
            </a:r>
            <a:endParaRPr lang="en-US" sz="2400" dirty="0">
              <a:latin typeface="Garamond" panose="02020404030301010803" pitchFamily="18" charset="0"/>
            </a:endParaRPr>
          </a:p>
          <a:p>
            <a:r>
              <a:rPr lang="en-US" sz="2400" dirty="0">
                <a:latin typeface="Garamond" panose="02020404030301010803" pitchFamily="18" charset="0"/>
              </a:rPr>
              <a:t>2012- Samsung Engineering (15), </a:t>
            </a:r>
            <a:r>
              <a:rPr lang="en-US" sz="2400" dirty="0" err="1">
                <a:latin typeface="Garamond" panose="02020404030301010803" pitchFamily="18" charset="0"/>
              </a:rPr>
              <a:t>Hundai</a:t>
            </a:r>
            <a:r>
              <a:rPr lang="en-US" sz="2400" dirty="0">
                <a:latin typeface="Garamond" panose="02020404030301010803" pitchFamily="18" charset="0"/>
              </a:rPr>
              <a:t> (25), GS Engineering &amp; Construction (32), </a:t>
            </a:r>
            <a:r>
              <a:rPr lang="en-US" sz="2400" dirty="0" err="1">
                <a:latin typeface="Garamond" panose="02020404030301010803" pitchFamily="18" charset="0"/>
              </a:rPr>
              <a:t>Daelim</a:t>
            </a:r>
            <a:r>
              <a:rPr lang="en-US" sz="2400" dirty="0">
                <a:latin typeface="Garamond" panose="02020404030301010803" pitchFamily="18" charset="0"/>
              </a:rPr>
              <a:t>(40), SK Engineering (45)</a:t>
            </a:r>
          </a:p>
          <a:p>
            <a:endParaRPr lang="en-US" sz="24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17781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7772400" cy="1143000"/>
          </a:xfrm>
        </p:spPr>
        <p:txBody>
          <a:bodyPr/>
          <a:lstStyle/>
          <a:p>
            <a:r>
              <a:rPr lang="en-US" sz="3600" dirty="0"/>
              <a:t>Business strategy: contracts, cooperation and finance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Garamond" panose="02020404030301010803" pitchFamily="18" charset="0"/>
              </a:rPr>
              <a:t>Sub-contracting and the exportation of workers as the only modes of entry in 1960s and the early 70s</a:t>
            </a:r>
          </a:p>
          <a:p>
            <a:r>
              <a:rPr lang="en-US" sz="2400" dirty="0">
                <a:latin typeface="Garamond" panose="02020404030301010803" pitchFamily="18" charset="0"/>
              </a:rPr>
              <a:t>Offered much lower price as a Prime Contractor- subcontracted the most technologically difficult parts to the specialized western companies</a:t>
            </a:r>
          </a:p>
          <a:p>
            <a:r>
              <a:rPr lang="en-US" sz="2400" dirty="0">
                <a:latin typeface="Garamond" panose="02020404030301010803" pitchFamily="18" charset="0"/>
              </a:rPr>
              <a:t>Joint-ventures, consortia</a:t>
            </a:r>
          </a:p>
          <a:p>
            <a:r>
              <a:rPr lang="en-US" sz="2400" dirty="0">
                <a:latin typeface="Garamond" panose="02020404030301010803" pitchFamily="18" charset="0"/>
              </a:rPr>
              <a:t>Low-cost bidding</a:t>
            </a:r>
          </a:p>
          <a:p>
            <a:pPr marL="0" indent="0">
              <a:buNone/>
            </a:pPr>
            <a:endParaRPr lang="en-US" sz="2400" dirty="0">
              <a:latin typeface="Garamond" panose="02020404030301010803" pitchFamily="18" charset="0"/>
            </a:endParaRPr>
          </a:p>
          <a:p>
            <a:endParaRPr lang="en-US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48746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063" y="1158875"/>
            <a:ext cx="7772400" cy="974725"/>
          </a:xfrm>
        </p:spPr>
        <p:txBody>
          <a:bodyPr/>
          <a:lstStyle/>
          <a:p>
            <a:r>
              <a:rPr lang="en-US" sz="3600" dirty="0"/>
              <a:t>Government policy on overseas construction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 Govt. controls excessive competition among Korean firms bidding for same project</a:t>
            </a:r>
          </a:p>
          <a:p>
            <a:r>
              <a:rPr lang="en-US" dirty="0">
                <a:latin typeface="Garamond" panose="02020404030301010803" pitchFamily="18" charset="0"/>
              </a:rPr>
              <a:t>Tax incentives(Corporate &amp; Individual)</a:t>
            </a:r>
          </a:p>
          <a:p>
            <a:r>
              <a:rPr lang="en-US" dirty="0">
                <a:latin typeface="Garamond" panose="02020404030301010803" pitchFamily="18" charset="0"/>
              </a:rPr>
              <a:t> Govt. Financial support</a:t>
            </a:r>
          </a:p>
          <a:p>
            <a:r>
              <a:rPr lang="en-US" dirty="0">
                <a:latin typeface="Garamond" panose="02020404030301010803" pitchFamily="18" charset="0"/>
              </a:rPr>
              <a:t>Diplomatic support</a:t>
            </a:r>
          </a:p>
          <a:p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4244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7772400" cy="898525"/>
          </a:xfrm>
        </p:spPr>
        <p:txBody>
          <a:bodyPr/>
          <a:lstStyle/>
          <a:p>
            <a:r>
              <a:rPr lang="en-US" sz="3200" dirty="0"/>
              <a:t>The development of Japanese overseas Construction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Garamond" panose="02020404030301010803" pitchFamily="18" charset="0"/>
              </a:rPr>
              <a:t>Japanese overseas construction activity began at the turn of the century- railway between Seoul and Incheon</a:t>
            </a:r>
          </a:p>
          <a:p>
            <a:r>
              <a:rPr lang="en-US" sz="2400" dirty="0">
                <a:latin typeface="Garamond" panose="02020404030301010803" pitchFamily="18" charset="0"/>
              </a:rPr>
              <a:t>The period of wartime reparation works (1954-66)</a:t>
            </a:r>
          </a:p>
          <a:p>
            <a:r>
              <a:rPr lang="en-US" sz="2400" dirty="0">
                <a:latin typeface="Garamond" panose="02020404030301010803" pitchFamily="18" charset="0"/>
              </a:rPr>
              <a:t>1973- overseas construction gained momentum, peaking in 1979 (boom in middle east); 1983 (boom in SE Asia)</a:t>
            </a:r>
          </a:p>
          <a:p>
            <a:r>
              <a:rPr lang="en-US" sz="2400" dirty="0">
                <a:latin typeface="Garamond" panose="02020404030301010803" pitchFamily="18" charset="0"/>
              </a:rPr>
              <a:t>1970s- Domestic Construction was 20% of GDP</a:t>
            </a:r>
          </a:p>
          <a:p>
            <a:r>
              <a:rPr lang="en-US" sz="2400" dirty="0">
                <a:latin typeface="Garamond" panose="02020404030301010803" pitchFamily="18" charset="0"/>
              </a:rPr>
              <a:t>1983-85 – Middle </a:t>
            </a:r>
            <a:r>
              <a:rPr lang="en-US" sz="2400" dirty="0" err="1">
                <a:latin typeface="Garamond" panose="02020404030301010803" pitchFamily="18" charset="0"/>
              </a:rPr>
              <a:t>East</a:t>
            </a:r>
            <a:r>
              <a:rPr lang="en-US" sz="2400" dirty="0" err="1">
                <a:latin typeface="Garamond" panose="02020404030301010803" pitchFamily="18" charset="0"/>
                <a:sym typeface="Wingdings" panose="05000000000000000000" pitchFamily="2" charset="2"/>
              </a:rPr>
              <a:t></a:t>
            </a:r>
            <a:r>
              <a:rPr lang="en-US" sz="2400" dirty="0" err="1">
                <a:latin typeface="Garamond" panose="02020404030301010803" pitchFamily="18" charset="0"/>
              </a:rPr>
              <a:t>SE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Asia</a:t>
            </a:r>
            <a:r>
              <a:rPr lang="en-US" sz="2400" dirty="0" err="1">
                <a:latin typeface="Garamond" panose="02020404030301010803" pitchFamily="18" charset="0"/>
                <a:sym typeface="Wingdings" panose="05000000000000000000" pitchFamily="2" charset="2"/>
              </a:rPr>
              <a:t>North</a:t>
            </a:r>
            <a:r>
              <a:rPr lang="en-US" sz="2400" dirty="0">
                <a:latin typeface="Garamond" panose="02020404030301010803" pitchFamily="18" charset="0"/>
                <a:sym typeface="Wingdings" panose="05000000000000000000" pitchFamily="2" charset="2"/>
              </a:rPr>
              <a:t> America &amp; the Pacific</a:t>
            </a:r>
            <a:endParaRPr lang="en-US" sz="2400" dirty="0">
              <a:latin typeface="Garamond" panose="02020404030301010803" pitchFamily="18" charset="0"/>
            </a:endParaRPr>
          </a:p>
          <a:p>
            <a:r>
              <a:rPr lang="en-US" sz="2400" dirty="0">
                <a:latin typeface="Garamond" panose="02020404030301010803" pitchFamily="18" charset="0"/>
              </a:rPr>
              <a:t>1984- 2</a:t>
            </a:r>
            <a:r>
              <a:rPr lang="en-US" sz="2400" baseline="30000" dirty="0">
                <a:latin typeface="Garamond" panose="02020404030301010803" pitchFamily="18" charset="0"/>
              </a:rPr>
              <a:t>nd</a:t>
            </a:r>
            <a:r>
              <a:rPr lang="en-US" sz="2400" dirty="0">
                <a:latin typeface="Garamond" panose="02020404030301010803" pitchFamily="18" charset="0"/>
              </a:rPr>
              <a:t> largest exporter of construction services</a:t>
            </a:r>
          </a:p>
          <a:p>
            <a:pPr marL="0" indent="0">
              <a:buNone/>
            </a:pPr>
            <a:endParaRPr lang="en-US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00353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Brazil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The development of the industry within Brazil</a:t>
            </a:r>
          </a:p>
          <a:p>
            <a:r>
              <a:rPr lang="en-US" dirty="0">
                <a:latin typeface="Garamond" panose="02020404030301010803" pitchFamily="18" charset="0"/>
              </a:rPr>
              <a:t>Business strategy</a:t>
            </a:r>
          </a:p>
          <a:p>
            <a:pPr marL="0" indent="0">
              <a:buNone/>
            </a:pP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80431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063" y="1066800"/>
            <a:ext cx="7772400" cy="1143000"/>
          </a:xfrm>
        </p:spPr>
        <p:txBody>
          <a:bodyPr/>
          <a:lstStyle/>
          <a:p>
            <a:r>
              <a:rPr lang="en-US" sz="3600" dirty="0"/>
              <a:t>The development of the industry within Brazil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1980-85- Nine contractors appear off and on </a:t>
            </a:r>
          </a:p>
          <a:p>
            <a:r>
              <a:rPr lang="en-US" sz="2400" dirty="0"/>
              <a:t>2012- 4 firms appear on top 225 list (2.1% of International revenue)</a:t>
            </a:r>
          </a:p>
          <a:p>
            <a:r>
              <a:rPr lang="en-US" sz="2400" dirty="0" err="1"/>
              <a:t>Odebrecht</a:t>
            </a:r>
            <a:r>
              <a:rPr lang="en-US" sz="2400" dirty="0"/>
              <a:t> (13), </a:t>
            </a:r>
            <a:r>
              <a:rPr lang="en-US" sz="2400" dirty="0" err="1"/>
              <a:t>Construtora</a:t>
            </a:r>
            <a:r>
              <a:rPr lang="en-US" sz="2400" dirty="0"/>
              <a:t>(76), OAS SA(122), </a:t>
            </a:r>
            <a:r>
              <a:rPr lang="en-US" sz="2400" dirty="0" err="1"/>
              <a:t>Construcoes</a:t>
            </a:r>
            <a:r>
              <a:rPr lang="en-US" sz="2400" dirty="0"/>
              <a:t> SA(167), 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2301721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7772400" cy="1143000"/>
          </a:xfrm>
        </p:spPr>
        <p:txBody>
          <a:bodyPr/>
          <a:lstStyle/>
          <a:p>
            <a:r>
              <a:rPr lang="en-US" sz="3600" dirty="0"/>
              <a:t>Business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Garamond" panose="02020404030301010803" pitchFamily="18" charset="0"/>
              </a:rPr>
              <a:t>Developing countries as their natural market- Latin America, Africa, Middle East</a:t>
            </a:r>
          </a:p>
          <a:p>
            <a:r>
              <a:rPr lang="en-US" sz="2400" dirty="0">
                <a:latin typeface="Garamond" panose="02020404030301010803" pitchFamily="18" charset="0"/>
              </a:rPr>
              <a:t>Brazilian foreign policy distant from the East-West conflict- favorable for business in Africa, Middle East </a:t>
            </a:r>
          </a:p>
          <a:p>
            <a:r>
              <a:rPr lang="en-US" sz="2400" dirty="0">
                <a:latin typeface="Garamond" panose="02020404030301010803" pitchFamily="18" charset="0"/>
              </a:rPr>
              <a:t>Barter- oil imports</a:t>
            </a:r>
          </a:p>
          <a:p>
            <a:r>
              <a:rPr lang="en-US" sz="2400" dirty="0">
                <a:latin typeface="Garamond" panose="02020404030301010803" pitchFamily="18" charset="0"/>
              </a:rPr>
              <a:t>Maintain permanent offices in countries- to gather information for preparing bid.</a:t>
            </a:r>
          </a:p>
          <a:p>
            <a:r>
              <a:rPr lang="en-US" sz="2400" dirty="0">
                <a:latin typeface="Garamond" panose="02020404030301010803" pitchFamily="18" charset="0"/>
              </a:rPr>
              <a:t>Direct negotiations instead of open bidding.</a:t>
            </a:r>
          </a:p>
          <a:p>
            <a:r>
              <a:rPr lang="en-US" sz="2400" dirty="0">
                <a:latin typeface="Garamond" panose="02020404030301010803" pitchFamily="18" charset="0"/>
              </a:rPr>
              <a:t>Road Construction, Rail road, dams, airports</a:t>
            </a:r>
          </a:p>
          <a:p>
            <a:pPr marL="0" indent="0">
              <a:buNone/>
            </a:pPr>
            <a:endParaRPr lang="en-US" sz="2400" dirty="0">
              <a:latin typeface="Garamond" panose="02020404030301010803" pitchFamily="18" charset="0"/>
            </a:endParaRPr>
          </a:p>
          <a:p>
            <a:endParaRPr lang="en-US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52644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Garamond" panose="02020404030301010803" pitchFamily="18" charset="0"/>
              </a:rPr>
              <a:t>The Global Construction Industry: Strategies for Entry, Growth, and Survival (Edited by W. Paul </a:t>
            </a:r>
            <a:r>
              <a:rPr lang="en-US" sz="2800" dirty="0" err="1">
                <a:latin typeface="Garamond" panose="02020404030301010803" pitchFamily="18" charset="0"/>
              </a:rPr>
              <a:t>Strassmann</a:t>
            </a:r>
            <a:r>
              <a:rPr lang="en-US" sz="2800" dirty="0">
                <a:latin typeface="Garamond" panose="02020404030301010803" pitchFamily="18" charset="0"/>
              </a:rPr>
              <a:t>)</a:t>
            </a:r>
          </a:p>
          <a:p>
            <a:r>
              <a:rPr lang="en-US" sz="2800" dirty="0">
                <a:latin typeface="Garamond" panose="02020404030301010803" pitchFamily="18" charset="0"/>
              </a:rPr>
              <a:t>ENR (2008,2009, 2012)</a:t>
            </a:r>
          </a:p>
          <a:p>
            <a:r>
              <a:rPr lang="en-US" sz="2800" dirty="0">
                <a:latin typeface="Garamond" panose="02020404030301010803" pitchFamily="18" charset="0"/>
              </a:rPr>
              <a:t>Low Sui </a:t>
            </a:r>
            <a:r>
              <a:rPr lang="en-US" sz="2800" dirty="0" err="1">
                <a:latin typeface="Garamond" panose="02020404030301010803" pitchFamily="18" charset="0"/>
              </a:rPr>
              <a:t>Pheng</a:t>
            </a:r>
            <a:r>
              <a:rPr lang="en-US" sz="2800" dirty="0">
                <a:latin typeface="Garamond" panose="02020404030301010803" pitchFamily="18" charset="0"/>
              </a:rPr>
              <a:t> , </a:t>
            </a:r>
            <a:r>
              <a:rPr lang="en-US" sz="2800" dirty="0" err="1">
                <a:latin typeface="Garamond" panose="02020404030301010803" pitchFamily="18" charset="0"/>
              </a:rPr>
              <a:t>Hongbin</a:t>
            </a:r>
            <a:r>
              <a:rPr lang="en-US" sz="2800" dirty="0">
                <a:latin typeface="Garamond" panose="02020404030301010803" pitchFamily="18" charset="0"/>
              </a:rPr>
              <a:t> Jiang &amp; Christopher H.Y. Leong (2004) A comparative study of top British and Chinese international contractors in the global market, Construction Management and Economics, 22:7, 717-731</a:t>
            </a:r>
          </a:p>
        </p:txBody>
      </p:sp>
    </p:spTree>
    <p:extLst>
      <p:ext uri="{BB962C8B-B14F-4D97-AF65-F5344CB8AC3E}">
        <p14:creationId xmlns:p14="http://schemas.microsoft.com/office/powerpoint/2010/main" xmlns="" val="3227029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Business Strategy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latin typeface="Garamond" panose="02020404030301010803" pitchFamily="18" charset="0"/>
              </a:rPr>
              <a:t>Advanced level of construction technology and management</a:t>
            </a:r>
          </a:p>
          <a:p>
            <a:r>
              <a:rPr lang="en-US" sz="2000" dirty="0">
                <a:latin typeface="Garamond" panose="02020404030301010803" pitchFamily="18" charset="0"/>
              </a:rPr>
              <a:t>High level of Technological research-construction robotics, saleable product lines such as membrane mega-domes, Concrete aseismic high rise towers</a:t>
            </a:r>
          </a:p>
          <a:p>
            <a:r>
              <a:rPr lang="en-US" sz="2000" dirty="0">
                <a:latin typeface="Garamond" panose="02020404030301010803" pitchFamily="18" charset="0"/>
              </a:rPr>
              <a:t>Shorter construction times, prompt delivery, absence of construction unions, high quality of construction and labor safety</a:t>
            </a:r>
          </a:p>
          <a:p>
            <a:r>
              <a:rPr lang="en-US" sz="2000" dirty="0">
                <a:latin typeface="Garamond" panose="02020404030301010803" pitchFamily="18" charset="0"/>
              </a:rPr>
              <a:t>Increase in Japanese Govt.’s overseas development aid (ODA)</a:t>
            </a:r>
          </a:p>
          <a:p>
            <a:r>
              <a:rPr lang="en-US" sz="2000" dirty="0">
                <a:latin typeface="Garamond" panose="02020404030301010803" pitchFamily="18" charset="0"/>
              </a:rPr>
              <a:t>Sogo </a:t>
            </a:r>
            <a:r>
              <a:rPr lang="en-US" sz="2000" dirty="0" err="1">
                <a:latin typeface="Garamond" panose="02020404030301010803" pitchFamily="18" charset="0"/>
              </a:rPr>
              <a:t>Shosha</a:t>
            </a:r>
            <a:r>
              <a:rPr lang="en-US" sz="2000" dirty="0">
                <a:latin typeface="Garamond" panose="02020404030301010803" pitchFamily="18" charset="0"/>
              </a:rPr>
              <a:t> ( multi-national trading firms)- help GC in information gathering, initial project formulation and planning, major country or business risk taking, credit provisions, negotiations</a:t>
            </a:r>
          </a:p>
          <a:p>
            <a:endParaRPr lang="en-US" sz="2000" dirty="0">
              <a:latin typeface="Garamond" panose="02020404030301010803" pitchFamily="18" charset="0"/>
            </a:endParaRPr>
          </a:p>
          <a:p>
            <a:endParaRPr lang="en-US" sz="2000" dirty="0">
              <a:latin typeface="Garamond" panose="02020404030301010803" pitchFamily="18" charset="0"/>
            </a:endParaRPr>
          </a:p>
          <a:p>
            <a:endParaRPr lang="en-US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0226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Japanese Government Policy towards Overseas Contractors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Garamond" panose="02020404030301010803" pitchFamily="18" charset="0"/>
              </a:rPr>
              <a:t>Overseas construction promotion fund- low interest credit for pre-feasibility studies</a:t>
            </a:r>
          </a:p>
          <a:p>
            <a:r>
              <a:rPr lang="en-US" sz="2400" dirty="0">
                <a:latin typeface="Garamond" panose="02020404030301010803" pitchFamily="18" charset="0"/>
              </a:rPr>
              <a:t>A financial guarantee system for overseas construction projects</a:t>
            </a:r>
          </a:p>
          <a:p>
            <a:r>
              <a:rPr lang="en-US" sz="2400" dirty="0">
                <a:latin typeface="Garamond" panose="02020404030301010803" pitchFamily="18" charset="0"/>
              </a:rPr>
              <a:t>An “infrastructural facilities investigation” to find out and develop suitable projects in developing countries</a:t>
            </a:r>
          </a:p>
          <a:p>
            <a:r>
              <a:rPr lang="en-US" sz="2400" dirty="0">
                <a:latin typeface="Garamond" panose="02020404030301010803" pitchFamily="18" charset="0"/>
              </a:rPr>
              <a:t>An overseas construction technology development project to develop appropriate technology</a:t>
            </a:r>
          </a:p>
          <a:p>
            <a:r>
              <a:rPr lang="en-US" sz="2400" dirty="0">
                <a:latin typeface="Garamond" panose="02020404030301010803" pitchFamily="18" charset="0"/>
              </a:rPr>
              <a:t>A training system of consultants and project managers of overseas construction projects</a:t>
            </a:r>
          </a:p>
          <a:p>
            <a:endParaRPr lang="en-US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6605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The development of Chinese overseas Construction</a:t>
            </a:r>
          </a:p>
          <a:p>
            <a:r>
              <a:rPr lang="en-US" dirty="0">
                <a:latin typeface="Garamond" panose="02020404030301010803" pitchFamily="18" charset="0"/>
              </a:rPr>
              <a:t>Business Strategy</a:t>
            </a:r>
          </a:p>
        </p:txBody>
      </p:sp>
    </p:spTree>
    <p:extLst>
      <p:ext uri="{BB962C8B-B14F-4D97-AF65-F5344CB8AC3E}">
        <p14:creationId xmlns:p14="http://schemas.microsoft.com/office/powerpoint/2010/main" xmlns="" val="668433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7772400" cy="898525"/>
          </a:xfrm>
        </p:spPr>
        <p:txBody>
          <a:bodyPr/>
          <a:lstStyle/>
          <a:p>
            <a:r>
              <a:rPr lang="en-US" sz="3200" dirty="0"/>
              <a:t>The development of Chinese Overseas Construction</a:t>
            </a:r>
            <a:br>
              <a:rPr lang="en-US" sz="3200" dirty="0"/>
            </a:br>
            <a:endParaRPr lang="en-US" sz="3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399" y="2057400"/>
            <a:ext cx="444026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62332" y="1905000"/>
            <a:ext cx="4453113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40201" y="5486400"/>
            <a:ext cx="13049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6200775"/>
            <a:ext cx="878684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/>
              <a:t>Pheng</a:t>
            </a:r>
            <a:r>
              <a:rPr lang="en-US" sz="1200" dirty="0"/>
              <a:t> et al. (2010) “A comparative study of top British and Chinese international contractors in the global market”</a:t>
            </a:r>
          </a:p>
        </p:txBody>
      </p:sp>
    </p:spTree>
    <p:extLst>
      <p:ext uri="{BB962C8B-B14F-4D97-AF65-F5344CB8AC3E}">
        <p14:creationId xmlns:p14="http://schemas.microsoft.com/office/powerpoint/2010/main" xmlns="" val="3951697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Business Strategy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Garamond" panose="02020404030301010803" pitchFamily="18" charset="0"/>
              </a:rPr>
              <a:t>Cheap supply of skilled labor </a:t>
            </a:r>
          </a:p>
          <a:p>
            <a:r>
              <a:rPr lang="en-US" sz="2400" dirty="0">
                <a:latin typeface="Garamond" panose="02020404030301010803" pitchFamily="18" charset="0"/>
              </a:rPr>
              <a:t>Relatively low cost of machinery, material, equipment, therefore low bid</a:t>
            </a:r>
          </a:p>
          <a:p>
            <a:r>
              <a:rPr lang="en-US" sz="2400" dirty="0">
                <a:latin typeface="Garamond" panose="02020404030301010803" pitchFamily="18" charset="0"/>
              </a:rPr>
              <a:t>Favorable loans and letter of credit from state owned banks</a:t>
            </a:r>
          </a:p>
          <a:p>
            <a:r>
              <a:rPr lang="en-US" sz="2400" dirty="0">
                <a:latin typeface="Garamond" panose="02020404030301010803" pitchFamily="18" charset="0"/>
              </a:rPr>
              <a:t>JV with large Japanese, British and German firms are a major strategies for complex projects </a:t>
            </a:r>
          </a:p>
          <a:p>
            <a:r>
              <a:rPr lang="en-US" sz="2400" dirty="0">
                <a:latin typeface="Garamond" panose="02020404030301010803" pitchFamily="18" charset="0"/>
              </a:rPr>
              <a:t>Generalist strategy by undertaking a whole range of construction activities</a:t>
            </a:r>
          </a:p>
          <a:p>
            <a:endParaRPr lang="en-US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3602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Italy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Introduction</a:t>
            </a:r>
          </a:p>
          <a:p>
            <a:r>
              <a:rPr lang="en-US" dirty="0">
                <a:latin typeface="Garamond" panose="02020404030301010803" pitchFamily="18" charset="0"/>
              </a:rPr>
              <a:t>Business strategy</a:t>
            </a:r>
          </a:p>
          <a:p>
            <a:r>
              <a:rPr lang="en-US" dirty="0">
                <a:latin typeface="Garamond" panose="02020404030301010803" pitchFamily="18" charset="0"/>
              </a:rPr>
              <a:t>Project execution</a:t>
            </a:r>
          </a:p>
          <a:p>
            <a:r>
              <a:rPr lang="en-US" dirty="0">
                <a:latin typeface="Garamond" panose="02020404030301010803" pitchFamily="18" charset="0"/>
              </a:rPr>
              <a:t>Government policy</a:t>
            </a:r>
          </a:p>
        </p:txBody>
      </p:sp>
    </p:spTree>
    <p:extLst>
      <p:ext uri="{BB962C8B-B14F-4D97-AF65-F5344CB8AC3E}">
        <p14:creationId xmlns:p14="http://schemas.microsoft.com/office/powerpoint/2010/main" xmlns="" val="1894546810"/>
      </p:ext>
    </p:extLst>
  </p:cSld>
  <p:clrMapOvr>
    <a:masterClrMapping/>
  </p:clrMapOvr>
</p:sld>
</file>

<file path=ppt/theme/theme1.xml><?xml version="1.0" encoding="utf-8"?>
<a:theme xmlns:a="http://schemas.openxmlformats.org/drawingml/2006/main" name="International Construction Market Discussion">
  <a:themeElements>
    <a:clrScheme name="Office Theme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Office Theme">
      <a:majorFont>
        <a:latin typeface="Times New Roman"/>
        <a:ea typeface=""/>
        <a:cs typeface="Tahoma"/>
      </a:majorFont>
      <a:minorFont>
        <a:latin typeface="Tahoma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1B3753"/>
        </a:dk1>
        <a:lt1>
          <a:srgbClr val="FFFFFF"/>
        </a:lt1>
        <a:dk2>
          <a:srgbClr val="009999"/>
        </a:dk2>
        <a:lt2>
          <a:srgbClr val="FFF385"/>
        </a:lt2>
        <a:accent1>
          <a:srgbClr val="9AE6C0"/>
        </a:accent1>
        <a:accent2>
          <a:srgbClr val="0099CC"/>
        </a:accent2>
        <a:accent3>
          <a:srgbClr val="AACACA"/>
        </a:accent3>
        <a:accent4>
          <a:srgbClr val="DADADA"/>
        </a:accent4>
        <a:accent5>
          <a:srgbClr val="CAF0DC"/>
        </a:accent5>
        <a:accent6>
          <a:srgbClr val="008AB9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International Construction Market Discussion</Template>
  <TotalTime>1270</TotalTime>
  <Words>1301</Words>
  <Application>Microsoft Office PowerPoint</Application>
  <PresentationFormat>On-screen Show (4:3)</PresentationFormat>
  <Paragraphs>143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International Construction Market Discussion</vt:lpstr>
      <vt:lpstr>Country Information</vt:lpstr>
      <vt:lpstr>Japan</vt:lpstr>
      <vt:lpstr>The development of Japanese overseas Construction </vt:lpstr>
      <vt:lpstr>Business Strategy </vt:lpstr>
      <vt:lpstr>Japanese Government Policy towards Overseas Contractors </vt:lpstr>
      <vt:lpstr>China</vt:lpstr>
      <vt:lpstr>The development of Chinese Overseas Construction </vt:lpstr>
      <vt:lpstr>Business Strategy </vt:lpstr>
      <vt:lpstr>Italy</vt:lpstr>
      <vt:lpstr>Introduction</vt:lpstr>
      <vt:lpstr>Introduction</vt:lpstr>
      <vt:lpstr>Business Strategy</vt:lpstr>
      <vt:lpstr>Project execution </vt:lpstr>
      <vt:lpstr>Government Policy</vt:lpstr>
      <vt:lpstr>France</vt:lpstr>
      <vt:lpstr>Trends and market shares</vt:lpstr>
      <vt:lpstr>Top contractors</vt:lpstr>
      <vt:lpstr>Business Strategy</vt:lpstr>
      <vt:lpstr>Germany </vt:lpstr>
      <vt:lpstr>The Evolution of German Overseas Contracting </vt:lpstr>
      <vt:lpstr>The strategies of German firms </vt:lpstr>
      <vt:lpstr>Scandinavia </vt:lpstr>
      <vt:lpstr>The Evolution of Scandinavian Overseas Contracting </vt:lpstr>
      <vt:lpstr>The Strategies of Scandinavian firms </vt:lpstr>
      <vt:lpstr>South Korea</vt:lpstr>
      <vt:lpstr>Market Share</vt:lpstr>
      <vt:lpstr>The development of the industry within Korea </vt:lpstr>
      <vt:lpstr>Business strategy: contracts, cooperation and finance </vt:lpstr>
      <vt:lpstr>Government policy on overseas construction </vt:lpstr>
      <vt:lpstr>Brazil</vt:lpstr>
      <vt:lpstr>The development of the industry within Brazil </vt:lpstr>
      <vt:lpstr>Business strategy</vt:lpstr>
      <vt:lpstr>References</vt:lpstr>
    </vt:vector>
  </TitlesOfParts>
  <Company>East Carolina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Construction Market</dc:title>
  <dc:creator>itcs</dc:creator>
  <cp:lastModifiedBy>Windows User</cp:lastModifiedBy>
  <cp:revision>72</cp:revision>
  <cp:lastPrinted>2014-11-21T19:17:47Z</cp:lastPrinted>
  <dcterms:created xsi:type="dcterms:W3CDTF">2013-08-29T19:33:45Z</dcterms:created>
  <dcterms:modified xsi:type="dcterms:W3CDTF">2020-07-28T03:43:02Z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TC010690261033</vt:lpwstr>
  </property>
</Properties>
</file>