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PT Sans Narrow"/>
      <p:regular r:id="rId25"/>
      <p:bold r:id="rId26"/>
    </p:embeddedFont>
    <p:embeddedFont>
      <p:font typeface="Average"/>
      <p:regular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Narrow-bold.fntdata"/><Relationship Id="rId25" Type="http://schemas.openxmlformats.org/officeDocument/2006/relationships/font" Target="fonts/PTSansNarrow-regular.fntdata"/><Relationship Id="rId28" Type="http://schemas.openxmlformats.org/officeDocument/2006/relationships/font" Target="fonts/Oswald-regular.fntdata"/><Relationship Id="rId27" Type="http://schemas.openxmlformats.org/officeDocument/2006/relationships/font" Target="fonts/Averag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da278e621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da278e621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6da278e621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da278e621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6da278e621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da278e621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da278e621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da278e621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da278e621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da278e621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76940a98e8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76940a98e8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6940a98e8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6940a98e8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6da278e62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6da278e62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Amazon Credible ? Why?</a:t>
            </a:r>
            <a:endParaRPr/>
          </a:p>
          <a:p>
            <a:pPr indent="0" lvl="0" marL="914400" rtl="0" algn="l">
              <a:spcBef>
                <a:spcPts val="0"/>
              </a:spcBef>
              <a:spcAft>
                <a:spcPts val="0"/>
              </a:spcAft>
              <a:buNone/>
            </a:pPr>
            <a:r>
              <a:t/>
            </a:r>
            <a:endParaRPr sz="1200">
              <a:latin typeface="PT Sans Narrow"/>
              <a:ea typeface="PT Sans Narrow"/>
              <a:cs typeface="PT Sans Narrow"/>
              <a:sym typeface="PT Sans Narrow"/>
            </a:endParaRPr>
          </a:p>
          <a:p>
            <a:pPr indent="-304800" lvl="0" marL="457200" rtl="0" algn="l">
              <a:spcBef>
                <a:spcPts val="0"/>
              </a:spcBef>
              <a:spcAft>
                <a:spcPts val="0"/>
              </a:spcAft>
              <a:buSzPts val="1200"/>
              <a:buFont typeface="PT Sans Narrow"/>
              <a:buChar char="●"/>
            </a:pPr>
            <a:r>
              <a:rPr lang="en" sz="1200">
                <a:highlight>
                  <a:srgbClr val="FFFFFF"/>
                </a:highlight>
                <a:latin typeface="PT Sans Narrow"/>
                <a:ea typeface="PT Sans Narrow"/>
                <a:cs typeface="PT Sans Narrow"/>
                <a:sym typeface="PT Sans Narrow"/>
              </a:rPr>
              <a:t>According to Amazon itself, they are guided by 3 main principles: Customer obsession (not competitor focus). Operational excellence. Passion for invention.</a:t>
            </a:r>
            <a:endParaRPr sz="1200">
              <a:highlight>
                <a:srgbClr val="FFFFFF"/>
              </a:highlight>
              <a:latin typeface="PT Sans Narrow"/>
              <a:ea typeface="PT Sans Narrow"/>
              <a:cs typeface="PT Sans Narrow"/>
              <a:sym typeface="PT Sans Narrow"/>
            </a:endParaRPr>
          </a:p>
          <a:p>
            <a:pPr indent="-304800" lvl="0" marL="457200" rtl="0" algn="l">
              <a:spcBef>
                <a:spcPts val="0"/>
              </a:spcBef>
              <a:spcAft>
                <a:spcPts val="0"/>
              </a:spcAft>
              <a:buSzPts val="1200"/>
              <a:buFont typeface="PT Sans Narrow"/>
              <a:buChar char="●"/>
            </a:pPr>
            <a:r>
              <a:rPr lang="en" sz="1200">
                <a:highlight>
                  <a:srgbClr val="FFFFFF"/>
                </a:highlight>
                <a:latin typeface="PT Sans Narrow"/>
                <a:ea typeface="PT Sans Narrow"/>
                <a:cs typeface="PT Sans Narrow"/>
                <a:sym typeface="PT Sans Narrow"/>
              </a:rPr>
              <a:t>In this commercial we see Jeff Bezo himself , When Alexa lost her voice, Jeff Bezos was there to lead the team and get it fixed.</a:t>
            </a:r>
            <a:endParaRPr sz="1200">
              <a:highlight>
                <a:srgbClr val="FFFFFF"/>
              </a:highlight>
              <a:latin typeface="PT Sans Narrow"/>
              <a:ea typeface="PT Sans Narrow"/>
              <a:cs typeface="PT Sans Narrow"/>
              <a:sym typeface="PT Sans Narrow"/>
            </a:endParaRPr>
          </a:p>
          <a:p>
            <a:pPr indent="-304800" lvl="0" marL="457200" rtl="0" algn="l">
              <a:lnSpc>
                <a:spcPct val="115000"/>
              </a:lnSpc>
              <a:spcBef>
                <a:spcPts val="0"/>
              </a:spcBef>
              <a:spcAft>
                <a:spcPts val="0"/>
              </a:spcAft>
              <a:buSzPts val="1200"/>
              <a:buFont typeface="PT Sans Narrow"/>
              <a:buChar char="●"/>
            </a:pPr>
            <a:r>
              <a:rPr lang="en" sz="1200">
                <a:latin typeface="PT Sans Narrow"/>
                <a:ea typeface="PT Sans Narrow"/>
                <a:cs typeface="PT Sans Narrow"/>
                <a:sym typeface="PT Sans Narrow"/>
              </a:rPr>
              <a:t>Amazon’s vision is to be earth's most customer-centric company; to build a place where people can come to find and discover anything they might want to buy online </a:t>
            </a:r>
            <a:endParaRPr sz="1200">
              <a:latin typeface="PT Sans Narrow"/>
              <a:ea typeface="PT Sans Narrow"/>
              <a:cs typeface="PT Sans Narrow"/>
              <a:sym typeface="PT Sans Narrow"/>
            </a:endParaRPr>
          </a:p>
          <a:p>
            <a:pPr indent="-304800" lvl="0" marL="457200" rtl="0" algn="l">
              <a:lnSpc>
                <a:spcPct val="115000"/>
              </a:lnSpc>
              <a:spcBef>
                <a:spcPts val="0"/>
              </a:spcBef>
              <a:spcAft>
                <a:spcPts val="0"/>
              </a:spcAft>
              <a:buSzPts val="1200"/>
              <a:buFont typeface="PT Sans Narrow"/>
              <a:buChar char="●"/>
            </a:pPr>
            <a:r>
              <a:rPr lang="en" sz="1200">
                <a:latin typeface="PT Sans Narrow"/>
                <a:ea typeface="PT Sans Narrow"/>
                <a:cs typeface="PT Sans Narrow"/>
                <a:sym typeface="PT Sans Narrow"/>
              </a:rPr>
              <a:t>Amazon began in a garage in 1994 selling books online, we have seen Jeff Bezos build this e-commerce company now worth over $100 Billion USD </a:t>
            </a:r>
            <a:endParaRPr sz="1200">
              <a:latin typeface="PT Sans Narrow"/>
              <a:ea typeface="PT Sans Narrow"/>
              <a:cs typeface="PT Sans Narrow"/>
              <a:sym typeface="PT Sans Narrow"/>
            </a:endParaRPr>
          </a:p>
          <a:p>
            <a:pPr indent="0" lvl="0" marL="0" rtl="0" algn="l">
              <a:spcBef>
                <a:spcPts val="1600"/>
              </a:spcBef>
              <a:spcAft>
                <a:spcPts val="0"/>
              </a:spcAft>
              <a:buNone/>
            </a:pPr>
            <a:r>
              <a:rPr lang="en" sz="1200">
                <a:solidFill>
                  <a:srgbClr val="222222"/>
                </a:solidFill>
                <a:highlight>
                  <a:srgbClr val="FFFFFF"/>
                </a:highlight>
                <a:latin typeface="Roboto"/>
                <a:ea typeface="Roboto"/>
                <a:cs typeface="Roboto"/>
                <a:sym typeface="Roboto"/>
              </a:rPr>
              <a:t> </a:t>
            </a:r>
            <a:endParaRPr sz="1200">
              <a:solidFill>
                <a:srgbClr val="222222"/>
              </a:solidFill>
              <a:highlight>
                <a:srgbClr val="FFFFFF"/>
              </a:highlight>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6da278e62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da278e62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222222"/>
              </a:buClr>
              <a:buSzPts val="1200"/>
              <a:buFont typeface="PT Sans Narrow"/>
              <a:buChar char="●"/>
            </a:pPr>
            <a:r>
              <a:rPr lang="en" sz="1200">
                <a:solidFill>
                  <a:srgbClr val="222222"/>
                </a:solidFill>
                <a:highlight>
                  <a:srgbClr val="FFFFFF"/>
                </a:highlight>
                <a:latin typeface="PT Sans Narrow"/>
                <a:ea typeface="PT Sans Narrow"/>
                <a:cs typeface="PT Sans Narrow"/>
                <a:sym typeface="PT Sans Narrow"/>
              </a:rPr>
              <a:t>Amazon's voice assistant, Alexa, is infiltrating your home, your beach trips and even your ride to work. Now that there are many ways to interact with Alexa -- with the Echo, Echo Dot, Echo Studio, Echo Look, Echo Show, Dash Wand, Echo Flex and the Amazon Fire TV -- you might find yourself talking to her more often</a:t>
            </a:r>
            <a:endParaRPr sz="1200">
              <a:solidFill>
                <a:srgbClr val="222222"/>
              </a:solidFill>
              <a:highlight>
                <a:srgbClr val="FFFFFF"/>
              </a:highlight>
              <a:latin typeface="PT Sans Narrow"/>
              <a:ea typeface="PT Sans Narrow"/>
              <a:cs typeface="PT Sans Narrow"/>
              <a:sym typeface="PT Sans Narrow"/>
            </a:endParaRPr>
          </a:p>
          <a:p>
            <a:pPr indent="-304800" lvl="0" marL="457200" rtl="0" algn="l">
              <a:lnSpc>
                <a:spcPct val="115000"/>
              </a:lnSpc>
              <a:spcBef>
                <a:spcPts val="0"/>
              </a:spcBef>
              <a:spcAft>
                <a:spcPts val="0"/>
              </a:spcAft>
              <a:buClr>
                <a:srgbClr val="222222"/>
              </a:buClr>
              <a:buSzPts val="1200"/>
              <a:buFont typeface="PT Sans Narrow"/>
              <a:buChar char="●"/>
            </a:pPr>
            <a:r>
              <a:rPr lang="en" sz="1200">
                <a:solidFill>
                  <a:srgbClr val="222222"/>
                </a:solidFill>
                <a:highlight>
                  <a:srgbClr val="FFFFFF"/>
                </a:highlight>
                <a:latin typeface="PT Sans Narrow"/>
                <a:ea typeface="PT Sans Narrow"/>
                <a:cs typeface="PT Sans Narrow"/>
                <a:sym typeface="PT Sans Narrow"/>
              </a:rPr>
              <a:t>Alexa can perform a variety of simple tasks, like playing music, but you can also use Alexa in your smart home to dim the lights, lock the doors, adjust the thermostat, and control other smart home devices. She is your personal assistant who will never call out sick!</a:t>
            </a:r>
            <a:endParaRPr sz="1200">
              <a:latin typeface="PT Sans Narrow"/>
              <a:ea typeface="PT Sans Narrow"/>
              <a:cs typeface="PT Sans Narrow"/>
              <a:sym typeface="PT Sans Narrow"/>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da278e621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da278e621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200">
                <a:solidFill>
                  <a:srgbClr val="424242"/>
                </a:solidFill>
                <a:highlight>
                  <a:srgbClr val="FFFFFF"/>
                </a:highlight>
                <a:latin typeface="PT Sans Narrow"/>
                <a:ea typeface="PT Sans Narrow"/>
                <a:cs typeface="PT Sans Narrow"/>
                <a:sym typeface="PT Sans Narrow"/>
              </a:rPr>
              <a:t>If you’re freaked out by the idea that Alexa might mishear a wake word and start recording, they’ll give you a command that lets you check for that. If you’re worried about a growing catalog of voice recordings sitting on an Amazon server somewhere, they’ll give you a way to delete them. In the move-fast-and-break-things school of tech ethics, this is how progress happens. You release a product, objections arise, and you fix the objections. It’s a little messy, but as long as you address customer concerns, you should end in a good place which Amazon has always done, they are number one for customer service!</a:t>
            </a:r>
            <a:endParaRPr sz="1200">
              <a:latin typeface="PT Sans Narrow"/>
              <a:ea typeface="PT Sans Narrow"/>
              <a:cs typeface="PT Sans Narrow"/>
              <a:sym typeface="PT Sans Narrow"/>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da278e621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da278e621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Font typeface="PT Sans Narrow"/>
              <a:buChar char="●"/>
            </a:pPr>
            <a:r>
              <a:rPr lang="en" sz="1200">
                <a:latin typeface="PT Sans Narrow"/>
                <a:ea typeface="PT Sans Narrow"/>
                <a:cs typeface="PT Sans Narrow"/>
                <a:sym typeface="PT Sans Narrow"/>
              </a:rPr>
              <a:t>Using very important people - not just any CSR </a:t>
            </a:r>
            <a:endParaRPr sz="1200">
              <a:latin typeface="PT Sans Narrow"/>
              <a:ea typeface="PT Sans Narrow"/>
              <a:cs typeface="PT Sans Narrow"/>
              <a:sym typeface="PT Sans Narrow"/>
            </a:endParaRPr>
          </a:p>
          <a:p>
            <a:pPr indent="-304800" lvl="0" marL="457200" rtl="0" algn="l">
              <a:spcBef>
                <a:spcPts val="0"/>
              </a:spcBef>
              <a:spcAft>
                <a:spcPts val="0"/>
              </a:spcAft>
              <a:buClr>
                <a:srgbClr val="000000"/>
              </a:buClr>
              <a:buSzPts val="1200"/>
              <a:buFont typeface="PT Sans Narrow"/>
              <a:buChar char="●"/>
            </a:pPr>
            <a:r>
              <a:rPr lang="en" sz="1200">
                <a:latin typeface="PT Sans Narrow"/>
                <a:ea typeface="PT Sans Narrow"/>
                <a:cs typeface="PT Sans Narrow"/>
                <a:sym typeface="PT Sans Narrow"/>
              </a:rPr>
              <a:t>Who is Cardi B - </a:t>
            </a:r>
            <a:r>
              <a:rPr lang="en" sz="1200">
                <a:latin typeface="PT Sans Narrow"/>
                <a:ea typeface="PT Sans Narrow"/>
                <a:cs typeface="PT Sans Narrow"/>
                <a:sym typeface="PT Sans Narrow"/>
              </a:rPr>
              <a:t>someone</a:t>
            </a:r>
            <a:r>
              <a:rPr lang="en" sz="1200">
                <a:latin typeface="PT Sans Narrow"/>
                <a:ea typeface="PT Sans Narrow"/>
                <a:cs typeface="PT Sans Narrow"/>
                <a:sym typeface="PT Sans Narrow"/>
              </a:rPr>
              <a:t> we know </a:t>
            </a:r>
            <a:endParaRPr sz="1200">
              <a:latin typeface="PT Sans Narrow"/>
              <a:ea typeface="PT Sans Narrow"/>
              <a:cs typeface="PT Sans Narrow"/>
              <a:sym typeface="PT Sans Narrow"/>
            </a:endParaRPr>
          </a:p>
          <a:p>
            <a:pPr indent="-304800" lvl="0" marL="457200" rtl="0" algn="l">
              <a:spcBef>
                <a:spcPts val="0"/>
              </a:spcBef>
              <a:spcAft>
                <a:spcPts val="0"/>
              </a:spcAft>
              <a:buClr>
                <a:srgbClr val="000000"/>
              </a:buClr>
              <a:buSzPts val="1200"/>
              <a:buFont typeface="PT Sans Narrow"/>
              <a:buChar char="●"/>
            </a:pPr>
            <a:r>
              <a:rPr lang="en" sz="1200">
                <a:latin typeface="PT Sans Narrow"/>
                <a:ea typeface="PT Sans Narrow"/>
                <a:cs typeface="PT Sans Narrow"/>
                <a:sym typeface="PT Sans Narrow"/>
              </a:rPr>
              <a:t>Familiar faces that we can relate too </a:t>
            </a:r>
            <a:endParaRPr sz="1200">
              <a:latin typeface="PT Sans Narrow"/>
              <a:ea typeface="PT Sans Narrow"/>
              <a:cs typeface="PT Sans Narrow"/>
              <a:sym typeface="PT Sans Narrow"/>
            </a:endParaRPr>
          </a:p>
          <a:p>
            <a:pPr indent="-304800" lvl="0" marL="457200" rtl="0" algn="l">
              <a:lnSpc>
                <a:spcPct val="115000"/>
              </a:lnSpc>
              <a:spcBef>
                <a:spcPts val="0"/>
              </a:spcBef>
              <a:spcAft>
                <a:spcPts val="0"/>
              </a:spcAft>
              <a:buClr>
                <a:srgbClr val="000000"/>
              </a:buClr>
              <a:buSzPts val="1200"/>
              <a:buFont typeface="PT Sans Narrow"/>
              <a:buChar char="●"/>
            </a:pPr>
            <a:r>
              <a:rPr lang="en" sz="1200">
                <a:latin typeface="PT Sans Narrow"/>
                <a:ea typeface="PT Sans Narrow"/>
                <a:cs typeface="PT Sans Narrow"/>
                <a:sym typeface="PT Sans Narrow"/>
              </a:rPr>
              <a:t>Amazon makes it makes it make sense= Alexa becomes sensible </a:t>
            </a:r>
            <a:endParaRPr sz="1200">
              <a:latin typeface="PT Sans Narrow"/>
              <a:ea typeface="PT Sans Narrow"/>
              <a:cs typeface="PT Sans Narrow"/>
              <a:sym typeface="PT Sans Narrow"/>
            </a:endParaRPr>
          </a:p>
          <a:p>
            <a:pPr indent="0" lvl="0" marL="0" rtl="0" algn="l">
              <a:spcBef>
                <a:spcPts val="16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6da278e621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da278e621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6da278e621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6da278e621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6da278e621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da278e621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6.png"/><Relationship Id="rId8"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iNxvsxU2rJE" TargetMode="Externa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11700" y="744575"/>
            <a:ext cx="8520600" cy="99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Alexa </a:t>
            </a:r>
            <a:r>
              <a:rPr lang="en"/>
              <a:t>Loses</a:t>
            </a:r>
            <a:r>
              <a:rPr lang="en"/>
              <a:t> Her Voice </a:t>
            </a:r>
            <a:endParaRPr/>
          </a:p>
        </p:txBody>
      </p:sp>
      <p:sp>
        <p:nvSpPr>
          <p:cNvPr id="60" name="Google Shape;60;p13"/>
          <p:cNvSpPr txBox="1"/>
          <p:nvPr>
            <p:ph idx="1" type="subTitle"/>
          </p:nvPr>
        </p:nvSpPr>
        <p:spPr>
          <a:xfrm flipH="1" rot="-159515">
            <a:off x="4423343" y="2163325"/>
            <a:ext cx="181095" cy="997956"/>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1" name="Google Shape;61;p13"/>
          <p:cNvSpPr txBox="1"/>
          <p:nvPr/>
        </p:nvSpPr>
        <p:spPr>
          <a:xfrm>
            <a:off x="4994900" y="1737350"/>
            <a:ext cx="6583800" cy="7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62" name="Google Shape;62;p13"/>
          <p:cNvPicPr preferRelativeResize="0"/>
          <p:nvPr/>
        </p:nvPicPr>
        <p:blipFill>
          <a:blip r:embed="rId3">
            <a:alphaModFix/>
          </a:blip>
          <a:stretch>
            <a:fillRect/>
          </a:stretch>
        </p:blipFill>
        <p:spPr>
          <a:xfrm>
            <a:off x="2091625" y="1737275"/>
            <a:ext cx="4960749" cy="3406224"/>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63" name="Google Shape;63;p13"/>
          <p:cNvSpPr txBox="1"/>
          <p:nvPr/>
        </p:nvSpPr>
        <p:spPr>
          <a:xfrm>
            <a:off x="913825" y="4276175"/>
            <a:ext cx="861600" cy="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sp>
        <p:nvSpPr>
          <p:cNvPr id="64" name="Google Shape;64;p13"/>
          <p:cNvSpPr txBox="1"/>
          <p:nvPr/>
        </p:nvSpPr>
        <p:spPr>
          <a:xfrm>
            <a:off x="2468875" y="2194550"/>
            <a:ext cx="11658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verage"/>
                <a:ea typeface="Average"/>
                <a:cs typeface="Average"/>
                <a:sym typeface="Average"/>
              </a:rPr>
              <a:t>Joe C.</a:t>
            </a:r>
            <a:endParaRPr>
              <a:latin typeface="Average"/>
              <a:ea typeface="Average"/>
              <a:cs typeface="Average"/>
              <a:sym typeface="Average"/>
            </a:endParaRPr>
          </a:p>
          <a:p>
            <a:pPr indent="0" lvl="0" marL="0" rtl="0" algn="ctr">
              <a:spcBef>
                <a:spcPts val="0"/>
              </a:spcBef>
              <a:spcAft>
                <a:spcPts val="0"/>
              </a:spcAft>
              <a:buNone/>
            </a:pPr>
            <a:r>
              <a:rPr lang="en">
                <a:latin typeface="Average"/>
                <a:ea typeface="Average"/>
                <a:cs typeface="Average"/>
                <a:sym typeface="Average"/>
              </a:rPr>
              <a:t>Katherine F.</a:t>
            </a:r>
            <a:endParaRPr>
              <a:latin typeface="Average"/>
              <a:ea typeface="Average"/>
              <a:cs typeface="Average"/>
              <a:sym typeface="Average"/>
            </a:endParaRPr>
          </a:p>
        </p:txBody>
      </p:sp>
      <p:sp>
        <p:nvSpPr>
          <p:cNvPr id="65" name="Google Shape;65;p13"/>
          <p:cNvSpPr txBox="1"/>
          <p:nvPr/>
        </p:nvSpPr>
        <p:spPr>
          <a:xfrm>
            <a:off x="5575975" y="2194550"/>
            <a:ext cx="10401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verage"/>
                <a:ea typeface="Average"/>
                <a:cs typeface="Average"/>
                <a:sym typeface="Average"/>
              </a:rPr>
              <a:t>Jason C.</a:t>
            </a:r>
            <a:endParaRPr>
              <a:latin typeface="Average"/>
              <a:ea typeface="Average"/>
              <a:cs typeface="Average"/>
              <a:sym typeface="Average"/>
            </a:endParaRPr>
          </a:p>
          <a:p>
            <a:pPr indent="0" lvl="0" marL="0" rtl="0" algn="ctr">
              <a:spcBef>
                <a:spcPts val="0"/>
              </a:spcBef>
              <a:spcAft>
                <a:spcPts val="0"/>
              </a:spcAft>
              <a:buNone/>
            </a:pPr>
            <a:r>
              <a:rPr lang="en">
                <a:latin typeface="Average"/>
                <a:ea typeface="Average"/>
                <a:cs typeface="Average"/>
                <a:sym typeface="Average"/>
              </a:rPr>
              <a:t>Max T.</a:t>
            </a:r>
            <a:endParaRPr>
              <a:latin typeface="Average"/>
              <a:ea typeface="Average"/>
              <a:cs typeface="Average"/>
              <a:sym typeface="Averag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2"/>
          <p:cNvSpPr txBox="1"/>
          <p:nvPr>
            <p:ph idx="1" type="body"/>
          </p:nvPr>
        </p:nvSpPr>
        <p:spPr>
          <a:xfrm>
            <a:off x="48450" y="852500"/>
            <a:ext cx="3334500" cy="317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Fun</a:t>
            </a:r>
            <a:endParaRPr sz="1800"/>
          </a:p>
          <a:p>
            <a:pPr indent="0" lvl="0" marL="0" rtl="0" algn="l">
              <a:spcBef>
                <a:spcPts val="1600"/>
              </a:spcBef>
              <a:spcAft>
                <a:spcPts val="0"/>
              </a:spcAft>
              <a:buNone/>
            </a:pPr>
            <a:r>
              <a:rPr lang="en" sz="1800"/>
              <a:t>Light hearted conversation</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rPr lang="en" sz="1800"/>
              <a:t>Both voice actors and consumers body language is open and charismatic (Iconic Sign)</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rPr lang="en" sz="1800"/>
              <a:t>Alexa </a:t>
            </a:r>
            <a:r>
              <a:rPr lang="en" sz="1800"/>
              <a:t>is not</a:t>
            </a:r>
            <a:r>
              <a:rPr lang="en" sz="1800"/>
              <a:t> a robot assistant </a:t>
            </a:r>
            <a:r>
              <a:rPr lang="en" sz="1800"/>
              <a:t>it's</a:t>
            </a:r>
            <a:r>
              <a:rPr lang="en" sz="1800"/>
              <a:t> a friend</a:t>
            </a:r>
            <a:endParaRPr sz="1800"/>
          </a:p>
        </p:txBody>
      </p:sp>
      <p:sp>
        <p:nvSpPr>
          <p:cNvPr id="128" name="Google Shape;128;p22"/>
          <p:cNvSpPr txBox="1"/>
          <p:nvPr>
            <p:ph type="title"/>
          </p:nvPr>
        </p:nvSpPr>
        <p:spPr>
          <a:xfrm>
            <a:off x="311700" y="22635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Pathos</a:t>
            </a:r>
            <a:endParaRPr sz="3600"/>
          </a:p>
        </p:txBody>
      </p:sp>
      <p:pic>
        <p:nvPicPr>
          <p:cNvPr descr="Related image" id="129" name="Google Shape;129;p22"/>
          <p:cNvPicPr preferRelativeResize="0"/>
          <p:nvPr/>
        </p:nvPicPr>
        <p:blipFill>
          <a:blip r:embed="rId3">
            <a:alphaModFix/>
          </a:blip>
          <a:stretch>
            <a:fillRect/>
          </a:stretch>
        </p:blipFill>
        <p:spPr>
          <a:xfrm>
            <a:off x="3703300" y="852488"/>
            <a:ext cx="5162549" cy="34385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Logos</a:t>
            </a:r>
            <a:endParaRPr/>
          </a:p>
        </p:txBody>
      </p:sp>
      <p:sp>
        <p:nvSpPr>
          <p:cNvPr id="135" name="Google Shape;135;p23"/>
          <p:cNvSpPr txBox="1"/>
          <p:nvPr>
            <p:ph idx="1" type="body"/>
          </p:nvPr>
        </p:nvSpPr>
        <p:spPr>
          <a:xfrm>
            <a:off x="311700" y="12053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Come up with a solution </a:t>
            </a:r>
            <a:r>
              <a:rPr lang="en"/>
              <a:t>immediately</a:t>
            </a:r>
            <a:endParaRPr/>
          </a:p>
          <a:p>
            <a:pPr indent="-317500" lvl="1" marL="914400" rtl="0" algn="l">
              <a:spcBef>
                <a:spcPts val="0"/>
              </a:spcBef>
              <a:spcAft>
                <a:spcPts val="0"/>
              </a:spcAft>
              <a:buSzPts val="1400"/>
              <a:buChar char="○"/>
            </a:pPr>
            <a:r>
              <a:rPr lang="en"/>
              <a:t>After sales service</a:t>
            </a:r>
            <a:endParaRPr/>
          </a:p>
        </p:txBody>
      </p:sp>
      <p:pic>
        <p:nvPicPr>
          <p:cNvPr id="136" name="Google Shape;136;p23"/>
          <p:cNvPicPr preferRelativeResize="0"/>
          <p:nvPr/>
        </p:nvPicPr>
        <p:blipFill>
          <a:blip r:embed="rId3">
            <a:alphaModFix/>
          </a:blip>
          <a:stretch>
            <a:fillRect/>
          </a:stretch>
        </p:blipFill>
        <p:spPr>
          <a:xfrm>
            <a:off x="4420300" y="1143700"/>
            <a:ext cx="4267201" cy="32824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Logos</a:t>
            </a:r>
            <a:endParaRPr/>
          </a:p>
        </p:txBody>
      </p:sp>
      <p:sp>
        <p:nvSpPr>
          <p:cNvPr id="142" name="Google Shape;142;p24"/>
          <p:cNvSpPr txBox="1"/>
          <p:nvPr>
            <p:ph idx="1" type="body"/>
          </p:nvPr>
        </p:nvSpPr>
        <p:spPr>
          <a:xfrm>
            <a:off x="311700" y="117892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Ask anything</a:t>
            </a:r>
            <a:endParaRPr/>
          </a:p>
          <a:p>
            <a:pPr indent="-317500" lvl="1" marL="914400" rtl="0" algn="l">
              <a:spcBef>
                <a:spcPts val="0"/>
              </a:spcBef>
              <a:spcAft>
                <a:spcPts val="0"/>
              </a:spcAft>
              <a:buSzPts val="1400"/>
              <a:buChar char="○"/>
            </a:pPr>
            <a:r>
              <a:rPr lang="en"/>
              <a:t>Weather report</a:t>
            </a:r>
            <a:endParaRPr/>
          </a:p>
          <a:p>
            <a:pPr indent="-317500" lvl="1" marL="914400" rtl="0" algn="l">
              <a:spcBef>
                <a:spcPts val="0"/>
              </a:spcBef>
              <a:spcAft>
                <a:spcPts val="0"/>
              </a:spcAft>
              <a:buSzPts val="1400"/>
              <a:buChar char="○"/>
            </a:pPr>
            <a:r>
              <a:rPr lang="en"/>
              <a:t>Recipe for food</a:t>
            </a:r>
            <a:endParaRPr/>
          </a:p>
          <a:p>
            <a:pPr indent="-317500" lvl="1" marL="914400" rtl="0" algn="l">
              <a:spcBef>
                <a:spcPts val="0"/>
              </a:spcBef>
              <a:spcAft>
                <a:spcPts val="0"/>
              </a:spcAft>
              <a:buSzPts val="1400"/>
              <a:buChar char="○"/>
            </a:pPr>
            <a:r>
              <a:rPr lang="en"/>
              <a:t>Your homework</a:t>
            </a:r>
            <a:endParaRPr/>
          </a:p>
          <a:p>
            <a:pPr indent="-317500" lvl="1" marL="914400" rtl="0" algn="l">
              <a:spcBef>
                <a:spcPts val="0"/>
              </a:spcBef>
              <a:spcAft>
                <a:spcPts val="0"/>
              </a:spcAft>
              <a:buSzPts val="1400"/>
              <a:buChar char="○"/>
            </a:pPr>
            <a:r>
              <a:rPr lang="en"/>
              <a:t>Set the mood for a party</a:t>
            </a:r>
            <a:endParaRPr/>
          </a:p>
          <a:p>
            <a:pPr indent="-317500" lvl="1" marL="914400" rtl="0" algn="l">
              <a:spcBef>
                <a:spcPts val="0"/>
              </a:spcBef>
              <a:spcAft>
                <a:spcPts val="0"/>
              </a:spcAft>
              <a:buSzPts val="1400"/>
              <a:buChar char="○"/>
            </a:pPr>
            <a:r>
              <a:rPr lang="en"/>
              <a:t>Play music</a:t>
            </a:r>
            <a:endParaRPr/>
          </a:p>
          <a:p>
            <a:pPr indent="-317500" lvl="1" marL="914400" rtl="0" algn="l">
              <a:spcBef>
                <a:spcPts val="0"/>
              </a:spcBef>
              <a:spcAft>
                <a:spcPts val="0"/>
              </a:spcAft>
              <a:buSzPts val="1400"/>
              <a:buChar char="○"/>
            </a:pPr>
            <a:r>
              <a:rPr lang="en"/>
              <a:t>Make a phone call</a:t>
            </a:r>
            <a:endParaRPr/>
          </a:p>
          <a:p>
            <a:pPr indent="0" lvl="0" marL="914400" rtl="0" algn="l">
              <a:spcBef>
                <a:spcPts val="1600"/>
              </a:spcBef>
              <a:spcAft>
                <a:spcPts val="1600"/>
              </a:spcAft>
              <a:buNone/>
            </a:pPr>
            <a:r>
              <a:t/>
            </a:r>
            <a:endParaRPr/>
          </a:p>
        </p:txBody>
      </p:sp>
      <p:pic>
        <p:nvPicPr>
          <p:cNvPr id="143" name="Google Shape;143;p24"/>
          <p:cNvPicPr preferRelativeResize="0"/>
          <p:nvPr/>
        </p:nvPicPr>
        <p:blipFill>
          <a:blip r:embed="rId3">
            <a:alphaModFix/>
          </a:blip>
          <a:stretch>
            <a:fillRect/>
          </a:stretch>
        </p:blipFill>
        <p:spPr>
          <a:xfrm>
            <a:off x="4089725" y="363550"/>
            <a:ext cx="3720524" cy="2360250"/>
          </a:xfrm>
          <a:prstGeom prst="rect">
            <a:avLst/>
          </a:prstGeom>
          <a:noFill/>
          <a:ln>
            <a:noFill/>
          </a:ln>
        </p:spPr>
      </p:pic>
      <p:pic>
        <p:nvPicPr>
          <p:cNvPr id="144" name="Google Shape;144;p24"/>
          <p:cNvPicPr preferRelativeResize="0"/>
          <p:nvPr/>
        </p:nvPicPr>
        <p:blipFill>
          <a:blip r:embed="rId4">
            <a:alphaModFix/>
          </a:blip>
          <a:stretch>
            <a:fillRect/>
          </a:stretch>
        </p:blipFill>
        <p:spPr>
          <a:xfrm>
            <a:off x="4386900" y="562275"/>
            <a:ext cx="3506875" cy="2612450"/>
          </a:xfrm>
          <a:prstGeom prst="rect">
            <a:avLst/>
          </a:prstGeom>
          <a:noFill/>
          <a:ln>
            <a:noFill/>
          </a:ln>
        </p:spPr>
      </p:pic>
      <p:pic>
        <p:nvPicPr>
          <p:cNvPr id="145" name="Google Shape;145;p24"/>
          <p:cNvPicPr preferRelativeResize="0"/>
          <p:nvPr/>
        </p:nvPicPr>
        <p:blipFill>
          <a:blip r:embed="rId5">
            <a:alphaModFix/>
          </a:blip>
          <a:stretch>
            <a:fillRect/>
          </a:stretch>
        </p:blipFill>
        <p:spPr>
          <a:xfrm>
            <a:off x="4686050" y="859076"/>
            <a:ext cx="3379600" cy="2915925"/>
          </a:xfrm>
          <a:prstGeom prst="rect">
            <a:avLst/>
          </a:prstGeom>
          <a:noFill/>
          <a:ln>
            <a:noFill/>
          </a:ln>
        </p:spPr>
      </p:pic>
      <p:pic>
        <p:nvPicPr>
          <p:cNvPr id="146" name="Google Shape;146;p24"/>
          <p:cNvPicPr preferRelativeResize="0"/>
          <p:nvPr/>
        </p:nvPicPr>
        <p:blipFill>
          <a:blip r:embed="rId6">
            <a:alphaModFix/>
          </a:blip>
          <a:stretch>
            <a:fillRect/>
          </a:stretch>
        </p:blipFill>
        <p:spPr>
          <a:xfrm>
            <a:off x="5014950" y="1115550"/>
            <a:ext cx="3379600" cy="2974050"/>
          </a:xfrm>
          <a:prstGeom prst="rect">
            <a:avLst/>
          </a:prstGeom>
          <a:noFill/>
          <a:ln>
            <a:noFill/>
          </a:ln>
        </p:spPr>
      </p:pic>
      <p:pic>
        <p:nvPicPr>
          <p:cNvPr id="147" name="Google Shape;147;p24"/>
          <p:cNvPicPr preferRelativeResize="0"/>
          <p:nvPr/>
        </p:nvPicPr>
        <p:blipFill>
          <a:blip r:embed="rId7">
            <a:alphaModFix/>
          </a:blip>
          <a:stretch>
            <a:fillRect/>
          </a:stretch>
        </p:blipFill>
        <p:spPr>
          <a:xfrm>
            <a:off x="5417175" y="1429800"/>
            <a:ext cx="3257550" cy="2914650"/>
          </a:xfrm>
          <a:prstGeom prst="rect">
            <a:avLst/>
          </a:prstGeom>
          <a:noFill/>
          <a:ln>
            <a:noFill/>
          </a:ln>
        </p:spPr>
      </p:pic>
      <p:pic>
        <p:nvPicPr>
          <p:cNvPr id="148" name="Google Shape;148;p24"/>
          <p:cNvPicPr preferRelativeResize="0"/>
          <p:nvPr/>
        </p:nvPicPr>
        <p:blipFill>
          <a:blip r:embed="rId8">
            <a:alphaModFix/>
          </a:blip>
          <a:stretch>
            <a:fillRect/>
          </a:stretch>
        </p:blipFill>
        <p:spPr>
          <a:xfrm>
            <a:off x="5797575" y="1657350"/>
            <a:ext cx="3034725" cy="32078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Logos</a:t>
            </a:r>
            <a:endParaRPr/>
          </a:p>
        </p:txBody>
      </p:sp>
      <p:sp>
        <p:nvSpPr>
          <p:cNvPr id="154" name="Google Shape;154;p25"/>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No matter what you are doing, alexa can help.</a:t>
            </a:r>
            <a:endParaRPr/>
          </a:p>
          <a:p>
            <a:pPr indent="-317500" lvl="1" marL="914400" rtl="0" algn="l">
              <a:spcBef>
                <a:spcPts val="0"/>
              </a:spcBef>
              <a:spcAft>
                <a:spcPts val="0"/>
              </a:spcAft>
              <a:buSzPts val="1400"/>
              <a:buChar char="○"/>
            </a:pPr>
            <a:r>
              <a:rPr lang="en"/>
              <a:t>Free your hands</a:t>
            </a:r>
            <a:endParaRPr/>
          </a:p>
        </p:txBody>
      </p:sp>
      <p:pic>
        <p:nvPicPr>
          <p:cNvPr id="155" name="Google Shape;155;p25"/>
          <p:cNvPicPr preferRelativeResize="0"/>
          <p:nvPr/>
        </p:nvPicPr>
        <p:blipFill>
          <a:blip r:embed="rId3">
            <a:alphaModFix/>
          </a:blip>
          <a:stretch>
            <a:fillRect/>
          </a:stretch>
        </p:blipFill>
        <p:spPr>
          <a:xfrm>
            <a:off x="4724400" y="1170125"/>
            <a:ext cx="4267200" cy="284618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Logos</a:t>
            </a:r>
            <a:endParaRPr/>
          </a:p>
        </p:txBody>
      </p:sp>
      <p:sp>
        <p:nvSpPr>
          <p:cNvPr id="161" name="Google Shape;161;p26"/>
          <p:cNvSpPr txBox="1"/>
          <p:nvPr>
            <p:ph idx="1" type="body"/>
          </p:nvPr>
        </p:nvSpPr>
        <p:spPr>
          <a:xfrm>
            <a:off x="311700" y="11259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Understand</a:t>
            </a:r>
            <a:r>
              <a:rPr lang="en"/>
              <a:t> you better than a real person</a:t>
            </a:r>
            <a:endParaRPr/>
          </a:p>
        </p:txBody>
      </p:sp>
      <p:pic>
        <p:nvPicPr>
          <p:cNvPr id="162" name="Google Shape;162;p26"/>
          <p:cNvPicPr preferRelativeResize="0"/>
          <p:nvPr/>
        </p:nvPicPr>
        <p:blipFill>
          <a:blip r:embed="rId3">
            <a:alphaModFix/>
          </a:blip>
          <a:stretch>
            <a:fillRect/>
          </a:stretch>
        </p:blipFill>
        <p:spPr>
          <a:xfrm>
            <a:off x="4572000" y="1003575"/>
            <a:ext cx="4239075" cy="3661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168" name="Google Shape;168;p27"/>
          <p:cNvSpPr txBox="1"/>
          <p:nvPr>
            <p:ph idx="1" type="body"/>
          </p:nvPr>
        </p:nvSpPr>
        <p:spPr>
          <a:xfrm>
            <a:off x="311700" y="1152475"/>
            <a:ext cx="3776400" cy="390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Overall, the commercial provided a good, convincing message to buy their product with the help of ethos,pathos and logos </a:t>
            </a:r>
            <a:endParaRPr/>
          </a:p>
          <a:p>
            <a:pPr indent="-342900" lvl="0" marL="457200" rtl="0" algn="l">
              <a:spcBef>
                <a:spcPts val="0"/>
              </a:spcBef>
              <a:spcAft>
                <a:spcPts val="0"/>
              </a:spcAft>
              <a:buSzPts val="1800"/>
              <a:buChar char="-"/>
            </a:pPr>
            <a:r>
              <a:rPr lang="en"/>
              <a:t>The commercial will leave an impact on people who may even decide to seek out and buy the product after watching this due to the influence from celebrities, comedy, and the use of ethos, pathos, and logos</a:t>
            </a:r>
            <a:endParaRPr/>
          </a:p>
        </p:txBody>
      </p:sp>
      <p:pic>
        <p:nvPicPr>
          <p:cNvPr id="169" name="Google Shape;169;p27"/>
          <p:cNvPicPr preferRelativeResize="0"/>
          <p:nvPr/>
        </p:nvPicPr>
        <p:blipFill>
          <a:blip r:embed="rId3">
            <a:alphaModFix/>
          </a:blip>
          <a:stretch>
            <a:fillRect/>
          </a:stretch>
        </p:blipFill>
        <p:spPr>
          <a:xfrm>
            <a:off x="4640025" y="1051825"/>
            <a:ext cx="3464575" cy="3039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501475" y="-71725"/>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Introduction</a:t>
            </a:r>
            <a:endParaRPr sz="3600"/>
          </a:p>
        </p:txBody>
      </p:sp>
      <p:sp>
        <p:nvSpPr>
          <p:cNvPr id="71" name="Google Shape;71;p14"/>
          <p:cNvSpPr txBox="1"/>
          <p:nvPr>
            <p:ph idx="1" type="body"/>
          </p:nvPr>
        </p:nvSpPr>
        <p:spPr>
          <a:xfrm>
            <a:off x="501475" y="530275"/>
            <a:ext cx="2454600" cy="45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-Alexa Loses Her Voice is a 2018 Super Bowl commercial focusing on promoting Amazon’s product Alexa which is a voice command speaker who assists your different questions and commands</a:t>
            </a:r>
            <a:endParaRPr sz="1400"/>
          </a:p>
          <a:p>
            <a:pPr indent="0" lvl="0" marL="0" rtl="0" algn="l">
              <a:spcBef>
                <a:spcPts val="1600"/>
              </a:spcBef>
              <a:spcAft>
                <a:spcPts val="0"/>
              </a:spcAft>
              <a:buNone/>
            </a:pPr>
            <a:r>
              <a:rPr lang="en" sz="1400"/>
              <a:t>The commercial uses a  comedic approach to advertise the Alexa with a cast of celebrities including Jeff Bezos, Gordon Ramsay, Rebel Wilson, Cardi B and Sir Anthony Hopkins</a:t>
            </a:r>
            <a:endParaRPr sz="1400"/>
          </a:p>
          <a:p>
            <a:pPr indent="0" lvl="0" marL="0" rtl="0" algn="l">
              <a:spcBef>
                <a:spcPts val="1600"/>
              </a:spcBef>
              <a:spcAft>
                <a:spcPts val="1600"/>
              </a:spcAft>
              <a:buNone/>
            </a:pPr>
            <a:r>
              <a:rPr lang="en" sz="1400" u="sng">
                <a:solidFill>
                  <a:schemeClr val="hlink"/>
                </a:solidFill>
                <a:hlinkClick r:id="rId3"/>
              </a:rPr>
              <a:t>https://www.youtube.com/watch?v=iNxvsxU2rJE</a:t>
            </a:r>
            <a:endParaRPr sz="1100"/>
          </a:p>
        </p:txBody>
      </p:sp>
      <p:pic>
        <p:nvPicPr>
          <p:cNvPr id="72" name="Google Shape;72;p14"/>
          <p:cNvPicPr preferRelativeResize="0"/>
          <p:nvPr/>
        </p:nvPicPr>
        <p:blipFill>
          <a:blip r:embed="rId4">
            <a:alphaModFix/>
          </a:blip>
          <a:stretch>
            <a:fillRect/>
          </a:stretch>
        </p:blipFill>
        <p:spPr>
          <a:xfrm>
            <a:off x="3838675" y="799200"/>
            <a:ext cx="4239075" cy="366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Ethos: Credible</a:t>
            </a:r>
            <a:endParaRPr/>
          </a:p>
        </p:txBody>
      </p:sp>
      <p:sp>
        <p:nvSpPr>
          <p:cNvPr id="78" name="Google Shape;78;p15"/>
          <p:cNvSpPr txBox="1"/>
          <p:nvPr>
            <p:ph idx="1" type="body"/>
          </p:nvPr>
        </p:nvSpPr>
        <p:spPr>
          <a:xfrm>
            <a:off x="311700" y="1152475"/>
            <a:ext cx="3966900" cy="3416400"/>
          </a:xfrm>
          <a:prstGeom prst="rect">
            <a:avLst/>
          </a:prstGeom>
        </p:spPr>
        <p:txBody>
          <a:bodyPr anchorCtr="0" anchor="ctr" bIns="91425" lIns="91425" spcFirstLastPara="1" rIns="91425" wrap="square" tIns="91425">
            <a:noAutofit/>
          </a:bodyPr>
          <a:lstStyle/>
          <a:p>
            <a:pPr indent="-342900" lvl="0" marL="457200" rtl="0" algn="ctr">
              <a:spcBef>
                <a:spcPts val="0"/>
              </a:spcBef>
              <a:spcAft>
                <a:spcPts val="0"/>
              </a:spcAft>
              <a:buSzPts val="1800"/>
              <a:buChar char="●"/>
            </a:pPr>
            <a:r>
              <a:rPr lang="en"/>
              <a:t>Jeff </a:t>
            </a:r>
            <a:r>
              <a:rPr lang="en"/>
              <a:t>Bezos</a:t>
            </a:r>
            <a:r>
              <a:rPr lang="en"/>
              <a:t> sets the tone at the top as </a:t>
            </a:r>
            <a:r>
              <a:rPr lang="en"/>
              <a:t>Amazon's</a:t>
            </a:r>
            <a:r>
              <a:rPr lang="en"/>
              <a:t> CEO  </a:t>
            </a:r>
            <a:endParaRPr/>
          </a:p>
          <a:p>
            <a:pPr indent="0" lvl="0" marL="457200" rtl="0" algn="l">
              <a:spcBef>
                <a:spcPts val="1600"/>
              </a:spcBef>
              <a:spcAft>
                <a:spcPts val="0"/>
              </a:spcAft>
              <a:buNone/>
            </a:pPr>
            <a:r>
              <a:t/>
            </a:r>
            <a:endParaRPr sz="1200">
              <a:latin typeface="Roboto"/>
              <a:ea typeface="Roboto"/>
              <a:cs typeface="Roboto"/>
              <a:sym typeface="Roboto"/>
            </a:endParaRPr>
          </a:p>
          <a:p>
            <a:pPr indent="0" lvl="0" marL="457200" rtl="0" algn="l">
              <a:spcBef>
                <a:spcPts val="1600"/>
              </a:spcBef>
              <a:spcAft>
                <a:spcPts val="1600"/>
              </a:spcAft>
              <a:buNone/>
            </a:pPr>
            <a:r>
              <a:t/>
            </a:r>
            <a:endParaRPr/>
          </a:p>
        </p:txBody>
      </p:sp>
      <p:pic>
        <p:nvPicPr>
          <p:cNvPr id="79" name="Google Shape;79;p15"/>
          <p:cNvPicPr preferRelativeResize="0"/>
          <p:nvPr/>
        </p:nvPicPr>
        <p:blipFill>
          <a:blip r:embed="rId3">
            <a:alphaModFix/>
          </a:blip>
          <a:stretch>
            <a:fillRect/>
          </a:stretch>
        </p:blipFill>
        <p:spPr>
          <a:xfrm>
            <a:off x="4800050" y="661263"/>
            <a:ext cx="3313503" cy="38209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Ethos: Trust</a:t>
            </a:r>
            <a:endParaRPr/>
          </a:p>
        </p:txBody>
      </p:sp>
      <p:sp>
        <p:nvSpPr>
          <p:cNvPr id="85" name="Google Shape;85;p16"/>
          <p:cNvSpPr txBox="1"/>
          <p:nvPr>
            <p:ph idx="1" type="body"/>
          </p:nvPr>
        </p:nvSpPr>
        <p:spPr>
          <a:xfrm>
            <a:off x="311700" y="1152475"/>
            <a:ext cx="3044400" cy="3416400"/>
          </a:xfrm>
          <a:prstGeom prst="rect">
            <a:avLst/>
          </a:prstGeom>
        </p:spPr>
        <p:txBody>
          <a:bodyPr anchorCtr="0" anchor="ctr" bIns="91425" lIns="91425" spcFirstLastPara="1" rIns="91425" wrap="square" tIns="91425">
            <a:noAutofit/>
          </a:bodyPr>
          <a:lstStyle/>
          <a:p>
            <a:pPr indent="-342900" lvl="0" marL="457200" rtl="0" algn="ctr">
              <a:spcBef>
                <a:spcPts val="0"/>
              </a:spcBef>
              <a:spcAft>
                <a:spcPts val="0"/>
              </a:spcAft>
              <a:buSzPts val="1800"/>
              <a:buChar char="●"/>
            </a:pPr>
            <a:r>
              <a:rPr lang="en"/>
              <a:t>Alexa is for YOU</a:t>
            </a:r>
            <a:endParaRPr/>
          </a:p>
        </p:txBody>
      </p:sp>
      <p:pic>
        <p:nvPicPr>
          <p:cNvPr id="86" name="Google Shape;86;p16"/>
          <p:cNvPicPr preferRelativeResize="0"/>
          <p:nvPr/>
        </p:nvPicPr>
        <p:blipFill>
          <a:blip r:embed="rId3">
            <a:alphaModFix/>
          </a:blip>
          <a:stretch>
            <a:fillRect/>
          </a:stretch>
        </p:blipFill>
        <p:spPr>
          <a:xfrm>
            <a:off x="4220900" y="686900"/>
            <a:ext cx="4687001" cy="3818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239250" y="408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Ethos: Ethical</a:t>
            </a:r>
            <a:endParaRPr/>
          </a:p>
        </p:txBody>
      </p:sp>
      <p:pic>
        <p:nvPicPr>
          <p:cNvPr id="92" name="Google Shape;92;p17"/>
          <p:cNvPicPr preferRelativeResize="0"/>
          <p:nvPr/>
        </p:nvPicPr>
        <p:blipFill>
          <a:blip r:embed="rId3">
            <a:alphaModFix/>
          </a:blip>
          <a:stretch>
            <a:fillRect/>
          </a:stretch>
        </p:blipFill>
        <p:spPr>
          <a:xfrm>
            <a:off x="2417250" y="3297300"/>
            <a:ext cx="4419074" cy="1079651"/>
          </a:xfrm>
          <a:prstGeom prst="rect">
            <a:avLst/>
          </a:prstGeom>
          <a:noFill/>
          <a:ln>
            <a:noFill/>
          </a:ln>
          <a:effectLst>
            <a:reflection blurRad="0" dir="5400000" dist="657225" endA="0" endPos="9000" fadeDir="5400012" kx="0" rotWithShape="0" algn="bl" stA="14000" stPos="0" sy="-100000" ky="0"/>
          </a:effectLst>
        </p:spPr>
      </p:pic>
      <p:sp>
        <p:nvSpPr>
          <p:cNvPr id="93" name="Google Shape;93;p17"/>
          <p:cNvSpPr txBox="1"/>
          <p:nvPr>
            <p:ph idx="1" type="body"/>
          </p:nvPr>
        </p:nvSpPr>
        <p:spPr>
          <a:xfrm>
            <a:off x="354000" y="1106950"/>
            <a:ext cx="8291100" cy="16470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t/>
            </a:r>
            <a:endParaRPr/>
          </a:p>
          <a:p>
            <a:pPr indent="-342900" lvl="0" marL="457200" rtl="0" algn="ctr">
              <a:spcBef>
                <a:spcPts val="1600"/>
              </a:spcBef>
              <a:spcAft>
                <a:spcPts val="0"/>
              </a:spcAft>
              <a:buSzPts val="1800"/>
              <a:buChar char="●"/>
            </a:pPr>
            <a:r>
              <a:rPr lang="en"/>
              <a:t>Amazon Values Privacy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379975" y="4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Ethos: </a:t>
            </a:r>
            <a:r>
              <a:rPr lang="en"/>
              <a:t>Character</a:t>
            </a:r>
            <a:r>
              <a:rPr lang="en"/>
              <a:t> </a:t>
            </a:r>
            <a:endParaRPr/>
          </a:p>
        </p:txBody>
      </p:sp>
      <p:sp>
        <p:nvSpPr>
          <p:cNvPr id="99" name="Google Shape;99;p18"/>
          <p:cNvSpPr txBox="1"/>
          <p:nvPr>
            <p:ph idx="1" type="body"/>
          </p:nvPr>
        </p:nvSpPr>
        <p:spPr>
          <a:xfrm>
            <a:off x="311700" y="1152475"/>
            <a:ext cx="3921300" cy="341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342900" lvl="0" marL="457200" rtl="0" algn="ctr">
              <a:spcBef>
                <a:spcPts val="1600"/>
              </a:spcBef>
              <a:spcAft>
                <a:spcPts val="0"/>
              </a:spcAft>
              <a:buSzPts val="1800"/>
              <a:buChar char="●"/>
            </a:pPr>
            <a:r>
              <a:rPr lang="en"/>
              <a:t>Alexa has a good reputation! </a:t>
            </a:r>
            <a:endParaRPr/>
          </a:p>
          <a:p>
            <a:pPr indent="457200" lvl="0" marL="914400" rtl="0" algn="l">
              <a:spcBef>
                <a:spcPts val="1600"/>
              </a:spcBef>
              <a:spcAft>
                <a:spcPts val="1600"/>
              </a:spcAft>
              <a:buNone/>
            </a:pPr>
            <a:r>
              <a:rPr lang="en"/>
              <a:t> </a:t>
            </a:r>
            <a:endParaRPr/>
          </a:p>
        </p:txBody>
      </p:sp>
      <p:pic>
        <p:nvPicPr>
          <p:cNvPr id="100" name="Google Shape;100;p18"/>
          <p:cNvPicPr preferRelativeResize="0"/>
          <p:nvPr/>
        </p:nvPicPr>
        <p:blipFill>
          <a:blip r:embed="rId3">
            <a:alphaModFix/>
          </a:blip>
          <a:stretch>
            <a:fillRect/>
          </a:stretch>
        </p:blipFill>
        <p:spPr>
          <a:xfrm>
            <a:off x="4380925" y="818325"/>
            <a:ext cx="1857375" cy="2047875"/>
          </a:xfrm>
          <a:prstGeom prst="rect">
            <a:avLst/>
          </a:prstGeom>
          <a:noFill/>
          <a:ln>
            <a:noFill/>
          </a:ln>
        </p:spPr>
      </p:pic>
      <p:pic>
        <p:nvPicPr>
          <p:cNvPr id="101" name="Google Shape;101;p18"/>
          <p:cNvPicPr preferRelativeResize="0"/>
          <p:nvPr/>
        </p:nvPicPr>
        <p:blipFill>
          <a:blip r:embed="rId4">
            <a:alphaModFix/>
          </a:blip>
          <a:stretch>
            <a:fillRect/>
          </a:stretch>
        </p:blipFill>
        <p:spPr>
          <a:xfrm>
            <a:off x="5962825" y="1288000"/>
            <a:ext cx="2799325" cy="1905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9"/>
          <p:cNvSpPr txBox="1"/>
          <p:nvPr>
            <p:ph idx="1" type="body"/>
          </p:nvPr>
        </p:nvSpPr>
        <p:spPr>
          <a:xfrm>
            <a:off x="48450" y="1378175"/>
            <a:ext cx="3334500" cy="340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Sense of Community</a:t>
            </a:r>
            <a:endParaRPr sz="1800"/>
          </a:p>
          <a:p>
            <a:pPr indent="0" lvl="0" marL="0" rtl="0" algn="ctr">
              <a:spcBef>
                <a:spcPts val="1600"/>
              </a:spcBef>
              <a:spcAft>
                <a:spcPts val="0"/>
              </a:spcAft>
              <a:buNone/>
            </a:pPr>
            <a:r>
              <a:t/>
            </a:r>
            <a:endParaRPr/>
          </a:p>
          <a:p>
            <a:pPr indent="0" lvl="0" marL="0" rtl="0" algn="l">
              <a:spcBef>
                <a:spcPts val="1600"/>
              </a:spcBef>
              <a:spcAft>
                <a:spcPts val="0"/>
              </a:spcAft>
              <a:buNone/>
            </a:pPr>
            <a:r>
              <a:rPr lang="en" sz="1800"/>
              <a:t>Different Walks of life</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rPr lang="en" sz="1800"/>
              <a:t>Everyone has it why don’t I?</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rPr lang="en" sz="1800"/>
              <a:t>News scene</a:t>
            </a:r>
            <a:endParaRPr sz="18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07" name="Google Shape;107;p19"/>
          <p:cNvSpPr txBox="1"/>
          <p:nvPr>
            <p:ph type="title"/>
          </p:nvPr>
        </p:nvSpPr>
        <p:spPr>
          <a:xfrm>
            <a:off x="311700" y="324775"/>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Pathos</a:t>
            </a:r>
            <a:endParaRPr sz="3600"/>
          </a:p>
        </p:txBody>
      </p:sp>
      <p:pic>
        <p:nvPicPr>
          <p:cNvPr descr="Image result for Alexa community" id="108" name="Google Shape;108;p19"/>
          <p:cNvPicPr preferRelativeResize="0"/>
          <p:nvPr/>
        </p:nvPicPr>
        <p:blipFill>
          <a:blip r:embed="rId3">
            <a:alphaModFix/>
          </a:blip>
          <a:stretch>
            <a:fillRect/>
          </a:stretch>
        </p:blipFill>
        <p:spPr>
          <a:xfrm>
            <a:off x="4154725" y="461925"/>
            <a:ext cx="4219651" cy="42196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ph idx="1" type="body"/>
          </p:nvPr>
        </p:nvSpPr>
        <p:spPr>
          <a:xfrm>
            <a:off x="48450" y="1229575"/>
            <a:ext cx="3334500" cy="317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Chase of a better life</a:t>
            </a:r>
            <a:endParaRPr sz="1800"/>
          </a:p>
          <a:p>
            <a:pPr indent="0" lvl="0" marL="0" rtl="0" algn="ctr">
              <a:spcBef>
                <a:spcPts val="1600"/>
              </a:spcBef>
              <a:spcAft>
                <a:spcPts val="0"/>
              </a:spcAft>
              <a:buNone/>
            </a:pPr>
            <a:r>
              <a:t/>
            </a:r>
            <a:endParaRPr sz="1800"/>
          </a:p>
          <a:p>
            <a:pPr indent="0" lvl="0" marL="0" rtl="0" algn="l">
              <a:spcBef>
                <a:spcPts val="1600"/>
              </a:spcBef>
              <a:spcAft>
                <a:spcPts val="0"/>
              </a:spcAft>
              <a:buNone/>
            </a:pPr>
            <a:r>
              <a:rPr lang="en" sz="1800"/>
              <a:t>Celebrities</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rPr lang="en" sz="1800"/>
              <a:t>Consumers shown as well off</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rPr lang="en" sz="1800"/>
              <a:t>Warm Dark Colors (Luxurious visual cues)</a:t>
            </a:r>
            <a:endParaRPr sz="18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14" name="Google Shape;114;p20"/>
          <p:cNvSpPr txBox="1"/>
          <p:nvPr>
            <p:ph type="title"/>
          </p:nvPr>
        </p:nvSpPr>
        <p:spPr>
          <a:xfrm>
            <a:off x="311700" y="315575"/>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Pathos</a:t>
            </a:r>
            <a:endParaRPr sz="3600"/>
          </a:p>
        </p:txBody>
      </p:sp>
      <p:pic>
        <p:nvPicPr>
          <p:cNvPr descr="Image result for money png" id="115" name="Google Shape;115;p20"/>
          <p:cNvPicPr preferRelativeResize="0"/>
          <p:nvPr/>
        </p:nvPicPr>
        <p:blipFill>
          <a:blip r:embed="rId3">
            <a:alphaModFix/>
          </a:blip>
          <a:stretch>
            <a:fillRect/>
          </a:stretch>
        </p:blipFill>
        <p:spPr>
          <a:xfrm>
            <a:off x="4572000" y="0"/>
            <a:ext cx="4021579"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1"/>
          <p:cNvSpPr txBox="1"/>
          <p:nvPr>
            <p:ph idx="1" type="body"/>
          </p:nvPr>
        </p:nvSpPr>
        <p:spPr>
          <a:xfrm>
            <a:off x="48450" y="898150"/>
            <a:ext cx="3334500" cy="317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Trust</a:t>
            </a:r>
            <a:endParaRPr sz="1800"/>
          </a:p>
          <a:p>
            <a:pPr indent="0" lvl="0" marL="0" rtl="0" algn="ctr">
              <a:spcBef>
                <a:spcPts val="1600"/>
              </a:spcBef>
              <a:spcAft>
                <a:spcPts val="0"/>
              </a:spcAft>
              <a:buNone/>
            </a:pPr>
            <a:r>
              <a:t/>
            </a:r>
            <a:endParaRPr sz="1800"/>
          </a:p>
          <a:p>
            <a:pPr indent="0" lvl="0" marL="0" rtl="0" algn="l">
              <a:spcBef>
                <a:spcPts val="1600"/>
              </a:spcBef>
              <a:spcAft>
                <a:spcPts val="0"/>
              </a:spcAft>
              <a:buNone/>
            </a:pPr>
            <a:r>
              <a:rPr lang="en" sz="1800"/>
              <a:t>Jeff bezos opening scene (Index Sign)</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rPr lang="en" sz="1800"/>
              <a:t>Lots of people have it</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rPr lang="en" sz="1800"/>
              <a:t>Proximity of consumers next to their Alexa (Depth visual cues)</a:t>
            </a:r>
            <a:endParaRPr sz="1800"/>
          </a:p>
        </p:txBody>
      </p:sp>
      <p:sp>
        <p:nvSpPr>
          <p:cNvPr id="121" name="Google Shape;121;p21"/>
          <p:cNvSpPr txBox="1"/>
          <p:nvPr>
            <p:ph type="title"/>
          </p:nvPr>
        </p:nvSpPr>
        <p:spPr>
          <a:xfrm>
            <a:off x="311700" y="30245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Pathos</a:t>
            </a:r>
            <a:endParaRPr sz="3600"/>
          </a:p>
        </p:txBody>
      </p:sp>
      <p:pic>
        <p:nvPicPr>
          <p:cNvPr descr="Related image" id="122" name="Google Shape;122;p21"/>
          <p:cNvPicPr preferRelativeResize="0"/>
          <p:nvPr/>
        </p:nvPicPr>
        <p:blipFill>
          <a:blip r:embed="rId3">
            <a:alphaModFix/>
          </a:blip>
          <a:stretch>
            <a:fillRect/>
          </a:stretch>
        </p:blipFill>
        <p:spPr>
          <a:xfrm>
            <a:off x="3314700" y="661988"/>
            <a:ext cx="5734051" cy="3819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