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
  </p:notesMasterIdLst>
  <p:sldIdLst>
    <p:sldId id="257"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4668" autoAdjust="0"/>
  </p:normalViewPr>
  <p:slideViewPr>
    <p:cSldViewPr>
      <p:cViewPr>
        <p:scale>
          <a:sx n="114" d="100"/>
          <a:sy n="114" d="100"/>
        </p:scale>
        <p:origin x="-88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6C0577-E287-473A-91F7-687AC8416CD9}" type="datetimeFigureOut">
              <a:rPr lang="en-US" smtClean="0"/>
              <a:t>12/23/2019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E775B9-46F5-42F7-A1FD-B5E55C2746AB}" type="slidenum">
              <a:rPr lang="en-US" smtClean="0"/>
              <a:t>‹#›</a:t>
            </a:fld>
            <a:endParaRPr lang="en-US"/>
          </a:p>
        </p:txBody>
      </p:sp>
    </p:spTree>
    <p:extLst>
      <p:ext uri="{BB962C8B-B14F-4D97-AF65-F5344CB8AC3E}">
        <p14:creationId xmlns:p14="http://schemas.microsoft.com/office/powerpoint/2010/main" val="3798212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All the five group members apparently preferred democratic leadership to other styles of leadership. With this style of leadership, there are certain common traits that are usually present in every leader of the style. These commonalities include:</a:t>
            </a:r>
          </a:p>
          <a:p>
            <a:r>
              <a:rPr lang="en-US" dirty="0" smtClean="0"/>
              <a:t>Promotion of a Free-Flow of Ideas</a:t>
            </a:r>
          </a:p>
          <a:p>
            <a:r>
              <a:rPr lang="en-US" dirty="0" smtClean="0"/>
              <a:t>Democratic leaders are never concerned with whether employees feel involved or not. This is because they go out of the way to seek out opinions from these individuals to help them make informed decisions. Input is seen as a resource that should be allowed to flow freely.</a:t>
            </a:r>
          </a:p>
          <a:p>
            <a:r>
              <a:rPr lang="en-US" dirty="0" smtClean="0"/>
              <a:t>Competence</a:t>
            </a:r>
          </a:p>
          <a:p>
            <a:r>
              <a:rPr lang="en-US" dirty="0" smtClean="0"/>
              <a:t>It has never been easy to be a leader loaded with myriads of ideas on their plate. Keeping some of these things straight can always be challenging hence explaining why an active democratic leader has to be competent and intelligent in how they approach and utilize ideas from </a:t>
            </a:r>
            <a:r>
              <a:rPr lang="en-US" dirty="0" smtClean="0"/>
              <a:t>employees (</a:t>
            </a:r>
            <a:r>
              <a:rPr lang="en-US" sz="1200" dirty="0" err="1" smtClean="0"/>
              <a:t>Amanchukwu</a:t>
            </a:r>
            <a:r>
              <a:rPr lang="en-US" sz="1200" dirty="0" smtClean="0"/>
              <a:t>, Stanley</a:t>
            </a:r>
            <a:r>
              <a:rPr lang="en-US" sz="1200" baseline="0" dirty="0" smtClean="0"/>
              <a:t> </a:t>
            </a:r>
            <a:r>
              <a:rPr lang="en-US" sz="1200" dirty="0" smtClean="0"/>
              <a:t>&amp; </a:t>
            </a:r>
            <a:r>
              <a:rPr lang="en-US" sz="1200" dirty="0" err="1" smtClean="0"/>
              <a:t>Ololube</a:t>
            </a:r>
            <a:r>
              <a:rPr lang="en-US" sz="1200" dirty="0" smtClean="0"/>
              <a:t>, 2015)</a:t>
            </a:r>
            <a:r>
              <a:rPr lang="en-US" dirty="0" smtClean="0"/>
              <a:t>. </a:t>
            </a:r>
            <a:r>
              <a:rPr lang="en-US" dirty="0" smtClean="0"/>
              <a:t>This is also tested when a leader has to come up with a balance and control in facilitating free-flowing conversations.</a:t>
            </a:r>
          </a:p>
          <a:p>
            <a:r>
              <a:rPr lang="en-US" dirty="0" smtClean="0"/>
              <a:t>The other commonality traits include:</a:t>
            </a:r>
          </a:p>
          <a:p>
            <a:r>
              <a:rPr lang="en-US" dirty="0" smtClean="0"/>
              <a:t>•	The Inspiration of Trust and Respect</a:t>
            </a:r>
          </a:p>
          <a:p>
            <a:r>
              <a:rPr lang="en-US" dirty="0" smtClean="0"/>
              <a:t>•	An Emphasis on Morality and Values</a:t>
            </a:r>
          </a:p>
          <a:p>
            <a:r>
              <a:rPr lang="en-US" dirty="0" smtClean="0"/>
              <a:t>•	An Honest and Open Mind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609EDB9-D66D-4EFF-9327-0EF2B95793A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679319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leader will always remain a source of inspiration to those serving under them, whether things flow in their direction or not.</a:t>
            </a:r>
            <a:r>
              <a:rPr lang="en-US" sz="1200" kern="1200" baseline="0" dirty="0" smtClean="0">
                <a:solidFill>
                  <a:schemeClr val="tx1"/>
                </a:solidFill>
                <a:effectLst/>
                <a:latin typeface="+mn-lt"/>
                <a:ea typeface="+mn-ea"/>
                <a:cs typeface="+mn-cs"/>
              </a:rPr>
              <a:t> Other set of strengths from transformation leader include being h</a:t>
            </a:r>
            <a:r>
              <a:rPr lang="en-US" dirty="0" smtClean="0"/>
              <a:t>elpful,</a:t>
            </a:r>
            <a:r>
              <a:rPr lang="en-US" baseline="0" dirty="0" smtClean="0"/>
              <a:t> f</a:t>
            </a:r>
            <a:r>
              <a:rPr lang="en-US" dirty="0" smtClean="0"/>
              <a:t>ull of motivation, always willing to listen to his subordinates and assist them to overcome their issues </a:t>
            </a:r>
            <a:r>
              <a:rPr lang="en-US" smtClean="0"/>
              <a:t>and </a:t>
            </a:r>
            <a:r>
              <a:rPr lang="en-US" smtClean="0"/>
              <a:t>visionary (</a:t>
            </a:r>
            <a:r>
              <a:rPr lang="en-US" sz="1200" smtClean="0"/>
              <a:t>Malik et al., 2016)</a:t>
            </a:r>
            <a:r>
              <a:rPr lang="en-US" smtClean="0"/>
              <a:t>. </a:t>
            </a:r>
            <a:r>
              <a:rPr lang="en-US" dirty="0" smtClean="0"/>
              <a:t>On the other hand, being a democratic leader, there are certain</a:t>
            </a:r>
            <a:r>
              <a:rPr lang="en-US" baseline="0" dirty="0" smtClean="0"/>
              <a:t> traits that automatically become ingrained on an individual. These forms the set of weaknesses which include a leader s</a:t>
            </a:r>
            <a:r>
              <a:rPr lang="en-US" dirty="0" smtClean="0"/>
              <a:t>ometimes becoming</a:t>
            </a:r>
            <a:r>
              <a:rPr lang="en-US" baseline="0" dirty="0" smtClean="0"/>
              <a:t> too</a:t>
            </a:r>
            <a:r>
              <a:rPr lang="en-US" dirty="0" smtClean="0"/>
              <a:t> engrossed with causing change hence dictating others</a:t>
            </a:r>
            <a:r>
              <a:rPr lang="en-US" baseline="0" dirty="0" smtClean="0"/>
              <a:t> and being </a:t>
            </a:r>
            <a:r>
              <a:rPr lang="en-US" dirty="0" smtClean="0"/>
              <a:t>carried away with others’ success thereby loosing sight of other associates.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Democratic leadership has key components that underscore its superiority over other styles of leadership. These component bring together other significant leadership styles such as transactional leadership, transparent and transcendent leadership (</a:t>
            </a:r>
            <a:r>
              <a:rPr lang="en-US" dirty="0" smtClean="0"/>
              <a:t>Banks et al., 2016)</a:t>
            </a:r>
            <a:r>
              <a:rPr lang="en-US" baseline="0" dirty="0" smtClean="0"/>
              <a:t>. All these equip an individual with some of the most sort for qualities such as congruence between leadership goals, creative ideas conception, planning and many more. At the end of the day, the most preferred style of leadership transformation.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5160E95-E0F9-DA4A-BEE0-41E73377647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403716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D0A5BA-52B7-4D40-8738-B5198E9D118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99782FFE-1BF5-44AA-8442-326463D110E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30957EB-F4DD-4C1C-9A3D-B81CD7221DAB}"/>
              </a:ext>
            </a:extLst>
          </p:cNvPr>
          <p:cNvSpPr>
            <a:spLocks noGrp="1"/>
          </p:cNvSpPr>
          <p:nvPr>
            <p:ph type="dt" sz="half" idx="10"/>
          </p:nvPr>
        </p:nvSpPr>
        <p:spPr/>
        <p:txBody>
          <a:body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7C468540-2712-4191-9743-CFB2F14F0DC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BC392FA5-C991-466B-B6A2-30FB944B290D}"/>
              </a:ext>
            </a:extLst>
          </p:cNvPr>
          <p:cNvSpPr>
            <a:spLocks noGrp="1"/>
          </p:cNvSpPr>
          <p:nvPr>
            <p:ph type="sldNum" sz="quarter" idx="12"/>
          </p:nvPr>
        </p:nvSpPr>
        <p:spPr/>
        <p:txBody>
          <a:body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336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6194A7-FC25-4C93-AF48-2F96EE96E3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CFC8512-5650-4D63-8025-3F4DCA9FE5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EE9ECD4-9016-4729-B180-FF69905D9E5D}"/>
              </a:ext>
            </a:extLst>
          </p:cNvPr>
          <p:cNvSpPr>
            <a:spLocks noGrp="1"/>
          </p:cNvSpPr>
          <p:nvPr>
            <p:ph type="dt" sz="half" idx="10"/>
          </p:nvPr>
        </p:nvSpPr>
        <p:spPr/>
        <p:txBody>
          <a:body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C768D3A2-190E-4394-A845-C7B856A2A37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DF329225-61DD-4E61-987E-277960494DBD}"/>
              </a:ext>
            </a:extLst>
          </p:cNvPr>
          <p:cNvSpPr>
            <a:spLocks noGrp="1"/>
          </p:cNvSpPr>
          <p:nvPr>
            <p:ph type="sldNum" sz="quarter" idx="12"/>
          </p:nvPr>
        </p:nvSpPr>
        <p:spPr/>
        <p:txBody>
          <a:body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028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88C3C45-79F7-4537-86AA-5D2A257CC62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A8EDF44-47F4-4213-879C-4E85D0BCB20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AF422FE-9E3A-4F07-8230-BAFCA8F00ECA}"/>
              </a:ext>
            </a:extLst>
          </p:cNvPr>
          <p:cNvSpPr>
            <a:spLocks noGrp="1"/>
          </p:cNvSpPr>
          <p:nvPr>
            <p:ph type="dt" sz="half" idx="10"/>
          </p:nvPr>
        </p:nvSpPr>
        <p:spPr/>
        <p:txBody>
          <a:body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FF6E1F62-924D-46E2-8CAB-0356E2C27ED1}"/>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02F967A9-7BD9-41E5-A322-4DA393CE7140}"/>
              </a:ext>
            </a:extLst>
          </p:cNvPr>
          <p:cNvSpPr>
            <a:spLocks noGrp="1"/>
          </p:cNvSpPr>
          <p:nvPr>
            <p:ph type="sldNum" sz="quarter" idx="12"/>
          </p:nvPr>
        </p:nvSpPr>
        <p:spPr/>
        <p:txBody>
          <a:body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4151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866216" y="2099733"/>
            <a:ext cx="6619244"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866216" y="4777380"/>
            <a:ext cx="6619244"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5414" y="1830325"/>
            <a:ext cx="990599" cy="228599"/>
          </a:xfrm>
        </p:spPr>
        <p:txBody>
          <a:bodyPr anchor="t"/>
          <a:lstStyle>
            <a:lvl1pPr algn="l">
              <a:defRPr b="0" i="0">
                <a:solidFill>
                  <a:schemeClr val="bg1">
                    <a:alpha val="60000"/>
                  </a:schemeClr>
                </a:solidFill>
              </a:defRPr>
            </a:lvl1pPr>
          </a:lstStyle>
          <a:p>
            <a:fld id="{B61BEF0D-F0BB-DE4B-95CE-6DB70DBA9567}" type="datetimeFigureOut">
              <a:rPr lang="en-US" smtClean="0">
                <a:solidFill>
                  <a:prstClr val="white">
                    <a:alpha val="60000"/>
                  </a:prstClr>
                </a:solidFill>
              </a:rPr>
              <a:pPr/>
              <a:t>12/23/2019</a:t>
            </a:fld>
            <a:endParaRPr lang="en-US" dirty="0">
              <a:solidFill>
                <a:prstClr val="white">
                  <a:alpha val="60000"/>
                </a:prstClr>
              </a:solidFill>
            </a:endParaRPr>
          </a:p>
        </p:txBody>
      </p:sp>
      <p:sp>
        <p:nvSpPr>
          <p:cNvPr id="5" name="Footer Placeholder 4"/>
          <p:cNvSpPr>
            <a:spLocks noGrp="1"/>
          </p:cNvSpPr>
          <p:nvPr>
            <p:ph type="ftr" sz="quarter" idx="11"/>
          </p:nvPr>
        </p:nvSpPr>
        <p:spPr bwMode="gray">
          <a:xfrm rot="5400000">
            <a:off x="6231508" y="3265933"/>
            <a:ext cx="3859795" cy="228601"/>
          </a:xfrm>
        </p:spPr>
        <p:txBody>
          <a:bodyPr/>
          <a:lstStyle>
            <a:lvl1pPr>
              <a:defRPr b="0" i="0">
                <a:solidFill>
                  <a:schemeClr val="bg1">
                    <a:alpha val="60000"/>
                  </a:schemeClr>
                </a:solidFill>
              </a:defRPr>
            </a:lvl1pPr>
          </a:lstStyle>
          <a:p>
            <a:endParaRPr lang="en-US" dirty="0">
              <a:solidFill>
                <a:prstClr val="white">
                  <a:alpha val="60000"/>
                </a:prstClr>
              </a:solidFill>
            </a:endParaRPr>
          </a:p>
        </p:txBody>
      </p:sp>
      <p:sp>
        <p:nvSpPr>
          <p:cNvPr id="11" name="Rectangle 10"/>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764406" y="295730"/>
            <a:ext cx="628649" cy="767687"/>
          </a:xfrm>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71020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66216" y="2603500"/>
            <a:ext cx="6619244"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5" name="Footer Placeholder 4"/>
          <p:cNvSpPr>
            <a:spLocks noGrp="1"/>
          </p:cNvSpPr>
          <p:nvPr>
            <p:ph type="ftr" sz="quarter" idx="11"/>
          </p:nvPr>
        </p:nvSpPr>
        <p:spPr/>
        <p:txBody>
          <a:bodyPr/>
          <a:lstStyle/>
          <a:p>
            <a:endParaRPr lang="en-US" dirty="0">
              <a:solidFill>
                <a:srgbClr val="B31166"/>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25387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2677645"/>
            <a:ext cx="3263269"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71670" y="2677644"/>
            <a:ext cx="2818159"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5" name="Footer Placeholder 4"/>
          <p:cNvSpPr>
            <a:spLocks noGrp="1"/>
          </p:cNvSpPr>
          <p:nvPr>
            <p:ph type="ftr" sz="quarter" idx="11"/>
          </p:nvPr>
        </p:nvSpPr>
        <p:spPr/>
        <p:txBody>
          <a:bodyPr/>
          <a:lstStyle/>
          <a:p>
            <a:endParaRPr lang="en-US" dirty="0">
              <a:solidFill>
                <a:srgbClr val="B31166"/>
              </a:solidFill>
            </a:endParaRPr>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34438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66215" y="2603501"/>
            <a:ext cx="3618869"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6535" y="2603500"/>
            <a:ext cx="361886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solidFill>
                  <a:srgbClr val="B31166"/>
                </a:solidFill>
              </a:rPr>
              <a:pPr/>
              <a:t>12/23/2019</a:t>
            </a:fld>
            <a:endParaRPr lang="en-US" dirty="0">
              <a:solidFill>
                <a:srgbClr val="B31166"/>
              </a:solidFill>
            </a:endParaRPr>
          </a:p>
        </p:txBody>
      </p:sp>
      <p:sp>
        <p:nvSpPr>
          <p:cNvPr id="6" name="Footer Placeholder 5"/>
          <p:cNvSpPr>
            <a:spLocks noGrp="1"/>
          </p:cNvSpPr>
          <p:nvPr>
            <p:ph type="ftr" sz="quarter" idx="11"/>
          </p:nvPr>
        </p:nvSpPr>
        <p:spPr/>
        <p:txBody>
          <a:bodyPr/>
          <a:lstStyle/>
          <a:p>
            <a:endParaRPr lang="en-US" dirty="0">
              <a:solidFill>
                <a:srgbClr val="B31166"/>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4005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6216" y="2603500"/>
            <a:ext cx="36188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215" y="3179763"/>
            <a:ext cx="361886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56535" y="2603500"/>
            <a:ext cx="361886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56535" y="3179763"/>
            <a:ext cx="361886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8" name="Footer Placeholder 7"/>
          <p:cNvSpPr>
            <a:spLocks noGrp="1"/>
          </p:cNvSpPr>
          <p:nvPr>
            <p:ph type="ftr" sz="quarter" idx="11"/>
          </p:nvPr>
        </p:nvSpPr>
        <p:spPr/>
        <p:txBody>
          <a:bodyPr/>
          <a:lstStyle/>
          <a:p>
            <a:endParaRPr lang="en-US" dirty="0">
              <a:solidFill>
                <a:srgbClr val="B31166"/>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06918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866216" y="973668"/>
            <a:ext cx="6571060"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4" name="Footer Placeholder 3"/>
          <p:cNvSpPr>
            <a:spLocks noGrp="1"/>
          </p:cNvSpPr>
          <p:nvPr>
            <p:ph type="ftr" sz="quarter" idx="11"/>
          </p:nvPr>
        </p:nvSpPr>
        <p:spPr/>
        <p:txBody>
          <a:bodyPr/>
          <a:lstStyle/>
          <a:p>
            <a:endParaRPr lang="en-US" dirty="0">
              <a:solidFill>
                <a:srgbClr val="B31166"/>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46129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3" name="Footer Placeholder 2"/>
          <p:cNvSpPr>
            <a:spLocks noGrp="1"/>
          </p:cNvSpPr>
          <p:nvPr>
            <p:ph type="ftr" sz="quarter" idx="11"/>
          </p:nvPr>
        </p:nvSpPr>
        <p:spPr/>
        <p:txBody>
          <a:bodyPr/>
          <a:lstStyle/>
          <a:p>
            <a:endParaRPr lang="en-US" dirty="0">
              <a:solidFill>
                <a:srgbClr val="B31166"/>
              </a:solidFill>
            </a:endParaRPr>
          </a:p>
        </p:txBody>
      </p:sp>
      <p:sp>
        <p:nvSpPr>
          <p:cNvPr id="7" name="Rectangle 6"/>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81145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1295400"/>
            <a:ext cx="209486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335859" y="1447800"/>
            <a:ext cx="38925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215" y="3129281"/>
            <a:ext cx="2094869"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solidFill>
                  <a:srgbClr val="B31166"/>
                </a:solidFill>
              </a:rPr>
              <a:pPr/>
              <a:t>12/23/2019</a:t>
            </a:fld>
            <a:endParaRPr lang="en-US" dirty="0">
              <a:solidFill>
                <a:srgbClr val="B31166"/>
              </a:solidFill>
            </a:endParaRPr>
          </a:p>
        </p:txBody>
      </p:sp>
      <p:sp>
        <p:nvSpPr>
          <p:cNvPr id="6" name="Footer Placeholder 5"/>
          <p:cNvSpPr>
            <a:spLocks noGrp="1"/>
          </p:cNvSpPr>
          <p:nvPr>
            <p:ph type="ftr" sz="quarter" idx="11"/>
          </p:nvPr>
        </p:nvSpPr>
        <p:spPr/>
        <p:txBody>
          <a:bodyPr/>
          <a:lstStyle/>
          <a:p>
            <a:endParaRPr lang="en-US" dirty="0">
              <a:solidFill>
                <a:srgbClr val="B31166"/>
              </a:solidFill>
            </a:endParaRPr>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9954A3-9DFD-4C44-94BA-B95130A3BA1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8381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F4A0-63A1-4E96-9E94-130367EA36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506D42D-B158-49F5-88BF-814C52DF76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A959A98-3D4B-4F32-91A9-4F4CE9B93B54}"/>
              </a:ext>
            </a:extLst>
          </p:cNvPr>
          <p:cNvSpPr>
            <a:spLocks noGrp="1"/>
          </p:cNvSpPr>
          <p:nvPr>
            <p:ph type="dt" sz="half" idx="10"/>
          </p:nvPr>
        </p:nvSpPr>
        <p:spPr/>
        <p:txBody>
          <a:body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3302B60D-E99C-41C2-AED3-59929626DB8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83B46671-38EB-40C1-8939-79B2FD56AC6B}"/>
              </a:ext>
            </a:extLst>
          </p:cNvPr>
          <p:cNvSpPr>
            <a:spLocks noGrp="1"/>
          </p:cNvSpPr>
          <p:nvPr>
            <p:ph type="sldNum" sz="quarter" idx="12"/>
          </p:nvPr>
        </p:nvSpPr>
        <p:spPr/>
        <p:txBody>
          <a:body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6598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1693334"/>
            <a:ext cx="2898851"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910903" y="1143000"/>
            <a:ext cx="242039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866216" y="3657600"/>
            <a:ext cx="2894409"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6" name="Footer Placeholder 5"/>
          <p:cNvSpPr>
            <a:spLocks noGrp="1"/>
          </p:cNvSpPr>
          <p:nvPr>
            <p:ph type="ftr" sz="quarter" idx="11"/>
          </p:nvPr>
        </p:nvSpPr>
        <p:spPr/>
        <p:txBody>
          <a:bodyPr/>
          <a:lstStyle/>
          <a:p>
            <a:endParaRPr lang="en-US" dirty="0">
              <a:solidFill>
                <a:srgbClr val="B31166"/>
              </a:solidFill>
            </a:endParaRPr>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75288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4969927"/>
            <a:ext cx="661924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216" y="685800"/>
            <a:ext cx="661924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215" y="5536665"/>
            <a:ext cx="661924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6" name="Footer Placeholder 5"/>
          <p:cNvSpPr>
            <a:spLocks noGrp="1"/>
          </p:cNvSpPr>
          <p:nvPr>
            <p:ph type="ftr" sz="quarter" idx="11"/>
          </p:nvPr>
        </p:nvSpPr>
        <p:spPr/>
        <p:txBody>
          <a:bodyPr/>
          <a:lstStyle/>
          <a:p>
            <a:endParaRPr lang="en-US" dirty="0">
              <a:solidFill>
                <a:srgbClr val="B31166"/>
              </a:solidFill>
            </a:endParaRPr>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893670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1598" y="1063417"/>
            <a:ext cx="6623862"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216" y="3543300"/>
            <a:ext cx="6619244"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5" name="Footer Placeholder 4"/>
          <p:cNvSpPr>
            <a:spLocks noGrp="1"/>
          </p:cNvSpPr>
          <p:nvPr>
            <p:ph type="ftr" sz="quarter" idx="11"/>
          </p:nvPr>
        </p:nvSpPr>
        <p:spPr/>
        <p:txBody>
          <a:bodyPr/>
          <a:lstStyle/>
          <a:p>
            <a:endParaRPr lang="en-US" dirty="0">
              <a:solidFill>
                <a:srgbClr val="B31166"/>
              </a:solidFill>
            </a:endParaRPr>
          </a:p>
        </p:txBody>
      </p:sp>
      <p:sp>
        <p:nvSpPr>
          <p:cNvPr id="13" name="Rectangle 12"/>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776520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9144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661175" y="607336"/>
            <a:ext cx="601434" cy="1569660"/>
          </a:xfrm>
          <a:prstGeom prst="rect">
            <a:avLst/>
          </a:prstGeom>
          <a:noFill/>
        </p:spPr>
        <p:txBody>
          <a:bodyPr wrap="square" rtlCol="0">
            <a:spAutoFit/>
          </a:bodyPr>
          <a:lstStyle/>
          <a:p>
            <a:pPr algn="r" defTabSz="457200"/>
            <a:r>
              <a:rPr lang="en-US" sz="9600" dirty="0">
                <a:solidFill>
                  <a:srgbClr val="B31166">
                    <a:lumMod val="60000"/>
                    <a:lumOff val="40000"/>
                  </a:srgbClr>
                </a:solidFill>
                <a:latin typeface="Arial"/>
                <a:cs typeface="Arial"/>
              </a:rPr>
              <a:t>“</a:t>
            </a:r>
          </a:p>
        </p:txBody>
      </p:sp>
      <p:sp>
        <p:nvSpPr>
          <p:cNvPr id="13" name="TextBox 12"/>
          <p:cNvSpPr txBox="1"/>
          <p:nvPr/>
        </p:nvSpPr>
        <p:spPr bwMode="gray">
          <a:xfrm>
            <a:off x="7413344" y="2613787"/>
            <a:ext cx="489572" cy="1569660"/>
          </a:xfrm>
          <a:prstGeom prst="rect">
            <a:avLst/>
          </a:prstGeom>
          <a:noFill/>
        </p:spPr>
        <p:txBody>
          <a:bodyPr wrap="square" rtlCol="0">
            <a:spAutoFit/>
          </a:bodyPr>
          <a:lstStyle/>
          <a:p>
            <a:pPr algn="r" defTabSz="457200"/>
            <a:r>
              <a:rPr lang="en-US" sz="9600" dirty="0">
                <a:solidFill>
                  <a:srgbClr val="B31166">
                    <a:lumMod val="60000"/>
                    <a:lumOff val="40000"/>
                  </a:srgbClr>
                </a:solidFill>
                <a:latin typeface="Arial"/>
                <a:cs typeface="Arial"/>
              </a:rPr>
              <a:t>”</a:t>
            </a:r>
          </a:p>
        </p:txBody>
      </p:sp>
      <p:sp>
        <p:nvSpPr>
          <p:cNvPr id="2" name="Title 1"/>
          <p:cNvSpPr>
            <a:spLocks noGrp="1"/>
          </p:cNvSpPr>
          <p:nvPr>
            <p:ph type="title"/>
          </p:nvPr>
        </p:nvSpPr>
        <p:spPr>
          <a:xfrm>
            <a:off x="1186408" y="982134"/>
            <a:ext cx="6340430"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459459" y="3678766"/>
            <a:ext cx="5798414"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866216" y="5029200"/>
            <a:ext cx="6933673"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5" name="Footer Placeholder 4"/>
          <p:cNvSpPr>
            <a:spLocks noGrp="1"/>
          </p:cNvSpPr>
          <p:nvPr>
            <p:ph type="ftr" sz="quarter" idx="11"/>
          </p:nvPr>
        </p:nvSpPr>
        <p:spPr/>
        <p:txBody>
          <a:bodyPr/>
          <a:lstStyle/>
          <a:p>
            <a:endParaRPr lang="en-US" dirty="0">
              <a:solidFill>
                <a:srgbClr val="B31166"/>
              </a:solidFill>
            </a:endParaRPr>
          </a:p>
        </p:txBody>
      </p:sp>
      <p:sp>
        <p:nvSpPr>
          <p:cNvPr id="19" name="Rectangle 18"/>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199726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2370667"/>
            <a:ext cx="6619245"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5024967"/>
            <a:ext cx="6619244"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5" name="Footer Placeholder 4"/>
          <p:cNvSpPr>
            <a:spLocks noGrp="1"/>
          </p:cNvSpPr>
          <p:nvPr>
            <p:ph type="ftr" sz="quarter" idx="11"/>
          </p:nvPr>
        </p:nvSpPr>
        <p:spPr/>
        <p:txBody>
          <a:bodyPr/>
          <a:lstStyle/>
          <a:p>
            <a:endParaRPr lang="en-US" dirty="0">
              <a:solidFill>
                <a:srgbClr val="B31166"/>
              </a:solidFill>
            </a:endParaRPr>
          </a:p>
        </p:txBody>
      </p:sp>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111678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66215" y="2603502"/>
            <a:ext cx="23564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866215" y="3179765"/>
            <a:ext cx="23564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384541" y="2603500"/>
            <a:ext cx="2360257"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384541" y="3179764"/>
            <a:ext cx="2360257"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16101" y="2603501"/>
            <a:ext cx="235929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5916247" y="3179763"/>
            <a:ext cx="2359152"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302978"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29301"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8" name="Footer Placeholder 7"/>
          <p:cNvSpPr>
            <a:spLocks noGrp="1"/>
          </p:cNvSpPr>
          <p:nvPr>
            <p:ph type="ftr" sz="quarter" idx="11"/>
          </p:nvPr>
        </p:nvSpPr>
        <p:spPr/>
        <p:txBody>
          <a:bodyPr/>
          <a:lstStyle/>
          <a:p>
            <a:endParaRPr lang="en-US" dirty="0">
              <a:solidFill>
                <a:srgbClr val="B31166"/>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730036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66215" y="4532844"/>
            <a:ext cx="228782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000915"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866215" y="5109106"/>
            <a:ext cx="228782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26649" y="4532845"/>
            <a:ext cx="2287829"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3561347"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427629" y="5109105"/>
            <a:ext cx="228782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87082" y="4532845"/>
            <a:ext cx="228832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6122273"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987081" y="5109104"/>
            <a:ext cx="2288322"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3304373"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5848352"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8" name="Footer Placeholder 7"/>
          <p:cNvSpPr>
            <a:spLocks noGrp="1"/>
          </p:cNvSpPr>
          <p:nvPr>
            <p:ph type="ftr" sz="quarter" idx="11"/>
          </p:nvPr>
        </p:nvSpPr>
        <p:spPr>
          <a:xfrm>
            <a:off x="420833" y="6391839"/>
            <a:ext cx="2733212" cy="304801"/>
          </a:xfrm>
        </p:spPr>
        <p:txBody>
          <a:bodyPr/>
          <a:lstStyle/>
          <a:p>
            <a:endParaRPr lang="en-US" dirty="0">
              <a:solidFill>
                <a:srgbClr val="B31166"/>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894563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216" y="2603500"/>
            <a:ext cx="6619244"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21580" y="6391839"/>
            <a:ext cx="742949" cy="304799"/>
          </a:xfrm>
        </p:spPr>
        <p:txBody>
          <a:bodyPr/>
          <a:lstStyle/>
          <a:p>
            <a:fld id="{55C6B4A9-1611-4792-9094-5F34BCA07E0B}" type="datetimeFigureOut">
              <a:rPr lang="en-US" smtClean="0">
                <a:solidFill>
                  <a:srgbClr val="B31166"/>
                </a:solidFill>
              </a:rPr>
              <a:pPr/>
              <a:t>12/23/2019</a:t>
            </a:fld>
            <a:endParaRPr lang="en-US" dirty="0">
              <a:solidFill>
                <a:srgbClr val="B31166"/>
              </a:solidFill>
            </a:endParaRPr>
          </a:p>
        </p:txBody>
      </p:sp>
      <p:sp>
        <p:nvSpPr>
          <p:cNvPr id="5" name="Footer Placeholder 4"/>
          <p:cNvSpPr>
            <a:spLocks noGrp="1"/>
          </p:cNvSpPr>
          <p:nvPr>
            <p:ph type="ftr" sz="quarter" idx="11"/>
          </p:nvPr>
        </p:nvSpPr>
        <p:spPr/>
        <p:txBody>
          <a:bodyPr/>
          <a:lstStyle/>
          <a:p>
            <a:endParaRPr lang="en-US" dirty="0">
              <a:solidFill>
                <a:srgbClr val="B31166"/>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811557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6438927" y="1278467"/>
            <a:ext cx="1057474"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216" y="1278467"/>
            <a:ext cx="4692019"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989829" y="6391839"/>
            <a:ext cx="744101" cy="304799"/>
          </a:xfrm>
        </p:spPr>
        <p:txBody>
          <a:bodyPr/>
          <a:lstStyle/>
          <a:p>
            <a:fld id="{B61BEF0D-F0BB-DE4B-95CE-6DB70DBA9567}" type="datetimeFigureOut">
              <a:rPr lang="en-US" smtClean="0">
                <a:solidFill>
                  <a:srgbClr val="B31166"/>
                </a:solidFill>
              </a:rPr>
              <a:pPr/>
              <a:t>12/23/2019</a:t>
            </a:fld>
            <a:endParaRPr lang="en-US" dirty="0">
              <a:solidFill>
                <a:srgbClr val="B31166"/>
              </a:solidFill>
            </a:endParaRPr>
          </a:p>
        </p:txBody>
      </p:sp>
      <p:sp>
        <p:nvSpPr>
          <p:cNvPr id="5" name="Footer Placeholder 4"/>
          <p:cNvSpPr>
            <a:spLocks noGrp="1"/>
          </p:cNvSpPr>
          <p:nvPr>
            <p:ph type="ftr" sz="quarter" idx="11"/>
          </p:nvPr>
        </p:nvSpPr>
        <p:spPr/>
        <p:txBody>
          <a:bodyPr/>
          <a:lstStyle/>
          <a:p>
            <a:endParaRPr lang="en-US" dirty="0">
              <a:solidFill>
                <a:srgbClr val="B31166"/>
              </a:solidFill>
            </a:endParaRPr>
          </a:p>
        </p:txBody>
      </p:sp>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62797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246772-E914-494D-BB35-3B8E7E6644ED}"/>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1CB4956A-39F0-45C2-9855-47E67907FA25}"/>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F8A61574-8ABA-4BC6-9EF8-B08CE0D7FE97}"/>
              </a:ext>
            </a:extLst>
          </p:cNvPr>
          <p:cNvSpPr>
            <a:spLocks noGrp="1"/>
          </p:cNvSpPr>
          <p:nvPr>
            <p:ph type="dt" sz="half" idx="10"/>
          </p:nvPr>
        </p:nvSpPr>
        <p:spPr/>
        <p:txBody>
          <a:body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80680D29-83C6-411A-AC88-384B13D48A94}"/>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259D7BAB-8303-4C46-A3B6-4D28D9A157C0}"/>
              </a:ext>
            </a:extLst>
          </p:cNvPr>
          <p:cNvSpPr>
            <a:spLocks noGrp="1"/>
          </p:cNvSpPr>
          <p:nvPr>
            <p:ph type="sldNum" sz="quarter" idx="12"/>
          </p:nvPr>
        </p:nvSpPr>
        <p:spPr/>
        <p:txBody>
          <a:body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0314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18659F-DFD7-4E1F-AD65-1E2BD8E74C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D91204E-E87E-4774-85CB-22DED7705D8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925BBA1-02B3-4B50-94FA-0507D880936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CF33081-1868-4555-BD6C-66C00F031D1D}"/>
              </a:ext>
            </a:extLst>
          </p:cNvPr>
          <p:cNvSpPr>
            <a:spLocks noGrp="1"/>
          </p:cNvSpPr>
          <p:nvPr>
            <p:ph type="dt" sz="half" idx="10"/>
          </p:nvPr>
        </p:nvSpPr>
        <p:spPr/>
        <p:txBody>
          <a:body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186A66DC-C5AE-46FA-82FD-C202FB7838D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CA835EC4-B137-44FC-A200-148401DA774B}"/>
              </a:ext>
            </a:extLst>
          </p:cNvPr>
          <p:cNvSpPr>
            <a:spLocks noGrp="1"/>
          </p:cNvSpPr>
          <p:nvPr>
            <p:ph type="sldNum" sz="quarter" idx="12"/>
          </p:nvPr>
        </p:nvSpPr>
        <p:spPr/>
        <p:txBody>
          <a:body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304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9540B6-EF38-44F2-9C35-93E44C0FF42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9CD7E574-EB19-4433-866A-CEFE5AF80802}"/>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6EE8ED7-7E8E-4673-9ABB-CD9D935A8EA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157D9B1E-F906-48D8-8676-443021B8443E}"/>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F969636-4F67-4B44-AC39-50E92450E15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D440FA9A-5B31-4A50-B2DD-C684A3AB9626}"/>
              </a:ext>
            </a:extLst>
          </p:cNvPr>
          <p:cNvSpPr>
            <a:spLocks noGrp="1"/>
          </p:cNvSpPr>
          <p:nvPr>
            <p:ph type="dt" sz="half" idx="10"/>
          </p:nvPr>
        </p:nvSpPr>
        <p:spPr/>
        <p:txBody>
          <a:body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8" name="Footer Placeholder 7">
            <a:extLst>
              <a:ext uri="{FF2B5EF4-FFF2-40B4-BE49-F238E27FC236}">
                <a16:creationId xmlns="" xmlns:a16="http://schemas.microsoft.com/office/drawing/2014/main" id="{0DD91ED6-3C0B-4FBB-8A8B-5720F01A933B}"/>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 xmlns:a16="http://schemas.microsoft.com/office/drawing/2014/main" id="{3DC9A4C8-9F38-4BDE-B460-D1F7BF714D97}"/>
              </a:ext>
            </a:extLst>
          </p:cNvPr>
          <p:cNvSpPr>
            <a:spLocks noGrp="1"/>
          </p:cNvSpPr>
          <p:nvPr>
            <p:ph type="sldNum" sz="quarter" idx="12"/>
          </p:nvPr>
        </p:nvSpPr>
        <p:spPr/>
        <p:txBody>
          <a:body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4189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15437D-53B1-4C9D-812C-E0ED8972B1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05B35BA-86B9-401E-8ABC-FAE6DB9D821F}"/>
              </a:ext>
            </a:extLst>
          </p:cNvPr>
          <p:cNvSpPr>
            <a:spLocks noGrp="1"/>
          </p:cNvSpPr>
          <p:nvPr>
            <p:ph type="dt" sz="half" idx="10"/>
          </p:nvPr>
        </p:nvSpPr>
        <p:spPr/>
        <p:txBody>
          <a:body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4" name="Footer Placeholder 3">
            <a:extLst>
              <a:ext uri="{FF2B5EF4-FFF2-40B4-BE49-F238E27FC236}">
                <a16:creationId xmlns="" xmlns:a16="http://schemas.microsoft.com/office/drawing/2014/main" id="{BA829923-3B8E-422B-9E06-AFFBD97D70E1}"/>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 xmlns:a16="http://schemas.microsoft.com/office/drawing/2014/main" id="{0619916F-5E69-47A5-A2F9-AAD0DCB5398E}"/>
              </a:ext>
            </a:extLst>
          </p:cNvPr>
          <p:cNvSpPr>
            <a:spLocks noGrp="1"/>
          </p:cNvSpPr>
          <p:nvPr>
            <p:ph type="sldNum" sz="quarter" idx="12"/>
          </p:nvPr>
        </p:nvSpPr>
        <p:spPr/>
        <p:txBody>
          <a:body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614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7DD7817-A328-463F-ABAB-4B2025E99344}"/>
              </a:ext>
            </a:extLst>
          </p:cNvPr>
          <p:cNvSpPr>
            <a:spLocks noGrp="1"/>
          </p:cNvSpPr>
          <p:nvPr>
            <p:ph type="dt" sz="half" idx="10"/>
          </p:nvPr>
        </p:nvSpPr>
        <p:spPr/>
        <p:txBody>
          <a:body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3" name="Footer Placeholder 2">
            <a:extLst>
              <a:ext uri="{FF2B5EF4-FFF2-40B4-BE49-F238E27FC236}">
                <a16:creationId xmlns="" xmlns:a16="http://schemas.microsoft.com/office/drawing/2014/main" id="{F7A6FA32-1C54-477B-8343-2DC19B1ADA2B}"/>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 xmlns:a16="http://schemas.microsoft.com/office/drawing/2014/main" id="{769BACEE-B578-4084-9098-418E2E1CD8E2}"/>
              </a:ext>
            </a:extLst>
          </p:cNvPr>
          <p:cNvSpPr>
            <a:spLocks noGrp="1"/>
          </p:cNvSpPr>
          <p:nvPr>
            <p:ph type="sldNum" sz="quarter" idx="12"/>
          </p:nvPr>
        </p:nvSpPr>
        <p:spPr/>
        <p:txBody>
          <a:body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8687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7519BF-A881-4E2E-BE21-3D5483FC8A4B}"/>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0A78DAE-092C-43F5-BEA1-4D8166E0610D}"/>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7A2CA5A-FC35-403E-96EE-ACA305D476A5}"/>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E749499-F2B3-40E9-98E9-C579BEDD48EF}"/>
              </a:ext>
            </a:extLst>
          </p:cNvPr>
          <p:cNvSpPr>
            <a:spLocks noGrp="1"/>
          </p:cNvSpPr>
          <p:nvPr>
            <p:ph type="dt" sz="half" idx="10"/>
          </p:nvPr>
        </p:nvSpPr>
        <p:spPr/>
        <p:txBody>
          <a:body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A333A65E-9384-4606-8DB7-816D1F7FA7D2}"/>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CB2AE5EF-A3C1-4A4C-8D91-3FA75F997364}"/>
              </a:ext>
            </a:extLst>
          </p:cNvPr>
          <p:cNvSpPr>
            <a:spLocks noGrp="1"/>
          </p:cNvSpPr>
          <p:nvPr>
            <p:ph type="sldNum" sz="quarter" idx="12"/>
          </p:nvPr>
        </p:nvSpPr>
        <p:spPr/>
        <p:txBody>
          <a:body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268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DDEA01-1FDB-4E44-B245-F3AC0872A604}"/>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4135821-8282-4A29-A88B-116AFB8FEAA7}"/>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AA4219F1-362B-45D7-971F-79104BEB078C}"/>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E2AE263-609C-4AE4-9E99-BA3EE0960C83}"/>
              </a:ext>
            </a:extLst>
          </p:cNvPr>
          <p:cNvSpPr>
            <a:spLocks noGrp="1"/>
          </p:cNvSpPr>
          <p:nvPr>
            <p:ph type="dt" sz="half" idx="10"/>
          </p:nvPr>
        </p:nvSpPr>
        <p:spPr/>
        <p:txBody>
          <a:body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95C9CD3F-298C-4984-99D9-22714979D914}"/>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88F4AC85-098D-471F-83BD-E4C90CF19A05}"/>
              </a:ext>
            </a:extLst>
          </p:cNvPr>
          <p:cNvSpPr>
            <a:spLocks noGrp="1"/>
          </p:cNvSpPr>
          <p:nvPr>
            <p:ph type="sldNum" sz="quarter" idx="12"/>
          </p:nvPr>
        </p:nvSpPr>
        <p:spPr/>
        <p:txBody>
          <a:body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959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4C84720-F203-4839-BCFA-A3340F590DD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B457021B-6F91-487B-976A-6D21F8D614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24E6463-6396-41F3-A176-47A2F1CEDF7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CB9AB-1970-4FD7-97A6-5026B7793A5A}" type="datetimeFigureOut">
              <a:rPr lang="en-US" smtClean="0">
                <a:solidFill>
                  <a:prstClr val="black">
                    <a:tint val="75000"/>
                  </a:prstClr>
                </a:solidFill>
              </a:rPr>
              <a:pPr/>
              <a:t>12/23/2019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B40B3811-EDA1-4C73-86FF-E91E4D72E6C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D27AE35D-5D3E-4428-B394-2C577451445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07135-62E7-46D6-821D-38157DAB99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671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9144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866216" y="973668"/>
            <a:ext cx="6571060"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6216" y="2603500"/>
            <a:ext cx="6571060"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89829" y="6391839"/>
            <a:ext cx="742949" cy="304799"/>
          </a:xfrm>
          <a:prstGeom prst="rect">
            <a:avLst/>
          </a:prstGeom>
        </p:spPr>
        <p:txBody>
          <a:bodyPr vert="horz" lIns="91440" tIns="45720" rIns="91440" bIns="45720" rtlCol="0" anchor="ctr"/>
          <a:lstStyle>
            <a:lvl1pPr algn="r">
              <a:defRPr sz="1000" b="1" i="0">
                <a:solidFill>
                  <a:schemeClr val="accent1"/>
                </a:solidFill>
              </a:defRPr>
            </a:lvl1pPr>
          </a:lstStyle>
          <a:p>
            <a:pPr defTabSz="457200"/>
            <a:fld id="{B61BEF0D-F0BB-DE4B-95CE-6DB70DBA9567}" type="datetimeFigureOut">
              <a:rPr lang="en-US" smtClean="0">
                <a:solidFill>
                  <a:srgbClr val="B31166"/>
                </a:solidFill>
              </a:rPr>
              <a:pPr defTabSz="457200"/>
              <a:t>12/23/2019</a:t>
            </a:fld>
            <a:endParaRPr lang="en-US" dirty="0">
              <a:solidFill>
                <a:srgbClr val="B31166"/>
              </a:solidFill>
            </a:endParaRPr>
          </a:p>
        </p:txBody>
      </p:sp>
      <p:sp>
        <p:nvSpPr>
          <p:cNvPr id="5" name="Footer Placeholder 4"/>
          <p:cNvSpPr>
            <a:spLocks noGrp="1"/>
          </p:cNvSpPr>
          <p:nvPr>
            <p:ph type="ftr" sz="quarter" idx="3"/>
          </p:nvPr>
        </p:nvSpPr>
        <p:spPr>
          <a:xfrm>
            <a:off x="420833" y="6391839"/>
            <a:ext cx="2894846" cy="304801"/>
          </a:xfrm>
          <a:prstGeom prst="rect">
            <a:avLst/>
          </a:prstGeom>
        </p:spPr>
        <p:txBody>
          <a:bodyPr vert="horz" lIns="91440" tIns="45720" rIns="91440" bIns="45720" rtlCol="0" anchor="ctr"/>
          <a:lstStyle>
            <a:lvl1pPr algn="l">
              <a:defRPr sz="1000" b="1" i="0">
                <a:solidFill>
                  <a:schemeClr val="accent1"/>
                </a:solidFill>
              </a:defRPr>
            </a:lvl1pPr>
          </a:lstStyle>
          <a:p>
            <a:pPr defTabSz="457200"/>
            <a:endParaRPr lang="en-US" dirty="0">
              <a:solidFill>
                <a:srgbClr val="B31166"/>
              </a:solidFill>
            </a:endParaRPr>
          </a:p>
        </p:txBody>
      </p:sp>
      <p:sp>
        <p:nvSpPr>
          <p:cNvPr id="21" name="Rectangle 20"/>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800" b="0" i="0">
                <a:solidFill>
                  <a:schemeClr val="bg1"/>
                </a:solidFill>
              </a:defRPr>
            </a:lvl1pPr>
          </a:lstStyle>
          <a:p>
            <a:pPr defTabSz="457200"/>
            <a:fld id="{D57F1E4F-1CFF-5643-939E-217C01CDF565}"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595250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7FA25233-FF26-4964-ACA0-A9971555C08C}"/>
              </a:ext>
            </a:extLst>
          </p:cNvPr>
          <p:cNvSpPr txBox="1"/>
          <p:nvPr/>
        </p:nvSpPr>
        <p:spPr>
          <a:xfrm>
            <a:off x="544359" y="2306755"/>
            <a:ext cx="2541332" cy="3139321"/>
          </a:xfrm>
          <a:prstGeom prst="rect">
            <a:avLst/>
          </a:prstGeom>
          <a:noFill/>
          <a:ln>
            <a:solidFill>
              <a:schemeClr val="tx1"/>
            </a:solidFill>
          </a:ln>
        </p:spPr>
        <p:txBody>
          <a:bodyPr wrap="square" rtlCol="0">
            <a:spAutoFit/>
          </a:bodyPr>
          <a:lstStyle/>
          <a:p>
            <a:r>
              <a:rPr lang="en-US" dirty="0" smtClean="0">
                <a:solidFill>
                  <a:prstClr val="black"/>
                </a:solidFill>
              </a:rPr>
              <a:t>All the five group members</a:t>
            </a:r>
          </a:p>
          <a:p>
            <a:endParaRPr lang="en-US" dirty="0">
              <a:solidFill>
                <a:prstClr val="black"/>
              </a:solidFill>
            </a:endParaRPr>
          </a:p>
          <a:p>
            <a:endParaRPr lang="en-US" dirty="0" smtClean="0">
              <a:solidFill>
                <a:prstClr val="black"/>
              </a:solidFill>
            </a:endParaRPr>
          </a:p>
          <a:p>
            <a:endParaRPr lang="en-US" dirty="0">
              <a:solidFill>
                <a:prstClr val="black"/>
              </a:solidFill>
            </a:endParaRPr>
          </a:p>
          <a:p>
            <a:endParaRPr lang="en-US" dirty="0" smtClean="0">
              <a:solidFill>
                <a:prstClr val="black"/>
              </a:solidFill>
            </a:endParaRPr>
          </a:p>
          <a:p>
            <a:endParaRPr lang="en-US" dirty="0">
              <a:solidFill>
                <a:prstClr val="black"/>
              </a:solidFill>
            </a:endParaRPr>
          </a:p>
          <a:p>
            <a:endParaRPr lang="en-US" dirty="0" smtClean="0">
              <a:solidFill>
                <a:prstClr val="black"/>
              </a:solidFill>
            </a:endParaRPr>
          </a:p>
          <a:p>
            <a:r>
              <a:rPr lang="en-US" dirty="0" smtClean="0">
                <a:solidFill>
                  <a:prstClr val="black"/>
                </a:solidFill>
              </a:rPr>
              <a:t> </a:t>
            </a:r>
          </a:p>
          <a:p>
            <a:endParaRPr lang="en-US" dirty="0">
              <a:solidFill>
                <a:prstClr val="black"/>
              </a:solidFill>
            </a:endParaRPr>
          </a:p>
          <a:p>
            <a:endParaRPr lang="en-US" dirty="0">
              <a:solidFill>
                <a:prstClr val="black"/>
              </a:solidFill>
            </a:endParaRPr>
          </a:p>
        </p:txBody>
      </p:sp>
      <p:sp>
        <p:nvSpPr>
          <p:cNvPr id="7" name="TextBox 6">
            <a:extLst>
              <a:ext uri="{FF2B5EF4-FFF2-40B4-BE49-F238E27FC236}">
                <a16:creationId xmlns="" xmlns:a16="http://schemas.microsoft.com/office/drawing/2014/main" id="{350F291C-A867-4428-A78C-2D354C292AF5}"/>
              </a:ext>
            </a:extLst>
          </p:cNvPr>
          <p:cNvSpPr txBox="1"/>
          <p:nvPr/>
        </p:nvSpPr>
        <p:spPr>
          <a:xfrm>
            <a:off x="3426746" y="2306754"/>
            <a:ext cx="2541332" cy="3139321"/>
          </a:xfrm>
          <a:prstGeom prst="rect">
            <a:avLst/>
          </a:prstGeom>
          <a:noFill/>
          <a:ln>
            <a:solidFill>
              <a:schemeClr val="tx1"/>
            </a:solidFill>
          </a:ln>
        </p:spPr>
        <p:txBody>
          <a:bodyPr wrap="square" rtlCol="0">
            <a:spAutoFit/>
          </a:bodyPr>
          <a:lstStyle/>
          <a:p>
            <a:r>
              <a:rPr lang="en-US" dirty="0" smtClean="0">
                <a:solidFill>
                  <a:prstClr val="black"/>
                </a:solidFill>
              </a:rPr>
              <a:t>Democratic Leadership</a:t>
            </a:r>
          </a:p>
          <a:p>
            <a:endParaRPr lang="en-US" dirty="0">
              <a:solidFill>
                <a:prstClr val="black"/>
              </a:solidFill>
            </a:endParaRPr>
          </a:p>
          <a:p>
            <a:endParaRPr lang="en-US" dirty="0" smtClean="0">
              <a:solidFill>
                <a:prstClr val="black"/>
              </a:solidFill>
            </a:endParaRPr>
          </a:p>
          <a:p>
            <a:endParaRPr lang="en-US" dirty="0">
              <a:solidFill>
                <a:prstClr val="black"/>
              </a:solidFill>
            </a:endParaRPr>
          </a:p>
          <a:p>
            <a:endParaRPr lang="en-US" dirty="0" smtClean="0">
              <a:solidFill>
                <a:prstClr val="black"/>
              </a:solidFill>
            </a:endParaRPr>
          </a:p>
          <a:p>
            <a:endParaRPr lang="en-US" dirty="0">
              <a:solidFill>
                <a:prstClr val="black"/>
              </a:solidFill>
            </a:endParaRPr>
          </a:p>
          <a:p>
            <a:endParaRPr lang="en-US" dirty="0" smtClean="0">
              <a:solidFill>
                <a:prstClr val="black"/>
              </a:solidFill>
            </a:endParaRPr>
          </a:p>
          <a:p>
            <a:endParaRPr lang="en-US" dirty="0">
              <a:solidFill>
                <a:prstClr val="black"/>
              </a:solidFill>
            </a:endParaRPr>
          </a:p>
          <a:p>
            <a:endParaRPr lang="en-US" dirty="0" smtClean="0">
              <a:solidFill>
                <a:prstClr val="black"/>
              </a:solidFill>
            </a:endParaRPr>
          </a:p>
          <a:p>
            <a:endParaRPr lang="en-US" dirty="0">
              <a:solidFill>
                <a:prstClr val="black"/>
              </a:solidFill>
            </a:endParaRPr>
          </a:p>
          <a:p>
            <a:endParaRPr lang="en-US" dirty="0">
              <a:solidFill>
                <a:prstClr val="black"/>
              </a:solidFill>
            </a:endParaRPr>
          </a:p>
        </p:txBody>
      </p:sp>
      <p:sp>
        <p:nvSpPr>
          <p:cNvPr id="13" name="TextBox 12">
            <a:extLst>
              <a:ext uri="{FF2B5EF4-FFF2-40B4-BE49-F238E27FC236}">
                <a16:creationId xmlns="" xmlns:a16="http://schemas.microsoft.com/office/drawing/2014/main" id="{DAAF8405-657A-4A31-AA69-C41AECFE10B2}"/>
              </a:ext>
            </a:extLst>
          </p:cNvPr>
          <p:cNvSpPr txBox="1"/>
          <p:nvPr/>
        </p:nvSpPr>
        <p:spPr>
          <a:xfrm>
            <a:off x="544359" y="1536580"/>
            <a:ext cx="2541332" cy="461665"/>
          </a:xfrm>
          <a:prstGeom prst="rect">
            <a:avLst/>
          </a:prstGeom>
          <a:noFill/>
          <a:ln>
            <a:solidFill>
              <a:schemeClr val="tx1"/>
            </a:solidFill>
          </a:ln>
        </p:spPr>
        <p:txBody>
          <a:bodyPr wrap="square" rtlCol="0">
            <a:spAutoFit/>
          </a:bodyPr>
          <a:lstStyle/>
          <a:p>
            <a:r>
              <a:rPr lang="en-US" sz="2400" dirty="0" smtClean="0">
                <a:solidFill>
                  <a:prstClr val="black"/>
                </a:solidFill>
              </a:rPr>
              <a:t>Group Member</a:t>
            </a:r>
            <a:endParaRPr lang="en-US" sz="2400" dirty="0">
              <a:solidFill>
                <a:prstClr val="black"/>
              </a:solidFill>
            </a:endParaRPr>
          </a:p>
        </p:txBody>
      </p:sp>
      <p:sp>
        <p:nvSpPr>
          <p:cNvPr id="14" name="TextBox 13">
            <a:extLst>
              <a:ext uri="{FF2B5EF4-FFF2-40B4-BE49-F238E27FC236}">
                <a16:creationId xmlns="" xmlns:a16="http://schemas.microsoft.com/office/drawing/2014/main" id="{0800A2A3-DE07-4BE9-BAEC-96DA4BF3F31D}"/>
              </a:ext>
            </a:extLst>
          </p:cNvPr>
          <p:cNvSpPr txBox="1"/>
          <p:nvPr/>
        </p:nvSpPr>
        <p:spPr>
          <a:xfrm>
            <a:off x="3426746" y="1536580"/>
            <a:ext cx="2541332" cy="461665"/>
          </a:xfrm>
          <a:prstGeom prst="rect">
            <a:avLst/>
          </a:prstGeom>
          <a:noFill/>
          <a:ln>
            <a:solidFill>
              <a:schemeClr val="tx1"/>
            </a:solidFill>
          </a:ln>
        </p:spPr>
        <p:txBody>
          <a:bodyPr wrap="square" rtlCol="0">
            <a:spAutoFit/>
          </a:bodyPr>
          <a:lstStyle/>
          <a:p>
            <a:r>
              <a:rPr lang="en-US" sz="2400" dirty="0" smtClean="0">
                <a:solidFill>
                  <a:prstClr val="black"/>
                </a:solidFill>
              </a:rPr>
              <a:t>Leadership Style </a:t>
            </a:r>
            <a:endParaRPr lang="en-US" sz="2400" dirty="0">
              <a:solidFill>
                <a:prstClr val="black"/>
              </a:solidFill>
            </a:endParaRPr>
          </a:p>
        </p:txBody>
      </p:sp>
      <p:sp>
        <p:nvSpPr>
          <p:cNvPr id="15" name="TextBox 14">
            <a:extLst>
              <a:ext uri="{FF2B5EF4-FFF2-40B4-BE49-F238E27FC236}">
                <a16:creationId xmlns="" xmlns:a16="http://schemas.microsoft.com/office/drawing/2014/main" id="{9625C480-FFDC-45F4-AC97-D68F4B906327}"/>
              </a:ext>
            </a:extLst>
          </p:cNvPr>
          <p:cNvSpPr txBox="1"/>
          <p:nvPr/>
        </p:nvSpPr>
        <p:spPr>
          <a:xfrm>
            <a:off x="6309135" y="1536576"/>
            <a:ext cx="2541332" cy="461665"/>
          </a:xfrm>
          <a:prstGeom prst="rect">
            <a:avLst/>
          </a:prstGeom>
          <a:noFill/>
          <a:ln>
            <a:solidFill>
              <a:schemeClr val="tx1"/>
            </a:solidFill>
          </a:ln>
        </p:spPr>
        <p:txBody>
          <a:bodyPr wrap="square" rtlCol="0">
            <a:spAutoFit/>
          </a:bodyPr>
          <a:lstStyle/>
          <a:p>
            <a:r>
              <a:rPr lang="en-US" sz="2400" dirty="0" smtClean="0">
                <a:solidFill>
                  <a:prstClr val="black"/>
                </a:solidFill>
              </a:rPr>
              <a:t>Commonalities </a:t>
            </a:r>
            <a:endParaRPr lang="en-US" sz="2400" dirty="0">
              <a:solidFill>
                <a:prstClr val="black"/>
              </a:solidFill>
            </a:endParaRPr>
          </a:p>
        </p:txBody>
      </p:sp>
      <p:sp>
        <p:nvSpPr>
          <p:cNvPr id="18" name="TextBox 17">
            <a:extLst>
              <a:ext uri="{FF2B5EF4-FFF2-40B4-BE49-F238E27FC236}">
                <a16:creationId xmlns="" xmlns:a16="http://schemas.microsoft.com/office/drawing/2014/main" id="{DD439E09-6ECC-4FB1-8561-7ED6F471B362}"/>
              </a:ext>
            </a:extLst>
          </p:cNvPr>
          <p:cNvSpPr txBox="1"/>
          <p:nvPr/>
        </p:nvSpPr>
        <p:spPr>
          <a:xfrm>
            <a:off x="544360" y="540774"/>
            <a:ext cx="8306107" cy="707886"/>
          </a:xfrm>
          <a:prstGeom prst="rect">
            <a:avLst/>
          </a:prstGeom>
          <a:noFill/>
          <a:ln>
            <a:solidFill>
              <a:schemeClr val="tx1"/>
            </a:solidFill>
          </a:ln>
        </p:spPr>
        <p:txBody>
          <a:bodyPr wrap="square" rtlCol="0">
            <a:spAutoFit/>
          </a:bodyPr>
          <a:lstStyle/>
          <a:p>
            <a:pPr algn="ctr"/>
            <a:r>
              <a:rPr lang="en-US" sz="4000" dirty="0" smtClean="0">
                <a:solidFill>
                  <a:prstClr val="black"/>
                </a:solidFill>
              </a:rPr>
              <a:t>Compare Leadership </a:t>
            </a:r>
            <a:r>
              <a:rPr lang="en-US" sz="4000" dirty="0">
                <a:solidFill>
                  <a:prstClr val="black"/>
                </a:solidFill>
              </a:rPr>
              <a:t>Style</a:t>
            </a:r>
          </a:p>
        </p:txBody>
      </p:sp>
      <p:sp>
        <p:nvSpPr>
          <p:cNvPr id="19" name="TextBox 18">
            <a:extLst>
              <a:ext uri="{FF2B5EF4-FFF2-40B4-BE49-F238E27FC236}">
                <a16:creationId xmlns="" xmlns:a16="http://schemas.microsoft.com/office/drawing/2014/main" id="{A5C77692-B8F2-4F48-881A-217930E75350}"/>
              </a:ext>
            </a:extLst>
          </p:cNvPr>
          <p:cNvSpPr txBox="1"/>
          <p:nvPr/>
        </p:nvSpPr>
        <p:spPr>
          <a:xfrm>
            <a:off x="6309135" y="2261625"/>
            <a:ext cx="2541332" cy="3139321"/>
          </a:xfrm>
          <a:prstGeom prst="rect">
            <a:avLst/>
          </a:prstGeom>
          <a:noFill/>
          <a:ln>
            <a:solidFill>
              <a:schemeClr val="tx1"/>
            </a:solidFill>
          </a:ln>
        </p:spPr>
        <p:txBody>
          <a:bodyPr wrap="square" rtlCol="0">
            <a:spAutoFit/>
          </a:bodyPr>
          <a:lstStyle/>
          <a:p>
            <a:pPr marL="285750" indent="-285750">
              <a:buFont typeface="Arial" pitchFamily="34" charset="0"/>
              <a:buChar char="•"/>
            </a:pPr>
            <a:r>
              <a:rPr lang="en-US" dirty="0" smtClean="0">
                <a:solidFill>
                  <a:prstClr val="black"/>
                </a:solidFill>
              </a:rPr>
              <a:t>Competence </a:t>
            </a:r>
          </a:p>
          <a:p>
            <a:pPr marL="285750" indent="-285750">
              <a:buFont typeface="Arial" pitchFamily="34" charset="0"/>
              <a:buChar char="•"/>
            </a:pPr>
            <a:r>
              <a:rPr lang="en-US" dirty="0" smtClean="0">
                <a:solidFill>
                  <a:prstClr val="black"/>
                </a:solidFill>
              </a:rPr>
              <a:t>Promoting free flow of ideas</a:t>
            </a:r>
          </a:p>
          <a:p>
            <a:pPr marL="285750" indent="-285750">
              <a:buFont typeface="Arial" pitchFamily="34" charset="0"/>
              <a:buChar char="•"/>
            </a:pPr>
            <a:r>
              <a:rPr lang="en-US" dirty="0" smtClean="0">
                <a:solidFill>
                  <a:prstClr val="black"/>
                </a:solidFill>
              </a:rPr>
              <a:t>Trust and respect inspiration</a:t>
            </a:r>
          </a:p>
          <a:p>
            <a:pPr marL="285750" indent="-285750">
              <a:buFont typeface="Arial" pitchFamily="34" charset="0"/>
              <a:buChar char="•"/>
            </a:pPr>
            <a:r>
              <a:rPr lang="en-US" dirty="0" smtClean="0">
                <a:solidFill>
                  <a:prstClr val="black"/>
                </a:solidFill>
              </a:rPr>
              <a:t>Open mind and honesty</a:t>
            </a:r>
          </a:p>
          <a:p>
            <a:pPr marL="285750" indent="-285750">
              <a:buFont typeface="Arial" pitchFamily="34" charset="0"/>
              <a:buChar char="•"/>
            </a:pPr>
            <a:r>
              <a:rPr lang="en-US" dirty="0" smtClean="0">
                <a:solidFill>
                  <a:prstClr val="black"/>
                </a:solidFill>
              </a:rPr>
              <a:t>Emphasizing on morality and values</a:t>
            </a:r>
          </a:p>
          <a:p>
            <a:pPr marL="285750" indent="-285750">
              <a:buFont typeface="Arial" pitchFamily="34" charset="0"/>
              <a:buChar char="•"/>
            </a:pPr>
            <a:endParaRPr lang="en-US" dirty="0">
              <a:solidFill>
                <a:prstClr val="black"/>
              </a:solidFill>
            </a:endParaRPr>
          </a:p>
          <a:p>
            <a:pPr marL="285750" indent="-285750">
              <a:buFont typeface="Arial" pitchFamily="34" charset="0"/>
              <a:buChar char="•"/>
            </a:pPr>
            <a:endParaRPr lang="en-US" dirty="0" smtClean="0">
              <a:solidFill>
                <a:prstClr val="black"/>
              </a:solidFill>
            </a:endParaRPr>
          </a:p>
        </p:txBody>
      </p:sp>
    </p:spTree>
    <p:extLst>
      <p:ext uri="{BB962C8B-B14F-4D97-AF65-F5344CB8AC3E}">
        <p14:creationId xmlns:p14="http://schemas.microsoft.com/office/powerpoint/2010/main" val="2434204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Strengths and Weaknesses of Democratic </a:t>
            </a:r>
            <a:r>
              <a:rPr lang="en-US" sz="2800" dirty="0"/>
              <a:t>Leadership Style </a:t>
            </a:r>
            <a:r>
              <a:rPr lang="en-US" sz="2800" dirty="0" smtClean="0"/>
              <a:t>Traits as Portrayed by Group Members </a:t>
            </a:r>
            <a:endParaRPr lang="en-US" sz="2800" dirty="0"/>
          </a:p>
        </p:txBody>
      </p:sp>
      <p:sp>
        <p:nvSpPr>
          <p:cNvPr id="4" name="Text Placeholder 3"/>
          <p:cNvSpPr>
            <a:spLocks noGrp="1"/>
          </p:cNvSpPr>
          <p:nvPr>
            <p:ph type="body" idx="1"/>
          </p:nvPr>
        </p:nvSpPr>
        <p:spPr/>
        <p:txBody>
          <a:bodyPr/>
          <a:lstStyle/>
          <a:p>
            <a:r>
              <a:rPr lang="en-US" dirty="0" smtClean="0"/>
              <a:t>Strengths </a:t>
            </a:r>
            <a:endParaRPr lang="en-US" dirty="0"/>
          </a:p>
        </p:txBody>
      </p:sp>
      <p:sp>
        <p:nvSpPr>
          <p:cNvPr id="5" name="Content Placeholder 4"/>
          <p:cNvSpPr>
            <a:spLocks noGrp="1"/>
          </p:cNvSpPr>
          <p:nvPr>
            <p:ph sz="half" idx="2"/>
          </p:nvPr>
        </p:nvSpPr>
        <p:spPr/>
        <p:txBody>
          <a:bodyPr>
            <a:normAutofit fontScale="92500" lnSpcReduction="10000"/>
          </a:bodyPr>
          <a:lstStyle/>
          <a:p>
            <a:r>
              <a:rPr lang="en-US" dirty="0" smtClean="0"/>
              <a:t>Helpful </a:t>
            </a:r>
          </a:p>
          <a:p>
            <a:r>
              <a:rPr lang="en-US" dirty="0" smtClean="0"/>
              <a:t>Full of motivation </a:t>
            </a:r>
            <a:endParaRPr lang="en-US" dirty="0"/>
          </a:p>
          <a:p>
            <a:r>
              <a:rPr lang="en-US" dirty="0" smtClean="0"/>
              <a:t>Always willing </a:t>
            </a:r>
            <a:r>
              <a:rPr lang="en-US" dirty="0"/>
              <a:t>to listen </a:t>
            </a:r>
            <a:r>
              <a:rPr lang="en-US" dirty="0" smtClean="0"/>
              <a:t>to his subordinates and assist </a:t>
            </a:r>
            <a:r>
              <a:rPr lang="en-US" dirty="0"/>
              <a:t>them </a:t>
            </a:r>
            <a:r>
              <a:rPr lang="en-US" dirty="0" smtClean="0"/>
              <a:t>to overcome </a:t>
            </a:r>
            <a:r>
              <a:rPr lang="en-US" dirty="0"/>
              <a:t>their </a:t>
            </a:r>
            <a:r>
              <a:rPr lang="en-US" dirty="0" smtClean="0"/>
              <a:t>issues</a:t>
            </a:r>
          </a:p>
          <a:p>
            <a:r>
              <a:rPr lang="en-US" dirty="0" smtClean="0"/>
              <a:t>Inspirational  </a:t>
            </a:r>
          </a:p>
          <a:p>
            <a:r>
              <a:rPr lang="en-US" dirty="0" smtClean="0"/>
              <a:t>Always relatable  and understanding  </a:t>
            </a:r>
          </a:p>
          <a:p>
            <a:r>
              <a:rPr lang="en-US" dirty="0" smtClean="0"/>
              <a:t>Visionary </a:t>
            </a:r>
            <a:endParaRPr lang="en-US" dirty="0"/>
          </a:p>
        </p:txBody>
      </p:sp>
      <p:sp>
        <p:nvSpPr>
          <p:cNvPr id="6" name="Text Placeholder 5"/>
          <p:cNvSpPr>
            <a:spLocks noGrp="1"/>
          </p:cNvSpPr>
          <p:nvPr>
            <p:ph type="body" sz="quarter" idx="3"/>
          </p:nvPr>
        </p:nvSpPr>
        <p:spPr/>
        <p:txBody>
          <a:bodyPr/>
          <a:lstStyle/>
          <a:p>
            <a:r>
              <a:rPr lang="en-US" dirty="0" smtClean="0"/>
              <a:t>Weakness </a:t>
            </a:r>
            <a:endParaRPr lang="en-US" dirty="0"/>
          </a:p>
        </p:txBody>
      </p:sp>
      <p:sp>
        <p:nvSpPr>
          <p:cNvPr id="7" name="Content Placeholder 6"/>
          <p:cNvSpPr>
            <a:spLocks noGrp="1"/>
          </p:cNvSpPr>
          <p:nvPr>
            <p:ph sz="quarter" idx="4"/>
          </p:nvPr>
        </p:nvSpPr>
        <p:spPr/>
        <p:txBody>
          <a:bodyPr>
            <a:normAutofit fontScale="85000" lnSpcReduction="10000"/>
          </a:bodyPr>
          <a:lstStyle/>
          <a:p>
            <a:r>
              <a:rPr lang="en-US" dirty="0" smtClean="0"/>
              <a:t>Sometimes can be engrossed with causing change hence dictating others.</a:t>
            </a:r>
          </a:p>
          <a:p>
            <a:r>
              <a:rPr lang="en-US" dirty="0" smtClean="0"/>
              <a:t>Can be carried away with others’ success thereby loosing sight of other associates </a:t>
            </a:r>
          </a:p>
          <a:p>
            <a:r>
              <a:rPr lang="en-US" dirty="0" smtClean="0"/>
              <a:t>Enabler</a:t>
            </a:r>
          </a:p>
          <a:p>
            <a:r>
              <a:rPr lang="en-US" dirty="0" smtClean="0"/>
              <a:t>Overemphasizing people’s ability </a:t>
            </a:r>
          </a:p>
          <a:p>
            <a:r>
              <a:rPr lang="en-US" dirty="0" smtClean="0"/>
              <a:t>job expectation</a:t>
            </a:r>
            <a:r>
              <a:rPr lang="en-US" dirty="0"/>
              <a:t> </a:t>
            </a:r>
            <a:r>
              <a:rPr lang="en-US" dirty="0" smtClean="0"/>
              <a:t>can sometimes lead to setting aside ethics</a:t>
            </a:r>
            <a:endParaRPr lang="en-US" dirty="0"/>
          </a:p>
        </p:txBody>
      </p:sp>
    </p:spTree>
    <p:extLst>
      <p:ext uri="{BB962C8B-B14F-4D97-AF65-F5344CB8AC3E}">
        <p14:creationId xmlns:p14="http://schemas.microsoft.com/office/powerpoint/2010/main" val="14084908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501</Words>
  <Application>Microsoft Office PowerPoint</Application>
  <PresentationFormat>On-screen Show (4:3)</PresentationFormat>
  <Paragraphs>53</Paragraphs>
  <Slides>2</Slides>
  <Notes>2</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1_Office Theme</vt:lpstr>
      <vt:lpstr>Ion Boardroom</vt:lpstr>
      <vt:lpstr>PowerPoint Presentation</vt:lpstr>
      <vt:lpstr>Strengths and Weaknesses of Democratic Leadership Style Traits as Portrayed by Group Members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8</cp:revision>
  <dcterms:created xsi:type="dcterms:W3CDTF">2019-12-21T19:07:32Z</dcterms:created>
  <dcterms:modified xsi:type="dcterms:W3CDTF">2019-12-23T09:04:24Z</dcterms:modified>
</cp:coreProperties>
</file>