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10"/>
  </p:notesMasterIdLst>
  <p:sldIdLst>
    <p:sldId id="268" r:id="rId2"/>
    <p:sldId id="270" r:id="rId3"/>
    <p:sldId id="271" r:id="rId4"/>
    <p:sldId id="272" r:id="rId5"/>
    <p:sldId id="276" r:id="rId6"/>
    <p:sldId id="273" r:id="rId7"/>
    <p:sldId id="274" r:id="rId8"/>
    <p:sldId id="27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3D4"/>
    <a:srgbClr val="003B70"/>
    <a:srgbClr val="B21E28"/>
    <a:srgbClr val="B21E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4" autoAdjust="0"/>
    <p:restoredTop sz="77893" autoAdjust="0"/>
  </p:normalViewPr>
  <p:slideViewPr>
    <p:cSldViewPr snapToGrid="0" snapToObjects="1">
      <p:cViewPr varScale="1">
        <p:scale>
          <a:sx n="47" d="100"/>
          <a:sy n="47" d="100"/>
        </p:scale>
        <p:origin x="164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B988D-7F98-AC4C-903A-A55A400D716F}" type="datetimeFigureOut">
              <a:rPr lang="en-US" smtClean="0"/>
              <a:t>9/8/2019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6C3E91-712B-D34C-900C-DC54E993A817}" type="slidenum">
              <a:rPr lang="en-US" smtClean="0"/>
              <a:t>‹#›</a:t>
            </a:fld>
            <a:endParaRPr lang="en-US"/>
          </a:p>
        </p:txBody>
      </p:sp>
    </p:spTree>
    <p:extLst>
      <p:ext uri="{BB962C8B-B14F-4D97-AF65-F5344CB8AC3E}">
        <p14:creationId xmlns:p14="http://schemas.microsoft.com/office/powerpoint/2010/main" val="29001428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epi.org/publication/temporary-foreign-workers-by-the-numbers-new-estimates-by-visa-classification/" TargetMode="External"/><Relationship Id="rId3" Type="http://schemas.openxmlformats.org/officeDocument/2006/relationships/hyperlink" Target="https://www.creditdonkey.com/outsourcing-statistics.html" TargetMode="External"/><Relationship Id="rId7" Type="http://schemas.openxmlformats.org/officeDocument/2006/relationships/hyperlink" Target="https://www.mckinsey.com/~/media/McKinsey/Industries/Financial%20Services/Our%20Insights/Global%20payments%20Expansive%20growth%20targeted%20opportunities/Global-payments-map-2018.ashx"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businessinsider.com.au/charts-heres-how-much-currency-is-traded-on-average-every-day-2016-9" TargetMode="External"/><Relationship Id="rId5" Type="http://schemas.openxmlformats.org/officeDocument/2006/relationships/hyperlink" Target="https://opentextbc.ca/principlesofeconomics/chapter/34-2-international-trade-and-its-effects-on-jobs-wages-and-working-conditions/" TargetMode="External"/><Relationship Id="rId4" Type="http://schemas.openxmlformats.org/officeDocument/2006/relationships/hyperlink" Target="https://www.usnews.com/news/economy/articles/2017-07-17/study-1-in-4-us-jobs-at-risk-of-offshoring" TargetMode="External"/><Relationship Id="rId9" Type="http://schemas.openxmlformats.org/officeDocument/2006/relationships/hyperlink" Target="https://www.forbes.com/sites/larrymyler/2018/09/10/is-baas-the-next-big-thing-for-b2b/#3f5915f2db87"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nctad.org/en/PublicationsLibrary/itcdtab67_en.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fas.org/sgp/crs/misc/R44565.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3</a:t>
            </a:fld>
            <a:endParaRPr lang="en-US"/>
          </a:p>
        </p:txBody>
      </p:sp>
    </p:spTree>
    <p:extLst>
      <p:ext uri="{BB962C8B-B14F-4D97-AF65-F5344CB8AC3E}">
        <p14:creationId xmlns:p14="http://schemas.microsoft.com/office/powerpoint/2010/main" val="3984309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hlinkClick r:id="rId3"/>
              </a:rPr>
              <a:t>https://www.creditdonkey.com/outsourcing-statistics.html</a:t>
            </a:r>
            <a:endParaRPr lang="en-US" dirty="0"/>
          </a:p>
          <a:p>
            <a:endParaRPr lang="en-US" dirty="0"/>
          </a:p>
          <a:p>
            <a:r>
              <a:rPr lang="en-US" dirty="0">
                <a:hlinkClick r:id="rId4"/>
              </a:rPr>
              <a:t>https://www.usnews.com/news/economy/articles/2017-07-17/study-1-in-4-us-jobs-at-risk-of-offshoring</a:t>
            </a:r>
            <a:endParaRPr lang="en-US" dirty="0"/>
          </a:p>
          <a:p>
            <a:endParaRPr lang="en-US" dirty="0"/>
          </a:p>
          <a:p>
            <a:r>
              <a:rPr lang="en-US" dirty="0">
                <a:hlinkClick r:id="rId5"/>
              </a:rPr>
              <a:t>https://opentextbc.ca/principlesofeconomics/chapter/34-2-international-trade-and-its-effects-on-jobs-wages-and-working-conditions/</a:t>
            </a:r>
            <a:endParaRPr lang="en-US" dirty="0"/>
          </a:p>
          <a:p>
            <a:endParaRPr lang="en-US" dirty="0"/>
          </a:p>
          <a:p>
            <a:r>
              <a:rPr lang="en-US" dirty="0"/>
              <a:t>Google search “</a:t>
            </a:r>
            <a:r>
              <a:rPr lang="en-US" sz="1200" b="0" i="0" kern="1200" dirty="0">
                <a:solidFill>
                  <a:schemeClr val="tx1"/>
                </a:solidFill>
                <a:effectLst/>
                <a:latin typeface="+mn-lt"/>
                <a:ea typeface="+mn-ea"/>
                <a:cs typeface="+mn-cs"/>
              </a:rPr>
              <a:t>Offshoring and </a:t>
            </a:r>
            <a:r>
              <a:rPr lang="en-US" sz="1200" b="0" i="0" kern="1200" dirty="0" err="1">
                <a:solidFill>
                  <a:schemeClr val="tx1"/>
                </a:solidFill>
                <a:effectLst/>
                <a:latin typeface="+mn-lt"/>
                <a:ea typeface="+mn-ea"/>
                <a:cs typeface="+mn-cs"/>
              </a:rPr>
              <a:t>backshoring</a:t>
            </a:r>
            <a:r>
              <a:rPr lang="en-US" sz="1200" b="0" i="0" kern="1200" dirty="0">
                <a:solidFill>
                  <a:schemeClr val="tx1"/>
                </a:solidFill>
                <a:effectLst/>
                <a:latin typeface="+mn-lt"/>
                <a:ea typeface="+mn-ea"/>
                <a:cs typeface="+mn-cs"/>
              </a:rPr>
              <a:t>: A multiple case study analysis” full text is available from Elsevier</a:t>
            </a:r>
          </a:p>
          <a:p>
            <a:endParaRPr lang="en-US" sz="1200" b="0" i="0" kern="1200" dirty="0">
              <a:solidFill>
                <a:schemeClr val="tx1"/>
              </a:solidFill>
              <a:effectLst/>
              <a:latin typeface="+mn-lt"/>
              <a:ea typeface="+mn-ea"/>
              <a:cs typeface="+mn-cs"/>
            </a:endParaRPr>
          </a:p>
          <a:p>
            <a:r>
              <a:rPr lang="en-US" dirty="0">
                <a:hlinkClick r:id="rId6"/>
              </a:rPr>
              <a:t>https://www.businessinsider.com.au/charts-heres-how-much-currency-is-traded-on-average-every-day-2016-9</a:t>
            </a:r>
            <a:endParaRPr lang="en-US" dirty="0"/>
          </a:p>
          <a:p>
            <a:endParaRPr lang="en-US" dirty="0"/>
          </a:p>
          <a:p>
            <a:endParaRPr lang="en-US" dirty="0"/>
          </a:p>
          <a:p>
            <a:r>
              <a:rPr lang="en-US" dirty="0">
                <a:hlinkClick r:id="rId7"/>
              </a:rPr>
              <a:t>https://www.mckinsey.com/~/media/McKinsey/Industries/Financial%20Services/Our%20Insights/Global%20payments%20Expansive%20growth%20targeted%20opportunities/Global-payments-map-2018.ashx</a:t>
            </a:r>
            <a:endParaRPr lang="en-US" dirty="0"/>
          </a:p>
          <a:p>
            <a:endParaRPr lang="en-US" dirty="0"/>
          </a:p>
          <a:p>
            <a:r>
              <a:rPr lang="en-US" dirty="0">
                <a:hlinkClick r:id="rId8"/>
              </a:rPr>
              <a:t>https://www.epi.org/publication/temporary-foreign-workers-by-the-numbers-new-estimates-by-visa-classification/</a:t>
            </a:r>
            <a:endParaRPr lang="en-US" dirty="0"/>
          </a:p>
          <a:p>
            <a:endParaRPr lang="en-US" dirty="0"/>
          </a:p>
          <a:p>
            <a:r>
              <a:rPr lang="en-US" dirty="0">
                <a:hlinkClick r:id="rId9"/>
              </a:rPr>
              <a:t>https://www.forbes.com/sites/larrymyler/2018/09/10/is-baas-the-next-big-thing-for-b2b/#3f5915f2db87</a:t>
            </a:r>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4</a:t>
            </a:fld>
            <a:endParaRPr lang="en-US"/>
          </a:p>
        </p:txBody>
      </p:sp>
    </p:spTree>
    <p:extLst>
      <p:ext uri="{BB962C8B-B14F-4D97-AF65-F5344CB8AC3E}">
        <p14:creationId xmlns:p14="http://schemas.microsoft.com/office/powerpoint/2010/main" val="3998637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hlinkClick r:id="rId3"/>
              </a:rPr>
              <a:t>https://unctad.org/en/PublicationsLibrary/itcdtab67_en.pdf</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hlinkClick r:id="rId4"/>
              </a:rPr>
              <a:t>https://fas.org/sgp/crs/misc/R44565.pdf</a:t>
            </a:r>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5</a:t>
            </a:fld>
            <a:endParaRPr lang="en-US"/>
          </a:p>
        </p:txBody>
      </p:sp>
    </p:spTree>
    <p:extLst>
      <p:ext uri="{BB962C8B-B14F-4D97-AF65-F5344CB8AC3E}">
        <p14:creationId xmlns:p14="http://schemas.microsoft.com/office/powerpoint/2010/main" val="73619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552088-2360-6943-8343-4BB178ED53AC}"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extLst>
      <p:ext uri="{BB962C8B-B14F-4D97-AF65-F5344CB8AC3E}">
        <p14:creationId xmlns:p14="http://schemas.microsoft.com/office/powerpoint/2010/main" val="351935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18024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165624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248026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552088-2360-6943-8343-4BB178ED53AC}"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155620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552088-2360-6943-8343-4BB178ED53AC}" type="datetimeFigureOut">
              <a:rPr lang="en-US" smtClean="0"/>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308940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552088-2360-6943-8343-4BB178ED53AC}" type="datetimeFigureOut">
              <a:rPr lang="en-US" smtClean="0"/>
              <a:t>9/8/2019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259000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552088-2360-6943-8343-4BB178ED53AC}" type="datetimeFigureOut">
              <a:rPr lang="en-US" smtClean="0"/>
              <a:t>9/8/2019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75401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52088-2360-6943-8343-4BB178ED53AC}" type="datetimeFigureOut">
              <a:rPr lang="en-US" smtClean="0"/>
              <a:t>9/8/2019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291959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52088-2360-6943-8343-4BB178ED53AC}" type="datetimeFigureOut">
              <a:rPr lang="en-US" smtClean="0"/>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312542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52088-2360-6943-8343-4BB178ED53AC}" type="datetimeFigureOut">
              <a:rPr lang="en-US" smtClean="0"/>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a:p>
        </p:txBody>
      </p:sp>
    </p:spTree>
    <p:extLst>
      <p:ext uri="{BB962C8B-B14F-4D97-AF65-F5344CB8AC3E}">
        <p14:creationId xmlns:p14="http://schemas.microsoft.com/office/powerpoint/2010/main" val="148137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52088-2360-6943-8343-4BB178ED53AC}" type="datetimeFigureOut">
              <a:rPr lang="en-US" smtClean="0"/>
              <a:t>9/8/2019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77A7C-60F2-7E45-80CE-76E8B7999937}" type="slidenum">
              <a:rPr lang="en-US" smtClean="0"/>
              <a:t>‹#›</a:t>
            </a:fld>
            <a:endParaRPr lang="en-US"/>
          </a:p>
        </p:txBody>
      </p:sp>
    </p:spTree>
    <p:extLst>
      <p:ext uri="{BB962C8B-B14F-4D97-AF65-F5344CB8AC3E}">
        <p14:creationId xmlns:p14="http://schemas.microsoft.com/office/powerpoint/2010/main" val="334187197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wl.purdue.edu/owl/research_and_citation/apa_style/apa_formatting_and_style_guide/general_format.html" TargetMode="Externa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donald.walker@ucumberlands.edu" TargetMode="External"/><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blu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2291" y="6046001"/>
            <a:ext cx="3379484" cy="560083"/>
          </a:xfrm>
          <a:prstGeom prst="rect">
            <a:avLst/>
          </a:prstGeom>
        </p:spPr>
      </p:pic>
      <p:pic>
        <p:nvPicPr>
          <p:cNvPr id="2" name="Picture 1" descr="gray.eps"/>
          <p:cNvPicPr>
            <a:picLocks noChangeAspect="1"/>
          </p:cNvPicPr>
          <p:nvPr/>
        </p:nvPicPr>
        <p:blipFill>
          <a:blip r:embed="rId3">
            <a:alphaModFix amt="52000"/>
            <a:extLst>
              <a:ext uri="{28A0092B-C50C-407E-A947-70E740481C1C}">
                <a14:useLocalDpi xmlns:a14="http://schemas.microsoft.com/office/drawing/2010/main" val="0"/>
              </a:ext>
            </a:extLst>
          </a:blip>
          <a:stretch>
            <a:fillRect/>
          </a:stretch>
        </p:blipFill>
        <p:spPr>
          <a:xfrm>
            <a:off x="0" y="863600"/>
            <a:ext cx="5003800" cy="5994400"/>
          </a:xfrm>
          <a:prstGeom prst="rect">
            <a:avLst/>
          </a:prstGeom>
        </p:spPr>
      </p:pic>
      <p:sp>
        <p:nvSpPr>
          <p:cNvPr id="5" name="Rectangle 4"/>
          <p:cNvSpPr/>
          <p:nvPr/>
        </p:nvSpPr>
        <p:spPr>
          <a:xfrm>
            <a:off x="144379" y="133353"/>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EEEA1C6-5512-4366-8E5A-A3BD1133B70F}"/>
              </a:ext>
            </a:extLst>
          </p:cNvPr>
          <p:cNvSpPr txBox="1"/>
          <p:nvPr/>
        </p:nvSpPr>
        <p:spPr>
          <a:xfrm>
            <a:off x="4026568" y="1475874"/>
            <a:ext cx="4835207" cy="2308324"/>
          </a:xfrm>
          <a:prstGeom prst="rect">
            <a:avLst/>
          </a:prstGeom>
          <a:noFill/>
        </p:spPr>
        <p:txBody>
          <a:bodyPr wrap="square" rtlCol="0">
            <a:spAutoFit/>
          </a:bodyPr>
          <a:lstStyle/>
          <a:p>
            <a:pPr algn="r"/>
            <a:r>
              <a:rPr lang="en-US" dirty="0"/>
              <a:t>ITS832 – Information Systems </a:t>
            </a:r>
          </a:p>
          <a:p>
            <a:pPr algn="r"/>
            <a:r>
              <a:rPr lang="en-US" dirty="0"/>
              <a:t>in a Global Economy</a:t>
            </a:r>
          </a:p>
          <a:p>
            <a:pPr algn="r"/>
            <a:endParaRPr lang="en-US" dirty="0"/>
          </a:p>
          <a:p>
            <a:pPr algn="r"/>
            <a:r>
              <a:rPr lang="en-US" dirty="0"/>
              <a:t>Fall 2019 Fall Sections 52 and 53</a:t>
            </a:r>
          </a:p>
          <a:p>
            <a:pPr algn="r"/>
            <a:endParaRPr lang="en-US" dirty="0"/>
          </a:p>
          <a:p>
            <a:pPr algn="r"/>
            <a:r>
              <a:rPr lang="en-US" dirty="0"/>
              <a:t>Lecture #3 – September 9th, 2019</a:t>
            </a:r>
          </a:p>
          <a:p>
            <a:pPr algn="r"/>
            <a:endParaRPr lang="en-US" dirty="0"/>
          </a:p>
          <a:p>
            <a:pPr algn="r"/>
            <a:r>
              <a:rPr lang="en-US" dirty="0"/>
              <a:t>Dr. Donald S. Walker</a:t>
            </a:r>
          </a:p>
        </p:txBody>
      </p:sp>
    </p:spTree>
    <p:extLst>
      <p:ext uri="{BB962C8B-B14F-4D97-AF65-F5344CB8AC3E}">
        <p14:creationId xmlns:p14="http://schemas.microsoft.com/office/powerpoint/2010/main" val="161118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539790" cy="584775"/>
          </a:xfrm>
          <a:prstGeom prst="rect">
            <a:avLst/>
          </a:prstGeom>
          <a:noFill/>
        </p:spPr>
        <p:txBody>
          <a:bodyPr wrap="square" rtlCol="0">
            <a:spAutoFit/>
          </a:bodyPr>
          <a:lstStyle/>
          <a:p>
            <a:r>
              <a:rPr lang="en-US" sz="3200" dirty="0"/>
              <a:t>OVERVIEW</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251284"/>
            <a:ext cx="6946232"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a:t>Globalization and Information Systems Policy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Research Directions in Global Information Systems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Research Paper Instructions/Tips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Dissertation Support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Conclusion</a:t>
            </a:r>
          </a:p>
        </p:txBody>
      </p:sp>
    </p:spTree>
    <p:extLst>
      <p:ext uri="{BB962C8B-B14F-4D97-AF65-F5344CB8AC3E}">
        <p14:creationId xmlns:p14="http://schemas.microsoft.com/office/powerpoint/2010/main" val="18336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539790" cy="584775"/>
          </a:xfrm>
          <a:prstGeom prst="rect">
            <a:avLst/>
          </a:prstGeom>
          <a:noFill/>
        </p:spPr>
        <p:txBody>
          <a:bodyPr wrap="square" rtlCol="0">
            <a:spAutoFit/>
          </a:bodyPr>
          <a:lstStyle/>
          <a:p>
            <a:r>
              <a:rPr lang="en-US" sz="3200" dirty="0"/>
              <a:t>GLOBALIZATION - DEFINITIONS</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251284"/>
            <a:ext cx="6946232" cy="4154984"/>
          </a:xfrm>
          <a:prstGeom prst="rect">
            <a:avLst/>
          </a:prstGeom>
          <a:noFill/>
        </p:spPr>
        <p:txBody>
          <a:bodyPr wrap="square" rtlCol="0">
            <a:spAutoFit/>
          </a:bodyPr>
          <a:lstStyle/>
          <a:p>
            <a:pPr marL="342900" indent="-342900">
              <a:buFont typeface="Arial" panose="020B0604020202020204" pitchFamily="34" charset="0"/>
              <a:buChar char="•"/>
            </a:pPr>
            <a:r>
              <a:rPr lang="en-US" dirty="0"/>
              <a:t>“the process by which businesses or other organizations develop international influence or start operating on an international scale.”</a:t>
            </a:r>
          </a:p>
          <a:p>
            <a:pPr marL="800100" lvl="1" indent="-342900">
              <a:buFont typeface="Arial" panose="020B0604020202020204" pitchFamily="34" charset="0"/>
              <a:buChar char="•"/>
            </a:pPr>
            <a:r>
              <a:rPr lang="en-US" i="1" dirty="0"/>
              <a:t>Oxford English Dictionary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dirty="0"/>
              <a:t>“Globalization is the spread of products, technology, information, and jobs across national borders and cultures. In economic terms, it describes an interdependence of nations around the globe fostered through free trade.”</a:t>
            </a:r>
            <a:endParaRPr lang="en-US" sz="2000" dirty="0"/>
          </a:p>
          <a:p>
            <a:pPr marL="800100" lvl="1" indent="-342900">
              <a:buFont typeface="Arial" panose="020B0604020202020204" pitchFamily="34" charset="0"/>
              <a:buChar char="•"/>
            </a:pPr>
            <a:r>
              <a:rPr lang="en-US" sz="2000" i="1" dirty="0"/>
              <a:t>Investopedia.com</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02707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968470" cy="584775"/>
          </a:xfrm>
          <a:prstGeom prst="rect">
            <a:avLst/>
          </a:prstGeom>
          <a:noFill/>
        </p:spPr>
        <p:txBody>
          <a:bodyPr wrap="square" rtlCol="0">
            <a:spAutoFit/>
          </a:bodyPr>
          <a:lstStyle/>
          <a:p>
            <a:r>
              <a:rPr lang="en-US" sz="3200" dirty="0"/>
              <a:t>GLOBALIZATION – COMPONENTS</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536174"/>
            <a:ext cx="6946232" cy="4708981"/>
          </a:xfrm>
          <a:prstGeom prst="rect">
            <a:avLst/>
          </a:prstGeom>
          <a:noFill/>
        </p:spPr>
        <p:txBody>
          <a:bodyPr wrap="square" rtlCol="0">
            <a:spAutoFit/>
          </a:bodyPr>
          <a:lstStyle/>
          <a:p>
            <a:pPr marL="342900" indent="-342900">
              <a:buFont typeface="Arial" panose="020B0604020202020204" pitchFamily="34" charset="0"/>
              <a:buChar char="•"/>
            </a:pPr>
            <a:r>
              <a:rPr lang="en-US" sz="2000" dirty="0"/>
              <a:t>Finance</a:t>
            </a:r>
          </a:p>
          <a:p>
            <a:pPr marL="800100" lvl="1" indent="-342900">
              <a:buFont typeface="Arial" panose="020B0604020202020204" pitchFamily="34" charset="0"/>
              <a:buChar char="•"/>
            </a:pPr>
            <a:r>
              <a:rPr lang="en-US" sz="2000" dirty="0"/>
              <a:t>Trillions in US Dollars are exchanged daily</a:t>
            </a:r>
          </a:p>
          <a:p>
            <a:pPr marL="800100" lvl="1" indent="-342900">
              <a:buFont typeface="Arial" panose="020B0604020202020204" pitchFamily="34" charset="0"/>
              <a:buChar char="•"/>
            </a:pPr>
            <a:r>
              <a:rPr lang="en-US" sz="2000" dirty="0"/>
              <a:t>Blockchain?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Goods and Services</a:t>
            </a:r>
          </a:p>
          <a:p>
            <a:pPr marL="800100" lvl="1" indent="-342900">
              <a:buFont typeface="Arial" panose="020B0604020202020204" pitchFamily="34" charset="0"/>
              <a:buChar char="•"/>
            </a:pPr>
            <a:r>
              <a:rPr lang="en-US" sz="2000" dirty="0"/>
              <a:t>Global Supply Chain Management</a:t>
            </a:r>
          </a:p>
          <a:p>
            <a:pPr marL="800100" lvl="1" indent="-342900">
              <a:buFont typeface="Arial" panose="020B0604020202020204" pitchFamily="34" charset="0"/>
              <a:buChar char="•"/>
            </a:pPr>
            <a:r>
              <a:rPr lang="en-US" sz="2000" dirty="0"/>
              <a:t>Multinational Software Development</a:t>
            </a:r>
          </a:p>
          <a:p>
            <a:pPr marL="800100" lvl="1" indent="-342900">
              <a:buFont typeface="Arial" panose="020B0604020202020204" pitchFamily="34" charset="0"/>
              <a:buChar char="•"/>
            </a:pPr>
            <a:r>
              <a:rPr lang="en-US" sz="2000" dirty="0"/>
              <a:t>Digitization of Work Product</a:t>
            </a:r>
          </a:p>
          <a:p>
            <a:pPr marL="800100" lvl="1" indent="-342900">
              <a:buFont typeface="Arial" panose="020B0604020202020204" pitchFamily="34" charset="0"/>
              <a:buChar char="•"/>
            </a:pPr>
            <a:r>
              <a:rPr lang="en-US" sz="2000" dirty="0"/>
              <a:t>Cloud Computing</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People</a:t>
            </a:r>
          </a:p>
          <a:p>
            <a:pPr marL="800100" lvl="1" indent="-342900">
              <a:buFont typeface="Arial" panose="020B0604020202020204" pitchFamily="34" charset="0"/>
              <a:buChar char="•"/>
            </a:pPr>
            <a:r>
              <a:rPr lang="en-US" sz="2000" dirty="0"/>
              <a:t>Jobs that depend on international trade</a:t>
            </a:r>
          </a:p>
          <a:p>
            <a:pPr marL="800100" lvl="1" indent="-342900">
              <a:buFont typeface="Arial" panose="020B0604020202020204" pitchFamily="34" charset="0"/>
              <a:buChar char="•"/>
            </a:pPr>
            <a:r>
              <a:rPr lang="en-US" sz="2000" dirty="0"/>
              <a:t>Offshoring/reshoring-</a:t>
            </a:r>
            <a:r>
              <a:rPr lang="en-US" sz="2000" dirty="0" err="1"/>
              <a:t>backshoring</a:t>
            </a:r>
            <a:endParaRPr lang="en-US" sz="2000" dirty="0"/>
          </a:p>
          <a:p>
            <a:pPr marL="800100" lvl="1" indent="-342900">
              <a:buFont typeface="Arial" panose="020B0604020202020204" pitchFamily="34" charset="0"/>
              <a:buChar char="•"/>
            </a:pPr>
            <a:r>
              <a:rPr lang="en-US" sz="2000" dirty="0"/>
              <a:t>“Guest workers”, immigration, worker visas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832002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968470" cy="584775"/>
          </a:xfrm>
          <a:prstGeom prst="rect">
            <a:avLst/>
          </a:prstGeom>
          <a:noFill/>
        </p:spPr>
        <p:txBody>
          <a:bodyPr wrap="square" rtlCol="0">
            <a:spAutoFit/>
          </a:bodyPr>
          <a:lstStyle/>
          <a:p>
            <a:r>
              <a:rPr lang="en-US" sz="3200" dirty="0"/>
              <a:t>GLOBALIZATION – RESEARCH</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536174"/>
            <a:ext cx="6946232"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a:t>Increasing Profit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Access to Markets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Offshoring Decisions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Trade Policy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Global IT Workforce</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69891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539790" cy="584775"/>
          </a:xfrm>
          <a:prstGeom prst="rect">
            <a:avLst/>
          </a:prstGeom>
          <a:noFill/>
        </p:spPr>
        <p:txBody>
          <a:bodyPr wrap="square" rtlCol="0">
            <a:spAutoFit/>
          </a:bodyPr>
          <a:lstStyle/>
          <a:p>
            <a:r>
              <a:rPr lang="en-US" sz="3200" dirty="0"/>
              <a:t>APA RESEARCH PAPER #1</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251284"/>
            <a:ext cx="6946232" cy="5324535"/>
          </a:xfrm>
          <a:prstGeom prst="rect">
            <a:avLst/>
          </a:prstGeom>
          <a:noFill/>
        </p:spPr>
        <p:txBody>
          <a:bodyPr wrap="square" rtlCol="0">
            <a:spAutoFit/>
          </a:bodyPr>
          <a:lstStyle/>
          <a:p>
            <a:r>
              <a:rPr lang="en-US" sz="2000" dirty="0"/>
              <a:t>Choose an issue within the topic of </a:t>
            </a:r>
            <a:r>
              <a:rPr lang="en-US" sz="2000" b="1" dirty="0"/>
              <a:t>globalization</a:t>
            </a:r>
            <a:r>
              <a:rPr lang="en-US" sz="2000" dirty="0"/>
              <a:t> that interests you and fits within your </a:t>
            </a:r>
            <a:r>
              <a:rPr lang="en-US" sz="2000" dirty="0" err="1"/>
              <a:t>PhDIT</a:t>
            </a:r>
            <a:r>
              <a:rPr lang="en-US" sz="2000" dirty="0"/>
              <a:t> concentration or research area of interest.  Write a short paper that provides the following:  </a:t>
            </a:r>
          </a:p>
          <a:p>
            <a:pPr marL="457200" indent="-457200">
              <a:buAutoNum type="arabicPeriod"/>
            </a:pPr>
            <a:r>
              <a:rPr lang="en-US" sz="2000" dirty="0"/>
              <a:t>A brief overview of the topic  </a:t>
            </a:r>
          </a:p>
          <a:p>
            <a:pPr marL="457200" indent="-457200">
              <a:buAutoNum type="arabicPeriod"/>
            </a:pPr>
            <a:r>
              <a:rPr lang="en-US" sz="2000" dirty="0"/>
              <a:t>Current Trends  </a:t>
            </a:r>
          </a:p>
          <a:p>
            <a:pPr marL="457200" indent="-457200">
              <a:buAutoNum type="arabicPeriod"/>
            </a:pPr>
            <a:r>
              <a:rPr lang="en-US" sz="2000" dirty="0"/>
              <a:t>Recommendations for Future Research  </a:t>
            </a:r>
          </a:p>
          <a:p>
            <a:endParaRPr lang="en-US" sz="2000" dirty="0"/>
          </a:p>
          <a:p>
            <a:pPr marL="342900" indent="-342900">
              <a:buFontTx/>
              <a:buChar char="-"/>
            </a:pPr>
            <a:r>
              <a:rPr lang="en-US" sz="2000" dirty="0"/>
              <a:t>Use the APA paper template</a:t>
            </a:r>
          </a:p>
          <a:p>
            <a:pPr marL="342900" indent="-342900">
              <a:buFontTx/>
              <a:buChar char="-"/>
            </a:pPr>
            <a:r>
              <a:rPr lang="en-US" sz="2000" dirty="0"/>
              <a:t>Name your file “ITS832 Writing Assignment 1 – “ </a:t>
            </a:r>
            <a:r>
              <a:rPr lang="en-US" sz="2000" dirty="0" err="1"/>
              <a:t>Walker_Donald</a:t>
            </a:r>
            <a:r>
              <a:rPr lang="en-US" sz="2000" dirty="0"/>
              <a:t> (only use your name, not mine)</a:t>
            </a:r>
          </a:p>
          <a:p>
            <a:pPr marL="342900" indent="-342900">
              <a:buFontTx/>
              <a:buChar char="-"/>
            </a:pPr>
            <a:r>
              <a:rPr lang="en-US" sz="2000" dirty="0"/>
              <a:t>When discussing current trends, use recent articles</a:t>
            </a:r>
          </a:p>
          <a:p>
            <a:pPr marL="342900" indent="-342900">
              <a:buFontTx/>
              <a:buChar char="-"/>
            </a:pPr>
            <a:r>
              <a:rPr lang="en-US" sz="2000" dirty="0"/>
              <a:t>No direct quotes unless defining a term</a:t>
            </a:r>
          </a:p>
          <a:p>
            <a:pPr marL="342900" indent="-342900">
              <a:buFontTx/>
              <a:buChar char="-"/>
            </a:pPr>
            <a:r>
              <a:rPr lang="en-US" sz="2000" dirty="0"/>
              <a:t>2 pages min, 3 pages max</a:t>
            </a:r>
          </a:p>
          <a:p>
            <a:pPr marL="342900" indent="-342900">
              <a:buFontTx/>
              <a:buChar char="-"/>
            </a:pPr>
            <a:r>
              <a:rPr lang="en-US" sz="2000" dirty="0"/>
              <a:t>Due September 15</a:t>
            </a:r>
            <a:r>
              <a:rPr lang="en-US" sz="2000" baseline="30000" dirty="0"/>
              <a:t>th</a:t>
            </a:r>
            <a:r>
              <a:rPr lang="en-US" sz="2000" dirty="0"/>
              <a:t> – </a:t>
            </a:r>
            <a:r>
              <a:rPr lang="en-US" sz="2000" b="1" dirty="0"/>
              <a:t>NO LATE SUBMISSIONS</a:t>
            </a:r>
          </a:p>
          <a:p>
            <a:pPr marL="342900" indent="-342900">
              <a:buFontTx/>
              <a:buChar char="-"/>
            </a:pPr>
            <a:endParaRPr lang="en-US" sz="2000" dirty="0"/>
          </a:p>
          <a:p>
            <a:endParaRPr lang="en-US" sz="2000" dirty="0"/>
          </a:p>
        </p:txBody>
      </p:sp>
    </p:spTree>
    <p:extLst>
      <p:ext uri="{BB962C8B-B14F-4D97-AF65-F5344CB8AC3E}">
        <p14:creationId xmlns:p14="http://schemas.microsoft.com/office/powerpoint/2010/main" val="222429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539790" cy="584775"/>
          </a:xfrm>
          <a:prstGeom prst="rect">
            <a:avLst/>
          </a:prstGeom>
          <a:noFill/>
        </p:spPr>
        <p:txBody>
          <a:bodyPr wrap="square" rtlCol="0">
            <a:spAutoFit/>
          </a:bodyPr>
          <a:lstStyle/>
          <a:p>
            <a:r>
              <a:rPr lang="en-US" sz="3200" dirty="0"/>
              <a:t>DISSERTATION SUPPORT</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251284"/>
            <a:ext cx="6946232"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t>Bibliographic Software Installed?</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Google Scholar</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Paraphrasing Websites</a:t>
            </a:r>
          </a:p>
          <a:p>
            <a:pPr marL="800100" lvl="1" indent="-342900">
              <a:buFont typeface="Arial" panose="020B0604020202020204" pitchFamily="34" charset="0"/>
              <a:buChar char="•"/>
            </a:pPr>
            <a:r>
              <a:rPr lang="en-US" sz="2000" dirty="0"/>
              <a:t>These only postpone failure</a:t>
            </a:r>
          </a:p>
          <a:p>
            <a:pPr marL="800100" lvl="1" indent="-342900">
              <a:buFont typeface="Arial" panose="020B0604020202020204" pitchFamily="34" charset="0"/>
              <a:buChar char="•"/>
            </a:pPr>
            <a:r>
              <a:rPr lang="en-US" sz="2000" dirty="0"/>
              <a:t>No one will complete a dissertation this way</a:t>
            </a:r>
          </a:p>
          <a:p>
            <a:pPr marL="800100" lvl="1" indent="-342900">
              <a:buFont typeface="Arial" panose="020B0604020202020204" pitchFamily="34" charset="0"/>
              <a:buChar char="•"/>
            </a:pPr>
            <a:r>
              <a:rPr lang="en-US" sz="2000" dirty="0"/>
              <a:t>It is cheating</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hlinkClick r:id="rId3"/>
              </a:rPr>
              <a:t>https://owl.purdue.edu/owl/research_and_citation/apa_style/apa_formatting_and_style_guide/general_format.html</a:t>
            </a:r>
            <a:endParaRPr lang="en-US" sz="2000" dirty="0"/>
          </a:p>
          <a:p>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659826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12E97-13EC-47CB-B28B-1695678A43AB}"/>
              </a:ext>
            </a:extLst>
          </p:cNvPr>
          <p:cNvSpPr txBox="1"/>
          <p:nvPr/>
        </p:nvSpPr>
        <p:spPr>
          <a:xfrm>
            <a:off x="786063" y="368968"/>
            <a:ext cx="7539790" cy="584775"/>
          </a:xfrm>
          <a:prstGeom prst="rect">
            <a:avLst/>
          </a:prstGeom>
          <a:noFill/>
        </p:spPr>
        <p:txBody>
          <a:bodyPr wrap="square" rtlCol="0">
            <a:spAutoFit/>
          </a:bodyPr>
          <a:lstStyle/>
          <a:p>
            <a:r>
              <a:rPr lang="en-US" sz="3200" dirty="0"/>
              <a:t>CONCLUSION</a:t>
            </a:r>
          </a:p>
        </p:txBody>
      </p:sp>
      <p:sp>
        <p:nvSpPr>
          <p:cNvPr id="3" name="TextBox 2">
            <a:extLst>
              <a:ext uri="{FF2B5EF4-FFF2-40B4-BE49-F238E27FC236}">
                <a16:creationId xmlns:a16="http://schemas.microsoft.com/office/drawing/2014/main" id="{7D7D7ACF-6E0D-405F-A81B-8799B70FDC35}"/>
              </a:ext>
            </a:extLst>
          </p:cNvPr>
          <p:cNvSpPr txBox="1"/>
          <p:nvPr/>
        </p:nvSpPr>
        <p:spPr>
          <a:xfrm>
            <a:off x="930442" y="1251284"/>
            <a:ext cx="6946232"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a:t>Information Technology Supports Globalization </a:t>
            </a:r>
            <a:r>
              <a:rPr lang="en-US" sz="2000" i="1" dirty="0"/>
              <a:t>and </a:t>
            </a:r>
            <a:r>
              <a:rPr lang="en-US" sz="2000" dirty="0"/>
              <a:t>Information Technology is a Global Business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No Discussion Post this Week</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Paper Length 3 pages absolute maximum</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Questions/concerns email </a:t>
            </a:r>
            <a:r>
              <a:rPr lang="en-US" sz="2000" dirty="0">
                <a:hlinkClick r:id="rId3"/>
              </a:rPr>
              <a:t>donald.walker@ucumberlands.edu</a:t>
            </a: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779521469"/>
      </p:ext>
    </p:extLst>
  </p:cSld>
  <p:clrMapOvr>
    <a:masterClrMapping/>
  </p:clrMapOvr>
</p:sld>
</file>

<file path=ppt/theme/theme1.xml><?xml version="1.0" encoding="utf-8"?>
<a:theme xmlns:a="http://schemas.openxmlformats.org/drawingml/2006/main" name="Office Theme">
  <a:themeElements>
    <a:clrScheme name="Cumberlands">
      <a:dk1>
        <a:srgbClr val="B21E28"/>
      </a:dk1>
      <a:lt1>
        <a:sysClr val="window" lastClr="FFFFFF"/>
      </a:lt1>
      <a:dk2>
        <a:srgbClr val="003B70"/>
      </a:dk2>
      <a:lt2>
        <a:srgbClr val="D1D3D4"/>
      </a:lt2>
      <a:accent1>
        <a:srgbClr val="646569"/>
      </a:accent1>
      <a:accent2>
        <a:srgbClr val="FFCF00"/>
      </a:accent2>
      <a:accent3>
        <a:srgbClr val="009300"/>
      </a:accent3>
      <a:accent4>
        <a:srgbClr val="6E1E28"/>
      </a:accent4>
      <a:accent5>
        <a:srgbClr val="002670"/>
      </a:accent5>
      <a:accent6>
        <a:srgbClr val="9FA1A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628</TotalTime>
  <Words>546</Words>
  <Application>Microsoft Office PowerPoint</Application>
  <PresentationFormat>On-screen Show (4:3)</PresentationFormat>
  <Paragraphs>105</Paragraphs>
  <Slides>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University of the Cumberlands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Denise Hoover</dc:creator>
  <cp:keywords/>
  <dc:description/>
  <cp:lastModifiedBy>Don Walker</cp:lastModifiedBy>
  <cp:revision>59</cp:revision>
  <dcterms:created xsi:type="dcterms:W3CDTF">2017-07-26T13:18:55Z</dcterms:created>
  <dcterms:modified xsi:type="dcterms:W3CDTF">2019-09-08T16:55:03Z</dcterms:modified>
  <cp:category/>
</cp:coreProperties>
</file>