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D71"/>
    <a:srgbClr val="E6E7E9"/>
    <a:srgbClr val="565A62"/>
    <a:srgbClr val="009E01"/>
    <a:srgbClr val="482A06"/>
    <a:srgbClr val="163F3A"/>
    <a:srgbClr val="3C9325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433" autoAdjust="0"/>
    <p:restoredTop sz="94660"/>
  </p:normalViewPr>
  <p:slideViewPr>
    <p:cSldViewPr snapToObjects="1">
      <p:cViewPr varScale="1">
        <p:scale>
          <a:sx n="96" d="100"/>
          <a:sy n="96" d="100"/>
        </p:scale>
        <p:origin x="233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3E8AFD-1ED6-4251-8B40-2C283E9369D5}" type="doc">
      <dgm:prSet loTypeId="urn:microsoft.com/office/officeart/2005/8/layout/vList4#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03C3F623-7D4F-4A4F-9CC8-4EB9CBDA9C66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AU" sz="2200" noProof="0" dirty="0">
              <a:latin typeface="+mn-lt"/>
            </a:rPr>
            <a:t>Explain why firms need to study and understand their internal organisation.</a:t>
          </a:r>
        </a:p>
      </dgm:t>
    </dgm:pt>
    <dgm:pt modelId="{84FE30EF-D6A1-4CA9-B918-1749C61EBDE4}" type="parTrans" cxnId="{47A4710D-FF83-4AED-9C6E-D8EFA4C999FD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C6C3505C-8266-4C61-9596-DD56CBDD9170}" type="sibTrans" cxnId="{47A4710D-FF83-4AED-9C6E-D8EFA4C999FD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4CAED787-3742-4914-BFAD-E53CB76FC3EB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pPr algn="l"/>
          <a:r>
            <a:rPr lang="en-US" sz="2200" dirty="0">
              <a:latin typeface="+mn-lt"/>
            </a:rPr>
            <a:t>Define value and discuss its importance.</a:t>
          </a:r>
        </a:p>
      </dgm:t>
    </dgm:pt>
    <dgm:pt modelId="{A95570B1-40ED-4583-8FD8-99BDBC425B75}" type="parTrans" cxnId="{7CF0B16A-4B37-4571-835B-F6D1EB7A800A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D2E7EB39-0725-4F77-9AD8-340C81CB6933}" type="sibTrans" cxnId="{7CF0B16A-4B37-4571-835B-F6D1EB7A800A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FC57DA2D-9AC2-4423-BA1D-76E3B5D8F574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2200" dirty="0">
              <a:latin typeface="+mn-lt"/>
            </a:rPr>
            <a:t>Describe the differences between tangible and intangible resources.</a:t>
          </a:r>
        </a:p>
      </dgm:t>
    </dgm:pt>
    <dgm:pt modelId="{34733217-6E21-4937-9B65-6DCA792FC2D0}" type="parTrans" cxnId="{9818768D-1E8B-462B-BA1D-30AFE64A3555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FF2AA991-C6D6-4FE4-AE96-C114573023CF}" type="sibTrans" cxnId="{9818768D-1E8B-462B-BA1D-30AFE64A3555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F1D667B9-EB3A-48A3-A1F9-E9D4DC65959A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2200" dirty="0">
              <a:latin typeface="+mn-lt"/>
            </a:rPr>
            <a:t>Define capabilities and discuss their development.</a:t>
          </a:r>
        </a:p>
      </dgm:t>
    </dgm:pt>
    <dgm:pt modelId="{B54CE46C-3AAE-4594-B302-9031800035CB}" type="parTrans" cxnId="{C431FD7E-D720-4DB3-B481-941E29D2A448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9FD1CF2D-B131-4029-958D-990EDDE74DCC}" type="sibTrans" cxnId="{C431FD7E-D720-4DB3-B481-941E29D2A448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CC56C730-BEF6-47BF-91B4-C8524E295F5D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2200" dirty="0">
              <a:latin typeface="+mn-lt"/>
            </a:rPr>
            <a:t>Describe four criteria used to determine whether resources and capabilities are core competencies.</a:t>
          </a:r>
        </a:p>
      </dgm:t>
    </dgm:pt>
    <dgm:pt modelId="{4E526166-0DBD-4B6B-84E0-85126153D0D2}" type="parTrans" cxnId="{F436D5EB-8B3F-4E7F-BEE5-84A7C96290A3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EFC0AE58-EDAC-4C5E-A515-14F9DE29FD76}" type="sibTrans" cxnId="{F436D5EB-8B3F-4E7F-BEE5-84A7C96290A3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49804F77-3147-4AD8-B0A1-E1123EC6E2C0}" type="pres">
      <dgm:prSet presAssocID="{CD3E8AFD-1ED6-4251-8B40-2C283E9369D5}" presName="linear" presStyleCnt="0">
        <dgm:presLayoutVars>
          <dgm:dir/>
          <dgm:resizeHandles val="exact"/>
        </dgm:presLayoutVars>
      </dgm:prSet>
      <dgm:spPr/>
    </dgm:pt>
    <dgm:pt modelId="{F5AE0F8C-5417-4568-84FA-9E69A583D654}" type="pres">
      <dgm:prSet presAssocID="{03C3F623-7D4F-4A4F-9CC8-4EB9CBDA9C66}" presName="comp" presStyleCnt="0"/>
      <dgm:spPr/>
    </dgm:pt>
    <dgm:pt modelId="{10207D15-5AE6-456F-B181-47F20D049606}" type="pres">
      <dgm:prSet presAssocID="{03C3F623-7D4F-4A4F-9CC8-4EB9CBDA9C66}" presName="box" presStyleLbl="node1" presStyleIdx="0" presStyleCnt="5" custScaleX="100000" custScaleY="114858"/>
      <dgm:spPr/>
    </dgm:pt>
    <dgm:pt modelId="{1918FC97-5768-4177-A57F-3B26C702E374}" type="pres">
      <dgm:prSet presAssocID="{03C3F623-7D4F-4A4F-9CC8-4EB9CBDA9C66}" presName="img" presStyleLbl="fgImgPlace1" presStyleIdx="0" presStyleCnt="5" custScaleX="51753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57150">
          <a:solidFill>
            <a:schemeClr val="tx1"/>
          </a:solidFill>
        </a:ln>
      </dgm:spPr>
    </dgm:pt>
    <dgm:pt modelId="{101B0228-A9BB-4681-9140-FC217E82E006}" type="pres">
      <dgm:prSet presAssocID="{03C3F623-7D4F-4A4F-9CC8-4EB9CBDA9C66}" presName="text" presStyleLbl="node1" presStyleIdx="0" presStyleCnt="5">
        <dgm:presLayoutVars>
          <dgm:bulletEnabled val="1"/>
        </dgm:presLayoutVars>
      </dgm:prSet>
      <dgm:spPr/>
    </dgm:pt>
    <dgm:pt modelId="{DEBD8A0F-2322-4193-827F-727B24D74FAE}" type="pres">
      <dgm:prSet presAssocID="{C6C3505C-8266-4C61-9596-DD56CBDD9170}" presName="spacer" presStyleCnt="0"/>
      <dgm:spPr/>
    </dgm:pt>
    <dgm:pt modelId="{E7B1B9F0-493A-495B-92D7-02E8D50BBF3B}" type="pres">
      <dgm:prSet presAssocID="{4CAED787-3742-4914-BFAD-E53CB76FC3EB}" presName="comp" presStyleCnt="0"/>
      <dgm:spPr/>
    </dgm:pt>
    <dgm:pt modelId="{9FB36DD5-C883-43D8-A7C6-B3EDFA2A6770}" type="pres">
      <dgm:prSet presAssocID="{4CAED787-3742-4914-BFAD-E53CB76FC3EB}" presName="box" presStyleLbl="node1" presStyleIdx="1" presStyleCnt="5" custScaleY="91635"/>
      <dgm:spPr/>
    </dgm:pt>
    <dgm:pt modelId="{E708CFC0-76CB-4E72-B8D1-24DBB71C3A2C}" type="pres">
      <dgm:prSet presAssocID="{4CAED787-3742-4914-BFAD-E53CB76FC3EB}" presName="img" presStyleLbl="fgImgPlace1" presStyleIdx="1" presStyleCnt="5" custScaleX="51753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57150"/>
      </dgm:spPr>
    </dgm:pt>
    <dgm:pt modelId="{CC43094D-0FC0-416C-A706-810205655C09}" type="pres">
      <dgm:prSet presAssocID="{4CAED787-3742-4914-BFAD-E53CB76FC3EB}" presName="text" presStyleLbl="node1" presStyleIdx="1" presStyleCnt="5">
        <dgm:presLayoutVars>
          <dgm:bulletEnabled val="1"/>
        </dgm:presLayoutVars>
      </dgm:prSet>
      <dgm:spPr/>
    </dgm:pt>
    <dgm:pt modelId="{1657AEDB-DBC0-43E5-BBE5-15DD799A1954}" type="pres">
      <dgm:prSet presAssocID="{D2E7EB39-0725-4F77-9AD8-340C81CB6933}" presName="spacer" presStyleCnt="0"/>
      <dgm:spPr/>
    </dgm:pt>
    <dgm:pt modelId="{64C0109F-FACE-4982-87D0-2175B7644E99}" type="pres">
      <dgm:prSet presAssocID="{FC57DA2D-9AC2-4423-BA1D-76E3B5D8F574}" presName="comp" presStyleCnt="0"/>
      <dgm:spPr/>
    </dgm:pt>
    <dgm:pt modelId="{2F4579AA-35AB-4B01-AAE7-F2C3069BC13D}" type="pres">
      <dgm:prSet presAssocID="{FC57DA2D-9AC2-4423-BA1D-76E3B5D8F574}" presName="box" presStyleLbl="node1" presStyleIdx="2" presStyleCnt="5" custScaleY="138887"/>
      <dgm:spPr/>
    </dgm:pt>
    <dgm:pt modelId="{4BE5030C-0348-4C03-92AE-76D4C2BF5185}" type="pres">
      <dgm:prSet presAssocID="{FC57DA2D-9AC2-4423-BA1D-76E3B5D8F574}" presName="img" presStyleLbl="fgImgPlace1" presStyleIdx="2" presStyleCnt="5" custScaleX="51753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57150"/>
      </dgm:spPr>
    </dgm:pt>
    <dgm:pt modelId="{AD45C749-17CD-4687-A2F1-FD50767618E2}" type="pres">
      <dgm:prSet presAssocID="{FC57DA2D-9AC2-4423-BA1D-76E3B5D8F574}" presName="text" presStyleLbl="node1" presStyleIdx="2" presStyleCnt="5">
        <dgm:presLayoutVars>
          <dgm:bulletEnabled val="1"/>
        </dgm:presLayoutVars>
      </dgm:prSet>
      <dgm:spPr/>
    </dgm:pt>
    <dgm:pt modelId="{2397C9E0-4B2C-4828-BAA5-0B822777DBED}" type="pres">
      <dgm:prSet presAssocID="{FF2AA991-C6D6-4FE4-AE96-C114573023CF}" presName="spacer" presStyleCnt="0"/>
      <dgm:spPr/>
    </dgm:pt>
    <dgm:pt modelId="{3B06833A-F899-4A7B-BE2E-61509AD5F789}" type="pres">
      <dgm:prSet presAssocID="{F1D667B9-EB3A-48A3-A1F9-E9D4DC65959A}" presName="comp" presStyleCnt="0"/>
      <dgm:spPr/>
    </dgm:pt>
    <dgm:pt modelId="{2F1E1345-CE30-402A-953C-1009009DD316}" type="pres">
      <dgm:prSet presAssocID="{F1D667B9-EB3A-48A3-A1F9-E9D4DC65959A}" presName="box" presStyleLbl="node1" presStyleIdx="3" presStyleCnt="5" custScaleY="103928"/>
      <dgm:spPr/>
    </dgm:pt>
    <dgm:pt modelId="{9EB785D6-78B5-4799-8760-92B2A224E839}" type="pres">
      <dgm:prSet presAssocID="{F1D667B9-EB3A-48A3-A1F9-E9D4DC65959A}" presName="img" presStyleLbl="fgImgPlace1" presStyleIdx="3" presStyleCnt="5" custScaleX="51753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57150">
          <a:solidFill>
            <a:schemeClr val="tx1"/>
          </a:solidFill>
        </a:ln>
      </dgm:spPr>
    </dgm:pt>
    <dgm:pt modelId="{0DE7C287-3285-49EE-9ECE-73AC9E33DE6C}" type="pres">
      <dgm:prSet presAssocID="{F1D667B9-EB3A-48A3-A1F9-E9D4DC65959A}" presName="text" presStyleLbl="node1" presStyleIdx="3" presStyleCnt="5">
        <dgm:presLayoutVars>
          <dgm:bulletEnabled val="1"/>
        </dgm:presLayoutVars>
      </dgm:prSet>
      <dgm:spPr/>
    </dgm:pt>
    <dgm:pt modelId="{85B00077-8DB8-424D-B915-B0C89ABDBD2B}" type="pres">
      <dgm:prSet presAssocID="{9FD1CF2D-B131-4029-958D-990EDDE74DCC}" presName="spacer" presStyleCnt="0"/>
      <dgm:spPr/>
    </dgm:pt>
    <dgm:pt modelId="{5EA4AEAF-01C3-4C5A-BD64-5C4BB792856D}" type="pres">
      <dgm:prSet presAssocID="{CC56C730-BEF6-47BF-91B4-C8524E295F5D}" presName="comp" presStyleCnt="0"/>
      <dgm:spPr/>
    </dgm:pt>
    <dgm:pt modelId="{72CA8E4C-EF28-404F-B0C5-67D5420AD083}" type="pres">
      <dgm:prSet presAssocID="{CC56C730-BEF6-47BF-91B4-C8524E295F5D}" presName="box" presStyleLbl="node1" presStyleIdx="4" presStyleCnt="5" custScaleY="153144" custLinFactNeighborY="8781"/>
      <dgm:spPr/>
    </dgm:pt>
    <dgm:pt modelId="{0DD55F64-4205-4BA1-8C22-97A490C1CAE0}" type="pres">
      <dgm:prSet presAssocID="{CC56C730-BEF6-47BF-91B4-C8524E295F5D}" presName="img" presStyleLbl="fgImgPlace1" presStyleIdx="4" presStyleCnt="5" custScaleX="51753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57150">
          <a:solidFill>
            <a:schemeClr val="tx1"/>
          </a:solidFill>
        </a:ln>
      </dgm:spPr>
    </dgm:pt>
    <dgm:pt modelId="{7C48843A-7A6C-4472-8730-61452592D084}" type="pres">
      <dgm:prSet presAssocID="{CC56C730-BEF6-47BF-91B4-C8524E295F5D}" presName="text" presStyleLbl="node1" presStyleIdx="4" presStyleCnt="5">
        <dgm:presLayoutVars>
          <dgm:bulletEnabled val="1"/>
        </dgm:presLayoutVars>
      </dgm:prSet>
      <dgm:spPr/>
    </dgm:pt>
  </dgm:ptLst>
  <dgm:cxnLst>
    <dgm:cxn modelId="{4311FC0B-BD9F-40DB-80D0-783CD0214201}" type="presOf" srcId="{FC57DA2D-9AC2-4423-BA1D-76E3B5D8F574}" destId="{2F4579AA-35AB-4B01-AAE7-F2C3069BC13D}" srcOrd="0" destOrd="0" presId="urn:microsoft.com/office/officeart/2005/8/layout/vList4#1"/>
    <dgm:cxn modelId="{1AA12C0C-D2F1-43EF-A2B4-A27914CFE7FD}" type="presOf" srcId="{4CAED787-3742-4914-BFAD-E53CB76FC3EB}" destId="{CC43094D-0FC0-416C-A706-810205655C09}" srcOrd="1" destOrd="0" presId="urn:microsoft.com/office/officeart/2005/8/layout/vList4#1"/>
    <dgm:cxn modelId="{47A4710D-FF83-4AED-9C6E-D8EFA4C999FD}" srcId="{CD3E8AFD-1ED6-4251-8B40-2C283E9369D5}" destId="{03C3F623-7D4F-4A4F-9CC8-4EB9CBDA9C66}" srcOrd="0" destOrd="0" parTransId="{84FE30EF-D6A1-4CA9-B918-1749C61EBDE4}" sibTransId="{C6C3505C-8266-4C61-9596-DD56CBDD9170}"/>
    <dgm:cxn modelId="{BB1B4413-2683-4004-9C3E-FE26B8E430D8}" type="presOf" srcId="{03C3F623-7D4F-4A4F-9CC8-4EB9CBDA9C66}" destId="{101B0228-A9BB-4681-9140-FC217E82E006}" srcOrd="1" destOrd="0" presId="urn:microsoft.com/office/officeart/2005/8/layout/vList4#1"/>
    <dgm:cxn modelId="{B2409B14-420F-417C-9EF5-C7CF1C54535E}" type="presOf" srcId="{CC56C730-BEF6-47BF-91B4-C8524E295F5D}" destId="{72CA8E4C-EF28-404F-B0C5-67D5420AD083}" srcOrd="0" destOrd="0" presId="urn:microsoft.com/office/officeart/2005/8/layout/vList4#1"/>
    <dgm:cxn modelId="{E21C9917-0FA7-4572-880F-C3E0AB39AFE6}" type="presOf" srcId="{03C3F623-7D4F-4A4F-9CC8-4EB9CBDA9C66}" destId="{10207D15-5AE6-456F-B181-47F20D049606}" srcOrd="0" destOrd="0" presId="urn:microsoft.com/office/officeart/2005/8/layout/vList4#1"/>
    <dgm:cxn modelId="{B8A7C743-D082-4024-8C5B-335E77991A66}" type="presOf" srcId="{FC57DA2D-9AC2-4423-BA1D-76E3B5D8F574}" destId="{AD45C749-17CD-4687-A2F1-FD50767618E2}" srcOrd="1" destOrd="0" presId="urn:microsoft.com/office/officeart/2005/8/layout/vList4#1"/>
    <dgm:cxn modelId="{7CF0B16A-4B37-4571-835B-F6D1EB7A800A}" srcId="{CD3E8AFD-1ED6-4251-8B40-2C283E9369D5}" destId="{4CAED787-3742-4914-BFAD-E53CB76FC3EB}" srcOrd="1" destOrd="0" parTransId="{A95570B1-40ED-4583-8FD8-99BDBC425B75}" sibTransId="{D2E7EB39-0725-4F77-9AD8-340C81CB6933}"/>
    <dgm:cxn modelId="{C431FD7E-D720-4DB3-B481-941E29D2A448}" srcId="{CD3E8AFD-1ED6-4251-8B40-2C283E9369D5}" destId="{F1D667B9-EB3A-48A3-A1F9-E9D4DC65959A}" srcOrd="3" destOrd="0" parTransId="{B54CE46C-3AAE-4594-B302-9031800035CB}" sibTransId="{9FD1CF2D-B131-4029-958D-990EDDE74DCC}"/>
    <dgm:cxn modelId="{19AD5187-2F3B-4EE6-AE95-AB79090C24C0}" type="presOf" srcId="{F1D667B9-EB3A-48A3-A1F9-E9D4DC65959A}" destId="{2F1E1345-CE30-402A-953C-1009009DD316}" srcOrd="0" destOrd="0" presId="urn:microsoft.com/office/officeart/2005/8/layout/vList4#1"/>
    <dgm:cxn modelId="{9818768D-1E8B-462B-BA1D-30AFE64A3555}" srcId="{CD3E8AFD-1ED6-4251-8B40-2C283E9369D5}" destId="{FC57DA2D-9AC2-4423-BA1D-76E3B5D8F574}" srcOrd="2" destOrd="0" parTransId="{34733217-6E21-4937-9B65-6DCA792FC2D0}" sibTransId="{FF2AA991-C6D6-4FE4-AE96-C114573023CF}"/>
    <dgm:cxn modelId="{158FE9BD-57B6-4F1C-9190-48B6DDA3E3F5}" type="presOf" srcId="{CD3E8AFD-1ED6-4251-8B40-2C283E9369D5}" destId="{49804F77-3147-4AD8-B0A1-E1123EC6E2C0}" srcOrd="0" destOrd="0" presId="urn:microsoft.com/office/officeart/2005/8/layout/vList4#1"/>
    <dgm:cxn modelId="{F436D5EB-8B3F-4E7F-BEE5-84A7C96290A3}" srcId="{CD3E8AFD-1ED6-4251-8B40-2C283E9369D5}" destId="{CC56C730-BEF6-47BF-91B4-C8524E295F5D}" srcOrd="4" destOrd="0" parTransId="{4E526166-0DBD-4B6B-84E0-85126153D0D2}" sibTransId="{EFC0AE58-EDAC-4C5E-A515-14F9DE29FD76}"/>
    <dgm:cxn modelId="{F512CCFC-9EE4-4109-A91E-E7C02764A6D9}" type="presOf" srcId="{4CAED787-3742-4914-BFAD-E53CB76FC3EB}" destId="{9FB36DD5-C883-43D8-A7C6-B3EDFA2A6770}" srcOrd="0" destOrd="0" presId="urn:microsoft.com/office/officeart/2005/8/layout/vList4#1"/>
    <dgm:cxn modelId="{5B15F3FC-24FA-4986-AC20-9A4603072A00}" type="presOf" srcId="{CC56C730-BEF6-47BF-91B4-C8524E295F5D}" destId="{7C48843A-7A6C-4472-8730-61452592D084}" srcOrd="1" destOrd="0" presId="urn:microsoft.com/office/officeart/2005/8/layout/vList4#1"/>
    <dgm:cxn modelId="{F237FAFF-CD00-46F7-B356-55DAAAFA1791}" type="presOf" srcId="{F1D667B9-EB3A-48A3-A1F9-E9D4DC65959A}" destId="{0DE7C287-3285-49EE-9ECE-73AC9E33DE6C}" srcOrd="1" destOrd="0" presId="urn:microsoft.com/office/officeart/2005/8/layout/vList4#1"/>
    <dgm:cxn modelId="{134B15EF-DC65-4A31-8E49-3BF22B7FB197}" type="presParOf" srcId="{49804F77-3147-4AD8-B0A1-E1123EC6E2C0}" destId="{F5AE0F8C-5417-4568-84FA-9E69A583D654}" srcOrd="0" destOrd="0" presId="urn:microsoft.com/office/officeart/2005/8/layout/vList4#1"/>
    <dgm:cxn modelId="{E9B380AE-5E73-46B3-9B0F-DCCF2DD34584}" type="presParOf" srcId="{F5AE0F8C-5417-4568-84FA-9E69A583D654}" destId="{10207D15-5AE6-456F-B181-47F20D049606}" srcOrd="0" destOrd="0" presId="urn:microsoft.com/office/officeart/2005/8/layout/vList4#1"/>
    <dgm:cxn modelId="{758E3352-315B-4184-ACCD-C4F90F6CFF1B}" type="presParOf" srcId="{F5AE0F8C-5417-4568-84FA-9E69A583D654}" destId="{1918FC97-5768-4177-A57F-3B26C702E374}" srcOrd="1" destOrd="0" presId="urn:microsoft.com/office/officeart/2005/8/layout/vList4#1"/>
    <dgm:cxn modelId="{2C9F8ACB-CA19-4C2C-8E1B-B3CC30DD343E}" type="presParOf" srcId="{F5AE0F8C-5417-4568-84FA-9E69A583D654}" destId="{101B0228-A9BB-4681-9140-FC217E82E006}" srcOrd="2" destOrd="0" presId="urn:microsoft.com/office/officeart/2005/8/layout/vList4#1"/>
    <dgm:cxn modelId="{15A4831B-3EDC-48AA-BB8D-19A585A2888E}" type="presParOf" srcId="{49804F77-3147-4AD8-B0A1-E1123EC6E2C0}" destId="{DEBD8A0F-2322-4193-827F-727B24D74FAE}" srcOrd="1" destOrd="0" presId="urn:microsoft.com/office/officeart/2005/8/layout/vList4#1"/>
    <dgm:cxn modelId="{0CFE5173-9AE8-49CF-A49A-A2F29B1ABACF}" type="presParOf" srcId="{49804F77-3147-4AD8-B0A1-E1123EC6E2C0}" destId="{E7B1B9F0-493A-495B-92D7-02E8D50BBF3B}" srcOrd="2" destOrd="0" presId="urn:microsoft.com/office/officeart/2005/8/layout/vList4#1"/>
    <dgm:cxn modelId="{112631B5-5E0F-4022-BE97-676FF60CE47A}" type="presParOf" srcId="{E7B1B9F0-493A-495B-92D7-02E8D50BBF3B}" destId="{9FB36DD5-C883-43D8-A7C6-B3EDFA2A6770}" srcOrd="0" destOrd="0" presId="urn:microsoft.com/office/officeart/2005/8/layout/vList4#1"/>
    <dgm:cxn modelId="{4592036B-D3BD-4661-8514-DD5DD7DF6677}" type="presParOf" srcId="{E7B1B9F0-493A-495B-92D7-02E8D50BBF3B}" destId="{E708CFC0-76CB-4E72-B8D1-24DBB71C3A2C}" srcOrd="1" destOrd="0" presId="urn:microsoft.com/office/officeart/2005/8/layout/vList4#1"/>
    <dgm:cxn modelId="{4058AF08-367A-400E-9B7C-C549C72FC8BF}" type="presParOf" srcId="{E7B1B9F0-493A-495B-92D7-02E8D50BBF3B}" destId="{CC43094D-0FC0-416C-A706-810205655C09}" srcOrd="2" destOrd="0" presId="urn:microsoft.com/office/officeart/2005/8/layout/vList4#1"/>
    <dgm:cxn modelId="{D1633891-E90A-47FA-8BE9-0F71B4CF0EED}" type="presParOf" srcId="{49804F77-3147-4AD8-B0A1-E1123EC6E2C0}" destId="{1657AEDB-DBC0-43E5-BBE5-15DD799A1954}" srcOrd="3" destOrd="0" presId="urn:microsoft.com/office/officeart/2005/8/layout/vList4#1"/>
    <dgm:cxn modelId="{288373B5-ADA5-49DD-8F10-76F077F286A6}" type="presParOf" srcId="{49804F77-3147-4AD8-B0A1-E1123EC6E2C0}" destId="{64C0109F-FACE-4982-87D0-2175B7644E99}" srcOrd="4" destOrd="0" presId="urn:microsoft.com/office/officeart/2005/8/layout/vList4#1"/>
    <dgm:cxn modelId="{3BF4BF39-6CE3-4098-A5AE-5F1E50B6395A}" type="presParOf" srcId="{64C0109F-FACE-4982-87D0-2175B7644E99}" destId="{2F4579AA-35AB-4B01-AAE7-F2C3069BC13D}" srcOrd="0" destOrd="0" presId="urn:microsoft.com/office/officeart/2005/8/layout/vList4#1"/>
    <dgm:cxn modelId="{57E7F133-604B-4078-A22E-B0DE18FC33B5}" type="presParOf" srcId="{64C0109F-FACE-4982-87D0-2175B7644E99}" destId="{4BE5030C-0348-4C03-92AE-76D4C2BF5185}" srcOrd="1" destOrd="0" presId="urn:microsoft.com/office/officeart/2005/8/layout/vList4#1"/>
    <dgm:cxn modelId="{E761E26F-4041-4453-B796-DEE58634DC3B}" type="presParOf" srcId="{64C0109F-FACE-4982-87D0-2175B7644E99}" destId="{AD45C749-17CD-4687-A2F1-FD50767618E2}" srcOrd="2" destOrd="0" presId="urn:microsoft.com/office/officeart/2005/8/layout/vList4#1"/>
    <dgm:cxn modelId="{204D336E-520B-42A8-897A-F6FD619AC719}" type="presParOf" srcId="{49804F77-3147-4AD8-B0A1-E1123EC6E2C0}" destId="{2397C9E0-4B2C-4828-BAA5-0B822777DBED}" srcOrd="5" destOrd="0" presId="urn:microsoft.com/office/officeart/2005/8/layout/vList4#1"/>
    <dgm:cxn modelId="{C346A530-2D1D-4B1F-903A-EBBE2D8DDA29}" type="presParOf" srcId="{49804F77-3147-4AD8-B0A1-E1123EC6E2C0}" destId="{3B06833A-F899-4A7B-BE2E-61509AD5F789}" srcOrd="6" destOrd="0" presId="urn:microsoft.com/office/officeart/2005/8/layout/vList4#1"/>
    <dgm:cxn modelId="{9B28FC14-3142-462C-91F8-E031800FAA0E}" type="presParOf" srcId="{3B06833A-F899-4A7B-BE2E-61509AD5F789}" destId="{2F1E1345-CE30-402A-953C-1009009DD316}" srcOrd="0" destOrd="0" presId="urn:microsoft.com/office/officeart/2005/8/layout/vList4#1"/>
    <dgm:cxn modelId="{7F30F3E0-6185-4B3C-9932-13130630C4A7}" type="presParOf" srcId="{3B06833A-F899-4A7B-BE2E-61509AD5F789}" destId="{9EB785D6-78B5-4799-8760-92B2A224E839}" srcOrd="1" destOrd="0" presId="urn:microsoft.com/office/officeart/2005/8/layout/vList4#1"/>
    <dgm:cxn modelId="{1EFF33F9-2AD5-48F9-91FA-AA5E2159E6F0}" type="presParOf" srcId="{3B06833A-F899-4A7B-BE2E-61509AD5F789}" destId="{0DE7C287-3285-49EE-9ECE-73AC9E33DE6C}" srcOrd="2" destOrd="0" presId="urn:microsoft.com/office/officeart/2005/8/layout/vList4#1"/>
    <dgm:cxn modelId="{D9AD4823-7B8C-4424-9976-9E30FA0E68A2}" type="presParOf" srcId="{49804F77-3147-4AD8-B0A1-E1123EC6E2C0}" destId="{85B00077-8DB8-424D-B915-B0C89ABDBD2B}" srcOrd="7" destOrd="0" presId="urn:microsoft.com/office/officeart/2005/8/layout/vList4#1"/>
    <dgm:cxn modelId="{3F425FBC-6984-4097-B1DF-F9B209CA32D9}" type="presParOf" srcId="{49804F77-3147-4AD8-B0A1-E1123EC6E2C0}" destId="{5EA4AEAF-01C3-4C5A-BD64-5C4BB792856D}" srcOrd="8" destOrd="0" presId="urn:microsoft.com/office/officeart/2005/8/layout/vList4#1"/>
    <dgm:cxn modelId="{638E3FF6-8F38-4319-9334-19606772507F}" type="presParOf" srcId="{5EA4AEAF-01C3-4C5A-BD64-5C4BB792856D}" destId="{72CA8E4C-EF28-404F-B0C5-67D5420AD083}" srcOrd="0" destOrd="0" presId="urn:microsoft.com/office/officeart/2005/8/layout/vList4#1"/>
    <dgm:cxn modelId="{8ECA287B-B0DE-42B0-BBCA-371CBB186EBA}" type="presParOf" srcId="{5EA4AEAF-01C3-4C5A-BD64-5C4BB792856D}" destId="{0DD55F64-4205-4BA1-8C22-97A490C1CAE0}" srcOrd="1" destOrd="0" presId="urn:microsoft.com/office/officeart/2005/8/layout/vList4#1"/>
    <dgm:cxn modelId="{914CCD9C-BB65-4BE7-B704-A910F244D0E7}" type="presParOf" srcId="{5EA4AEAF-01C3-4C5A-BD64-5C4BB792856D}" destId="{7C48843A-7A6C-4472-8730-61452592D084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3E8AFD-1ED6-4251-8B40-2C283E9369D5}" type="doc">
      <dgm:prSet loTypeId="urn:microsoft.com/office/officeart/2005/8/layout/vList4#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03C3F623-7D4F-4A4F-9CC8-4EB9CBDA9C66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AU" sz="2200" noProof="0" dirty="0">
              <a:latin typeface="+mn-lt"/>
            </a:rPr>
            <a:t>Explain how firms analyse their value chain for the purpose of determining where they are able to create value when using their resources, capabilities and core competencies.</a:t>
          </a:r>
        </a:p>
      </dgm:t>
    </dgm:pt>
    <dgm:pt modelId="{84FE30EF-D6A1-4CA9-B918-1749C61EBDE4}" type="parTrans" cxnId="{47A4710D-FF83-4AED-9C6E-D8EFA4C999FD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C6C3505C-8266-4C61-9596-DD56CBDD9170}" type="sibTrans" cxnId="{47A4710D-FF83-4AED-9C6E-D8EFA4C999FD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4CAED787-3742-4914-BFAD-E53CB76FC3EB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pPr algn="l"/>
          <a:r>
            <a:rPr lang="en-US" sz="2200" dirty="0">
              <a:latin typeface="+mn-lt"/>
            </a:rPr>
            <a:t>Define outsourcing and discuss reasons for its use.</a:t>
          </a:r>
        </a:p>
      </dgm:t>
    </dgm:pt>
    <dgm:pt modelId="{A95570B1-40ED-4583-8FD8-99BDBC425B75}" type="parTrans" cxnId="{7CF0B16A-4B37-4571-835B-F6D1EB7A800A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D2E7EB39-0725-4F77-9AD8-340C81CB6933}" type="sibTrans" cxnId="{7CF0B16A-4B37-4571-835B-F6D1EB7A800A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FC57DA2D-9AC2-4423-BA1D-76E3B5D8F574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2200" dirty="0">
              <a:latin typeface="+mn-lt"/>
            </a:rPr>
            <a:t>Discuss the importance of identifying internal strengths and weaknesses.</a:t>
          </a:r>
        </a:p>
      </dgm:t>
    </dgm:pt>
    <dgm:pt modelId="{34733217-6E21-4937-9B65-6DCA792FC2D0}" type="parTrans" cxnId="{9818768D-1E8B-462B-BA1D-30AFE64A3555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FF2AA991-C6D6-4FE4-AE96-C114573023CF}" type="sibTrans" cxnId="{9818768D-1E8B-462B-BA1D-30AFE64A3555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F1D667B9-EB3A-48A3-A1F9-E9D4DC65959A}">
      <dgm:prSet phldrT="[Text]"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2200" dirty="0">
              <a:latin typeface="+mn-lt"/>
            </a:rPr>
            <a:t>Discuss the importance of avoiding core rigidities.</a:t>
          </a:r>
        </a:p>
      </dgm:t>
    </dgm:pt>
    <dgm:pt modelId="{B54CE46C-3AAE-4594-B302-9031800035CB}" type="parTrans" cxnId="{C431FD7E-D720-4DB3-B481-941E29D2A448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9FD1CF2D-B131-4029-958D-990EDDE74DCC}" type="sibTrans" cxnId="{C431FD7E-D720-4DB3-B481-941E29D2A448}">
      <dgm:prSet/>
      <dgm:spPr/>
      <dgm:t>
        <a:bodyPr/>
        <a:lstStyle/>
        <a:p>
          <a:endParaRPr lang="en-US" sz="2200">
            <a:latin typeface="+mn-lt"/>
          </a:endParaRPr>
        </a:p>
      </dgm:t>
    </dgm:pt>
    <dgm:pt modelId="{49804F77-3147-4AD8-B0A1-E1123EC6E2C0}" type="pres">
      <dgm:prSet presAssocID="{CD3E8AFD-1ED6-4251-8B40-2C283E9369D5}" presName="linear" presStyleCnt="0">
        <dgm:presLayoutVars>
          <dgm:dir/>
          <dgm:resizeHandles val="exact"/>
        </dgm:presLayoutVars>
      </dgm:prSet>
      <dgm:spPr/>
    </dgm:pt>
    <dgm:pt modelId="{F5AE0F8C-5417-4568-84FA-9E69A583D654}" type="pres">
      <dgm:prSet presAssocID="{03C3F623-7D4F-4A4F-9CC8-4EB9CBDA9C66}" presName="comp" presStyleCnt="0"/>
      <dgm:spPr/>
    </dgm:pt>
    <dgm:pt modelId="{10207D15-5AE6-456F-B181-47F20D049606}" type="pres">
      <dgm:prSet presAssocID="{03C3F623-7D4F-4A4F-9CC8-4EB9CBDA9C66}" presName="box" presStyleLbl="node1" presStyleIdx="0" presStyleCnt="4" custScaleY="224929"/>
      <dgm:spPr/>
    </dgm:pt>
    <dgm:pt modelId="{1918FC97-5768-4177-A57F-3B26C702E374}" type="pres">
      <dgm:prSet presAssocID="{03C3F623-7D4F-4A4F-9CC8-4EB9CBDA9C66}" presName="img" presStyleLbl="fgImgPlace1" presStyleIdx="0" presStyleCnt="4" custScaleX="51753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57150">
          <a:solidFill>
            <a:schemeClr val="tx1"/>
          </a:solidFill>
        </a:ln>
      </dgm:spPr>
    </dgm:pt>
    <dgm:pt modelId="{101B0228-A9BB-4681-9140-FC217E82E006}" type="pres">
      <dgm:prSet presAssocID="{03C3F623-7D4F-4A4F-9CC8-4EB9CBDA9C66}" presName="text" presStyleLbl="node1" presStyleIdx="0" presStyleCnt="4">
        <dgm:presLayoutVars>
          <dgm:bulletEnabled val="1"/>
        </dgm:presLayoutVars>
      </dgm:prSet>
      <dgm:spPr/>
    </dgm:pt>
    <dgm:pt modelId="{DEBD8A0F-2322-4193-827F-727B24D74FAE}" type="pres">
      <dgm:prSet presAssocID="{C6C3505C-8266-4C61-9596-DD56CBDD9170}" presName="spacer" presStyleCnt="0"/>
      <dgm:spPr/>
    </dgm:pt>
    <dgm:pt modelId="{E7B1B9F0-493A-495B-92D7-02E8D50BBF3B}" type="pres">
      <dgm:prSet presAssocID="{4CAED787-3742-4914-BFAD-E53CB76FC3EB}" presName="comp" presStyleCnt="0"/>
      <dgm:spPr/>
    </dgm:pt>
    <dgm:pt modelId="{9FB36DD5-C883-43D8-A7C6-B3EDFA2A6770}" type="pres">
      <dgm:prSet presAssocID="{4CAED787-3742-4914-BFAD-E53CB76FC3EB}" presName="box" presStyleLbl="node1" presStyleIdx="1" presStyleCnt="4" custScaleY="132514"/>
      <dgm:spPr/>
    </dgm:pt>
    <dgm:pt modelId="{E708CFC0-76CB-4E72-B8D1-24DBB71C3A2C}" type="pres">
      <dgm:prSet presAssocID="{4CAED787-3742-4914-BFAD-E53CB76FC3EB}" presName="img" presStyleLbl="fgImgPlace1" presStyleIdx="1" presStyleCnt="4" custScaleX="51753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57150"/>
      </dgm:spPr>
    </dgm:pt>
    <dgm:pt modelId="{CC43094D-0FC0-416C-A706-810205655C09}" type="pres">
      <dgm:prSet presAssocID="{4CAED787-3742-4914-BFAD-E53CB76FC3EB}" presName="text" presStyleLbl="node1" presStyleIdx="1" presStyleCnt="4">
        <dgm:presLayoutVars>
          <dgm:bulletEnabled val="1"/>
        </dgm:presLayoutVars>
      </dgm:prSet>
      <dgm:spPr/>
    </dgm:pt>
    <dgm:pt modelId="{1657AEDB-DBC0-43E5-BBE5-15DD799A1954}" type="pres">
      <dgm:prSet presAssocID="{D2E7EB39-0725-4F77-9AD8-340C81CB6933}" presName="spacer" presStyleCnt="0"/>
      <dgm:spPr/>
    </dgm:pt>
    <dgm:pt modelId="{64C0109F-FACE-4982-87D0-2175B7644E99}" type="pres">
      <dgm:prSet presAssocID="{FC57DA2D-9AC2-4423-BA1D-76E3B5D8F574}" presName="comp" presStyleCnt="0"/>
      <dgm:spPr/>
    </dgm:pt>
    <dgm:pt modelId="{2F4579AA-35AB-4B01-AAE7-F2C3069BC13D}" type="pres">
      <dgm:prSet presAssocID="{FC57DA2D-9AC2-4423-BA1D-76E3B5D8F574}" presName="box" presStyleLbl="node1" presStyleIdx="2" presStyleCnt="4" custScaleY="176638"/>
      <dgm:spPr/>
    </dgm:pt>
    <dgm:pt modelId="{4BE5030C-0348-4C03-92AE-76D4C2BF5185}" type="pres">
      <dgm:prSet presAssocID="{FC57DA2D-9AC2-4423-BA1D-76E3B5D8F574}" presName="img" presStyleLbl="fgImgPlace1" presStyleIdx="2" presStyleCnt="4" custScaleX="51753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57150"/>
      </dgm:spPr>
    </dgm:pt>
    <dgm:pt modelId="{AD45C749-17CD-4687-A2F1-FD50767618E2}" type="pres">
      <dgm:prSet presAssocID="{FC57DA2D-9AC2-4423-BA1D-76E3B5D8F574}" presName="text" presStyleLbl="node1" presStyleIdx="2" presStyleCnt="4">
        <dgm:presLayoutVars>
          <dgm:bulletEnabled val="1"/>
        </dgm:presLayoutVars>
      </dgm:prSet>
      <dgm:spPr/>
    </dgm:pt>
    <dgm:pt modelId="{2397C9E0-4B2C-4828-BAA5-0B822777DBED}" type="pres">
      <dgm:prSet presAssocID="{FF2AA991-C6D6-4FE4-AE96-C114573023CF}" presName="spacer" presStyleCnt="0"/>
      <dgm:spPr/>
    </dgm:pt>
    <dgm:pt modelId="{3B06833A-F899-4A7B-BE2E-61509AD5F789}" type="pres">
      <dgm:prSet presAssocID="{F1D667B9-EB3A-48A3-A1F9-E9D4DC65959A}" presName="comp" presStyleCnt="0"/>
      <dgm:spPr/>
    </dgm:pt>
    <dgm:pt modelId="{2F1E1345-CE30-402A-953C-1009009DD316}" type="pres">
      <dgm:prSet presAssocID="{F1D667B9-EB3A-48A3-A1F9-E9D4DC65959A}" presName="box" presStyleLbl="node1" presStyleIdx="3" presStyleCnt="4" custScaleY="167779"/>
      <dgm:spPr/>
    </dgm:pt>
    <dgm:pt modelId="{9EB785D6-78B5-4799-8760-92B2A224E839}" type="pres">
      <dgm:prSet presAssocID="{F1D667B9-EB3A-48A3-A1F9-E9D4DC65959A}" presName="img" presStyleLbl="fgImgPlace1" presStyleIdx="3" presStyleCnt="4" custScaleX="51753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57150">
          <a:solidFill>
            <a:schemeClr val="tx1"/>
          </a:solidFill>
        </a:ln>
      </dgm:spPr>
    </dgm:pt>
    <dgm:pt modelId="{0DE7C287-3285-49EE-9ECE-73AC9E33DE6C}" type="pres">
      <dgm:prSet presAssocID="{F1D667B9-EB3A-48A3-A1F9-E9D4DC65959A}" presName="text" presStyleLbl="node1" presStyleIdx="3" presStyleCnt="4">
        <dgm:presLayoutVars>
          <dgm:bulletEnabled val="1"/>
        </dgm:presLayoutVars>
      </dgm:prSet>
      <dgm:spPr/>
    </dgm:pt>
  </dgm:ptLst>
  <dgm:cxnLst>
    <dgm:cxn modelId="{47A4710D-FF83-4AED-9C6E-D8EFA4C999FD}" srcId="{CD3E8AFD-1ED6-4251-8B40-2C283E9369D5}" destId="{03C3F623-7D4F-4A4F-9CC8-4EB9CBDA9C66}" srcOrd="0" destOrd="0" parTransId="{84FE30EF-D6A1-4CA9-B918-1749C61EBDE4}" sibTransId="{C6C3505C-8266-4C61-9596-DD56CBDD9170}"/>
    <dgm:cxn modelId="{AAA11C47-B15D-4A9E-A1C0-3569746293DA}" type="presOf" srcId="{4CAED787-3742-4914-BFAD-E53CB76FC3EB}" destId="{9FB36DD5-C883-43D8-A7C6-B3EDFA2A6770}" srcOrd="0" destOrd="0" presId="urn:microsoft.com/office/officeart/2005/8/layout/vList4#2"/>
    <dgm:cxn modelId="{EDBA8350-1FE2-42CC-8D54-D74724F65102}" type="presOf" srcId="{F1D667B9-EB3A-48A3-A1F9-E9D4DC65959A}" destId="{2F1E1345-CE30-402A-953C-1009009DD316}" srcOrd="0" destOrd="0" presId="urn:microsoft.com/office/officeart/2005/8/layout/vList4#2"/>
    <dgm:cxn modelId="{7CF0B16A-4B37-4571-835B-F6D1EB7A800A}" srcId="{CD3E8AFD-1ED6-4251-8B40-2C283E9369D5}" destId="{4CAED787-3742-4914-BFAD-E53CB76FC3EB}" srcOrd="1" destOrd="0" parTransId="{A95570B1-40ED-4583-8FD8-99BDBC425B75}" sibTransId="{D2E7EB39-0725-4F77-9AD8-340C81CB6933}"/>
    <dgm:cxn modelId="{5FF53C7D-836E-44D2-BDEB-34FC798FDD7A}" type="presOf" srcId="{F1D667B9-EB3A-48A3-A1F9-E9D4DC65959A}" destId="{0DE7C287-3285-49EE-9ECE-73AC9E33DE6C}" srcOrd="1" destOrd="0" presId="urn:microsoft.com/office/officeart/2005/8/layout/vList4#2"/>
    <dgm:cxn modelId="{C431FD7E-D720-4DB3-B481-941E29D2A448}" srcId="{CD3E8AFD-1ED6-4251-8B40-2C283E9369D5}" destId="{F1D667B9-EB3A-48A3-A1F9-E9D4DC65959A}" srcOrd="3" destOrd="0" parTransId="{B54CE46C-3AAE-4594-B302-9031800035CB}" sibTransId="{9FD1CF2D-B131-4029-958D-990EDDE74DCC}"/>
    <dgm:cxn modelId="{6BFC2682-D45C-4C51-8BAB-B2232D9F2A09}" type="presOf" srcId="{03C3F623-7D4F-4A4F-9CC8-4EB9CBDA9C66}" destId="{10207D15-5AE6-456F-B181-47F20D049606}" srcOrd="0" destOrd="0" presId="urn:microsoft.com/office/officeart/2005/8/layout/vList4#2"/>
    <dgm:cxn modelId="{9818768D-1E8B-462B-BA1D-30AFE64A3555}" srcId="{CD3E8AFD-1ED6-4251-8B40-2C283E9369D5}" destId="{FC57DA2D-9AC2-4423-BA1D-76E3B5D8F574}" srcOrd="2" destOrd="0" parTransId="{34733217-6E21-4937-9B65-6DCA792FC2D0}" sibTransId="{FF2AA991-C6D6-4FE4-AE96-C114573023CF}"/>
    <dgm:cxn modelId="{DE425597-FEBA-4F81-A34A-0B024B6C9D17}" type="presOf" srcId="{FC57DA2D-9AC2-4423-BA1D-76E3B5D8F574}" destId="{2F4579AA-35AB-4B01-AAE7-F2C3069BC13D}" srcOrd="0" destOrd="0" presId="urn:microsoft.com/office/officeart/2005/8/layout/vList4#2"/>
    <dgm:cxn modelId="{3B7117BD-07BD-42A2-B822-27AB51D34E69}" type="presOf" srcId="{CD3E8AFD-1ED6-4251-8B40-2C283E9369D5}" destId="{49804F77-3147-4AD8-B0A1-E1123EC6E2C0}" srcOrd="0" destOrd="0" presId="urn:microsoft.com/office/officeart/2005/8/layout/vList4#2"/>
    <dgm:cxn modelId="{C42B6CEB-1312-4D66-8EEF-BF00E865DDBE}" type="presOf" srcId="{4CAED787-3742-4914-BFAD-E53CB76FC3EB}" destId="{CC43094D-0FC0-416C-A706-810205655C09}" srcOrd="1" destOrd="0" presId="urn:microsoft.com/office/officeart/2005/8/layout/vList4#2"/>
    <dgm:cxn modelId="{25F0ADED-2907-45E1-B193-80E8EF71B08E}" type="presOf" srcId="{03C3F623-7D4F-4A4F-9CC8-4EB9CBDA9C66}" destId="{101B0228-A9BB-4681-9140-FC217E82E006}" srcOrd="1" destOrd="0" presId="urn:microsoft.com/office/officeart/2005/8/layout/vList4#2"/>
    <dgm:cxn modelId="{600C48F4-D4D8-497C-B98F-AEF221468E76}" type="presOf" srcId="{FC57DA2D-9AC2-4423-BA1D-76E3B5D8F574}" destId="{AD45C749-17CD-4687-A2F1-FD50767618E2}" srcOrd="1" destOrd="0" presId="urn:microsoft.com/office/officeart/2005/8/layout/vList4#2"/>
    <dgm:cxn modelId="{C9FF4E8A-1E58-4C9C-863B-F6EE6C3C8592}" type="presParOf" srcId="{49804F77-3147-4AD8-B0A1-E1123EC6E2C0}" destId="{F5AE0F8C-5417-4568-84FA-9E69A583D654}" srcOrd="0" destOrd="0" presId="urn:microsoft.com/office/officeart/2005/8/layout/vList4#2"/>
    <dgm:cxn modelId="{DEF34107-872B-456A-B484-F7C2DA87106A}" type="presParOf" srcId="{F5AE0F8C-5417-4568-84FA-9E69A583D654}" destId="{10207D15-5AE6-456F-B181-47F20D049606}" srcOrd="0" destOrd="0" presId="urn:microsoft.com/office/officeart/2005/8/layout/vList4#2"/>
    <dgm:cxn modelId="{EB5B9CF0-385B-4F6A-93ED-FFB61EB28FAB}" type="presParOf" srcId="{F5AE0F8C-5417-4568-84FA-9E69A583D654}" destId="{1918FC97-5768-4177-A57F-3B26C702E374}" srcOrd="1" destOrd="0" presId="urn:microsoft.com/office/officeart/2005/8/layout/vList4#2"/>
    <dgm:cxn modelId="{7F84996B-5F2A-49A6-8048-499AAE74C748}" type="presParOf" srcId="{F5AE0F8C-5417-4568-84FA-9E69A583D654}" destId="{101B0228-A9BB-4681-9140-FC217E82E006}" srcOrd="2" destOrd="0" presId="urn:microsoft.com/office/officeart/2005/8/layout/vList4#2"/>
    <dgm:cxn modelId="{ABD565A1-B05A-4BF9-AA48-7869BCB6288C}" type="presParOf" srcId="{49804F77-3147-4AD8-B0A1-E1123EC6E2C0}" destId="{DEBD8A0F-2322-4193-827F-727B24D74FAE}" srcOrd="1" destOrd="0" presId="urn:microsoft.com/office/officeart/2005/8/layout/vList4#2"/>
    <dgm:cxn modelId="{C8B70CD4-D4F7-4AFD-B89D-25583E304E87}" type="presParOf" srcId="{49804F77-3147-4AD8-B0A1-E1123EC6E2C0}" destId="{E7B1B9F0-493A-495B-92D7-02E8D50BBF3B}" srcOrd="2" destOrd="0" presId="urn:microsoft.com/office/officeart/2005/8/layout/vList4#2"/>
    <dgm:cxn modelId="{37DDB5CB-2946-409C-9704-A94D5E4BD800}" type="presParOf" srcId="{E7B1B9F0-493A-495B-92D7-02E8D50BBF3B}" destId="{9FB36DD5-C883-43D8-A7C6-B3EDFA2A6770}" srcOrd="0" destOrd="0" presId="urn:microsoft.com/office/officeart/2005/8/layout/vList4#2"/>
    <dgm:cxn modelId="{8E676A87-747F-4613-969C-0FF5AB7A0531}" type="presParOf" srcId="{E7B1B9F0-493A-495B-92D7-02E8D50BBF3B}" destId="{E708CFC0-76CB-4E72-B8D1-24DBB71C3A2C}" srcOrd="1" destOrd="0" presId="urn:microsoft.com/office/officeart/2005/8/layout/vList4#2"/>
    <dgm:cxn modelId="{CA2BD5A5-29FE-41D4-9A37-724A1B11E4C0}" type="presParOf" srcId="{E7B1B9F0-493A-495B-92D7-02E8D50BBF3B}" destId="{CC43094D-0FC0-416C-A706-810205655C09}" srcOrd="2" destOrd="0" presId="urn:microsoft.com/office/officeart/2005/8/layout/vList4#2"/>
    <dgm:cxn modelId="{4E2E7D80-259E-4C5E-87BF-C63F94DEF8DB}" type="presParOf" srcId="{49804F77-3147-4AD8-B0A1-E1123EC6E2C0}" destId="{1657AEDB-DBC0-43E5-BBE5-15DD799A1954}" srcOrd="3" destOrd="0" presId="urn:microsoft.com/office/officeart/2005/8/layout/vList4#2"/>
    <dgm:cxn modelId="{6FFE34D0-9775-48BD-8381-F8032BAE3D9A}" type="presParOf" srcId="{49804F77-3147-4AD8-B0A1-E1123EC6E2C0}" destId="{64C0109F-FACE-4982-87D0-2175B7644E99}" srcOrd="4" destOrd="0" presId="urn:microsoft.com/office/officeart/2005/8/layout/vList4#2"/>
    <dgm:cxn modelId="{691DA3C6-281A-488C-8F0A-96A4841AA4CB}" type="presParOf" srcId="{64C0109F-FACE-4982-87D0-2175B7644E99}" destId="{2F4579AA-35AB-4B01-AAE7-F2C3069BC13D}" srcOrd="0" destOrd="0" presId="urn:microsoft.com/office/officeart/2005/8/layout/vList4#2"/>
    <dgm:cxn modelId="{ACC6D7A5-44C2-4FAA-850E-35B17F64FDB3}" type="presParOf" srcId="{64C0109F-FACE-4982-87D0-2175B7644E99}" destId="{4BE5030C-0348-4C03-92AE-76D4C2BF5185}" srcOrd="1" destOrd="0" presId="urn:microsoft.com/office/officeart/2005/8/layout/vList4#2"/>
    <dgm:cxn modelId="{1928A335-7D0B-4F86-8269-8BEF5180D719}" type="presParOf" srcId="{64C0109F-FACE-4982-87D0-2175B7644E99}" destId="{AD45C749-17CD-4687-A2F1-FD50767618E2}" srcOrd="2" destOrd="0" presId="urn:microsoft.com/office/officeart/2005/8/layout/vList4#2"/>
    <dgm:cxn modelId="{52A39248-5A05-4BB0-B556-0EF8DB074D52}" type="presParOf" srcId="{49804F77-3147-4AD8-B0A1-E1123EC6E2C0}" destId="{2397C9E0-4B2C-4828-BAA5-0B822777DBED}" srcOrd="5" destOrd="0" presId="urn:microsoft.com/office/officeart/2005/8/layout/vList4#2"/>
    <dgm:cxn modelId="{5E63DE86-F730-4518-A2EA-BA4D989927EB}" type="presParOf" srcId="{49804F77-3147-4AD8-B0A1-E1123EC6E2C0}" destId="{3B06833A-F899-4A7B-BE2E-61509AD5F789}" srcOrd="6" destOrd="0" presId="urn:microsoft.com/office/officeart/2005/8/layout/vList4#2"/>
    <dgm:cxn modelId="{5B22DA18-9297-4550-B071-393EE5676EC8}" type="presParOf" srcId="{3B06833A-F899-4A7B-BE2E-61509AD5F789}" destId="{2F1E1345-CE30-402A-953C-1009009DD316}" srcOrd="0" destOrd="0" presId="urn:microsoft.com/office/officeart/2005/8/layout/vList4#2"/>
    <dgm:cxn modelId="{58DD529F-F6B1-4B1B-A3ED-B66F64FDEB14}" type="presParOf" srcId="{3B06833A-F899-4A7B-BE2E-61509AD5F789}" destId="{9EB785D6-78B5-4799-8760-92B2A224E839}" srcOrd="1" destOrd="0" presId="urn:microsoft.com/office/officeart/2005/8/layout/vList4#2"/>
    <dgm:cxn modelId="{BA17A86B-2F98-4180-AFA0-0AC25D565F02}" type="presParOf" srcId="{3B06833A-F899-4A7B-BE2E-61509AD5F789}" destId="{0DE7C287-3285-49EE-9ECE-73AC9E33DE6C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D7CBB5-768B-450C-882A-58298B85CD2A}" type="doc">
      <dgm:prSet loTypeId="urn:microsoft.com/office/officeart/2005/8/layout/vList6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4A15820E-CFE2-4805-9351-A4F2603A5F20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400" b="1" dirty="0">
            <a:latin typeface="+mj-lt"/>
            <a:cs typeface="Arial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00" b="1" dirty="0">
            <a:latin typeface="+mj-lt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dirty="0">
              <a:latin typeface="+mj-lt"/>
            </a:rPr>
            <a:t>INTERNAL ORGANISATION</a:t>
          </a:r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dirty="0">
            <a:latin typeface="+mj-lt"/>
          </a:endParaRPr>
        </a:p>
      </dgm:t>
    </dgm:pt>
    <dgm:pt modelId="{622D7849-0585-463A-B16E-3558406D4B40}" type="parTrans" cxnId="{8B3E8274-A733-43C1-A2EF-F7BCB0EE3C61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A1B8793E-DBA4-4070-B8E0-1FA8C8D9753D}" type="sibTrans" cxnId="{8B3E8274-A733-43C1-A2EF-F7BCB0EE3C61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6795CBD8-1112-45EC-A347-2D5A46688FC1}">
      <dgm:prSet phldrT="[Text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dirty="0">
              <a:latin typeface="+mj-lt"/>
            </a:rPr>
            <a:t>What a firm can do:</a:t>
          </a:r>
          <a:br>
            <a:rPr lang="en-US" sz="2400" b="1" dirty="0">
              <a:latin typeface="+mj-lt"/>
            </a:rPr>
          </a:br>
          <a:r>
            <a:rPr lang="en-US" sz="2000" dirty="0">
              <a:latin typeface="+mj-lt"/>
            </a:rPr>
            <a:t>Function of resources, capabilities and core competencies</a:t>
          </a:r>
          <a:endParaRPr lang="en-US" sz="2400" b="1" dirty="0">
            <a:latin typeface="+mj-lt"/>
          </a:endParaRPr>
        </a:p>
      </dgm:t>
    </dgm:pt>
    <dgm:pt modelId="{F0A9FC3A-7D5F-461A-ADDF-A7DFDB336962}" type="parTrans" cxnId="{ADDA76B0-4926-4755-BD11-1677EAAFA9CF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2BE2EEA6-78D2-4609-904B-A0BA09A172E3}" type="sibTrans" cxnId="{ADDA76B0-4926-4755-BD11-1677EAAFA9CF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1E7232E1-2B47-44CC-A97A-36830D223BA2}">
      <dgm:prSet custT="1"/>
      <dgm:spPr/>
      <dgm:t>
        <a:bodyPr/>
        <a:lstStyle/>
        <a:p>
          <a:pPr marL="4763" marR="0" indent="-4763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dirty="0">
              <a:latin typeface="+mj-lt"/>
            </a:rPr>
            <a:t>What a firm might do:</a:t>
          </a:r>
          <a:br>
            <a:rPr lang="en-US" sz="2400" b="1" dirty="0">
              <a:latin typeface="+mj-lt"/>
            </a:rPr>
          </a:br>
          <a:r>
            <a:rPr lang="en-US" sz="2000" dirty="0">
              <a:latin typeface="+mj-lt"/>
            </a:rPr>
            <a:t>Function of opportunities in the firm’s external environment</a:t>
          </a:r>
          <a:endParaRPr lang="en-US" sz="2400" b="1" dirty="0">
            <a:latin typeface="+mj-lt"/>
          </a:endParaRPr>
        </a:p>
      </dgm:t>
    </dgm:pt>
    <dgm:pt modelId="{704807BE-B542-4258-BD28-CBF166020C52}" type="parTrans" cxnId="{594635F4-E051-44CE-9D96-AFD9681AB6EA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C333EAB9-2480-4CBF-AE94-F0B3E65F7BF2}" type="sibTrans" cxnId="{594635F4-E051-44CE-9D96-AFD9681AB6EA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D8F09E11-0213-4A4D-9C52-A0854EF98A9A}">
      <dgm:prSet custT="1"/>
      <dgm:spPr/>
      <dgm:t>
        <a:bodyPr/>
        <a:lstStyle/>
        <a:p>
          <a:pPr marL="171450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400" dirty="0">
            <a:latin typeface="+mn-lt"/>
          </a:endParaRPr>
        </a:p>
      </dgm:t>
    </dgm:pt>
    <dgm:pt modelId="{1C4E6F37-F133-43E9-8CC8-2BCFF054B53F}" type="parTrans" cxnId="{04BA9AAD-39A3-4D40-BE47-532FC212F143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2F160A69-1046-4452-9EEA-79F21DF9AA50}" type="sibTrans" cxnId="{04BA9AAD-39A3-4D40-BE47-532FC212F143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9CD95F52-16B2-4F31-A548-CB7F46210BF7}">
      <dgm:prSet custT="1"/>
      <dgm:spPr/>
      <dgm:t>
        <a:bodyPr/>
        <a:lstStyle/>
        <a:p>
          <a:pPr marL="171450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400" dirty="0">
            <a:latin typeface="+mn-lt"/>
          </a:endParaRPr>
        </a:p>
      </dgm:t>
    </dgm:pt>
    <dgm:pt modelId="{052E9CAF-7210-4F73-AA4D-F0A8FB63D227}" type="parTrans" cxnId="{6D30AFF1-7DD8-4E38-9221-0784B476EA38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D6E02A1D-4A26-4C58-86F4-C9AB78CC2828}" type="sibTrans" cxnId="{6D30AFF1-7DD8-4E38-9221-0784B476EA38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828AD37C-7FC7-4A87-864D-BA7995F104C9}">
      <dgm:prSet custT="1"/>
      <dgm:spPr/>
      <dgm:t>
        <a:bodyPr/>
        <a:lstStyle/>
        <a:p>
          <a:pPr marL="171450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400" dirty="0">
            <a:latin typeface="+mn-lt"/>
          </a:endParaRPr>
        </a:p>
      </dgm:t>
    </dgm:pt>
    <dgm:pt modelId="{0CF617DA-E11D-40BD-8C8A-5D3E2A5DC33F}" type="parTrans" cxnId="{E248EADD-86CA-464E-847A-4F15E3C86F9B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56958D3C-238E-40AC-BFE2-E40D7C0864A9}" type="sibTrans" cxnId="{E248EADD-86CA-464E-847A-4F15E3C86F9B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ED2765FC-6C7E-47C9-85DE-3A08F1A0E7E9}">
      <dgm:prSet custT="1"/>
      <dgm:spPr/>
      <dgm:t>
        <a:bodyPr/>
        <a:lstStyle/>
        <a:p>
          <a:pPr marL="228600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400" dirty="0">
            <a:latin typeface="+mn-lt"/>
          </a:endParaRPr>
        </a:p>
      </dgm:t>
    </dgm:pt>
    <dgm:pt modelId="{EAA4FFD9-A6DA-4964-AB8B-E281B3C3F260}" type="parTrans" cxnId="{78B7CB60-4549-45A0-A6CA-A5A9FE26042E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0D1F9CA9-1CC2-44C2-9E7C-1EFAD4466D4C}" type="sibTrans" cxnId="{78B7CB60-4549-45A0-A6CA-A5A9FE26042E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6A033249-BD8A-4710-9ADC-9475EE62BC2E}">
      <dgm:prSet custT="1"/>
      <dgm:spPr/>
      <dgm:t>
        <a:bodyPr/>
        <a:lstStyle/>
        <a:p>
          <a:endParaRPr lang="en-US" sz="400" b="1" dirty="0">
            <a:latin typeface="+mj-lt"/>
            <a:cs typeface="Arial" pitchFamily="34" charset="0"/>
          </a:endParaRPr>
        </a:p>
        <a:p>
          <a:r>
            <a:rPr lang="en-US" sz="3600" b="1" dirty="0">
              <a:latin typeface="+mj-lt"/>
              <a:cs typeface="Arial" pitchFamily="34" charset="0"/>
            </a:rPr>
            <a:t>EXTERNAL ENVIRONMENT</a:t>
          </a:r>
        </a:p>
      </dgm:t>
    </dgm:pt>
    <dgm:pt modelId="{8701AF44-7E06-45CA-BEB4-195A6A5C1EDA}" type="sibTrans" cxnId="{9437679E-89DE-4493-97A0-57B99249BF93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562C9123-8869-4A63-B34C-97692575E894}" type="parTrans" cxnId="{9437679E-89DE-4493-97A0-57B99249BF93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A6A02D65-3E80-48AE-B0F9-C2144716680D}">
      <dgm:prSet phldrT="[Text]" custT="1"/>
      <dgm:spPr/>
      <dgm:t>
        <a:bodyPr/>
        <a:lstStyle/>
        <a:p>
          <a:pPr marL="177800" marR="0" indent="-17780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dirty="0">
            <a:latin typeface="+mn-lt"/>
          </a:endParaRPr>
        </a:p>
      </dgm:t>
    </dgm:pt>
    <dgm:pt modelId="{4E9BEA8F-29EB-4CD8-9980-376790C7DD82}" type="parTrans" cxnId="{022654DC-5BC2-4C14-B766-CEAA21B09CF8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6CFE0524-182C-4048-B6E9-AA57C63EF5BC}" type="sibTrans" cxnId="{022654DC-5BC2-4C14-B766-CEAA21B09CF8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C1566670-21AF-4F32-B68B-3ACAD750E002}">
      <dgm:prSet phldrT="[Text]" custT="1"/>
      <dgm:spPr/>
      <dgm:t>
        <a:bodyPr/>
        <a:lstStyle/>
        <a:p>
          <a:pPr marL="177800" marR="0" indent="-17780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dirty="0">
            <a:latin typeface="+mn-lt"/>
          </a:endParaRPr>
        </a:p>
      </dgm:t>
    </dgm:pt>
    <dgm:pt modelId="{AFB02156-BE61-476D-9DCD-D65F20329FDD}" type="parTrans" cxnId="{94AD757B-BEF8-4387-9328-2944A918713A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1B7206DA-CD4D-4E2C-B224-4C3AEC8ED0F7}" type="sibTrans" cxnId="{94AD757B-BEF8-4387-9328-2944A918713A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22489E15-2212-44A2-9D78-01454598EB4C}">
      <dgm:prSet phldrT="[Text]" custT="1"/>
      <dgm:spPr/>
      <dgm:t>
        <a:bodyPr/>
        <a:lstStyle/>
        <a:p>
          <a:pPr marL="177800" marR="0" indent="-17780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dirty="0">
            <a:latin typeface="+mn-lt"/>
          </a:endParaRPr>
        </a:p>
      </dgm:t>
    </dgm:pt>
    <dgm:pt modelId="{7842A825-3296-47B2-8B0A-0C7265E122E7}" type="parTrans" cxnId="{C3E45590-33B5-404A-8157-AA7B2D2FA86C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CDD99C5E-41FD-4F11-934C-D2E9DC146D2C}" type="sibTrans" cxnId="{C3E45590-33B5-404A-8157-AA7B2D2FA86C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1D1EA19F-646B-466A-8B80-2F661173908B}">
      <dgm:prSet phldrT="[Text]" custT="1"/>
      <dgm:spPr/>
      <dgm:t>
        <a:bodyPr/>
        <a:lstStyle/>
        <a:p>
          <a:pPr marL="177800" marR="0" indent="-17780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dirty="0">
            <a:latin typeface="+mn-lt"/>
          </a:endParaRPr>
        </a:p>
      </dgm:t>
    </dgm:pt>
    <dgm:pt modelId="{EECAC1E8-C4EC-4635-9222-C4C7828512ED}" type="parTrans" cxnId="{1AE5E741-D1D4-4E78-83AF-43F6D32633A1}">
      <dgm:prSet/>
      <dgm:spPr/>
      <dgm:t>
        <a:bodyPr/>
        <a:lstStyle/>
        <a:p>
          <a:endParaRPr lang="en-US"/>
        </a:p>
      </dgm:t>
    </dgm:pt>
    <dgm:pt modelId="{FD28BF58-4B16-49C5-81BD-74B5174044E5}" type="sibTrans" cxnId="{1AE5E741-D1D4-4E78-83AF-43F6D32633A1}">
      <dgm:prSet/>
      <dgm:spPr/>
      <dgm:t>
        <a:bodyPr/>
        <a:lstStyle/>
        <a:p>
          <a:endParaRPr lang="en-US"/>
        </a:p>
      </dgm:t>
    </dgm:pt>
    <dgm:pt modelId="{4442EA69-4551-4CFE-A749-B2D550419A42}" type="pres">
      <dgm:prSet presAssocID="{33D7CBB5-768B-450C-882A-58298B85CD2A}" presName="Name0" presStyleCnt="0">
        <dgm:presLayoutVars>
          <dgm:dir/>
          <dgm:animLvl val="lvl"/>
          <dgm:resizeHandles/>
        </dgm:presLayoutVars>
      </dgm:prSet>
      <dgm:spPr/>
    </dgm:pt>
    <dgm:pt modelId="{363DC9D7-9FE9-4D4F-B6A2-DCB4FB5DC5A7}" type="pres">
      <dgm:prSet presAssocID="{4A15820E-CFE2-4805-9351-A4F2603A5F20}" presName="linNode" presStyleCnt="0"/>
      <dgm:spPr/>
    </dgm:pt>
    <dgm:pt modelId="{B5B1680A-E02B-4733-BB72-FF3A97733279}" type="pres">
      <dgm:prSet presAssocID="{4A15820E-CFE2-4805-9351-A4F2603A5F20}" presName="parentShp" presStyleLbl="node1" presStyleIdx="0" presStyleCnt="2" custScaleX="115970" custScaleY="2000000" custLinFactY="-60384" custLinFactNeighborY="-100000">
        <dgm:presLayoutVars>
          <dgm:bulletEnabled val="1"/>
        </dgm:presLayoutVars>
      </dgm:prSet>
      <dgm:spPr/>
    </dgm:pt>
    <dgm:pt modelId="{D4F3E1BF-07BB-4AA1-847E-CFB1D3C646CA}" type="pres">
      <dgm:prSet presAssocID="{4A15820E-CFE2-4805-9351-A4F2603A5F20}" presName="childShp" presStyleLbl="bgAccFollowNode1" presStyleIdx="0" presStyleCnt="2" custAng="0" custScaleX="100513" custScaleY="2000000" custLinFactNeighborY="-40139">
        <dgm:presLayoutVars>
          <dgm:bulletEnabled val="1"/>
        </dgm:presLayoutVars>
      </dgm:prSet>
      <dgm:spPr/>
    </dgm:pt>
    <dgm:pt modelId="{3111F94C-23E1-46D9-BA6A-9397E34BB421}" type="pres">
      <dgm:prSet presAssocID="{A1B8793E-DBA4-4070-B8E0-1FA8C8D9753D}" presName="spacing" presStyleCnt="0"/>
      <dgm:spPr/>
    </dgm:pt>
    <dgm:pt modelId="{B654D839-34C2-4DF2-A640-4AA9053165B3}" type="pres">
      <dgm:prSet presAssocID="{6A033249-BD8A-4710-9ADC-9475EE62BC2E}" presName="linNode" presStyleCnt="0"/>
      <dgm:spPr/>
    </dgm:pt>
    <dgm:pt modelId="{FBA40300-D264-4B56-A26C-54C3D1737BE0}" type="pres">
      <dgm:prSet presAssocID="{6A033249-BD8A-4710-9ADC-9475EE62BC2E}" presName="parentShp" presStyleLbl="node1" presStyleIdx="1" presStyleCnt="2" custScaleX="118633" custScaleY="2000000" custLinFactY="23912" custLinFactNeighborX="82" custLinFactNeighborY="100000">
        <dgm:presLayoutVars>
          <dgm:bulletEnabled val="1"/>
        </dgm:presLayoutVars>
      </dgm:prSet>
      <dgm:spPr/>
    </dgm:pt>
    <dgm:pt modelId="{66EBD6CC-B123-4865-A32D-DFBC9752E9DC}" type="pres">
      <dgm:prSet presAssocID="{6A033249-BD8A-4710-9ADC-9475EE62BC2E}" presName="childShp" presStyleLbl="bgAccFollowNode1" presStyleIdx="1" presStyleCnt="2" custScaleY="2000000" custLinFactNeighborX="122" custLinFactNeighborY="87703">
        <dgm:presLayoutVars>
          <dgm:bulletEnabled val="1"/>
        </dgm:presLayoutVars>
      </dgm:prSet>
      <dgm:spPr/>
    </dgm:pt>
  </dgm:ptLst>
  <dgm:cxnLst>
    <dgm:cxn modelId="{38AE3108-1A87-49D4-8192-A77A3119DC7D}" type="presOf" srcId="{1E7232E1-2B47-44CC-A97A-36830D223BA2}" destId="{66EBD6CC-B123-4865-A32D-DFBC9752E9DC}" srcOrd="0" destOrd="0" presId="urn:microsoft.com/office/officeart/2005/8/layout/vList6"/>
    <dgm:cxn modelId="{A871E00E-8152-45C4-8702-C0C527DC3F40}" type="presOf" srcId="{828AD37C-7FC7-4A87-864D-BA7995F104C9}" destId="{66EBD6CC-B123-4865-A32D-DFBC9752E9DC}" srcOrd="0" destOrd="3" presId="urn:microsoft.com/office/officeart/2005/8/layout/vList6"/>
    <dgm:cxn modelId="{76FA0725-E10F-452B-BCA3-DEF8E75AD3A6}" type="presOf" srcId="{9CD95F52-16B2-4F31-A548-CB7F46210BF7}" destId="{66EBD6CC-B123-4865-A32D-DFBC9752E9DC}" srcOrd="0" destOrd="2" presId="urn:microsoft.com/office/officeart/2005/8/layout/vList6"/>
    <dgm:cxn modelId="{1AE5E741-D1D4-4E78-83AF-43F6D32633A1}" srcId="{4A15820E-CFE2-4805-9351-A4F2603A5F20}" destId="{1D1EA19F-646B-466A-8B80-2F661173908B}" srcOrd="1" destOrd="0" parTransId="{EECAC1E8-C4EC-4635-9222-C4C7828512ED}" sibTransId="{FD28BF58-4B16-49C5-81BD-74B5174044E5}"/>
    <dgm:cxn modelId="{7464AA50-FA01-4F11-815B-D41BD415B318}" type="presOf" srcId="{A6A02D65-3E80-48AE-B0F9-C2144716680D}" destId="{D4F3E1BF-07BB-4AA1-847E-CFB1D3C646CA}" srcOrd="0" destOrd="4" presId="urn:microsoft.com/office/officeart/2005/8/layout/vList6"/>
    <dgm:cxn modelId="{78B7CB60-4549-45A0-A6CA-A5A9FE26042E}" srcId="{6A033249-BD8A-4710-9ADC-9475EE62BC2E}" destId="{ED2765FC-6C7E-47C9-85DE-3A08F1A0E7E9}" srcOrd="1" destOrd="0" parTransId="{EAA4FFD9-A6DA-4964-AB8B-E281B3C3F260}" sibTransId="{0D1F9CA9-1CC2-44C2-9E7C-1EFAD4466D4C}"/>
    <dgm:cxn modelId="{D1282066-49C5-4CF1-864A-440DCF1BA04C}" type="presOf" srcId="{6A033249-BD8A-4710-9ADC-9475EE62BC2E}" destId="{FBA40300-D264-4B56-A26C-54C3D1737BE0}" srcOrd="0" destOrd="0" presId="urn:microsoft.com/office/officeart/2005/8/layout/vList6"/>
    <dgm:cxn modelId="{3104EC6A-8E54-403C-9BD9-506010DCEAB2}" type="presOf" srcId="{22489E15-2212-44A2-9D78-01454598EB4C}" destId="{D4F3E1BF-07BB-4AA1-847E-CFB1D3C646CA}" srcOrd="0" destOrd="3" presId="urn:microsoft.com/office/officeart/2005/8/layout/vList6"/>
    <dgm:cxn modelId="{8B3E8274-A733-43C1-A2EF-F7BCB0EE3C61}" srcId="{33D7CBB5-768B-450C-882A-58298B85CD2A}" destId="{4A15820E-CFE2-4805-9351-A4F2603A5F20}" srcOrd="0" destOrd="0" parTransId="{622D7849-0585-463A-B16E-3558406D4B40}" sibTransId="{A1B8793E-DBA4-4070-B8E0-1FA8C8D9753D}"/>
    <dgm:cxn modelId="{94AD757B-BEF8-4387-9328-2944A918713A}" srcId="{4A15820E-CFE2-4805-9351-A4F2603A5F20}" destId="{C1566670-21AF-4F32-B68B-3ACAD750E002}" srcOrd="2" destOrd="0" parTransId="{AFB02156-BE61-476D-9DCD-D65F20329FDD}" sibTransId="{1B7206DA-CD4D-4E2C-B224-4C3AEC8ED0F7}"/>
    <dgm:cxn modelId="{7434DC7B-2248-4B16-91CB-32945444D271}" type="presOf" srcId="{33D7CBB5-768B-450C-882A-58298B85CD2A}" destId="{4442EA69-4551-4CFE-A749-B2D550419A42}" srcOrd="0" destOrd="0" presId="urn:microsoft.com/office/officeart/2005/8/layout/vList6"/>
    <dgm:cxn modelId="{C3E45590-33B5-404A-8157-AA7B2D2FA86C}" srcId="{4A15820E-CFE2-4805-9351-A4F2603A5F20}" destId="{22489E15-2212-44A2-9D78-01454598EB4C}" srcOrd="3" destOrd="0" parTransId="{7842A825-3296-47B2-8B0A-0C7265E122E7}" sibTransId="{CDD99C5E-41FD-4F11-934C-D2E9DC146D2C}"/>
    <dgm:cxn modelId="{666D2596-D341-4E92-98EA-B8C0BACB051D}" type="presOf" srcId="{D8F09E11-0213-4A4D-9C52-A0854EF98A9A}" destId="{66EBD6CC-B123-4865-A32D-DFBC9752E9DC}" srcOrd="0" destOrd="4" presId="urn:microsoft.com/office/officeart/2005/8/layout/vList6"/>
    <dgm:cxn modelId="{9437679E-89DE-4493-97A0-57B99249BF93}" srcId="{33D7CBB5-768B-450C-882A-58298B85CD2A}" destId="{6A033249-BD8A-4710-9ADC-9475EE62BC2E}" srcOrd="1" destOrd="0" parTransId="{562C9123-8869-4A63-B34C-97692575E894}" sibTransId="{8701AF44-7E06-45CA-BEB4-195A6A5C1EDA}"/>
    <dgm:cxn modelId="{920932A0-CD0F-4DB2-B16F-BA3763304F3C}" type="presOf" srcId="{ED2765FC-6C7E-47C9-85DE-3A08F1A0E7E9}" destId="{66EBD6CC-B123-4865-A32D-DFBC9752E9DC}" srcOrd="0" destOrd="1" presId="urn:microsoft.com/office/officeart/2005/8/layout/vList6"/>
    <dgm:cxn modelId="{04BA9AAD-39A3-4D40-BE47-532FC212F143}" srcId="{6A033249-BD8A-4710-9ADC-9475EE62BC2E}" destId="{D8F09E11-0213-4A4D-9C52-A0854EF98A9A}" srcOrd="4" destOrd="0" parTransId="{1C4E6F37-F133-43E9-8CC8-2BCFF054B53F}" sibTransId="{2F160A69-1046-4452-9EEA-79F21DF9AA50}"/>
    <dgm:cxn modelId="{ADDA76B0-4926-4755-BD11-1677EAAFA9CF}" srcId="{4A15820E-CFE2-4805-9351-A4F2603A5F20}" destId="{6795CBD8-1112-45EC-A347-2D5A46688FC1}" srcOrd="0" destOrd="0" parTransId="{F0A9FC3A-7D5F-461A-ADDF-A7DFDB336962}" sibTransId="{2BE2EEA6-78D2-4609-904B-A0BA09A172E3}"/>
    <dgm:cxn modelId="{571E82CF-24B8-40BC-8698-95195404F321}" type="presOf" srcId="{C1566670-21AF-4F32-B68B-3ACAD750E002}" destId="{D4F3E1BF-07BB-4AA1-847E-CFB1D3C646CA}" srcOrd="0" destOrd="2" presId="urn:microsoft.com/office/officeart/2005/8/layout/vList6"/>
    <dgm:cxn modelId="{022654DC-5BC2-4C14-B766-CEAA21B09CF8}" srcId="{4A15820E-CFE2-4805-9351-A4F2603A5F20}" destId="{A6A02D65-3E80-48AE-B0F9-C2144716680D}" srcOrd="4" destOrd="0" parTransId="{4E9BEA8F-29EB-4CD8-9980-376790C7DD82}" sibTransId="{6CFE0524-182C-4048-B6E9-AA57C63EF5BC}"/>
    <dgm:cxn modelId="{E248EADD-86CA-464E-847A-4F15E3C86F9B}" srcId="{6A033249-BD8A-4710-9ADC-9475EE62BC2E}" destId="{828AD37C-7FC7-4A87-864D-BA7995F104C9}" srcOrd="3" destOrd="0" parTransId="{0CF617DA-E11D-40BD-8C8A-5D3E2A5DC33F}" sibTransId="{56958D3C-238E-40AC-BFE2-E40D7C0864A9}"/>
    <dgm:cxn modelId="{F46408EB-B5DF-447F-A3BD-9DF703601DAA}" type="presOf" srcId="{6795CBD8-1112-45EC-A347-2D5A46688FC1}" destId="{D4F3E1BF-07BB-4AA1-847E-CFB1D3C646CA}" srcOrd="0" destOrd="0" presId="urn:microsoft.com/office/officeart/2005/8/layout/vList6"/>
    <dgm:cxn modelId="{6D30AFF1-7DD8-4E38-9221-0784B476EA38}" srcId="{6A033249-BD8A-4710-9ADC-9475EE62BC2E}" destId="{9CD95F52-16B2-4F31-A548-CB7F46210BF7}" srcOrd="2" destOrd="0" parTransId="{052E9CAF-7210-4F73-AA4D-F0A8FB63D227}" sibTransId="{D6E02A1D-4A26-4C58-86F4-C9AB78CC2828}"/>
    <dgm:cxn modelId="{3F452AF4-34F8-4175-A94D-15444D574F09}" type="presOf" srcId="{1D1EA19F-646B-466A-8B80-2F661173908B}" destId="{D4F3E1BF-07BB-4AA1-847E-CFB1D3C646CA}" srcOrd="0" destOrd="1" presId="urn:microsoft.com/office/officeart/2005/8/layout/vList6"/>
    <dgm:cxn modelId="{594635F4-E051-44CE-9D96-AFD9681AB6EA}" srcId="{6A033249-BD8A-4710-9ADC-9475EE62BC2E}" destId="{1E7232E1-2B47-44CC-A97A-36830D223BA2}" srcOrd="0" destOrd="0" parTransId="{704807BE-B542-4258-BD28-CBF166020C52}" sibTransId="{C333EAB9-2480-4CBF-AE94-F0B3E65F7BF2}"/>
    <dgm:cxn modelId="{3D5E63FF-2F50-400A-9263-1C4FE82C517B}" type="presOf" srcId="{4A15820E-CFE2-4805-9351-A4F2603A5F20}" destId="{B5B1680A-E02B-4733-BB72-FF3A97733279}" srcOrd="0" destOrd="0" presId="urn:microsoft.com/office/officeart/2005/8/layout/vList6"/>
    <dgm:cxn modelId="{345645E0-0FB5-4A84-88D7-17EA69F65081}" type="presParOf" srcId="{4442EA69-4551-4CFE-A749-B2D550419A42}" destId="{363DC9D7-9FE9-4D4F-B6A2-DCB4FB5DC5A7}" srcOrd="0" destOrd="0" presId="urn:microsoft.com/office/officeart/2005/8/layout/vList6"/>
    <dgm:cxn modelId="{6CCB4CB4-8688-47C2-B2B3-58E4B4883A29}" type="presParOf" srcId="{363DC9D7-9FE9-4D4F-B6A2-DCB4FB5DC5A7}" destId="{B5B1680A-E02B-4733-BB72-FF3A97733279}" srcOrd="0" destOrd="0" presId="urn:microsoft.com/office/officeart/2005/8/layout/vList6"/>
    <dgm:cxn modelId="{80896597-2434-4AB3-985A-476C82A1C0CC}" type="presParOf" srcId="{363DC9D7-9FE9-4D4F-B6A2-DCB4FB5DC5A7}" destId="{D4F3E1BF-07BB-4AA1-847E-CFB1D3C646CA}" srcOrd="1" destOrd="0" presId="urn:microsoft.com/office/officeart/2005/8/layout/vList6"/>
    <dgm:cxn modelId="{D91A913A-C0C4-4FDC-ABA2-2BAAED4F7F76}" type="presParOf" srcId="{4442EA69-4551-4CFE-A749-B2D550419A42}" destId="{3111F94C-23E1-46D9-BA6A-9397E34BB421}" srcOrd="1" destOrd="0" presId="urn:microsoft.com/office/officeart/2005/8/layout/vList6"/>
    <dgm:cxn modelId="{AB8B5E0F-7221-4518-913A-5BE07C7F34D2}" type="presParOf" srcId="{4442EA69-4551-4CFE-A749-B2D550419A42}" destId="{B654D839-34C2-4DF2-A640-4AA9053165B3}" srcOrd="2" destOrd="0" presId="urn:microsoft.com/office/officeart/2005/8/layout/vList6"/>
    <dgm:cxn modelId="{B9CE405C-61F8-4AA3-A3CB-429F7006502A}" type="presParOf" srcId="{B654D839-34C2-4DF2-A640-4AA9053165B3}" destId="{FBA40300-D264-4B56-A26C-54C3D1737BE0}" srcOrd="0" destOrd="0" presId="urn:microsoft.com/office/officeart/2005/8/layout/vList6"/>
    <dgm:cxn modelId="{BE94644E-9ADD-4CEB-BFEF-29B7A727746F}" type="presParOf" srcId="{B654D839-34C2-4DF2-A640-4AA9053165B3}" destId="{66EBD6CC-B123-4865-A32D-DFBC9752E9DC}" srcOrd="1" destOrd="0" presId="urn:microsoft.com/office/officeart/2005/8/layout/vList6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207D15-5AE6-456F-B181-47F20D049606}">
      <dsp:nvSpPr>
        <dsp:cNvPr id="0" name=""/>
        <dsp:cNvSpPr/>
      </dsp:nvSpPr>
      <dsp:spPr>
        <a:xfrm>
          <a:off x="0" y="0"/>
          <a:ext cx="7848872" cy="871928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200" kern="1200" noProof="0" dirty="0">
              <a:latin typeface="+mn-lt"/>
            </a:rPr>
            <a:t>Explain why firms need to study and understand their internal organisation.</a:t>
          </a:r>
        </a:p>
      </dsp:txBody>
      <dsp:txXfrm>
        <a:off x="1645688" y="0"/>
        <a:ext cx="6203183" cy="871928"/>
      </dsp:txXfrm>
    </dsp:sp>
    <dsp:sp modelId="{1918FC97-5768-4177-A57F-3B26C702E374}">
      <dsp:nvSpPr>
        <dsp:cNvPr id="0" name=""/>
        <dsp:cNvSpPr/>
      </dsp:nvSpPr>
      <dsp:spPr>
        <a:xfrm>
          <a:off x="454598" y="132309"/>
          <a:ext cx="812405" cy="60730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71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B36DD5-C883-43D8-A7C6-B3EDFA2A6770}">
      <dsp:nvSpPr>
        <dsp:cNvPr id="0" name=""/>
        <dsp:cNvSpPr/>
      </dsp:nvSpPr>
      <dsp:spPr>
        <a:xfrm>
          <a:off x="0" y="947842"/>
          <a:ext cx="7848872" cy="695634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+mn-lt"/>
            </a:rPr>
            <a:t>Define value and discuss its importance.</a:t>
          </a:r>
        </a:p>
      </dsp:txBody>
      <dsp:txXfrm>
        <a:off x="1645688" y="947842"/>
        <a:ext cx="6203183" cy="695634"/>
      </dsp:txXfrm>
    </dsp:sp>
    <dsp:sp modelId="{E708CFC0-76CB-4E72-B8D1-24DBB71C3A2C}">
      <dsp:nvSpPr>
        <dsp:cNvPr id="0" name=""/>
        <dsp:cNvSpPr/>
      </dsp:nvSpPr>
      <dsp:spPr>
        <a:xfrm>
          <a:off x="454598" y="992005"/>
          <a:ext cx="812405" cy="60730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4579AA-35AB-4B01-AAE7-F2C3069BC13D}">
      <dsp:nvSpPr>
        <dsp:cNvPr id="0" name=""/>
        <dsp:cNvSpPr/>
      </dsp:nvSpPr>
      <dsp:spPr>
        <a:xfrm>
          <a:off x="0" y="1719390"/>
          <a:ext cx="7848872" cy="1054341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+mn-lt"/>
            </a:rPr>
            <a:t>Describe the differences between tangible and intangible resources.</a:t>
          </a:r>
        </a:p>
      </dsp:txBody>
      <dsp:txXfrm>
        <a:off x="1645688" y="1719390"/>
        <a:ext cx="6203183" cy="1054341"/>
      </dsp:txXfrm>
    </dsp:sp>
    <dsp:sp modelId="{4BE5030C-0348-4C03-92AE-76D4C2BF5185}">
      <dsp:nvSpPr>
        <dsp:cNvPr id="0" name=""/>
        <dsp:cNvSpPr/>
      </dsp:nvSpPr>
      <dsp:spPr>
        <a:xfrm>
          <a:off x="454598" y="1942907"/>
          <a:ext cx="812405" cy="60730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1E1345-CE30-402A-953C-1009009DD316}">
      <dsp:nvSpPr>
        <dsp:cNvPr id="0" name=""/>
        <dsp:cNvSpPr/>
      </dsp:nvSpPr>
      <dsp:spPr>
        <a:xfrm>
          <a:off x="0" y="2849646"/>
          <a:ext cx="7848872" cy="788955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+mn-lt"/>
            </a:rPr>
            <a:t>Define capabilities and discuss their development.</a:t>
          </a:r>
        </a:p>
      </dsp:txBody>
      <dsp:txXfrm>
        <a:off x="1645688" y="2849646"/>
        <a:ext cx="6203183" cy="788955"/>
      </dsp:txXfrm>
    </dsp:sp>
    <dsp:sp modelId="{9EB785D6-78B5-4799-8760-92B2A224E839}">
      <dsp:nvSpPr>
        <dsp:cNvPr id="0" name=""/>
        <dsp:cNvSpPr/>
      </dsp:nvSpPr>
      <dsp:spPr>
        <a:xfrm>
          <a:off x="454598" y="2940469"/>
          <a:ext cx="812405" cy="60730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71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A8E4C-EF28-404F-B0C5-67D5420AD083}">
      <dsp:nvSpPr>
        <dsp:cNvPr id="0" name=""/>
        <dsp:cNvSpPr/>
      </dsp:nvSpPr>
      <dsp:spPr>
        <a:xfrm>
          <a:off x="0" y="3718782"/>
          <a:ext cx="7848872" cy="1162571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+mn-lt"/>
            </a:rPr>
            <a:t>Describe four criteria used to determine whether resources and capabilities are core competencies.</a:t>
          </a:r>
        </a:p>
      </dsp:txBody>
      <dsp:txXfrm>
        <a:off x="1645688" y="3718782"/>
        <a:ext cx="6203183" cy="1162571"/>
      </dsp:txXfrm>
    </dsp:sp>
    <dsp:sp modelId="{0DD55F64-4205-4BA1-8C22-97A490C1CAE0}">
      <dsp:nvSpPr>
        <dsp:cNvPr id="0" name=""/>
        <dsp:cNvSpPr/>
      </dsp:nvSpPr>
      <dsp:spPr>
        <a:xfrm>
          <a:off x="454598" y="3992146"/>
          <a:ext cx="812405" cy="60730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71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207D15-5AE6-456F-B181-47F20D049606}">
      <dsp:nvSpPr>
        <dsp:cNvPr id="0" name=""/>
        <dsp:cNvSpPr/>
      </dsp:nvSpPr>
      <dsp:spPr>
        <a:xfrm>
          <a:off x="0" y="0"/>
          <a:ext cx="7848000" cy="1411649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200" kern="1200" noProof="0" dirty="0">
              <a:latin typeface="+mn-lt"/>
            </a:rPr>
            <a:t>Explain how firms analyse their value chain for the purpose of determining where they are able to create value when using their resources, capabilities and core competencies.</a:t>
          </a:r>
        </a:p>
      </dsp:txBody>
      <dsp:txXfrm>
        <a:off x="1632359" y="0"/>
        <a:ext cx="6215640" cy="1411649"/>
      </dsp:txXfrm>
    </dsp:sp>
    <dsp:sp modelId="{1918FC97-5768-4177-A57F-3B26C702E374}">
      <dsp:nvSpPr>
        <dsp:cNvPr id="0" name=""/>
        <dsp:cNvSpPr/>
      </dsp:nvSpPr>
      <dsp:spPr>
        <a:xfrm>
          <a:off x="441402" y="454785"/>
          <a:ext cx="812315" cy="5020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71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B36DD5-C883-43D8-A7C6-B3EDFA2A6770}">
      <dsp:nvSpPr>
        <dsp:cNvPr id="0" name=""/>
        <dsp:cNvSpPr/>
      </dsp:nvSpPr>
      <dsp:spPr>
        <a:xfrm>
          <a:off x="0" y="1474408"/>
          <a:ext cx="7848000" cy="831654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+mn-lt"/>
            </a:rPr>
            <a:t>Define outsourcing and discuss reasons for its use.</a:t>
          </a:r>
        </a:p>
      </dsp:txBody>
      <dsp:txXfrm>
        <a:off x="1632359" y="1474408"/>
        <a:ext cx="6215640" cy="831654"/>
      </dsp:txXfrm>
    </dsp:sp>
    <dsp:sp modelId="{E708CFC0-76CB-4E72-B8D1-24DBB71C3A2C}">
      <dsp:nvSpPr>
        <dsp:cNvPr id="0" name=""/>
        <dsp:cNvSpPr/>
      </dsp:nvSpPr>
      <dsp:spPr>
        <a:xfrm>
          <a:off x="441402" y="1639197"/>
          <a:ext cx="812315" cy="5020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4579AA-35AB-4B01-AAE7-F2C3069BC13D}">
      <dsp:nvSpPr>
        <dsp:cNvPr id="0" name=""/>
        <dsp:cNvSpPr/>
      </dsp:nvSpPr>
      <dsp:spPr>
        <a:xfrm>
          <a:off x="0" y="2368823"/>
          <a:ext cx="7848000" cy="1108575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+mn-lt"/>
            </a:rPr>
            <a:t>Discuss the importance of identifying internal strengths and weaknesses.</a:t>
          </a:r>
        </a:p>
      </dsp:txBody>
      <dsp:txXfrm>
        <a:off x="1632359" y="2368823"/>
        <a:ext cx="6215640" cy="1108575"/>
      </dsp:txXfrm>
    </dsp:sp>
    <dsp:sp modelId="{4BE5030C-0348-4C03-92AE-76D4C2BF5185}">
      <dsp:nvSpPr>
        <dsp:cNvPr id="0" name=""/>
        <dsp:cNvSpPr/>
      </dsp:nvSpPr>
      <dsp:spPr>
        <a:xfrm>
          <a:off x="441402" y="2672072"/>
          <a:ext cx="812315" cy="5020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1E1345-CE30-402A-953C-1009009DD316}">
      <dsp:nvSpPr>
        <dsp:cNvPr id="0" name=""/>
        <dsp:cNvSpPr/>
      </dsp:nvSpPr>
      <dsp:spPr>
        <a:xfrm>
          <a:off x="0" y="3540158"/>
          <a:ext cx="7848000" cy="1052976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+mn-lt"/>
            </a:rPr>
            <a:t>Discuss the importance of avoiding core rigidities.</a:t>
          </a:r>
        </a:p>
      </dsp:txBody>
      <dsp:txXfrm>
        <a:off x="1632359" y="3540158"/>
        <a:ext cx="6215640" cy="1052976"/>
      </dsp:txXfrm>
    </dsp:sp>
    <dsp:sp modelId="{9EB785D6-78B5-4799-8760-92B2A224E839}">
      <dsp:nvSpPr>
        <dsp:cNvPr id="0" name=""/>
        <dsp:cNvSpPr/>
      </dsp:nvSpPr>
      <dsp:spPr>
        <a:xfrm>
          <a:off x="441402" y="3815608"/>
          <a:ext cx="812315" cy="5020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71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F3E1BF-07BB-4AA1-847E-CFB1D3C646CA}">
      <dsp:nvSpPr>
        <dsp:cNvPr id="0" name=""/>
        <dsp:cNvSpPr/>
      </dsp:nvSpPr>
      <dsp:spPr>
        <a:xfrm>
          <a:off x="3475458" y="0"/>
          <a:ext cx="4514356" cy="21544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kern="1200" dirty="0">
              <a:latin typeface="+mj-lt"/>
            </a:rPr>
            <a:t>What a firm can do:</a:t>
          </a:r>
          <a:br>
            <a:rPr lang="en-US" sz="2400" b="1" kern="1200" dirty="0">
              <a:latin typeface="+mj-lt"/>
            </a:rPr>
          </a:br>
          <a:r>
            <a:rPr lang="en-US" sz="2000" kern="1200" dirty="0">
              <a:latin typeface="+mj-lt"/>
            </a:rPr>
            <a:t>Function of resources, capabilities and core competencies</a:t>
          </a:r>
          <a:endParaRPr lang="en-US" sz="2400" b="1" kern="1200" dirty="0">
            <a:latin typeface="+mj-lt"/>
          </a:endParaRPr>
        </a:p>
        <a:p>
          <a:pPr marL="177800" marR="0" lvl="1" indent="-17780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kern="1200" dirty="0">
            <a:latin typeface="+mn-lt"/>
          </a:endParaRPr>
        </a:p>
        <a:p>
          <a:pPr marL="177800" marR="0" lvl="1" indent="-17780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kern="1200" dirty="0">
            <a:latin typeface="+mn-lt"/>
          </a:endParaRPr>
        </a:p>
        <a:p>
          <a:pPr marL="177800" marR="0" lvl="1" indent="-17780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kern="1200" dirty="0">
            <a:latin typeface="+mn-lt"/>
          </a:endParaRPr>
        </a:p>
        <a:p>
          <a:pPr marL="177800" marR="0" lvl="1" indent="-17780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kern="1200" dirty="0">
            <a:latin typeface="+mn-lt"/>
          </a:endParaRPr>
        </a:p>
      </dsp:txBody>
      <dsp:txXfrm>
        <a:off x="3475458" y="0"/>
        <a:ext cx="4514356" cy="2154438"/>
      </dsp:txXfrm>
    </dsp:sp>
    <dsp:sp modelId="{B5B1680A-E02B-4733-BB72-FF3A97733279}">
      <dsp:nvSpPr>
        <dsp:cNvPr id="0" name=""/>
        <dsp:cNvSpPr/>
      </dsp:nvSpPr>
      <dsp:spPr>
        <a:xfrm>
          <a:off x="3072" y="0"/>
          <a:ext cx="3472386" cy="2154438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15240" bIns="76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400" b="1" kern="1200" dirty="0">
            <a:latin typeface="+mj-lt"/>
            <a:cs typeface="Arial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000" b="1" kern="1200" dirty="0">
            <a:latin typeface="+mj-lt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kern="1200" dirty="0">
              <a:latin typeface="+mj-lt"/>
            </a:rPr>
            <a:t>INTERNAL ORGANISATION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 dirty="0">
            <a:latin typeface="+mj-lt"/>
          </a:endParaRPr>
        </a:p>
      </dsp:txBody>
      <dsp:txXfrm>
        <a:off x="3072" y="0"/>
        <a:ext cx="3472386" cy="2154438"/>
      </dsp:txXfrm>
    </dsp:sp>
    <dsp:sp modelId="{66EBD6CC-B123-4865-A32D-DFBC9752E9DC}">
      <dsp:nvSpPr>
        <dsp:cNvPr id="0" name=""/>
        <dsp:cNvSpPr/>
      </dsp:nvSpPr>
      <dsp:spPr>
        <a:xfrm>
          <a:off x="3533900" y="2166041"/>
          <a:ext cx="4458532" cy="21544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4763" marR="0" lvl="1" indent="-476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kern="1200" dirty="0">
              <a:latin typeface="+mj-lt"/>
            </a:rPr>
            <a:t>What a firm might do:</a:t>
          </a:r>
          <a:br>
            <a:rPr lang="en-US" sz="2400" b="1" kern="1200" dirty="0">
              <a:latin typeface="+mj-lt"/>
            </a:rPr>
          </a:br>
          <a:r>
            <a:rPr lang="en-US" sz="2000" kern="1200" dirty="0">
              <a:latin typeface="+mj-lt"/>
            </a:rPr>
            <a:t>Function of opportunities in the firm’s external environment</a:t>
          </a:r>
          <a:endParaRPr lang="en-US" sz="2400" b="1" kern="1200" dirty="0">
            <a:latin typeface="+mj-lt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400" kern="1200" dirty="0">
            <a:latin typeface="+mn-lt"/>
          </a:endParaRPr>
        </a:p>
        <a:p>
          <a:pPr marL="171450" lvl="1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400" kern="1200" dirty="0">
            <a:latin typeface="+mn-lt"/>
          </a:endParaRPr>
        </a:p>
        <a:p>
          <a:pPr marL="171450" lvl="1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400" kern="1200" dirty="0">
            <a:latin typeface="+mn-lt"/>
          </a:endParaRPr>
        </a:p>
        <a:p>
          <a:pPr marL="171450" lvl="1" indent="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400" kern="1200" dirty="0">
            <a:latin typeface="+mn-lt"/>
          </a:endParaRPr>
        </a:p>
      </dsp:txBody>
      <dsp:txXfrm>
        <a:off x="3533900" y="2166041"/>
        <a:ext cx="4458532" cy="2154438"/>
      </dsp:txXfrm>
    </dsp:sp>
    <dsp:sp modelId="{FBA40300-D264-4B56-A26C-54C3D1737BE0}">
      <dsp:nvSpPr>
        <dsp:cNvPr id="0" name=""/>
        <dsp:cNvSpPr/>
      </dsp:nvSpPr>
      <dsp:spPr>
        <a:xfrm>
          <a:off x="7736" y="2166041"/>
          <a:ext cx="3526194" cy="2154438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15240" bIns="762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b="1" kern="1200" dirty="0">
            <a:latin typeface="+mj-lt"/>
            <a:cs typeface="Arial" pitchFamily="34" charset="0"/>
          </a:endParaRPr>
        </a:p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latin typeface="+mj-lt"/>
              <a:cs typeface="Arial" pitchFamily="34" charset="0"/>
            </a:rPr>
            <a:t>EXTERNAL ENVIRONMENT</a:t>
          </a:r>
        </a:p>
      </dsp:txBody>
      <dsp:txXfrm>
        <a:off x="7736" y="2166041"/>
        <a:ext cx="3526194" cy="21544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3B17A75-2DD9-425D-A0AE-63C7F0E5F8B0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8BA1F10-E210-4067-863D-711F18637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16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 defTabSz="457200" rtl="0" fontAlgn="auto">
              <a:spcBef>
                <a:spcPct val="0"/>
              </a:spcBef>
              <a:spcAft>
                <a:spcPts val="0"/>
              </a:spcAft>
              <a:defRPr lang="en-US" sz="4000" kern="1200" cap="all" dirty="0">
                <a:solidFill>
                  <a:schemeClr val="bg2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CC4F2012-8BDD-4A29-A54C-AB7369852393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2711F51F-4CAC-4B01-9B38-AFB6353DD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42EA902C-6718-4C42-8414-4486F26DE518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A9CB8251-1330-4169-99DB-665D8EF4AE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524000" y="0"/>
            <a:ext cx="7086600" cy="1295400"/>
          </a:xfrm>
        </p:spPr>
        <p:txBody>
          <a:bodyPr>
            <a:noAutofit/>
          </a:bodyPr>
          <a:lstStyle>
            <a:lvl1pPr algn="ctr">
              <a:defRPr sz="4000">
                <a:latin typeface="+mj-lt"/>
                <a:cs typeface="Arial" pitchFamily="34" charset="0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600200" y="6400800"/>
            <a:ext cx="6553200" cy="457200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235BD0-D356-4402-BB91-39E6560732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IH_Cover_globe-2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20000" r="13333"/>
          <a:stretch>
            <a:fillRect/>
          </a:stretch>
        </p:blipFill>
        <p:spPr>
          <a:xfrm>
            <a:off x="0" y="0"/>
            <a:ext cx="1524000" cy="6858000"/>
          </a:xfrm>
          <a:prstGeom prst="rect">
            <a:avLst/>
          </a:prstGeom>
        </p:spPr>
      </p:pic>
      <p:pic>
        <p:nvPicPr>
          <p:cNvPr id="8" name="Picture 7" descr="HIH_Cove_log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10600" y="0"/>
            <a:ext cx="533400" cy="576503"/>
          </a:xfrm>
          <a:prstGeom prst="rect">
            <a:avLst/>
          </a:prstGeom>
        </p:spPr>
      </p:pic>
      <p:sp>
        <p:nvSpPr>
          <p:cNvPr id="9" name="Footer Placeholder 18"/>
          <p:cNvSpPr txBox="1">
            <a:spLocks/>
          </p:cNvSpPr>
          <p:nvPr userDrawn="1"/>
        </p:nvSpPr>
        <p:spPr>
          <a:xfrm>
            <a:off x="1524000" y="6477000"/>
            <a:ext cx="6858000" cy="533400"/>
          </a:xfrm>
          <a:prstGeom prst="rect">
            <a:avLst/>
          </a:prstGeom>
        </p:spPr>
        <p:txBody>
          <a:bodyPr vert="horz"/>
          <a:lstStyle>
            <a:lvl1pPr>
              <a:defRPr sz="900" baseline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©2013 Cengage Learning. All Rights Reserved. May not be copied, scanned, or duplicated, in whole or in part, except for use as permitted in a license distributed with a certain product or service or otherwise on a password-protected website for classroom use.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600200" y="6400800"/>
            <a:ext cx="6553200" cy="457200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235BD0-D356-4402-BB91-39E6560732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IH_Cover_globe-2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20000" r="13333"/>
          <a:stretch>
            <a:fillRect/>
          </a:stretch>
        </p:blipFill>
        <p:spPr>
          <a:xfrm>
            <a:off x="0" y="0"/>
            <a:ext cx="1524000" cy="6858000"/>
          </a:xfrm>
          <a:prstGeom prst="rect">
            <a:avLst/>
          </a:prstGeom>
        </p:spPr>
      </p:pic>
      <p:pic>
        <p:nvPicPr>
          <p:cNvPr id="8" name="Picture 7" descr="HIH_Cove_log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10600" y="0"/>
            <a:ext cx="533400" cy="576503"/>
          </a:xfrm>
          <a:prstGeom prst="rect">
            <a:avLst/>
          </a:prstGeom>
        </p:spPr>
      </p:pic>
      <p:sp>
        <p:nvSpPr>
          <p:cNvPr id="9" name="Footer Placeholder 18"/>
          <p:cNvSpPr txBox="1">
            <a:spLocks/>
          </p:cNvSpPr>
          <p:nvPr userDrawn="1"/>
        </p:nvSpPr>
        <p:spPr>
          <a:xfrm>
            <a:off x="1524000" y="6477000"/>
            <a:ext cx="6858000" cy="533400"/>
          </a:xfrm>
          <a:prstGeom prst="rect">
            <a:avLst/>
          </a:prstGeom>
        </p:spPr>
        <p:txBody>
          <a:bodyPr vert="horz"/>
          <a:lstStyle>
            <a:lvl1pPr>
              <a:defRPr sz="900" baseline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©2013 Cengage Learning. All Rights Reserved. May not be copied, scanned, or duplicated, in whole or in part, except for use as permitted in a license distributed with a certain product or service or otherwise on a password-protected website for classroom use.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600200" y="6400800"/>
            <a:ext cx="6553200" cy="457200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235BD0-D356-4402-BB91-39E6560732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IH_Cover_globe-2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20000" r="13333"/>
          <a:stretch>
            <a:fillRect/>
          </a:stretch>
        </p:blipFill>
        <p:spPr>
          <a:xfrm>
            <a:off x="0" y="0"/>
            <a:ext cx="1524000" cy="6858000"/>
          </a:xfrm>
          <a:prstGeom prst="rect">
            <a:avLst/>
          </a:prstGeom>
        </p:spPr>
      </p:pic>
      <p:pic>
        <p:nvPicPr>
          <p:cNvPr id="8" name="Picture 7" descr="HIH_Cove_log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10600" y="0"/>
            <a:ext cx="533400" cy="576503"/>
          </a:xfrm>
          <a:prstGeom prst="rect">
            <a:avLst/>
          </a:prstGeom>
        </p:spPr>
      </p:pic>
      <p:sp>
        <p:nvSpPr>
          <p:cNvPr id="9" name="Footer Placeholder 18"/>
          <p:cNvSpPr txBox="1">
            <a:spLocks/>
          </p:cNvSpPr>
          <p:nvPr userDrawn="1"/>
        </p:nvSpPr>
        <p:spPr>
          <a:xfrm>
            <a:off x="1524000" y="6477000"/>
            <a:ext cx="6858000" cy="533400"/>
          </a:xfrm>
          <a:prstGeom prst="rect">
            <a:avLst/>
          </a:prstGeom>
        </p:spPr>
        <p:txBody>
          <a:bodyPr vert="horz"/>
          <a:lstStyle>
            <a:lvl1pPr>
              <a:defRPr sz="900" baseline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©2013 Cengage Learning. All Rights Reserved. May not be copied, scanned, or duplicated, in whole or in part, except for use as permitted in a license distributed with a certain product or service or otherwise on a password-protected website for classroom use.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7374"/>
            <a:ext cx="8229600" cy="884238"/>
          </a:xfrm>
        </p:spPr>
        <p:txBody>
          <a:bodyPr/>
          <a:lstStyle>
            <a:lvl1pPr algn="ctr" defTabSz="457200" rtl="0" fontAlgn="auto">
              <a:spcBef>
                <a:spcPct val="0"/>
              </a:spcBef>
              <a:spcAft>
                <a:spcPts val="0"/>
              </a:spcAft>
              <a:defRPr lang="en-US" sz="4000" kern="1200" cap="all" dirty="0">
                <a:solidFill>
                  <a:schemeClr val="bg2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 defTabSz="457200" rtl="0" fontAlgn="auto">
              <a:spcBef>
                <a:spcPct val="0"/>
              </a:spcBef>
              <a:spcAft>
                <a:spcPts val="0"/>
              </a:spcAft>
              <a:defRPr lang="en-US" sz="4000" kern="1200" cap="all" dirty="0">
                <a:solidFill>
                  <a:schemeClr val="bg2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4000" kern="1200" cap="all" dirty="0">
                <a:solidFill>
                  <a:schemeClr val="bg2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lang="en-US" sz="4000" kern="1200" cap="all" dirty="0">
                <a:solidFill>
                  <a:schemeClr val="bg2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FA64BC18-932F-4DE0-92D5-83089B40A779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575E2125-D80D-4D3B-BE15-9CB722B67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5FF25503-BB8A-44B3-8CC5-6FD29C56FE9D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41B63AA7-1F3C-45A6-8C84-14377FD1B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67424A9F-B1A3-48CD-AC7A-EA9FAE37CD66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06B7C3BB-FE45-4232-A29F-A2F9587CC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146622BB-4F8E-4A62-B134-F5E758BB71C6}" type="datetimeFigureOut">
              <a:rPr lang="en-US"/>
              <a:pPr>
                <a:defRPr/>
              </a:pPr>
              <a:t>3/26/20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4AEFF647-8EE1-49BD-8FC3-0A84B52E3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01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057400"/>
            <a:ext cx="800100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SecondClick to edit Master title style</a:t>
            </a:r>
            <a:endParaRPr lang="en-US"/>
          </a:p>
          <a:p>
            <a:pPr lvl="1"/>
            <a:r>
              <a:rPr lang="en-AU"/>
              <a:t>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Arial"/>
          <a:ea typeface="MS PGothic" pitchFamily="34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MS PGothic" pitchFamily="34" charset="-128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MS PGothic" pitchFamily="34" charset="-128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MS PGothic" pitchFamily="34" charset="-128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MS PGothic" pitchFamily="34" charset="-128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34" charset="0"/>
          <a:ea typeface="ＭＳ Ｐゴシック" pitchFamily="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pitchFamily="3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0" y="1371600"/>
            <a:ext cx="1764000" cy="1601639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FIGURE 3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.1</a:t>
            </a:r>
            <a:r>
              <a:rPr kumimoji="0" lang="en-US" sz="160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b="1" i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0" algn="ctr" defTabSz="914400" fontAlgn="auto">
              <a:spcAft>
                <a:spcPts val="0"/>
              </a:spcAft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COMPONENTS </a:t>
            </a:r>
            <a:r>
              <a:rPr lang="en-US" sz="1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OF AN INTERNAL ANALYSIS</a:t>
            </a: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rot="180000" flipV="1">
            <a:off x="1409" y="1894712"/>
            <a:ext cx="1761183" cy="99952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980728"/>
            <a:ext cx="7133410" cy="398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6064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ANALYSING THE INTERNAL ORGANISATION</a:t>
            </a:r>
            <a:r>
              <a:rPr lang="en-US" sz="3600" b="1" dirty="0">
                <a:solidFill>
                  <a:srgbClr val="C00000"/>
                </a:solidFill>
                <a:latin typeface="+mj-lt"/>
              </a:rPr>
              <a:t> </a:t>
            </a:r>
            <a:endParaRPr lang="en-US" sz="3600" b="1" dirty="0">
              <a:latin typeface="+mj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39552" y="1196752"/>
            <a:ext cx="8208912" cy="4205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Creating value</a:t>
            </a:r>
          </a:p>
          <a:p>
            <a:pPr marL="457200" lvl="0" indent="-4572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By </a:t>
            </a:r>
            <a:r>
              <a:rPr lang="en-US" sz="2600" dirty="0"/>
              <a:t>innovatively bundling and leveraging their resources and capabilities and by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exploiting their core competencies or competitive advantages, firms create value.</a:t>
            </a:r>
          </a:p>
          <a:p>
            <a:pPr marL="457200" lvl="0" indent="-4572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2600" dirty="0">
                <a:latin typeface="+mn-lt"/>
                <a:ea typeface="+mn-ea"/>
              </a:rPr>
              <a:t>Value is measured by: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  <a:p>
            <a:pPr marL="914400" marR="0" lvl="1" indent="-4572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product performance characteristics</a:t>
            </a:r>
          </a:p>
          <a:p>
            <a:pPr marL="914400" marR="0" lvl="1" indent="-45720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–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product attributes for which customers are willing to pay.</a:t>
            </a:r>
          </a:p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Superior value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sym typeface="Wingdings" pitchFamily="2" charset="2"/>
              </a:rPr>
              <a:t>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 </a:t>
            </a:r>
            <a:r>
              <a:rPr kumimoji="0" lang="en-US" sz="2600" b="1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effectLst/>
                <a:uLnTx/>
                <a:uFillTx/>
                <a:latin typeface="+mn-lt"/>
                <a:ea typeface="+mn-ea"/>
              </a:rPr>
              <a:t>Above-average returns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36"/>
          <p:cNvSpPr>
            <a:spLocks noGrp="1"/>
          </p:cNvSpPr>
          <p:nvPr>
            <p:ph type="ctrTitle" idx="4294967295"/>
          </p:nvPr>
        </p:nvSpPr>
        <p:spPr>
          <a:xfrm>
            <a:off x="2133600" y="2438400"/>
            <a:ext cx="7010400" cy="3886200"/>
          </a:xfrm>
        </p:spPr>
        <p:txBody>
          <a:bodyPr>
            <a:normAutofit/>
          </a:bodyPr>
          <a:lstStyle/>
          <a:p>
            <a:pPr algn="l"/>
            <a:br>
              <a:rPr lang="en-US" sz="2700" dirty="0"/>
            </a:br>
            <a:br>
              <a:rPr lang="en-US" dirty="0"/>
            </a:br>
            <a:endParaRPr lang="en-US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524000" y="2438400"/>
            <a:ext cx="69342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1405880"/>
            <a:ext cx="1524000" cy="2887216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FIGURE 3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.2</a:t>
            </a:r>
            <a:r>
              <a:rPr kumimoji="0" lang="en-US" sz="160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b="1" i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CONDITIONS AFFECTING MANAGERIAL DECISIONS ABOUT RESOURCES, CAPABILITIES AND CORE COMPETENCES</a:t>
            </a: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 rot="-60000">
            <a:off x="126" y="1858119"/>
            <a:ext cx="1523767" cy="27993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5644" y="908720"/>
            <a:ext cx="7377855" cy="43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176" y="1"/>
            <a:ext cx="9140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RESOURCES, CAPABILITIES AND </a:t>
            </a:r>
            <a:br>
              <a:rPr lang="en-US" sz="3600" b="1" dirty="0">
                <a:latin typeface="+mj-lt"/>
              </a:rPr>
            </a:br>
            <a:r>
              <a:rPr lang="en-US" sz="3600" b="1" dirty="0">
                <a:latin typeface="+mj-lt"/>
              </a:rPr>
              <a:t>CORE COMPETENCIES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6002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2263080" y="1212304"/>
            <a:ext cx="6629400" cy="49530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SzPct val="70000"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Resources:</a:t>
            </a:r>
          </a:p>
          <a:p>
            <a:pPr marL="457200" indent="-457200" defTabSz="9144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are the source of a firm’s capabilities</a:t>
            </a:r>
          </a:p>
          <a:p>
            <a:pPr marL="457200" indent="-457200" defTabSz="9144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  <a:ea typeface="+mn-ea"/>
              </a:rPr>
              <a:t>a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re broad in scope</a:t>
            </a:r>
          </a:p>
          <a:p>
            <a:pPr marL="457200" indent="-457200" defTabSz="9144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  <a:ea typeface="+mn-ea"/>
              </a:rPr>
              <a:t>c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over a spectrum of individual, social and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organisational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 phenomena</a:t>
            </a:r>
          </a:p>
          <a:p>
            <a:pPr marL="457200" indent="-457200">
              <a:spcBef>
                <a:spcPts val="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</a:rPr>
              <a:t>represent inputs into a firm’s production process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</a:endParaRPr>
          </a:p>
          <a:p>
            <a:pPr marL="457200" indent="-457200">
              <a:spcBef>
                <a:spcPts val="0"/>
              </a:spcBef>
              <a:buSzPct val="100000"/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do not yield a competitive advantage or</a:t>
            </a:r>
            <a:r>
              <a:rPr kumimoji="0" lang="en-US" sz="26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 create value that results in </a:t>
            </a:r>
            <a:r>
              <a:rPr lang="en-US" sz="2600" dirty="0">
                <a:latin typeface="+mj-lt"/>
              </a:rPr>
              <a:t>above-average returns on their own (e.g. a brand is no use unless you use it).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588" y="820507"/>
            <a:ext cx="2057400" cy="1368000"/>
            <a:chOff x="309" y="1122"/>
            <a:chExt cx="1401" cy="814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blackWhite">
            <a:xfrm>
              <a:off x="309" y="1122"/>
              <a:ext cx="1401" cy="814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blackWhite">
            <a:xfrm>
              <a:off x="406" y="1262"/>
              <a:ext cx="1184" cy="56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Core competencies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588" y="2492896"/>
            <a:ext cx="2057400" cy="1296000"/>
            <a:chOff x="318" y="2134"/>
            <a:chExt cx="1401" cy="726"/>
          </a:xfrm>
        </p:grpSpPr>
        <p:sp>
          <p:nvSpPr>
            <p:cNvPr id="11" name="Rectangle 9"/>
            <p:cNvSpPr>
              <a:spLocks noChangeArrowheads="1"/>
            </p:cNvSpPr>
            <p:nvPr/>
          </p:nvSpPr>
          <p:spPr bwMode="blackWhite">
            <a:xfrm>
              <a:off x="318" y="2134"/>
              <a:ext cx="1401" cy="726"/>
            </a:xfrm>
            <a:prstGeom prst="rect">
              <a:avLst/>
            </a:prstGeom>
            <a:gradFill rotWithShape="1">
              <a:gsLst>
                <a:gs pos="0">
                  <a:srgbClr val="996633">
                    <a:gamma/>
                    <a:shade val="46275"/>
                    <a:invGamma/>
                  </a:srgbClr>
                </a:gs>
                <a:gs pos="100000">
                  <a:srgbClr val="9966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blackWhite">
            <a:xfrm>
              <a:off x="454" y="2267"/>
              <a:ext cx="1145" cy="508"/>
            </a:xfrm>
            <a:prstGeom prst="rect">
              <a:avLst/>
            </a:pr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Capabilities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176" y="4077072"/>
            <a:ext cx="2057400" cy="1524000"/>
            <a:chOff x="606" y="2823"/>
            <a:chExt cx="1059" cy="761"/>
          </a:xfrm>
        </p:grpSpPr>
        <p:sp>
          <p:nvSpPr>
            <p:cNvPr id="15" name="Rectangle 12"/>
            <p:cNvSpPr>
              <a:spLocks noChangeArrowheads="1"/>
            </p:cNvSpPr>
            <p:nvPr/>
          </p:nvSpPr>
          <p:spPr bwMode="blackWhite">
            <a:xfrm>
              <a:off x="606" y="2823"/>
              <a:ext cx="1059" cy="76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blackWhite">
            <a:xfrm>
              <a:off x="697" y="2983"/>
              <a:ext cx="854" cy="525"/>
            </a:xfrm>
            <a:prstGeom prst="rect">
              <a:avLst/>
            </a:prstGeom>
            <a:gradFill rotWithShape="0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119063" eaLnBrk="0" hangingPunct="0"/>
              <a:r>
                <a:rPr lang="en-US" sz="2000" b="1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Resources</a:t>
              </a:r>
            </a:p>
            <a:p>
              <a:pPr marL="111125" indent="282575" eaLnBrk="0" hangingPunct="0">
                <a:buFontTx/>
                <a:buChar char="•"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Tangible</a:t>
              </a:r>
            </a:p>
            <a:p>
              <a:pPr marL="111125" indent="282575" eaLnBrk="0" hangingPunct="0">
                <a:buFontTx/>
                <a:buChar char="•"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Intangible</a:t>
              </a:r>
            </a:p>
          </p:txBody>
        </p:sp>
      </p:grpSp>
      <p:cxnSp>
        <p:nvCxnSpPr>
          <p:cNvPr id="17" name="AutoShape 15"/>
          <p:cNvCxnSpPr>
            <a:cxnSpLocks noChangeShapeType="1"/>
          </p:cNvCxnSpPr>
          <p:nvPr/>
        </p:nvCxnSpPr>
        <p:spPr bwMode="blackWhite">
          <a:xfrm rot="5400000">
            <a:off x="877094" y="2339702"/>
            <a:ext cx="3048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  <a:effectLst/>
        </p:spPr>
      </p:cxnSp>
      <p:cxnSp>
        <p:nvCxnSpPr>
          <p:cNvPr id="22" name="AutoShape 15"/>
          <p:cNvCxnSpPr>
            <a:cxnSpLocks noChangeShapeType="1"/>
          </p:cNvCxnSpPr>
          <p:nvPr/>
        </p:nvCxnSpPr>
        <p:spPr bwMode="blackWhite">
          <a:xfrm rot="5400000">
            <a:off x="878682" y="3940646"/>
            <a:ext cx="3048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  <a:effectLst/>
        </p:spPr>
      </p:cxnSp>
      <p:sp>
        <p:nvSpPr>
          <p:cNvPr id="45" name="Oval 3"/>
          <p:cNvSpPr>
            <a:spLocks noChangeArrowheads="1"/>
          </p:cNvSpPr>
          <p:nvPr/>
        </p:nvSpPr>
        <p:spPr bwMode="auto">
          <a:xfrm>
            <a:off x="-38100" y="4077072"/>
            <a:ext cx="2133600" cy="1600200"/>
          </a:xfrm>
          <a:prstGeom prst="ellipse">
            <a:avLst/>
          </a:prstGeom>
          <a:noFill/>
          <a:ln w="762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1340768"/>
            <a:ext cx="7776864" cy="446449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>
              <a:buClr>
                <a:schemeClr val="accent1"/>
              </a:buClr>
              <a:buSzPct val="70000"/>
            </a:pPr>
            <a:r>
              <a:rPr lang="en-US" sz="2600" b="1" dirty="0">
                <a:latin typeface="+mj-lt"/>
                <a:cs typeface="Arial" pitchFamily="34" charset="0"/>
              </a:rPr>
              <a:t>Types of resources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Tangible resources</a:t>
            </a:r>
          </a:p>
          <a:p>
            <a:pPr marL="914400" marR="0" lvl="1" indent="-457200" algn="l" defTabSz="914400" rtl="0" eaLnBrk="1" fontAlgn="auto" latinLnBrk="0" hangingPunct="1">
              <a:spcAft>
                <a:spcPts val="0"/>
              </a:spcAft>
              <a:buClr>
                <a:schemeClr val="tx1"/>
              </a:buClr>
              <a:buSzPct val="100000"/>
              <a:buFont typeface="Calibri" pitchFamily="34" charset="0"/>
              <a:buChar char="–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Assets that can be seen, touched and quantified</a:t>
            </a:r>
          </a:p>
          <a:p>
            <a:pPr marR="0" lvl="1" indent="-457200" algn="l" defTabSz="914400" rtl="0" eaLnBrk="1" fontAlgn="auto" latinLnBrk="0" hangingPunct="1">
              <a:spcAft>
                <a:spcPts val="0"/>
              </a:spcAft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Intangible resources</a:t>
            </a:r>
          </a:p>
          <a:p>
            <a:pPr marL="914400" marR="0" lvl="1" indent="-457200" algn="l" defTabSz="914400" rtl="0" eaLnBrk="1" fontAlgn="auto" latinLnBrk="0" hangingPunct="1">
              <a:spcAft>
                <a:spcPts val="0"/>
              </a:spcAft>
              <a:buClr>
                <a:schemeClr val="tx1"/>
              </a:buClr>
              <a:buSzPct val="100000"/>
              <a:buFont typeface="Calibri" pitchFamily="34" charset="0"/>
              <a:buChar char="–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Assets rooted deeply in the firm’s history, accumulated over time</a:t>
            </a:r>
          </a:p>
          <a:p>
            <a:pPr marL="914400" marR="0" lvl="1" indent="-457200" algn="l" defTabSz="914400" rtl="0" eaLnBrk="1" fontAlgn="auto" latinLnBrk="0" hangingPunct="1">
              <a:spcAft>
                <a:spcPts val="0"/>
              </a:spcAft>
              <a:buClr>
                <a:schemeClr val="tx1"/>
              </a:buClr>
              <a:buSzPct val="100000"/>
              <a:buFont typeface="Calibri" pitchFamily="34" charset="0"/>
              <a:buChar char="–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In comparison to ‘tangible’ resources, usually cannot be seen or touched </a:t>
            </a:r>
            <a:endParaRPr lang="en-US" sz="2600" dirty="0">
              <a:latin typeface="+mj-lt"/>
              <a:ea typeface="+mn-ea"/>
            </a:endParaRPr>
          </a:p>
          <a:p>
            <a:pPr marL="0" lvl="1" defTabSz="914400" fontAlgn="auto">
              <a:spcAft>
                <a:spcPts val="0"/>
              </a:spcAft>
              <a:buClr>
                <a:schemeClr val="tx1"/>
              </a:buClr>
              <a:buSzPct val="100000"/>
              <a:defRPr/>
            </a:pPr>
            <a:endParaRPr lang="en-US" sz="2600" b="1" dirty="0">
              <a:solidFill>
                <a:srgbClr val="C00000"/>
              </a:solidFill>
            </a:endParaRPr>
          </a:p>
          <a:p>
            <a:pPr marL="0" lvl="1" defTabSz="914400" fontAlgn="auto">
              <a:spcAft>
                <a:spcPts val="0"/>
              </a:spcAft>
              <a:buClr>
                <a:schemeClr val="tx1"/>
              </a:buClr>
              <a:buSzPct val="100000"/>
              <a:defRPr/>
            </a:pPr>
            <a:r>
              <a:rPr lang="en-US" sz="2600" b="1" dirty="0">
                <a:ln>
                  <a:solidFill>
                    <a:srgbClr val="FF0000"/>
                  </a:solidFill>
                </a:ln>
              </a:rPr>
              <a:t>Compared to tangible resources, intangible resources are a superior source of core competencies.</a:t>
            </a:r>
          </a:p>
          <a:p>
            <a:pPr marR="0" lvl="1" algn="l" defTabSz="914400" rtl="0" eaLnBrk="1" fontAlgn="auto" latinLnBrk="0" hangingPunct="1">
              <a:spcAft>
                <a:spcPts val="0"/>
              </a:spcAft>
              <a:buClr>
                <a:schemeClr val="tx1"/>
              </a:buClr>
              <a:buSzPct val="100000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</a:endParaRPr>
          </a:p>
          <a:p>
            <a:pPr marR="0" lvl="1" algn="l" defTabSz="914400" rtl="0" eaLnBrk="1" fontAlgn="auto" latinLnBrk="0" hangingPunct="1"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76" y="1"/>
            <a:ext cx="9140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RESOURCES, CAPABILITIES AND </a:t>
            </a:r>
            <a:br>
              <a:rPr lang="en-US" sz="3600" b="1" dirty="0">
                <a:latin typeface="+mj-lt"/>
              </a:rPr>
            </a:br>
            <a:r>
              <a:rPr lang="en-US" sz="3600" b="1" dirty="0">
                <a:latin typeface="+mj-lt"/>
              </a:rPr>
              <a:t>CORE COMPETENCIES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 txBox="1">
            <a:spLocks noChangeArrowheads="1"/>
          </p:cNvSpPr>
          <p:nvPr/>
        </p:nvSpPr>
        <p:spPr>
          <a:xfrm>
            <a:off x="755576" y="1340768"/>
            <a:ext cx="7776000" cy="41764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R="0" lvl="0" algn="l" defTabSz="914400" rtl="0" eaLnBrk="1" fontAlgn="auto" latinLnBrk="0" hangingPunct="1"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Tangible resources</a:t>
            </a:r>
          </a:p>
          <a:p>
            <a:pPr marL="457200" lvl="2" indent="-457200">
              <a:spcBef>
                <a:spcPts val="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</a:rPr>
              <a:t>Financial resources – the firm’s capacity to borrow and generate internal funds</a:t>
            </a:r>
          </a:p>
          <a:p>
            <a:pPr marL="457200" lvl="2" indent="-457200">
              <a:spcBef>
                <a:spcPts val="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600" dirty="0" err="1">
                <a:latin typeface="+mj-lt"/>
              </a:rPr>
              <a:t>Organisational</a:t>
            </a:r>
            <a:r>
              <a:rPr lang="en-US" sz="2600" dirty="0">
                <a:latin typeface="+mj-lt"/>
              </a:rPr>
              <a:t> resources</a:t>
            </a:r>
            <a:r>
              <a:rPr lang="en-US" sz="2600" dirty="0"/>
              <a:t> – </a:t>
            </a:r>
            <a:r>
              <a:rPr lang="en-US" sz="2600" dirty="0">
                <a:latin typeface="+mj-lt"/>
              </a:rPr>
              <a:t>formal reporting structures </a:t>
            </a:r>
          </a:p>
          <a:p>
            <a:pPr marL="457200" lvl="2" indent="-457200">
              <a:spcBef>
                <a:spcPts val="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</a:rPr>
              <a:t>Physical resources</a:t>
            </a:r>
            <a:r>
              <a:rPr lang="en-US" sz="2600" dirty="0"/>
              <a:t> – </a:t>
            </a:r>
            <a:r>
              <a:rPr lang="en-US" sz="2600" dirty="0">
                <a:latin typeface="+mj-lt"/>
              </a:rPr>
              <a:t>sophistication and location of a firm’s plant and equipment; distribution facilities; product inventory</a:t>
            </a:r>
          </a:p>
          <a:p>
            <a:pPr marL="457200" lvl="2" indent="-457200">
              <a:spcBef>
                <a:spcPts val="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</a:rPr>
              <a:t>Technological resources</a:t>
            </a:r>
            <a:r>
              <a:rPr lang="en-US" sz="2600" dirty="0"/>
              <a:t> – </a:t>
            </a:r>
            <a:r>
              <a:rPr lang="en-US" sz="2600" dirty="0">
                <a:latin typeface="+mj-lt"/>
              </a:rPr>
              <a:t>stock of technology, such as patents, trademarks, copyrights and trade secrets</a:t>
            </a:r>
          </a:p>
        </p:txBody>
      </p:sp>
      <p:sp>
        <p:nvSpPr>
          <p:cNvPr id="6" name="Rectangle 5"/>
          <p:cNvSpPr/>
          <p:nvPr/>
        </p:nvSpPr>
        <p:spPr>
          <a:xfrm>
            <a:off x="3176" y="1"/>
            <a:ext cx="9140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RESOURCES, CAPABILITIES AND </a:t>
            </a:r>
            <a:br>
              <a:rPr lang="en-US" sz="3600" b="1" dirty="0">
                <a:latin typeface="+mj-lt"/>
              </a:rPr>
            </a:br>
            <a:r>
              <a:rPr lang="en-US" sz="3600" b="1" dirty="0">
                <a:latin typeface="+mj-lt"/>
              </a:rPr>
              <a:t>CORE COMPETENCIES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683568" y="1340768"/>
            <a:ext cx="6781799" cy="5029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en-US" sz="3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704568" y="1345744"/>
            <a:ext cx="7776000" cy="4495800"/>
          </a:xfrm>
          <a:prstGeom prst="rect">
            <a:avLst/>
          </a:prstGeom>
        </p:spPr>
        <p:txBody>
          <a:bodyPr/>
          <a:lstStyle/>
          <a:p>
            <a:pPr marL="3175" marR="0" lvl="1" indent="-3175" algn="l" defTabSz="914400" rtl="0" eaLnBrk="1" fontAlgn="auto" latinLnBrk="0" hangingPunct="1"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Intangible resources</a:t>
            </a:r>
          </a:p>
          <a:p>
            <a:pPr marL="457200" lvl="2" indent="-457200" defTabSz="914400" fontAlgn="auto">
              <a:spcAft>
                <a:spcPts val="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</a:rPr>
              <a:t>Human resources </a:t>
            </a:r>
            <a:r>
              <a:rPr lang="en-US" sz="2400" dirty="0"/>
              <a:t>– </a:t>
            </a:r>
            <a:r>
              <a:rPr lang="en-US" sz="2600" dirty="0">
                <a:latin typeface="+mj-lt"/>
              </a:rPr>
              <a:t>knowledge, trust, skills and collaborative abilities</a:t>
            </a:r>
          </a:p>
          <a:p>
            <a:pPr marL="457200" lvl="2" indent="-457200">
              <a:spcBef>
                <a:spcPts val="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</a:rPr>
              <a:t>Innovation resources </a:t>
            </a:r>
            <a:r>
              <a:rPr lang="en-US" sz="2400" dirty="0"/>
              <a:t>–</a:t>
            </a:r>
            <a:r>
              <a:rPr lang="en-US" sz="2600" dirty="0">
                <a:latin typeface="+mj-lt"/>
              </a:rPr>
              <a:t> scientific capabilities, capacity to innovate</a:t>
            </a:r>
          </a:p>
          <a:p>
            <a:pPr marL="457200" lvl="2" indent="-457200">
              <a:spcBef>
                <a:spcPts val="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</a:rPr>
              <a:t>Reputational resources</a:t>
            </a:r>
            <a:r>
              <a:rPr lang="en-US" sz="2600" dirty="0"/>
              <a:t> </a:t>
            </a:r>
            <a:r>
              <a:rPr lang="en-US" sz="2400" dirty="0"/>
              <a:t>–</a:t>
            </a:r>
            <a:r>
              <a:rPr lang="en-US" sz="2600" dirty="0"/>
              <a:t> </a:t>
            </a:r>
            <a:r>
              <a:rPr lang="en-US" sz="2600" dirty="0">
                <a:latin typeface="+mj-lt"/>
              </a:rPr>
              <a:t>brand name; perceptions of product quality, durability, and reliability; positive reputation with stakeholders</a:t>
            </a:r>
          </a:p>
        </p:txBody>
      </p:sp>
      <p:sp>
        <p:nvSpPr>
          <p:cNvPr id="6" name="Rectangle 5"/>
          <p:cNvSpPr/>
          <p:nvPr/>
        </p:nvSpPr>
        <p:spPr>
          <a:xfrm>
            <a:off x="3176" y="1"/>
            <a:ext cx="9140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RESOURCES, CAPABILITIES AND </a:t>
            </a:r>
            <a:br>
              <a:rPr lang="en-US" sz="3600" b="1" dirty="0">
                <a:latin typeface="+mj-lt"/>
              </a:rPr>
            </a:br>
            <a:r>
              <a:rPr lang="en-US" sz="3600" b="1" dirty="0">
                <a:latin typeface="+mj-lt"/>
              </a:rPr>
              <a:t>CORE COMPETENCIES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6002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2267744" y="1268759"/>
            <a:ext cx="6768752" cy="504056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buClr>
                <a:schemeClr val="accent1"/>
              </a:buClr>
              <a:buSzPct val="70000"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Capabilities:</a:t>
            </a:r>
          </a:p>
          <a:p>
            <a:pPr marL="457200" lvl="0" indent="-457200">
              <a:buSzPct val="100000"/>
              <a:buFont typeface="Arial" pitchFamily="34" charset="0"/>
              <a:buChar char="•"/>
              <a:defRPr/>
            </a:pPr>
            <a:r>
              <a:rPr lang="en-US" sz="2500" dirty="0">
                <a:latin typeface="+mj-lt"/>
              </a:rPr>
              <a:t>emerge over time through complex interactions among tangible and intangible resources</a:t>
            </a:r>
          </a:p>
          <a:p>
            <a:pPr marL="457200" lvl="0" indent="-457200">
              <a:buSzPct val="100000"/>
              <a:buFont typeface="Arial" pitchFamily="34" charset="0"/>
              <a:buChar char="•"/>
              <a:defRPr/>
            </a:pPr>
            <a:r>
              <a:rPr lang="en-US" sz="2500" dirty="0">
                <a:latin typeface="+mj-lt"/>
              </a:rPr>
              <a:t>stem from employees’ unique skills,  knowledge and functional expertise</a:t>
            </a:r>
          </a:p>
          <a:p>
            <a:pPr lvl="1" indent="-457200">
              <a:buFont typeface="Arial" pitchFamily="34" charset="0"/>
              <a:buChar char="•"/>
            </a:pPr>
            <a:r>
              <a:rPr lang="en-US" sz="2500" dirty="0">
                <a:latin typeface="+mj-lt"/>
              </a:rPr>
              <a:t>are activities that a firm performs exceptionally well relative to its rivals</a:t>
            </a:r>
          </a:p>
          <a:p>
            <a:pPr lvl="1" indent="-457200">
              <a:buFont typeface="Arial" pitchFamily="34" charset="0"/>
              <a:buChar char="•"/>
            </a:pPr>
            <a:r>
              <a:rPr lang="en-US" sz="2500" dirty="0">
                <a:latin typeface="+mj-lt"/>
              </a:rPr>
              <a:t>are activities through which a firm adds unique value to its goods or services over an extended period.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836712"/>
            <a:ext cx="2057400" cy="1279376"/>
            <a:chOff x="309" y="1122"/>
            <a:chExt cx="1401" cy="814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blackWhite">
            <a:xfrm>
              <a:off x="309" y="1122"/>
              <a:ext cx="1401" cy="814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blackWhite">
            <a:xfrm>
              <a:off x="406" y="1262"/>
              <a:ext cx="1184" cy="56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Core competencies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2409056"/>
            <a:ext cx="2057400" cy="1524000"/>
            <a:chOff x="318" y="2134"/>
            <a:chExt cx="1401" cy="726"/>
          </a:xfrm>
        </p:grpSpPr>
        <p:sp>
          <p:nvSpPr>
            <p:cNvPr id="11" name="Rectangle 9"/>
            <p:cNvSpPr>
              <a:spLocks noChangeArrowheads="1"/>
            </p:cNvSpPr>
            <p:nvPr/>
          </p:nvSpPr>
          <p:spPr bwMode="blackWhite">
            <a:xfrm>
              <a:off x="318" y="2134"/>
              <a:ext cx="1401" cy="726"/>
            </a:xfrm>
            <a:prstGeom prst="rect">
              <a:avLst/>
            </a:prstGeom>
            <a:gradFill rotWithShape="1">
              <a:gsLst>
                <a:gs pos="0">
                  <a:srgbClr val="996633">
                    <a:gamma/>
                    <a:shade val="46275"/>
                    <a:invGamma/>
                  </a:srgbClr>
                </a:gs>
                <a:gs pos="100000">
                  <a:srgbClr val="9966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blackWhite">
            <a:xfrm>
              <a:off x="454" y="2267"/>
              <a:ext cx="1145" cy="508"/>
            </a:xfrm>
            <a:prstGeom prst="rect">
              <a:avLst/>
            </a:pr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Capabilities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4221088"/>
            <a:ext cx="2057400" cy="1524000"/>
            <a:chOff x="606" y="2895"/>
            <a:chExt cx="1059" cy="761"/>
          </a:xfrm>
        </p:grpSpPr>
        <p:sp>
          <p:nvSpPr>
            <p:cNvPr id="15" name="Rectangle 12"/>
            <p:cNvSpPr>
              <a:spLocks noChangeArrowheads="1"/>
            </p:cNvSpPr>
            <p:nvPr/>
          </p:nvSpPr>
          <p:spPr bwMode="blackWhite">
            <a:xfrm>
              <a:off x="606" y="2895"/>
              <a:ext cx="1059" cy="76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blackWhite">
            <a:xfrm>
              <a:off x="697" y="2983"/>
              <a:ext cx="854" cy="525"/>
            </a:xfrm>
            <a:prstGeom prst="rect">
              <a:avLst/>
            </a:prstGeom>
            <a:gradFill rotWithShape="0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119063" eaLnBrk="0" hangingPunct="0"/>
              <a:r>
                <a:rPr lang="en-US" sz="2000" b="1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Resources</a:t>
              </a:r>
            </a:p>
            <a:p>
              <a:pPr marL="111125" indent="282575" eaLnBrk="0" hangingPunct="0">
                <a:buFontTx/>
                <a:buChar char="•"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Tangible</a:t>
              </a:r>
            </a:p>
            <a:p>
              <a:pPr marL="111125" indent="282575" eaLnBrk="0" hangingPunct="0">
                <a:buFontTx/>
                <a:buChar char="•"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Intangible</a:t>
              </a:r>
            </a:p>
          </p:txBody>
        </p:sp>
      </p:grpSp>
      <p:cxnSp>
        <p:nvCxnSpPr>
          <p:cNvPr id="17" name="AutoShape 15"/>
          <p:cNvCxnSpPr>
            <a:cxnSpLocks noChangeShapeType="1"/>
          </p:cNvCxnSpPr>
          <p:nvPr/>
        </p:nvCxnSpPr>
        <p:spPr bwMode="blackWhite">
          <a:xfrm rot="5400000">
            <a:off x="877094" y="2267694"/>
            <a:ext cx="3048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  <a:effectLst/>
        </p:spPr>
      </p:cxnSp>
      <p:cxnSp>
        <p:nvCxnSpPr>
          <p:cNvPr id="22" name="AutoShape 15"/>
          <p:cNvCxnSpPr>
            <a:cxnSpLocks noChangeShapeType="1"/>
          </p:cNvCxnSpPr>
          <p:nvPr/>
        </p:nvCxnSpPr>
        <p:spPr bwMode="blackWhite">
          <a:xfrm rot="5400000">
            <a:off x="892002" y="4084662"/>
            <a:ext cx="3048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  <a:effectLst/>
        </p:spPr>
      </p:cxnSp>
      <p:sp>
        <p:nvSpPr>
          <p:cNvPr id="45" name="Oval 3"/>
          <p:cNvSpPr>
            <a:spLocks noChangeArrowheads="1"/>
          </p:cNvSpPr>
          <p:nvPr/>
        </p:nvSpPr>
        <p:spPr bwMode="auto">
          <a:xfrm>
            <a:off x="0" y="2448870"/>
            <a:ext cx="2133600" cy="1480970"/>
          </a:xfrm>
          <a:prstGeom prst="ellipse">
            <a:avLst/>
          </a:prstGeom>
          <a:noFill/>
          <a:ln w="762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176" y="1"/>
            <a:ext cx="9140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RESOURCES, CAPABILITIES AND </a:t>
            </a:r>
            <a:br>
              <a:rPr lang="en-US" sz="3600" b="1" dirty="0">
                <a:latin typeface="+mj-lt"/>
              </a:rPr>
            </a:br>
            <a:r>
              <a:rPr lang="en-US" sz="3600" b="1" dirty="0">
                <a:latin typeface="+mj-lt"/>
              </a:rPr>
              <a:t>CORE COMPETENCIES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6002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2186880" y="1196752"/>
            <a:ext cx="6777608" cy="47545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buClr>
                <a:schemeClr val="accent1"/>
              </a:buClr>
              <a:buSzPct val="70000"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Capabilities: </a:t>
            </a:r>
          </a:p>
          <a:p>
            <a:pPr marL="457200" marR="0" lvl="0" indent="-457200" algn="l" defTabSz="914400" rtl="0" eaLnBrk="1" fontAlgn="auto" latinLnBrk="0" hangingPunct="1"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500" dirty="0">
                <a:latin typeface="+mj-lt"/>
              </a:rPr>
              <a:t>exist when resources have been purposely </a:t>
            </a:r>
            <a:r>
              <a:rPr lang="en-US" sz="2500" b="1" dirty="0">
                <a:latin typeface="+mj-lt"/>
              </a:rPr>
              <a:t>integrated</a:t>
            </a:r>
            <a:r>
              <a:rPr lang="en-US" sz="2500" dirty="0">
                <a:latin typeface="+mj-lt"/>
              </a:rPr>
              <a:t> to achieve a specific task or set of tasks </a:t>
            </a:r>
          </a:p>
          <a:p>
            <a:pPr marL="457200" lvl="0" indent="-457200">
              <a:buSzPct val="100000"/>
              <a:buFont typeface="Arial" pitchFamily="34" charset="0"/>
              <a:buChar char="•"/>
              <a:defRPr/>
            </a:pPr>
            <a:r>
              <a:rPr lang="en-US" sz="2500" dirty="0">
                <a:latin typeface="+mj-lt"/>
              </a:rPr>
              <a:t>are often developed in specific functional areas</a:t>
            </a:r>
          </a:p>
          <a:p>
            <a:pPr marL="914400" lvl="1" indent="-457200">
              <a:buFont typeface="Calibri" pitchFamily="34" charset="0"/>
              <a:buChar char="–"/>
            </a:pPr>
            <a:r>
              <a:rPr lang="en-US" sz="2500" dirty="0">
                <a:latin typeface="+mj-lt"/>
              </a:rPr>
              <a:t>distribution</a:t>
            </a:r>
          </a:p>
          <a:p>
            <a:pPr marL="914400" lvl="1" indent="-457200">
              <a:buFont typeface="Calibri" pitchFamily="34" charset="0"/>
              <a:buChar char="–"/>
            </a:pPr>
            <a:r>
              <a:rPr lang="en-US" sz="2500" dirty="0">
                <a:latin typeface="+mj-lt"/>
              </a:rPr>
              <a:t>human resources</a:t>
            </a:r>
          </a:p>
          <a:p>
            <a:pPr marL="914400" lvl="1" indent="-457200">
              <a:buFont typeface="Calibri" pitchFamily="34" charset="0"/>
              <a:buChar char="–"/>
            </a:pPr>
            <a:r>
              <a:rPr lang="en-US" sz="2500" dirty="0">
                <a:latin typeface="+mj-lt"/>
              </a:rPr>
              <a:t>management information systems</a:t>
            </a:r>
          </a:p>
          <a:p>
            <a:pPr marL="914400" lvl="1" indent="-457200">
              <a:buFont typeface="Calibri" pitchFamily="34" charset="0"/>
              <a:buChar char="–"/>
            </a:pPr>
            <a:r>
              <a:rPr lang="en-US" sz="2500" dirty="0">
                <a:latin typeface="+mj-lt"/>
              </a:rPr>
              <a:t>marketing</a:t>
            </a:r>
          </a:p>
          <a:p>
            <a:pPr marL="914400" lvl="1" indent="-457200">
              <a:buFont typeface="Calibri" pitchFamily="34" charset="0"/>
              <a:buChar char="–"/>
            </a:pPr>
            <a:r>
              <a:rPr lang="en-US" sz="2500" dirty="0">
                <a:latin typeface="+mj-lt"/>
              </a:rPr>
              <a:t>management</a:t>
            </a:r>
          </a:p>
          <a:p>
            <a:pPr marL="914400" lvl="1" indent="-457200">
              <a:buFont typeface="Calibri" pitchFamily="34" charset="0"/>
              <a:buChar char="–"/>
            </a:pPr>
            <a:r>
              <a:rPr lang="en-US" sz="2500" dirty="0">
                <a:latin typeface="+mj-lt"/>
              </a:rPr>
              <a:t>manufacturing</a:t>
            </a:r>
          </a:p>
          <a:p>
            <a:pPr marL="914400" lvl="1" indent="-457200">
              <a:buFont typeface="Calibri" pitchFamily="34" charset="0"/>
              <a:buChar char="–"/>
            </a:pPr>
            <a:r>
              <a:rPr lang="en-US" sz="2500" dirty="0">
                <a:latin typeface="+mj-lt"/>
              </a:rPr>
              <a:t>research &amp; development.</a:t>
            </a:r>
          </a:p>
        </p:txBody>
      </p: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0" y="836712"/>
            <a:ext cx="2057400" cy="1279376"/>
            <a:chOff x="309" y="1122"/>
            <a:chExt cx="1401" cy="814"/>
          </a:xfrm>
        </p:grpSpPr>
        <p:sp>
          <p:nvSpPr>
            <p:cNvPr id="19" name="Rectangle 6"/>
            <p:cNvSpPr>
              <a:spLocks noChangeArrowheads="1"/>
            </p:cNvSpPr>
            <p:nvPr/>
          </p:nvSpPr>
          <p:spPr bwMode="blackWhite">
            <a:xfrm>
              <a:off x="309" y="1122"/>
              <a:ext cx="1401" cy="814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blackWhite">
            <a:xfrm>
              <a:off x="406" y="1262"/>
              <a:ext cx="1184" cy="56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Core competencies</a:t>
              </a:r>
            </a:p>
          </p:txBody>
        </p:sp>
      </p:grpSp>
      <p:grpSp>
        <p:nvGrpSpPr>
          <p:cNvPr id="21" name="Group 8"/>
          <p:cNvGrpSpPr>
            <a:grpSpLocks/>
          </p:cNvGrpSpPr>
          <p:nvPr/>
        </p:nvGrpSpPr>
        <p:grpSpPr bwMode="auto">
          <a:xfrm>
            <a:off x="0" y="2409056"/>
            <a:ext cx="2057400" cy="1524000"/>
            <a:chOff x="318" y="2134"/>
            <a:chExt cx="1401" cy="726"/>
          </a:xfrm>
        </p:grpSpPr>
        <p:sp>
          <p:nvSpPr>
            <p:cNvPr id="24" name="Rectangle 9"/>
            <p:cNvSpPr>
              <a:spLocks noChangeArrowheads="1"/>
            </p:cNvSpPr>
            <p:nvPr/>
          </p:nvSpPr>
          <p:spPr bwMode="blackWhite">
            <a:xfrm>
              <a:off x="318" y="2134"/>
              <a:ext cx="1401" cy="726"/>
            </a:xfrm>
            <a:prstGeom prst="rect">
              <a:avLst/>
            </a:prstGeom>
            <a:gradFill rotWithShape="1">
              <a:gsLst>
                <a:gs pos="0">
                  <a:srgbClr val="996633">
                    <a:gamma/>
                    <a:shade val="46275"/>
                    <a:invGamma/>
                  </a:srgbClr>
                </a:gs>
                <a:gs pos="100000">
                  <a:srgbClr val="9966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blackWhite">
            <a:xfrm>
              <a:off x="454" y="2267"/>
              <a:ext cx="1145" cy="508"/>
            </a:xfrm>
            <a:prstGeom prst="rect">
              <a:avLst/>
            </a:pr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Capabilities</a:t>
              </a:r>
            </a:p>
          </p:txBody>
        </p:sp>
      </p:grpSp>
      <p:grpSp>
        <p:nvGrpSpPr>
          <p:cNvPr id="26" name="Group 11"/>
          <p:cNvGrpSpPr>
            <a:grpSpLocks/>
          </p:cNvGrpSpPr>
          <p:nvPr/>
        </p:nvGrpSpPr>
        <p:grpSpPr bwMode="auto">
          <a:xfrm>
            <a:off x="0" y="4221088"/>
            <a:ext cx="2057400" cy="1524000"/>
            <a:chOff x="606" y="2895"/>
            <a:chExt cx="1059" cy="761"/>
          </a:xfrm>
        </p:grpSpPr>
        <p:sp>
          <p:nvSpPr>
            <p:cNvPr id="27" name="Rectangle 12"/>
            <p:cNvSpPr>
              <a:spLocks noChangeArrowheads="1"/>
            </p:cNvSpPr>
            <p:nvPr/>
          </p:nvSpPr>
          <p:spPr bwMode="blackWhite">
            <a:xfrm>
              <a:off x="606" y="2895"/>
              <a:ext cx="1059" cy="76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28" name="Rectangle 13"/>
            <p:cNvSpPr>
              <a:spLocks noChangeArrowheads="1"/>
            </p:cNvSpPr>
            <p:nvPr/>
          </p:nvSpPr>
          <p:spPr bwMode="blackWhite">
            <a:xfrm>
              <a:off x="697" y="2983"/>
              <a:ext cx="854" cy="525"/>
            </a:xfrm>
            <a:prstGeom prst="rect">
              <a:avLst/>
            </a:prstGeom>
            <a:gradFill rotWithShape="0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119063" eaLnBrk="0" hangingPunct="0"/>
              <a:r>
                <a:rPr lang="en-US" sz="2000" b="1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Resources</a:t>
              </a:r>
            </a:p>
            <a:p>
              <a:pPr marL="111125" indent="282575" eaLnBrk="0" hangingPunct="0">
                <a:buFontTx/>
                <a:buChar char="•"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Tangible</a:t>
              </a:r>
            </a:p>
            <a:p>
              <a:pPr marL="111125" indent="282575" eaLnBrk="0" hangingPunct="0">
                <a:buFontTx/>
                <a:buChar char="•"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Intangible</a:t>
              </a:r>
            </a:p>
          </p:txBody>
        </p:sp>
      </p:grpSp>
      <p:cxnSp>
        <p:nvCxnSpPr>
          <p:cNvPr id="29" name="AutoShape 15"/>
          <p:cNvCxnSpPr>
            <a:cxnSpLocks noChangeShapeType="1"/>
          </p:cNvCxnSpPr>
          <p:nvPr/>
        </p:nvCxnSpPr>
        <p:spPr bwMode="blackWhite">
          <a:xfrm rot="5400000">
            <a:off x="819994" y="2267694"/>
            <a:ext cx="3048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  <a:effectLst/>
        </p:spPr>
      </p:cxnSp>
      <p:cxnSp>
        <p:nvCxnSpPr>
          <p:cNvPr id="30" name="AutoShape 15"/>
          <p:cNvCxnSpPr>
            <a:cxnSpLocks noChangeShapeType="1"/>
          </p:cNvCxnSpPr>
          <p:nvPr/>
        </p:nvCxnSpPr>
        <p:spPr bwMode="blackWhite">
          <a:xfrm rot="5400000">
            <a:off x="892002" y="4084662"/>
            <a:ext cx="3048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  <a:effectLst/>
        </p:spPr>
      </p:cxnSp>
      <p:sp>
        <p:nvSpPr>
          <p:cNvPr id="31" name="Oval 3"/>
          <p:cNvSpPr>
            <a:spLocks noChangeArrowheads="1"/>
          </p:cNvSpPr>
          <p:nvPr/>
        </p:nvSpPr>
        <p:spPr bwMode="auto">
          <a:xfrm>
            <a:off x="0" y="2448870"/>
            <a:ext cx="2133600" cy="1480970"/>
          </a:xfrm>
          <a:prstGeom prst="ellipse">
            <a:avLst/>
          </a:prstGeom>
          <a:noFill/>
          <a:ln w="762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176" y="1"/>
            <a:ext cx="9140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RESOURCES, CAPABILITIES AND </a:t>
            </a:r>
            <a:br>
              <a:rPr lang="en-US" sz="3600" b="1" dirty="0">
                <a:latin typeface="+mj-lt"/>
              </a:rPr>
            </a:br>
            <a:r>
              <a:rPr lang="en-US" sz="3600" b="1" dirty="0">
                <a:latin typeface="+mj-lt"/>
              </a:rPr>
              <a:t>CORE COMPETENCIES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6002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0" y="1412776"/>
            <a:ext cx="1524000" cy="1944216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TABLE 3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.3</a:t>
            </a:r>
            <a:r>
              <a:rPr kumimoji="0" lang="en-US" sz="160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120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EXAMPLES OF FIRMS’ CAPABILITIES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 rot="180000" flipV="1">
            <a:off x="1042" y="2013328"/>
            <a:ext cx="1521912" cy="79757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705926"/>
            <a:ext cx="7182788" cy="46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dirty="0"/>
            </a:br>
            <a:endParaRPr lang="en-US" b="1" dirty="0"/>
          </a:p>
        </p:txBody>
      </p:sp>
      <p:sp>
        <p:nvSpPr>
          <p:cNvPr id="33" name="Rectangle 32"/>
          <p:cNvSpPr/>
          <p:nvPr/>
        </p:nvSpPr>
        <p:spPr>
          <a:xfrm>
            <a:off x="612000" y="116632"/>
            <a:ext cx="7920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4000" b="1" dirty="0">
                <a:solidFill>
                  <a:schemeClr val="tx1">
                    <a:tint val="75000"/>
                  </a:schemeClr>
                </a:solidFill>
                <a:latin typeface="+mj-lt"/>
                <a:cs typeface="Arial" pitchFamily="34" charset="0"/>
              </a:rPr>
              <a:t>PART 1: 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4000" b="1" dirty="0">
                <a:solidFill>
                  <a:schemeClr val="tx1">
                    <a:tint val="75000"/>
                  </a:schemeClr>
                </a:solidFill>
                <a:latin typeface="+mj-lt"/>
                <a:cs typeface="Arial" pitchFamily="34" charset="0"/>
              </a:rPr>
              <a:t>STRATEGIC MANAGEMENT INPUTS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87524" y="2088718"/>
            <a:ext cx="85689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auto" hangingPunct="0">
              <a:spcAft>
                <a:spcPts val="0"/>
              </a:spcAft>
            </a:pPr>
            <a:r>
              <a:rPr lang="en-US" sz="4000" b="1" dirty="0">
                <a:latin typeface="+mn-lt"/>
                <a:ea typeface="+mj-ea"/>
                <a:cs typeface="Arial" pitchFamily="34" charset="0"/>
              </a:rPr>
              <a:t>Chapter 3</a:t>
            </a:r>
            <a:br>
              <a:rPr lang="en-US" sz="4000" b="1" dirty="0">
                <a:latin typeface="+mn-lt"/>
                <a:ea typeface="+mj-ea"/>
                <a:cs typeface="Arial" pitchFamily="34" charset="0"/>
              </a:rPr>
            </a:br>
            <a:r>
              <a:rPr lang="en-US" sz="4000" b="1" dirty="0">
                <a:latin typeface="+mn-lt"/>
                <a:ea typeface="+mj-ea"/>
                <a:cs typeface="Arial" pitchFamily="34" charset="0"/>
              </a:rPr>
              <a:t>The internal environment: Resources, capabilities, core competencies and competitive advantages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46365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BUILDING CORE COMPETENCIES</a:t>
            </a:r>
            <a:endParaRPr lang="en-US" sz="3200" b="1" dirty="0"/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2267744" y="808424"/>
            <a:ext cx="6768752" cy="49530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63500" lvl="1"/>
            <a:r>
              <a:rPr lang="en-US" sz="2600" dirty="0">
                <a:latin typeface="+mj-lt"/>
              </a:rPr>
              <a:t>Tools firms use to identify and build core competencies</a:t>
            </a:r>
          </a:p>
          <a:p>
            <a:pPr lvl="1" indent="-457200">
              <a:buFont typeface="Arial" pitchFamily="34" charset="0"/>
              <a:buChar char="•"/>
            </a:pPr>
            <a:r>
              <a:rPr lang="en-US" sz="2600" b="1" dirty="0">
                <a:latin typeface="+mj-lt"/>
              </a:rPr>
              <a:t>Four specific criteria of sustainable competitive advantage </a:t>
            </a:r>
            <a:r>
              <a:rPr lang="en-US" sz="2600" dirty="0">
                <a:latin typeface="+mj-lt"/>
              </a:rPr>
              <a:t>can be used to determine which capabilities are core competencies. </a:t>
            </a:r>
          </a:p>
          <a:p>
            <a:pPr lvl="1" indent="-457200">
              <a:buFont typeface="Arial" pitchFamily="34" charset="0"/>
              <a:buChar char="•"/>
            </a:pPr>
            <a:r>
              <a:rPr lang="en-US" sz="2600" b="1" dirty="0">
                <a:latin typeface="+mj-lt"/>
              </a:rPr>
              <a:t>Value chain analysis </a:t>
            </a:r>
            <a:r>
              <a:rPr lang="en-US" sz="2600" dirty="0">
                <a:latin typeface="+mj-lt"/>
              </a:rPr>
              <a:t>helps select the value-creating competencies that should be maintained, upgraded or developed and those that should be outsourced.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772256"/>
            <a:ext cx="2057400" cy="1368000"/>
            <a:chOff x="309" y="1122"/>
            <a:chExt cx="1401" cy="814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blackWhite">
            <a:xfrm>
              <a:off x="309" y="1122"/>
              <a:ext cx="1401" cy="814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blackWhite">
            <a:xfrm>
              <a:off x="406" y="1262"/>
              <a:ext cx="1184" cy="56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Core competencies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36512" y="2428440"/>
            <a:ext cx="2057400" cy="1332000"/>
            <a:chOff x="318" y="2134"/>
            <a:chExt cx="1401" cy="726"/>
          </a:xfrm>
        </p:grpSpPr>
        <p:sp>
          <p:nvSpPr>
            <p:cNvPr id="11" name="Rectangle 9"/>
            <p:cNvSpPr>
              <a:spLocks noChangeArrowheads="1"/>
            </p:cNvSpPr>
            <p:nvPr/>
          </p:nvSpPr>
          <p:spPr bwMode="blackWhite">
            <a:xfrm>
              <a:off x="318" y="2134"/>
              <a:ext cx="1401" cy="726"/>
            </a:xfrm>
            <a:prstGeom prst="rect">
              <a:avLst/>
            </a:prstGeom>
            <a:gradFill rotWithShape="1">
              <a:gsLst>
                <a:gs pos="0">
                  <a:srgbClr val="996633">
                    <a:gamma/>
                    <a:shade val="46275"/>
                    <a:invGamma/>
                  </a:srgbClr>
                </a:gs>
                <a:gs pos="100000">
                  <a:srgbClr val="9966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blackWhite">
            <a:xfrm>
              <a:off x="454" y="2267"/>
              <a:ext cx="1145" cy="508"/>
            </a:xfrm>
            <a:prstGeom prst="rect">
              <a:avLst/>
            </a:pr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Capabilities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4065240"/>
            <a:ext cx="2057400" cy="1524000"/>
            <a:chOff x="606" y="2823"/>
            <a:chExt cx="1059" cy="761"/>
          </a:xfrm>
        </p:grpSpPr>
        <p:sp>
          <p:nvSpPr>
            <p:cNvPr id="15" name="Rectangle 12"/>
            <p:cNvSpPr>
              <a:spLocks noChangeArrowheads="1"/>
            </p:cNvSpPr>
            <p:nvPr/>
          </p:nvSpPr>
          <p:spPr bwMode="blackWhite">
            <a:xfrm>
              <a:off x="606" y="2823"/>
              <a:ext cx="1059" cy="76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 sz="2000" b="1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blackWhite">
            <a:xfrm>
              <a:off x="697" y="2983"/>
              <a:ext cx="854" cy="525"/>
            </a:xfrm>
            <a:prstGeom prst="rect">
              <a:avLst/>
            </a:prstGeom>
            <a:gradFill rotWithShape="0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119063" eaLnBrk="0" hangingPunct="0"/>
              <a:r>
                <a:rPr lang="en-US" sz="2000" b="1" dirty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Resources</a:t>
              </a:r>
            </a:p>
            <a:p>
              <a:pPr marL="111125" indent="282575" eaLnBrk="0" hangingPunct="0">
                <a:buFontTx/>
                <a:buChar char="•"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Tangible</a:t>
              </a:r>
            </a:p>
            <a:p>
              <a:pPr marL="111125" indent="282575" eaLnBrk="0" hangingPunct="0">
                <a:buFontTx/>
                <a:buChar char="•"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Intangible</a:t>
              </a:r>
            </a:p>
          </p:txBody>
        </p:sp>
      </p:grpSp>
      <p:cxnSp>
        <p:nvCxnSpPr>
          <p:cNvPr id="17" name="AutoShape 15"/>
          <p:cNvCxnSpPr>
            <a:cxnSpLocks noChangeShapeType="1"/>
          </p:cNvCxnSpPr>
          <p:nvPr/>
        </p:nvCxnSpPr>
        <p:spPr bwMode="blackWhite">
          <a:xfrm rot="5400000">
            <a:off x="818406" y="2283630"/>
            <a:ext cx="3048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  <a:effectLst/>
        </p:spPr>
      </p:cxnSp>
      <p:cxnSp>
        <p:nvCxnSpPr>
          <p:cNvPr id="22" name="AutoShape 15"/>
          <p:cNvCxnSpPr>
            <a:cxnSpLocks noChangeShapeType="1"/>
          </p:cNvCxnSpPr>
          <p:nvPr/>
        </p:nvCxnSpPr>
        <p:spPr bwMode="blackWhite">
          <a:xfrm rot="5400000">
            <a:off x="823170" y="3912046"/>
            <a:ext cx="3048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  <a:effectLst/>
        </p:spPr>
      </p:cxnSp>
      <p:sp>
        <p:nvSpPr>
          <p:cNvPr id="45" name="Oval 3"/>
          <p:cNvSpPr>
            <a:spLocks noChangeArrowheads="1"/>
          </p:cNvSpPr>
          <p:nvPr/>
        </p:nvSpPr>
        <p:spPr bwMode="auto">
          <a:xfrm>
            <a:off x="35496" y="808424"/>
            <a:ext cx="2016000" cy="1476000"/>
          </a:xfrm>
          <a:prstGeom prst="ellipse">
            <a:avLst/>
          </a:prstGeom>
          <a:noFill/>
          <a:ln w="762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6238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BUILDING CORE COMPETENCIES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1430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827584" y="1055712"/>
            <a:ext cx="7632848" cy="5181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175" lvl="1"/>
            <a:r>
              <a:rPr lang="en-US" sz="2600" b="1" dirty="0"/>
              <a:t>The</a:t>
            </a:r>
            <a:r>
              <a:rPr lang="en-US" sz="2600" dirty="0"/>
              <a:t> </a:t>
            </a:r>
            <a:r>
              <a:rPr lang="en-US" sz="2600" b="1" dirty="0"/>
              <a:t>four criteria of sustainable competitive advantage</a:t>
            </a:r>
            <a:endParaRPr lang="en-US" sz="2600" dirty="0"/>
          </a:p>
          <a:p>
            <a:pPr marL="460375" lvl="1" indent="-457200">
              <a:buFont typeface="Arial" pitchFamily="34" charset="0"/>
              <a:buChar char="•"/>
            </a:pPr>
            <a:r>
              <a:rPr lang="en-US" sz="2600" dirty="0"/>
              <a:t>Capabilities that </a:t>
            </a:r>
            <a:r>
              <a:rPr lang="en-US" sz="2600" dirty="0" err="1"/>
              <a:t>fulfil</a:t>
            </a:r>
            <a:r>
              <a:rPr lang="en-US" sz="2600" dirty="0"/>
              <a:t> the four criteria of sustainable competitive advantage are considered core competencies.</a:t>
            </a:r>
          </a:p>
          <a:p>
            <a:pPr marL="460375" lvl="1" indent="-457200">
              <a:buFont typeface="Arial" pitchFamily="34" charset="0"/>
              <a:buChar char="•"/>
            </a:pPr>
            <a:r>
              <a:rPr lang="en-US" sz="2600" dirty="0"/>
              <a:t>The four criteria are:</a:t>
            </a:r>
          </a:p>
          <a:p>
            <a:pPr marL="917575" lvl="1" indent="-460375">
              <a:buFont typeface="+mj-lt"/>
              <a:buAutoNum type="arabicPeriod"/>
              <a:defRPr/>
            </a:pPr>
            <a:r>
              <a:rPr lang="en-US" sz="2600" dirty="0">
                <a:latin typeface="+mj-lt"/>
              </a:rPr>
              <a:t>valuable capabilities</a:t>
            </a:r>
          </a:p>
          <a:p>
            <a:pPr marL="917575" lvl="1" indent="-460375">
              <a:buFont typeface="+mj-lt"/>
              <a:buAutoNum type="arabicPeriod"/>
              <a:defRPr/>
            </a:pPr>
            <a:r>
              <a:rPr lang="en-US" sz="2600" dirty="0">
                <a:latin typeface="+mj-lt"/>
              </a:rPr>
              <a:t>rare capabilities</a:t>
            </a:r>
          </a:p>
          <a:p>
            <a:pPr marL="917575" lvl="1" indent="-460375">
              <a:buFont typeface="+mj-lt"/>
              <a:buAutoNum type="arabicPeriod"/>
              <a:defRPr/>
            </a:pPr>
            <a:r>
              <a:rPr lang="en-US" sz="2600" dirty="0">
                <a:latin typeface="+mj-lt"/>
              </a:rPr>
              <a:t>costly-to-imitate capabilities</a:t>
            </a:r>
          </a:p>
          <a:p>
            <a:pPr marL="917575" lvl="1" indent="-460375">
              <a:buFont typeface="+mj-lt"/>
              <a:buAutoNum type="arabicPeriod"/>
              <a:defRPr/>
            </a:pPr>
            <a:r>
              <a:rPr lang="en-US" sz="2600" dirty="0">
                <a:latin typeface="+mj-lt"/>
              </a:rPr>
              <a:t>non-substitutable capabilities.</a:t>
            </a:r>
          </a:p>
          <a:p>
            <a:pPr marL="3175" lvl="1">
              <a:defRPr/>
            </a:pPr>
            <a:endParaRPr lang="en-US" sz="26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90381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BUILDING CORE COMPETENCIES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6002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907132" y="980728"/>
            <a:ext cx="7329736" cy="4968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175" lvl="1">
              <a:spcAft>
                <a:spcPts val="1000"/>
              </a:spcAft>
            </a:pPr>
            <a:r>
              <a:rPr lang="en-US" sz="2600" dirty="0"/>
              <a:t>The four criteria of sustainable </a:t>
            </a:r>
            <a:r>
              <a:rPr lang="en-US" sz="2600"/>
              <a:t>competitive advantage (see Table 3.4)</a:t>
            </a:r>
            <a:endParaRPr lang="en-US" sz="2600" dirty="0"/>
          </a:p>
          <a:p>
            <a:pPr marL="517525" lvl="1" indent="-514350">
              <a:spcAft>
                <a:spcPts val="1000"/>
              </a:spcAft>
              <a:buAutoNum type="arabicPeriod"/>
            </a:pPr>
            <a:r>
              <a:rPr lang="en-US" sz="2600" b="1" dirty="0">
                <a:latin typeface="+mj-lt"/>
              </a:rPr>
              <a:t>Valuable capabilities </a:t>
            </a:r>
            <a:r>
              <a:rPr lang="en-US" sz="2600" dirty="0">
                <a:latin typeface="+mj-lt"/>
              </a:rPr>
              <a:t>help a firm </a:t>
            </a:r>
            <a:r>
              <a:rPr lang="en-US" sz="2600" dirty="0" err="1">
                <a:latin typeface="+mj-lt"/>
              </a:rPr>
              <a:t>neutralise</a:t>
            </a:r>
            <a:r>
              <a:rPr lang="en-US" sz="2600" dirty="0">
                <a:latin typeface="+mj-lt"/>
              </a:rPr>
              <a:t> threats or exploit opportunities. </a:t>
            </a:r>
          </a:p>
          <a:p>
            <a:pPr marL="514350" indent="-514350">
              <a:spcAft>
                <a:spcPts val="1000"/>
              </a:spcAft>
              <a:buFont typeface="+mj-lt"/>
              <a:buAutoNum type="arabicPeriod" startAt="2"/>
            </a:pPr>
            <a:r>
              <a:rPr lang="en-US" sz="2600" b="1" dirty="0">
                <a:latin typeface="+mj-lt"/>
              </a:rPr>
              <a:t>Rare capabilities </a:t>
            </a:r>
            <a:r>
              <a:rPr lang="en-US" sz="2600" dirty="0">
                <a:latin typeface="+mj-lt"/>
              </a:rPr>
              <a:t>are not possessed by many others. (Note that the number for ‘many’ varies by industry.)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90381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BUILDING CORE COMPETENCIES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600200" y="1371601"/>
            <a:ext cx="6858000" cy="4217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rot="180000" flipV="1">
            <a:off x="1044" y="1797301"/>
            <a:ext cx="1521912" cy="7976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1128464" y="908720"/>
            <a:ext cx="7329736" cy="4968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175" lvl="1">
              <a:spcAft>
                <a:spcPts val="1000"/>
              </a:spcAft>
            </a:pPr>
            <a:r>
              <a:rPr lang="en-US" sz="2600" dirty="0">
                <a:latin typeface="+mj-lt"/>
              </a:rPr>
              <a:t>The four criteria of sustainable competitive advantage</a:t>
            </a:r>
          </a:p>
          <a:p>
            <a:pPr lvl="1" indent="-454025">
              <a:spcAft>
                <a:spcPts val="1000"/>
              </a:spcAft>
              <a:buFont typeface="+mj-lt"/>
              <a:buAutoNum type="arabicPeriod" startAt="3"/>
            </a:pPr>
            <a:r>
              <a:rPr lang="en-US" sz="2600" b="1" dirty="0">
                <a:latin typeface="+mj-lt"/>
              </a:rPr>
              <a:t>Costly-to-imitate capabilities</a:t>
            </a:r>
          </a:p>
          <a:p>
            <a:pPr marL="914400" lvl="1" indent="-457200">
              <a:spcAft>
                <a:spcPts val="1000"/>
              </a:spcAft>
              <a:buFontTx/>
              <a:buChar char="–"/>
            </a:pPr>
            <a:r>
              <a:rPr lang="en-US" sz="2600" dirty="0">
                <a:latin typeface="+mj-lt"/>
              </a:rPr>
              <a:t>Historical  – a unique and a valuable </a:t>
            </a:r>
            <a:r>
              <a:rPr lang="en-US" sz="2600" dirty="0" err="1">
                <a:latin typeface="+mj-lt"/>
              </a:rPr>
              <a:t>organisational</a:t>
            </a:r>
            <a:r>
              <a:rPr lang="en-US" sz="2600" dirty="0">
                <a:latin typeface="+mj-lt"/>
              </a:rPr>
              <a:t> culture or brand name</a:t>
            </a:r>
          </a:p>
          <a:p>
            <a:pPr marL="914400" lvl="1" indent="-457200">
              <a:spcAft>
                <a:spcPts val="1000"/>
              </a:spcAft>
              <a:buFontTx/>
              <a:buChar char="–"/>
            </a:pPr>
            <a:r>
              <a:rPr lang="en-US" sz="2600" dirty="0">
                <a:latin typeface="+mj-lt"/>
              </a:rPr>
              <a:t>Ambiguous cause </a:t>
            </a:r>
            <a:r>
              <a:rPr lang="en-US" sz="2600" dirty="0"/>
              <a:t> – unclear</a:t>
            </a:r>
            <a:r>
              <a:rPr lang="en-US" sz="2600" dirty="0">
                <a:latin typeface="+mj-lt"/>
              </a:rPr>
              <a:t> causes and uses of a competence </a:t>
            </a:r>
          </a:p>
          <a:p>
            <a:pPr marL="914400" lvl="1" indent="-457200">
              <a:spcAft>
                <a:spcPts val="1000"/>
              </a:spcAft>
              <a:buFontTx/>
              <a:buChar char="–"/>
            </a:pPr>
            <a:r>
              <a:rPr lang="en-US" sz="2600" dirty="0">
                <a:latin typeface="+mj-lt"/>
              </a:rPr>
              <a:t>Social complexity</a:t>
            </a:r>
            <a:r>
              <a:rPr lang="en-US" sz="2600" dirty="0"/>
              <a:t> – i</a:t>
            </a:r>
            <a:r>
              <a:rPr lang="en-US" sz="2600" dirty="0">
                <a:latin typeface="+mj-lt"/>
              </a:rPr>
              <a:t>nterpersonal relationships, trust and friendship among managers, suppliers and customers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18373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BUILDING CORE COMPETENCIES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6002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rot="180000" flipV="1">
            <a:off x="1045" y="1812587"/>
            <a:ext cx="1521911" cy="7976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rot="180000" flipV="1">
            <a:off x="1044" y="1797301"/>
            <a:ext cx="1521912" cy="7976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1003652" y="790168"/>
            <a:ext cx="7329736" cy="49685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175" lvl="1">
              <a:spcAft>
                <a:spcPts val="1000"/>
              </a:spcAft>
            </a:pPr>
            <a:r>
              <a:rPr lang="en-US" sz="2600" dirty="0">
                <a:latin typeface="+mj-lt"/>
              </a:rPr>
              <a:t>The four criteria of sustainable competitive advantage</a:t>
            </a:r>
          </a:p>
          <a:p>
            <a:pPr lvl="1" indent="-454025">
              <a:spcAft>
                <a:spcPts val="1000"/>
              </a:spcAft>
              <a:buFont typeface="+mj-lt"/>
              <a:buAutoNum type="arabicPeriod" startAt="4"/>
            </a:pPr>
            <a:r>
              <a:rPr lang="en-US" sz="2600" b="1" dirty="0">
                <a:latin typeface="+mj-lt"/>
              </a:rPr>
              <a:t>Non-substitutable capabilities</a:t>
            </a:r>
          </a:p>
          <a:p>
            <a:pPr marL="914400" lvl="0" indent="-457200" defTabSz="914400" fontAlgn="auto">
              <a:spcBef>
                <a:spcPts val="0"/>
              </a:spcBef>
              <a:spcAft>
                <a:spcPts val="1000"/>
              </a:spcAft>
              <a:buSzPct val="100000"/>
              <a:buFont typeface="Calibri" pitchFamily="34" charset="0"/>
              <a:buChar char="–"/>
              <a:defRPr/>
            </a:pPr>
            <a:r>
              <a:rPr lang="en-US" sz="2600" dirty="0">
                <a:latin typeface="+mj-lt"/>
              </a:rPr>
              <a:t>No strategic equivalent – what they do cannot be done in another way</a:t>
            </a:r>
          </a:p>
          <a:p>
            <a:pPr marL="914400" lvl="0" indent="-457200" defTabSz="914400" fontAlgn="auto">
              <a:spcBef>
                <a:spcPts val="0"/>
              </a:spcBef>
              <a:spcAft>
                <a:spcPts val="1000"/>
              </a:spcAft>
              <a:buSzPct val="100000"/>
              <a:buFont typeface="Calibri" pitchFamily="34" charset="0"/>
              <a:buChar char="–"/>
              <a:defRPr/>
            </a:pPr>
            <a:r>
              <a:rPr lang="en-US" sz="2600" dirty="0">
                <a:latin typeface="+mj-lt"/>
              </a:rPr>
              <a:t>Based on firm-specific knowledge and </a:t>
            </a:r>
            <a:r>
              <a:rPr lang="en-US" sz="2600" dirty="0" err="1">
                <a:latin typeface="+mj-lt"/>
              </a:rPr>
              <a:t>organisational</a:t>
            </a:r>
            <a:r>
              <a:rPr lang="en-US" sz="2600" dirty="0">
                <a:latin typeface="+mj-lt"/>
              </a:rPr>
              <a:t> culture</a:t>
            </a:r>
          </a:p>
          <a:p>
            <a:pPr marL="914400" indent="-457200">
              <a:spcBef>
                <a:spcPts val="0"/>
              </a:spcBef>
              <a:spcAft>
                <a:spcPts val="1000"/>
              </a:spcAft>
              <a:buFont typeface="Calibri" pitchFamily="34" charset="0"/>
              <a:buChar char="–"/>
            </a:pPr>
            <a:r>
              <a:rPr lang="en-US" sz="2600" dirty="0">
                <a:latin typeface="+mj-lt"/>
              </a:rPr>
              <a:t>Superior execution of the chosen business model (e.g. low cost)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262389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BUILDING CORE COMPETENCIES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1430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395536" y="980728"/>
            <a:ext cx="8208912" cy="46805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173038" indent="-173038">
              <a:defRPr/>
            </a:pPr>
            <a:r>
              <a:rPr lang="en-US" sz="2600" b="1" dirty="0">
                <a:latin typeface="+mj-lt"/>
              </a:rPr>
              <a:t>Sustainable competitive advantage: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</a:rPr>
              <a:t>exists only when competitors cannot duplicate a firm’s strategy or when they lack the resources to attempt imitation 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</a:rPr>
              <a:t>exists until competitors can successfully imitate a good, service or process </a:t>
            </a:r>
          </a:p>
          <a:p>
            <a:pPr lvl="1" indent="-457200">
              <a:buFont typeface="Arial" pitchFamily="34" charset="0"/>
              <a:buChar char="•"/>
              <a:defRPr/>
            </a:pPr>
            <a:r>
              <a:rPr lang="en-US" sz="2600" dirty="0">
                <a:latin typeface="+mj-lt"/>
              </a:rPr>
              <a:t>lasts for a relatively long period if all </a:t>
            </a:r>
            <a:r>
              <a:rPr lang="en-US" sz="2600" dirty="0"/>
              <a:t>four criteria of sustainable competitive advantage</a:t>
            </a:r>
            <a:r>
              <a:rPr lang="en-US" sz="2600" dirty="0">
                <a:latin typeface="+mj-lt"/>
              </a:rPr>
              <a:t> are satisfied.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5"/>
          <p:cNvSpPr>
            <a:spLocks noChangeShapeType="1"/>
          </p:cNvSpPr>
          <p:nvPr/>
        </p:nvSpPr>
        <p:spPr bwMode="auto">
          <a:xfrm rot="180000" flipV="1">
            <a:off x="1044" y="1740579"/>
            <a:ext cx="1521912" cy="7976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332656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>
                <a:solidFill>
                  <a:schemeClr val="bg1"/>
                </a:solidFill>
              </a:rPr>
              <a:t>OUTCOMES FROM COMBINATIONS OF THE CRITERIA FOR SUSTAINABLE COMPETITIVE ADVANTAGE</a:t>
            </a:r>
          </a:p>
          <a:p>
            <a:endParaRPr lang="en-AU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1384176"/>
            <a:ext cx="1548000" cy="26208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TABLE 3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.5</a:t>
            </a:r>
            <a:endParaRPr kumimoji="0" lang="en-US" sz="120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0" algn="ctr"/>
            <a:r>
              <a:rPr lang="en-US" sz="1600" b="1" dirty="0">
                <a:solidFill>
                  <a:schemeClr val="bg1"/>
                </a:solidFill>
              </a:rPr>
              <a:t>OUTCOMES FROM COMBINATIONS OF THE CRITERIA FOR SUSTAINABLE COMPETITIVE ADVANTAGE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rot="180000" flipV="1">
            <a:off x="1026" y="1797984"/>
            <a:ext cx="1548000" cy="7976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4176" y="1572626"/>
            <a:ext cx="7452320" cy="221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90381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BUILDING CORE COMPETENCIES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1430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876300" y="987896"/>
            <a:ext cx="7391400" cy="510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10000"/>
              </a:lnSpc>
              <a:buClr>
                <a:schemeClr val="accent1"/>
              </a:buClr>
              <a:buSzPct val="70000"/>
              <a:tabLst/>
              <a:defRPr/>
            </a:pPr>
            <a:r>
              <a:rPr lang="en-US" sz="2600" b="1" dirty="0">
                <a:latin typeface="+mj-lt"/>
                <a:cs typeface="Arial" pitchFamily="34" charset="0"/>
              </a:rPr>
              <a:t>Value chain analysis</a:t>
            </a:r>
          </a:p>
          <a:p>
            <a:pPr lvl="1" indent="-457200">
              <a:buFont typeface="Arial" pitchFamily="34" charset="0"/>
              <a:buChar char="•"/>
            </a:pPr>
            <a:r>
              <a:rPr lang="en-US" sz="2600" dirty="0"/>
              <a:t>Both value chain (primary) and support activities should be </a:t>
            </a:r>
            <a:r>
              <a:rPr lang="en-US" sz="2600" dirty="0" err="1"/>
              <a:t>analysed</a:t>
            </a:r>
            <a:r>
              <a:rPr lang="en-US" sz="2600" dirty="0"/>
              <a:t>.</a:t>
            </a:r>
          </a:p>
          <a:p>
            <a:pPr lvl="1" indent="-457200">
              <a:buFont typeface="Arial" pitchFamily="34" charset="0"/>
              <a:buChar char="•"/>
            </a:pPr>
            <a:r>
              <a:rPr lang="en-US" sz="2600" dirty="0"/>
              <a:t>The competitive landscape demands that value chains and supply chains be examined in a global context.</a:t>
            </a:r>
          </a:p>
          <a:p>
            <a:pPr lvl="1" indent="-457200">
              <a:buFont typeface="Arial" pitchFamily="34" charset="0"/>
              <a:buChar char="•"/>
            </a:pPr>
            <a:r>
              <a:rPr lang="en-US" sz="2600" dirty="0"/>
              <a:t>Each activity should be examined relative to competitor’s abilities and rated as superior, equivalent or inferior.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90381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BUILDING CORE COMPETENCIES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1430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1028700" y="1059904"/>
            <a:ext cx="7391400" cy="510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10000"/>
              </a:lnSpc>
              <a:buClr>
                <a:schemeClr val="accent1"/>
              </a:buClr>
              <a:buSzPct val="70000"/>
              <a:tabLst/>
              <a:defRPr/>
            </a:pPr>
            <a:r>
              <a:rPr lang="en-US" sz="2600" b="1" dirty="0">
                <a:latin typeface="+mj-lt"/>
                <a:cs typeface="Arial" pitchFamily="34" charset="0"/>
              </a:rPr>
              <a:t>Value chain analysis</a:t>
            </a:r>
          </a:p>
          <a:p>
            <a:pPr marL="0" lvl="1" indent="3175">
              <a:spcAft>
                <a:spcPts val="1000"/>
              </a:spcAft>
              <a:buNone/>
            </a:pPr>
            <a:r>
              <a:rPr lang="en-US" sz="2600" dirty="0"/>
              <a:t>To become a core competence and a source of competitive advantage, a capability must allow a firm to do one of the following:</a:t>
            </a:r>
          </a:p>
          <a:p>
            <a:pPr lvl="1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/>
              <a:t>perform an activity in a manner that provides superior value relative to competitors</a:t>
            </a:r>
          </a:p>
          <a:p>
            <a:pPr lvl="1" indent="-457200">
              <a:buFont typeface="Arial" pitchFamily="34" charset="0"/>
              <a:buChar char="•"/>
            </a:pPr>
            <a:r>
              <a:rPr lang="en-US" sz="2600" dirty="0"/>
              <a:t>perform a value-creating activity that competitors cannot perform.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18373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BUILDING CORE COMPETENCIES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1430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1116072" y="1020763"/>
            <a:ext cx="7391400" cy="510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10000"/>
              </a:lnSpc>
              <a:spcAft>
                <a:spcPts val="100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2600" b="1" dirty="0">
                <a:latin typeface="+mj-lt"/>
                <a:cs typeface="Arial" pitchFamily="34" charset="0"/>
              </a:rPr>
              <a:t>Value chain analysis</a:t>
            </a:r>
          </a:p>
          <a:p>
            <a:pPr lvl="1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dirty="0"/>
              <a:t>Value chain activities</a:t>
            </a:r>
            <a:r>
              <a:rPr lang="en-US" sz="2600" dirty="0"/>
              <a:t> are completed by a firm in order to produce products and then sell, distribute and service those products in ways that create value for customers, </a:t>
            </a:r>
          </a:p>
          <a:p>
            <a:pPr lvl="1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dirty="0"/>
              <a:t>Support functions</a:t>
            </a:r>
            <a:r>
              <a:rPr lang="en-US" sz="2600" dirty="0"/>
              <a:t> are completed by a firm in order to support the work being done to produce, sell, distribute and service the products the firm is producing.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0" y="1"/>
            <a:ext cx="708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600" b="1" dirty="0"/>
          </a:p>
          <a:p>
            <a:pPr algn="ctr"/>
            <a:r>
              <a:rPr lang="en-US" sz="3600" b="1" dirty="0"/>
              <a:t>  </a:t>
            </a:r>
          </a:p>
          <a:p>
            <a:pPr algn="ctr"/>
            <a:endParaRPr lang="en-US" sz="3600" b="1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1371600"/>
            <a:ext cx="1524000" cy="1905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FIGURE  </a:t>
            </a:r>
            <a:r>
              <a:rPr lang="en-US" sz="16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 defTabSz="914400" fontAlgn="auto"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</a:rPr>
              <a:t>THE STRATEGIC MANAGEMENT  PROCESS</a:t>
            </a:r>
          </a:p>
          <a:p>
            <a:pPr lvl="0" algn="ctr" defTabSz="914400" fontAlgn="auto">
              <a:spcAft>
                <a:spcPts val="0"/>
              </a:spcAft>
              <a:defRPr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rot="120000" flipV="1">
            <a:off x="0" y="1889762"/>
            <a:ext cx="1524000" cy="45719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704" y="764704"/>
            <a:ext cx="6358398" cy="478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6002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1600200" y="1295400"/>
            <a:ext cx="7391400" cy="510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10000"/>
              </a:lnSpc>
              <a:buClr>
                <a:schemeClr val="accent1"/>
              </a:buClr>
              <a:buSzPct val="70000"/>
              <a:tabLst/>
              <a:defRPr/>
            </a:pP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  <a:p>
            <a:pPr marL="173038" indent="-173038">
              <a:defRPr/>
            </a:pPr>
            <a:endParaRPr lang="en-US" sz="3200" dirty="0">
              <a:solidFill>
                <a:srgbClr val="C00000"/>
              </a:solidFill>
              <a:latin typeface="+mj-lt"/>
            </a:endParaRPr>
          </a:p>
          <a:p>
            <a:pPr marL="173038" indent="-173038" algn="ctr">
              <a:buFont typeface="Arial" pitchFamily="34" charset="0"/>
              <a:buChar char="•"/>
              <a:defRPr/>
            </a:pPr>
            <a:r>
              <a:rPr lang="en-US" sz="800" dirty="0">
                <a:solidFill>
                  <a:srgbClr val="C00000"/>
                </a:solidFill>
                <a:latin typeface="+mj-lt"/>
              </a:rPr>
              <a:t> </a:t>
            </a:r>
            <a:endParaRPr lang="en-US" sz="98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971550" lvl="1" indent="-514350">
              <a:defRPr/>
            </a:pPr>
            <a:endParaRPr lang="en-US" sz="98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63500" lvl="1">
              <a:defRPr/>
            </a:pPr>
            <a:r>
              <a:rPr lang="en-US" sz="98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endParaRPr lang="en-US" sz="98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1371600"/>
            <a:ext cx="1524000" cy="1481336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FIGURE 3</a:t>
            </a: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.3</a:t>
            </a:r>
            <a:r>
              <a:rPr kumimoji="0" lang="en-US" sz="160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120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MODEL OF THE VALUE CHAIN</a:t>
            </a: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rot="120000" flipV="1">
            <a:off x="-550" y="3312878"/>
            <a:ext cx="1523803" cy="68444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rot="180000" flipV="1">
            <a:off x="1026" y="1797984"/>
            <a:ext cx="1548000" cy="7976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1124744"/>
            <a:ext cx="7039113" cy="373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200834"/>
            <a:ext cx="708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OUTSOURCING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1430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876300" y="1295400"/>
            <a:ext cx="7391400" cy="510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10000"/>
              </a:lnSpc>
              <a:buClr>
                <a:schemeClr val="accent1"/>
              </a:buClr>
              <a:buSzPct val="70000"/>
              <a:tabLst/>
              <a:defRPr/>
            </a:pP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  <a:p>
            <a:pPr marL="173038" indent="-173038">
              <a:defRPr/>
            </a:pPr>
            <a:endParaRPr lang="en-US" sz="3200" dirty="0">
              <a:solidFill>
                <a:srgbClr val="C00000"/>
              </a:solidFill>
              <a:latin typeface="+mj-lt"/>
            </a:endParaRPr>
          </a:p>
          <a:p>
            <a:pPr marL="173038" indent="-173038" algn="ctr">
              <a:buFont typeface="Arial" pitchFamily="34" charset="0"/>
              <a:buChar char="•"/>
              <a:defRPr/>
            </a:pPr>
            <a:r>
              <a:rPr lang="en-US" sz="800" dirty="0">
                <a:solidFill>
                  <a:srgbClr val="C00000"/>
                </a:solidFill>
                <a:latin typeface="+mj-lt"/>
              </a:rPr>
              <a:t> </a:t>
            </a:r>
            <a:endParaRPr lang="en-US" sz="98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971550" lvl="1" indent="-514350">
              <a:defRPr/>
            </a:pPr>
            <a:endParaRPr lang="en-US" sz="98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63500" lvl="1">
              <a:defRPr/>
            </a:pPr>
            <a:r>
              <a:rPr lang="en-US" sz="98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endParaRPr lang="en-US" sz="98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755576" y="980727"/>
            <a:ext cx="7704856" cy="4752529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SzPct val="100000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Definition: purchase of a value-creating activity or support function from an external supplier</a:t>
            </a:r>
          </a:p>
          <a:p>
            <a:pPr lvl="1" indent="-457200">
              <a:spcBef>
                <a:spcPts val="0"/>
              </a:spcBef>
              <a:spcAft>
                <a:spcPts val="10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2600" dirty="0"/>
              <a:t>Effective execution includes an increase in flexibility and risk mitigation as well as a reduction in capital investment.</a:t>
            </a:r>
          </a:p>
          <a:p>
            <a:pPr lvl="1" indent="-457200">
              <a:spcBef>
                <a:spcPts val="0"/>
              </a:spcBef>
              <a:spcAft>
                <a:spcPts val="10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2600" dirty="0"/>
              <a:t>In global industries, the outsourcing trend continues at a rapid pace.</a:t>
            </a:r>
          </a:p>
          <a:p>
            <a:pPr lvl="1" indent="-457200">
              <a:spcBef>
                <a:spcPts val="0"/>
              </a:spcBef>
              <a:spcAft>
                <a:spcPts val="10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2600" dirty="0"/>
              <a:t>Firms must outsource activities where they cannot create value or are at a substantial disadvantage compared to competitors.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78657"/>
            <a:ext cx="708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OUTSOURCING</a:t>
            </a:r>
            <a:endParaRPr lang="en-US" sz="3200" b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990600" y="958551"/>
            <a:ext cx="7162801" cy="4558681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600" b="1" dirty="0">
                <a:latin typeface="+mj-lt"/>
              </a:rPr>
              <a:t>Strategic rationales</a:t>
            </a:r>
          </a:p>
          <a:p>
            <a:pPr lvl="1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latin typeface="+mj-lt"/>
              </a:rPr>
              <a:t>Few </a:t>
            </a:r>
            <a:r>
              <a:rPr lang="en-US" sz="2600" dirty="0" err="1">
                <a:latin typeface="+mj-lt"/>
              </a:rPr>
              <a:t>organisations</a:t>
            </a:r>
            <a:r>
              <a:rPr lang="en-US" sz="2600" dirty="0">
                <a:latin typeface="+mj-lt"/>
              </a:rPr>
              <a:t> are competitively  superior in all value chain activities and support functions.</a:t>
            </a:r>
          </a:p>
          <a:p>
            <a:pPr lvl="1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latin typeface="+mj-lt"/>
              </a:rPr>
              <a:t>By outsourcing activities where it lacks competence, a firm can fully concentrate on those areas in which it can create value.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dirty="0">
                <a:latin typeface="+mj-lt"/>
              </a:rPr>
              <a:t>Freeing resources for other purposes redirects efforts from non-core activities towards those that serve customers more effectively.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28826"/>
            <a:ext cx="708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OUTSOURCING</a:t>
            </a:r>
            <a:endParaRPr lang="en-US" sz="3200" b="1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1143000" y="1371600"/>
            <a:ext cx="6858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876300" y="1295400"/>
            <a:ext cx="7391400" cy="510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10000"/>
              </a:lnSpc>
              <a:buClr>
                <a:schemeClr val="accent1"/>
              </a:buClr>
              <a:buSzPct val="70000"/>
              <a:tabLst/>
              <a:defRPr/>
            </a:pP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  <a:p>
            <a:pPr marL="173038" indent="-173038">
              <a:defRPr/>
            </a:pPr>
            <a:endParaRPr lang="en-US" sz="3200" dirty="0">
              <a:solidFill>
                <a:srgbClr val="C00000"/>
              </a:solidFill>
              <a:latin typeface="+mj-lt"/>
            </a:endParaRPr>
          </a:p>
          <a:p>
            <a:pPr marL="173038" indent="-173038" algn="ctr">
              <a:buFont typeface="Arial" pitchFamily="34" charset="0"/>
              <a:buChar char="•"/>
              <a:defRPr/>
            </a:pPr>
            <a:r>
              <a:rPr lang="en-US" sz="800" dirty="0">
                <a:solidFill>
                  <a:srgbClr val="C00000"/>
                </a:solidFill>
                <a:latin typeface="+mj-lt"/>
              </a:rPr>
              <a:t> </a:t>
            </a:r>
            <a:endParaRPr lang="en-US" sz="98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971550" lvl="1" indent="-514350">
              <a:defRPr/>
            </a:pPr>
            <a:endParaRPr lang="en-US" sz="98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63500" lvl="1">
              <a:defRPr/>
            </a:pPr>
            <a:r>
              <a:rPr lang="en-US" sz="98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endParaRPr lang="en-US" sz="98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990600" y="906016"/>
            <a:ext cx="7162801" cy="4755232"/>
          </a:xfrm>
          <a:prstGeom prst="rect">
            <a:avLst/>
          </a:prstGeom>
        </p:spPr>
        <p:txBody>
          <a:bodyPr/>
          <a:lstStyle/>
          <a:p>
            <a:r>
              <a:rPr lang="en-US" sz="2600" b="1" dirty="0">
                <a:latin typeface="+mj-lt"/>
              </a:rPr>
              <a:t>Strategic rationales</a:t>
            </a:r>
          </a:p>
          <a:p>
            <a:pPr lvl="1" indent="-457200">
              <a:buFont typeface="Arial" pitchFamily="34" charset="0"/>
              <a:buChar char="•"/>
            </a:pPr>
            <a:r>
              <a:rPr lang="en-US" sz="2600" dirty="0">
                <a:latin typeface="+mj-lt"/>
              </a:rPr>
              <a:t>Specialty suppliers can perform outsourced capabilities more efficiently.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>
                <a:latin typeface="+mj-lt"/>
              </a:rPr>
              <a:t>Sharing risks reduces investment requirements and makes firm more flexible, dynamic and better able to adapt to changing opportunities.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600" dirty="0">
                <a:latin typeface="+mj-lt"/>
              </a:rPr>
              <a:t>The </a:t>
            </a:r>
            <a:r>
              <a:rPr lang="en-US" sz="2600" dirty="0" err="1">
                <a:latin typeface="+mj-lt"/>
              </a:rPr>
              <a:t>specialised</a:t>
            </a:r>
            <a:r>
              <a:rPr lang="en-US" sz="2600" dirty="0">
                <a:latin typeface="+mj-lt"/>
              </a:rPr>
              <a:t> resources of outsourcing providers makes world-class capabilities available to firms.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28826"/>
            <a:ext cx="708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OUTSOURCING</a:t>
            </a:r>
            <a:endParaRPr lang="en-US" sz="3200" b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990600" y="1054224"/>
            <a:ext cx="7162801" cy="4751040"/>
          </a:xfrm>
          <a:prstGeom prst="rect">
            <a:avLst/>
          </a:prstGeom>
        </p:spPr>
        <p:txBody>
          <a:bodyPr/>
          <a:lstStyle/>
          <a:p>
            <a:pPr marL="457200" lvl="0" indent="-457200">
              <a:spcBef>
                <a:spcPts val="0"/>
              </a:spcBef>
              <a:spcAft>
                <a:spcPts val="1000"/>
              </a:spcAft>
              <a:buSzPct val="100000"/>
              <a:buFont typeface="Arial" pitchFamily="34" charset="0"/>
              <a:buChar char="•"/>
            </a:pPr>
            <a:r>
              <a:rPr lang="en-AU" sz="2600" dirty="0">
                <a:latin typeface="+mj-lt"/>
              </a:rPr>
              <a:t>Outsource those value chain activities and support functions that are not a source of core competence.</a:t>
            </a:r>
            <a:endParaRPr kumimoji="0" lang="en-AU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</a:endParaRPr>
          </a:p>
          <a:p>
            <a:pPr marL="457200" lvl="0" indent="-457200" defTabSz="914400" fontAlgn="auto">
              <a:spcBef>
                <a:spcPts val="0"/>
              </a:spcBef>
              <a:spcAft>
                <a:spcPts val="1000"/>
              </a:spcAft>
              <a:buSzPct val="100000"/>
              <a:buFont typeface="Arial" pitchFamily="34" charset="0"/>
              <a:buChar char="•"/>
              <a:defRPr/>
            </a:pPr>
            <a:r>
              <a:rPr kumimoji="0" lang="en-AU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Concerns</a:t>
            </a:r>
            <a:r>
              <a:rPr lang="en-AU" sz="2600" dirty="0">
                <a:latin typeface="+mj-lt"/>
                <a:ea typeface="+mn-ea"/>
              </a:rPr>
              <a:t> about outsourcing </a:t>
            </a:r>
            <a:r>
              <a:rPr lang="en-AU" sz="2600" dirty="0">
                <a:latin typeface="+mj-lt"/>
              </a:rPr>
              <a:t>u</a:t>
            </a:r>
            <a:r>
              <a:rPr kumimoji="0" lang="en-AU" sz="2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sually</a:t>
            </a:r>
            <a:r>
              <a:rPr kumimoji="0" lang="en-AU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 revolve around </a:t>
            </a:r>
            <a:r>
              <a:rPr lang="en-AU" sz="2600" dirty="0"/>
              <a:t>an external supplier</a:t>
            </a:r>
            <a:r>
              <a:rPr kumimoji="0" lang="en-AU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’s innovative ability and loss of jobs</a:t>
            </a:r>
            <a:r>
              <a:rPr lang="en-AU" sz="2600" dirty="0">
                <a:latin typeface="+mj-lt"/>
              </a:rPr>
              <a:t> to a supplier.  </a:t>
            </a:r>
          </a:p>
          <a:p>
            <a:pPr marL="457200" marR="0" lvl="0" indent="-457200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SzPct val="100000"/>
              <a:buFont typeface="Arial" pitchFamily="34" charset="0"/>
              <a:buChar char="•"/>
              <a:tabLst/>
              <a:defRPr/>
            </a:pPr>
            <a:r>
              <a:rPr lang="en-AU" sz="2600" dirty="0">
                <a:latin typeface="+mj-lt"/>
              </a:rPr>
              <a:t>Offshoring involves using a foreign supply source.</a:t>
            </a:r>
            <a:endParaRPr kumimoji="0" lang="en-AU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166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COMPETENCIES, STRENGTHS, WEAKNESSES  AND STRATEGIC DECISIONS</a:t>
            </a:r>
            <a:endParaRPr lang="en-US" sz="40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7311" y="1700808"/>
            <a:ext cx="7766249" cy="288032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Firms must identify their strengths and weaknesses.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tabLst/>
              <a:defRPr/>
            </a:pPr>
            <a:r>
              <a:rPr lang="en-US" sz="2600" dirty="0">
                <a:latin typeface="+mj-lt"/>
              </a:rPr>
              <a:t>Strengths are core competencies and strong capabilities.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Weaknesses are what the value chain indicates are weak links relative to competitors.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40439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COMPETENCIES, STRENGTHS, WEAKNESSES AND STRATEGIC DECISIONS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55576" y="1498848"/>
            <a:ext cx="7776864" cy="4018384"/>
          </a:xfrm>
          <a:prstGeom prst="rect">
            <a:avLst/>
          </a:prstGeom>
        </p:spPr>
        <p:txBody>
          <a:bodyPr/>
          <a:lstStyle/>
          <a:p>
            <a:pPr marL="457200" lvl="0" indent="-457200">
              <a:spcBef>
                <a:spcPts val="0"/>
              </a:spcBef>
              <a:spcAft>
                <a:spcPts val="1000"/>
              </a:spcAft>
              <a:buSzPct val="100000"/>
              <a:buFont typeface="Arial" pitchFamily="34" charset="0"/>
              <a:buChar char="•"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Core competencies have the potential to become </a:t>
            </a: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core rigidities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, especially in long-lived firms that concentrate on their</a:t>
            </a:r>
            <a:r>
              <a:rPr kumimoji="0" lang="en-US" sz="26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 strengths.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</a:endParaRPr>
          </a:p>
          <a:p>
            <a:pPr marL="457200" lvl="0" indent="-457200">
              <a:spcBef>
                <a:spcPts val="0"/>
              </a:spcBef>
              <a:spcAft>
                <a:spcPts val="1000"/>
              </a:spcAft>
              <a:buSzPct val="100000"/>
              <a:buFont typeface="Arial" pitchFamily="34" charset="0"/>
              <a:buChar char="•"/>
            </a:pPr>
            <a:r>
              <a:rPr lang="en-US" sz="2600" dirty="0">
                <a:latin typeface="+mj-lt"/>
              </a:rPr>
              <a:t>Core rigidities generate inertia and stifle innovation.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</a:endParaRPr>
          </a:p>
          <a:p>
            <a:pPr marL="457200" marR="0" lvl="0" indent="-457200" algn="l" defTabSz="914400" rtl="0" eaLnBrk="1" fontAlgn="auto" latinLnBrk="0" hangingPunct="1">
              <a:spcBef>
                <a:spcPts val="0"/>
              </a:spcBef>
              <a:spcAft>
                <a:spcPts val="1000"/>
              </a:spcAft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External environmental conditions and events impact a firm’s core competencies. A firm must adjust as the world changes (e.g. stop polluting and become green).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5312397"/>
              </p:ext>
            </p:extLst>
          </p:nvPr>
        </p:nvGraphicFramePr>
        <p:xfrm>
          <a:off x="611560" y="851902"/>
          <a:ext cx="7848872" cy="4881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1028700" y="118373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  <a:cs typeface="Arial" pitchFamily="34" charset="0"/>
              </a:rPr>
              <a:t>KNOWLEDGE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28250797"/>
              </p:ext>
            </p:extLst>
          </p:nvPr>
        </p:nvGraphicFramePr>
        <p:xfrm>
          <a:off x="648000" y="990600"/>
          <a:ext cx="7848000" cy="459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28700" y="1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/>
              <a:t> </a:t>
            </a:r>
          </a:p>
          <a:p>
            <a:pPr algn="ctr"/>
            <a:endParaRPr lang="en-AU" sz="3600" b="1"/>
          </a:p>
        </p:txBody>
      </p:sp>
      <p:sp>
        <p:nvSpPr>
          <p:cNvPr id="9" name="Rectangle 8"/>
          <p:cNvSpPr/>
          <p:nvPr/>
        </p:nvSpPr>
        <p:spPr>
          <a:xfrm>
            <a:off x="1028700" y="190381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600" b="1" dirty="0">
                <a:latin typeface="+mj-lt"/>
                <a:cs typeface="Arial" pitchFamily="34" charset="0"/>
              </a:rPr>
              <a:t>KNOWLEDGE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069821057"/>
              </p:ext>
            </p:extLst>
          </p:nvPr>
        </p:nvGraphicFramePr>
        <p:xfrm>
          <a:off x="539552" y="1340768"/>
          <a:ext cx="7992888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1298848" y="3284984"/>
            <a:ext cx="1905000" cy="457200"/>
          </a:xfrm>
          <a:prstGeom prst="roundRect">
            <a:avLst/>
          </a:prstGeom>
          <a:solidFill>
            <a:schemeClr val="tx1"/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MATCHES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7504" y="0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>
                <a:latin typeface="+mj-lt"/>
                <a:cs typeface="Arial" pitchFamily="34" charset="0"/>
              </a:rPr>
              <a:t>WHEN STRATEGIC COMPETITIVENESS AND ABOVE-AVERAGE RETURNS OCCUR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755576" y="1447800"/>
            <a:ext cx="7704856" cy="4141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1028700" y="140439"/>
            <a:ext cx="708660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COMPETITIVE ADVANTAGE</a:t>
            </a:r>
          </a:p>
          <a:p>
            <a:pPr algn="ctr"/>
            <a:r>
              <a:rPr lang="en-US" sz="3600" b="1" dirty="0">
                <a:latin typeface="+mj-lt"/>
              </a:rPr>
              <a:t> KEY POINTS</a:t>
            </a:r>
          </a:p>
        </p:txBody>
      </p:sp>
      <p:sp>
        <p:nvSpPr>
          <p:cNvPr id="8" name="Title 36"/>
          <p:cNvSpPr txBox="1">
            <a:spLocks/>
          </p:cNvSpPr>
          <p:nvPr/>
        </p:nvSpPr>
        <p:spPr>
          <a:xfrm>
            <a:off x="755576" y="1268760"/>
            <a:ext cx="7704856" cy="326896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cap="none" dirty="0">
                <a:solidFill>
                  <a:schemeClr val="tx1"/>
                </a:solidFill>
                <a:cs typeface="Arial" pitchFamily="34" charset="0"/>
              </a:rPr>
              <a:t>No competitive advantage lasts forever.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cap="none" dirty="0">
                <a:solidFill>
                  <a:schemeClr val="tx1"/>
                </a:solidFill>
                <a:cs typeface="Arial" pitchFamily="34" charset="0"/>
              </a:rPr>
              <a:t>Over time, rivals use their own unique resources, capabilities and core competencies to duplicate a firm’s ability to create value for customers.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cap="none" dirty="0">
                <a:solidFill>
                  <a:schemeClr val="tx1"/>
                </a:solidFill>
                <a:cs typeface="Arial" pitchFamily="34" charset="0"/>
              </a:rPr>
              <a:t>With </a:t>
            </a:r>
            <a:r>
              <a:rPr lang="en-US" sz="2600" cap="none" dirty="0" err="1">
                <a:solidFill>
                  <a:schemeClr val="tx1"/>
                </a:solidFill>
                <a:cs typeface="Arial" pitchFamily="34" charset="0"/>
              </a:rPr>
              <a:t>globalisation</a:t>
            </a:r>
            <a:r>
              <a:rPr lang="en-US" sz="2600" cap="none" dirty="0">
                <a:solidFill>
                  <a:schemeClr val="tx1"/>
                </a:solidFill>
                <a:cs typeface="Arial" pitchFamily="34" charset="0"/>
              </a:rPr>
              <a:t>, sustainable competitive advantage is especially challenging.</a:t>
            </a:r>
            <a:endParaRPr lang="en-US" sz="2600" cap="none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9" grpId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40439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COMPETITIVE ADVANTAGE</a:t>
            </a:r>
          </a:p>
          <a:p>
            <a:pPr algn="ctr"/>
            <a:r>
              <a:rPr lang="en-US" sz="3600" b="1" dirty="0">
                <a:latin typeface="+mj-lt"/>
              </a:rPr>
              <a:t> KEY POINTS</a:t>
            </a:r>
          </a:p>
        </p:txBody>
      </p:sp>
      <p:sp>
        <p:nvSpPr>
          <p:cNvPr id="5" name="Title 36"/>
          <p:cNvSpPr txBox="1">
            <a:spLocks/>
          </p:cNvSpPr>
          <p:nvPr/>
        </p:nvSpPr>
        <p:spPr>
          <a:xfrm>
            <a:off x="755576" y="1312168"/>
            <a:ext cx="7704856" cy="326896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cap="none" dirty="0">
                <a:solidFill>
                  <a:schemeClr val="tx1"/>
                </a:solidFill>
              </a:rPr>
              <a:t>Firms must exploit their current advantages while simultaneously using their resources and capabilities to form new advantages that can lead to future competitive success.</a:t>
            </a:r>
            <a:endParaRPr lang="en-US" sz="2600" cap="none" dirty="0">
              <a:solidFill>
                <a:schemeClr val="tx1"/>
              </a:solidFill>
              <a:cs typeface="Arial" pitchFamily="34" charset="0"/>
            </a:endParaRP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600" b="1" cap="none" dirty="0">
                <a:solidFill>
                  <a:schemeClr val="tx1"/>
                </a:solidFill>
              </a:rPr>
              <a:t>Innovation</a:t>
            </a:r>
            <a:r>
              <a:rPr lang="en-US" sz="2600" cap="none" dirty="0">
                <a:solidFill>
                  <a:schemeClr val="tx1"/>
                </a:solidFill>
              </a:rPr>
              <a:t> and </a:t>
            </a:r>
            <a:r>
              <a:rPr lang="en-US" sz="2600" b="1" cap="none" dirty="0">
                <a:solidFill>
                  <a:schemeClr val="tx1"/>
                </a:solidFill>
              </a:rPr>
              <a:t>people</a:t>
            </a:r>
            <a:r>
              <a:rPr lang="en-US" sz="2600" cap="none" dirty="0">
                <a:solidFill>
                  <a:schemeClr val="tx1"/>
                </a:solidFill>
              </a:rPr>
              <a:t> are critical resources for </a:t>
            </a:r>
            <a:r>
              <a:rPr lang="en-US" sz="2600" cap="none" dirty="0" err="1">
                <a:solidFill>
                  <a:schemeClr val="tx1"/>
                </a:solidFill>
              </a:rPr>
              <a:t>organisations</a:t>
            </a:r>
            <a:r>
              <a:rPr lang="en-US" sz="2600" cap="none" dirty="0">
                <a:solidFill>
                  <a:schemeClr val="tx1"/>
                </a:solidFill>
              </a:rPr>
              <a:t> in their quest for competitive advantage</a:t>
            </a:r>
            <a:r>
              <a:rPr lang="en-US" sz="2600" cap="none" dirty="0">
                <a:solidFill>
                  <a:schemeClr val="tx1"/>
                </a:solidFill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14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28700" y="140439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COMPETITIVE ADVANTAGE</a:t>
            </a:r>
          </a:p>
          <a:p>
            <a:pPr algn="ctr"/>
            <a:r>
              <a:rPr lang="en-US" sz="3600" b="1" dirty="0">
                <a:latin typeface="+mj-lt"/>
              </a:rPr>
              <a:t> SUSTAINABILITY</a:t>
            </a:r>
          </a:p>
        </p:txBody>
      </p:sp>
      <p:sp>
        <p:nvSpPr>
          <p:cNvPr id="37" name="Title 36"/>
          <p:cNvSpPr>
            <a:spLocks noGrp="1"/>
          </p:cNvSpPr>
          <p:nvPr>
            <p:ph type="ctrTitle" idx="4294967295"/>
          </p:nvPr>
        </p:nvSpPr>
        <p:spPr>
          <a:xfrm>
            <a:off x="1066800" y="1600200"/>
            <a:ext cx="7010400" cy="4724400"/>
          </a:xfrm>
        </p:spPr>
        <p:txBody>
          <a:bodyPr>
            <a:normAutofit/>
          </a:bodyPr>
          <a:lstStyle/>
          <a:p>
            <a:pPr lvl="0" algn="l"/>
            <a:br>
              <a:rPr lang="en-US" sz="2700" dirty="0"/>
            </a:br>
            <a:br>
              <a:rPr lang="en-US" dirty="0"/>
            </a:br>
            <a:endParaRPr lang="en-US" dirty="0"/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720000" y="1600201"/>
            <a:ext cx="7704000" cy="4061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The sustainability of a competitive advantage is a function of:</a:t>
            </a:r>
          </a:p>
          <a:p>
            <a:pPr marR="0" lvl="1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the rate of core competence obsolescence due to environmental changes</a:t>
            </a:r>
          </a:p>
          <a:p>
            <a:pPr marR="0" lvl="1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the availability of substitutes for the core competence</a:t>
            </a:r>
          </a:p>
          <a:p>
            <a:pPr marR="0" lvl="1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600" dirty="0">
                <a:latin typeface="+mj-lt"/>
              </a:rPr>
              <a:t>the </a:t>
            </a:r>
            <a:r>
              <a:rPr lang="en-US" sz="2600" dirty="0" err="1">
                <a:latin typeface="+mj-lt"/>
              </a:rPr>
              <a:t>i</a:t>
            </a:r>
            <a:r>
              <a:rPr kumimoji="0" lang="en-US" sz="26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mitability</a:t>
            </a: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</a:rPr>
              <a:t> of the core competence</a:t>
            </a:r>
          </a:p>
          <a:p>
            <a:pPr marR="0" lvl="1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600" dirty="0">
                <a:latin typeface="+mj-lt"/>
              </a:rPr>
              <a:t>the ability to change the capabilities (i.e. how dynamic are they?).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1611</Words>
  <Application>Microsoft Macintosh PowerPoint</Application>
  <PresentationFormat>On-screen Show (4:3)</PresentationFormat>
  <Paragraphs>227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Calibri</vt:lpstr>
      <vt:lpstr>Office Theme</vt:lpstr>
      <vt:lpstr>PowerPoint Presentation</vt:lpstr>
      <vt:lpstr>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Cengage Learning Australia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Donna Beaty</dc:creator>
  <cp:lastModifiedBy>FAWAZ OMAR A ALMUTAIRI</cp:lastModifiedBy>
  <cp:revision>112</cp:revision>
  <dcterms:created xsi:type="dcterms:W3CDTF">2012-01-25T00:12:06Z</dcterms:created>
  <dcterms:modified xsi:type="dcterms:W3CDTF">2020-03-26T08:28:56Z</dcterms:modified>
</cp:coreProperties>
</file>