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01"/>
    <a:srgbClr val="482A06"/>
    <a:srgbClr val="163F3A"/>
    <a:srgbClr val="3C9325"/>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Objects="1">
      <p:cViewPr varScale="1">
        <p:scale>
          <a:sx n="96" d="100"/>
          <a:sy n="96" d="100"/>
        </p:scale>
        <p:origin x="2336"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3E8AFD-1ED6-4251-8B40-2C283E9369D5}" type="doc">
      <dgm:prSet loTypeId="urn:microsoft.com/office/officeart/2005/8/layout/vList4#1" loCatId="list" qsTypeId="urn:microsoft.com/office/officeart/2005/8/quickstyle/simple1" qsCatId="simple" csTypeId="urn:microsoft.com/office/officeart/2005/8/colors/accent4_2" csCatId="accent4" phldr="1"/>
      <dgm:spPr/>
      <dgm:t>
        <a:bodyPr/>
        <a:lstStyle/>
        <a:p>
          <a:endParaRPr lang="en-US"/>
        </a:p>
      </dgm:t>
    </dgm:pt>
    <dgm:pt modelId="{03C3F623-7D4F-4A4F-9CC8-4EB9CBDA9C66}">
      <dgm:prSet phldrT="[Text]" custT="1"/>
      <dgm:spPr>
        <a:solidFill>
          <a:schemeClr val="accent4">
            <a:lumMod val="50000"/>
          </a:schemeClr>
        </a:solidFill>
      </dgm:spPr>
      <dgm:t>
        <a:bodyPr/>
        <a:lstStyle/>
        <a:p>
          <a:r>
            <a:rPr lang="en-US" sz="2200" dirty="0"/>
            <a:t>Explain the importance of </a:t>
          </a:r>
          <a:r>
            <a:rPr lang="en-US" sz="2200" dirty="0" err="1"/>
            <a:t>analysing</a:t>
          </a:r>
          <a:r>
            <a:rPr lang="en-US" sz="2200" dirty="0"/>
            <a:t> and understanding the firm’s external environment.</a:t>
          </a:r>
          <a:endParaRPr lang="en-US" sz="2200" dirty="0">
            <a:latin typeface="+mn-lt"/>
          </a:endParaRPr>
        </a:p>
      </dgm:t>
    </dgm:pt>
    <dgm:pt modelId="{84FE30EF-D6A1-4CA9-B918-1749C61EBDE4}" type="parTrans" cxnId="{47A4710D-FF83-4AED-9C6E-D8EFA4C999FD}">
      <dgm:prSet/>
      <dgm:spPr/>
      <dgm:t>
        <a:bodyPr/>
        <a:lstStyle/>
        <a:p>
          <a:endParaRPr lang="en-US" sz="2200">
            <a:latin typeface="+mn-lt"/>
          </a:endParaRPr>
        </a:p>
      </dgm:t>
    </dgm:pt>
    <dgm:pt modelId="{C6C3505C-8266-4C61-9596-DD56CBDD9170}" type="sibTrans" cxnId="{47A4710D-FF83-4AED-9C6E-D8EFA4C999FD}">
      <dgm:prSet/>
      <dgm:spPr/>
      <dgm:t>
        <a:bodyPr/>
        <a:lstStyle/>
        <a:p>
          <a:endParaRPr lang="en-US" sz="2200">
            <a:latin typeface="+mn-lt"/>
          </a:endParaRPr>
        </a:p>
      </dgm:t>
    </dgm:pt>
    <dgm:pt modelId="{4CAED787-3742-4914-BFAD-E53CB76FC3EB}">
      <dgm:prSet phldrT="[Text]" custT="1"/>
      <dgm:spPr>
        <a:solidFill>
          <a:schemeClr val="accent4">
            <a:lumMod val="50000"/>
          </a:schemeClr>
        </a:solidFill>
      </dgm:spPr>
      <dgm:t>
        <a:bodyPr/>
        <a:lstStyle/>
        <a:p>
          <a:pPr algn="l"/>
          <a:r>
            <a:rPr lang="en-US" sz="2200" dirty="0"/>
            <a:t>Define and describe the general environment and the industry environment.</a:t>
          </a:r>
          <a:endParaRPr lang="en-US" sz="2200" dirty="0">
            <a:latin typeface="+mn-lt"/>
          </a:endParaRPr>
        </a:p>
      </dgm:t>
    </dgm:pt>
    <dgm:pt modelId="{A95570B1-40ED-4583-8FD8-99BDBC425B75}" type="parTrans" cxnId="{7CF0B16A-4B37-4571-835B-F6D1EB7A800A}">
      <dgm:prSet/>
      <dgm:spPr/>
      <dgm:t>
        <a:bodyPr/>
        <a:lstStyle/>
        <a:p>
          <a:endParaRPr lang="en-US" sz="2200">
            <a:latin typeface="+mn-lt"/>
          </a:endParaRPr>
        </a:p>
      </dgm:t>
    </dgm:pt>
    <dgm:pt modelId="{D2E7EB39-0725-4F77-9AD8-340C81CB6933}" type="sibTrans" cxnId="{7CF0B16A-4B37-4571-835B-F6D1EB7A800A}">
      <dgm:prSet/>
      <dgm:spPr/>
      <dgm:t>
        <a:bodyPr/>
        <a:lstStyle/>
        <a:p>
          <a:endParaRPr lang="en-US" sz="2200">
            <a:latin typeface="+mn-lt"/>
          </a:endParaRPr>
        </a:p>
      </dgm:t>
    </dgm:pt>
    <dgm:pt modelId="{FC57DA2D-9AC2-4423-BA1D-76E3B5D8F574}">
      <dgm:prSet phldrT="[Text]" custT="1"/>
      <dgm:spPr>
        <a:solidFill>
          <a:schemeClr val="accent4">
            <a:lumMod val="50000"/>
          </a:schemeClr>
        </a:solidFill>
      </dgm:spPr>
      <dgm:t>
        <a:bodyPr/>
        <a:lstStyle/>
        <a:p>
          <a:r>
            <a:rPr lang="en-US" sz="2200" dirty="0"/>
            <a:t>Discuss the four activities of the external environmental analysis process.</a:t>
          </a:r>
          <a:endParaRPr lang="en-US" sz="2200" dirty="0">
            <a:latin typeface="+mn-lt"/>
          </a:endParaRPr>
        </a:p>
      </dgm:t>
    </dgm:pt>
    <dgm:pt modelId="{34733217-6E21-4937-9B65-6DCA792FC2D0}" type="parTrans" cxnId="{9818768D-1E8B-462B-BA1D-30AFE64A3555}">
      <dgm:prSet/>
      <dgm:spPr/>
      <dgm:t>
        <a:bodyPr/>
        <a:lstStyle/>
        <a:p>
          <a:endParaRPr lang="en-US" sz="2200">
            <a:latin typeface="+mn-lt"/>
          </a:endParaRPr>
        </a:p>
      </dgm:t>
    </dgm:pt>
    <dgm:pt modelId="{FF2AA991-C6D6-4FE4-AE96-C114573023CF}" type="sibTrans" cxnId="{9818768D-1E8B-462B-BA1D-30AFE64A3555}">
      <dgm:prSet/>
      <dgm:spPr/>
      <dgm:t>
        <a:bodyPr/>
        <a:lstStyle/>
        <a:p>
          <a:endParaRPr lang="en-US" sz="2200">
            <a:latin typeface="+mn-lt"/>
          </a:endParaRPr>
        </a:p>
      </dgm:t>
    </dgm:pt>
    <dgm:pt modelId="{F1D667B9-EB3A-48A3-A1F9-E9D4DC65959A}">
      <dgm:prSet phldrT="[Text]" custT="1"/>
      <dgm:spPr>
        <a:solidFill>
          <a:schemeClr val="accent4">
            <a:lumMod val="50000"/>
          </a:schemeClr>
        </a:solidFill>
      </dgm:spPr>
      <dgm:t>
        <a:bodyPr/>
        <a:lstStyle/>
        <a:p>
          <a:r>
            <a:rPr lang="en-US" sz="2200" dirty="0"/>
            <a:t>Name and describe the general environment’s seven segments.</a:t>
          </a:r>
          <a:endParaRPr lang="en-US" sz="2200" dirty="0">
            <a:latin typeface="+mn-lt"/>
          </a:endParaRPr>
        </a:p>
      </dgm:t>
    </dgm:pt>
    <dgm:pt modelId="{B54CE46C-3AAE-4594-B302-9031800035CB}" type="parTrans" cxnId="{C431FD7E-D720-4DB3-B481-941E29D2A448}">
      <dgm:prSet/>
      <dgm:spPr/>
      <dgm:t>
        <a:bodyPr/>
        <a:lstStyle/>
        <a:p>
          <a:endParaRPr lang="en-US" sz="2200">
            <a:latin typeface="+mn-lt"/>
          </a:endParaRPr>
        </a:p>
      </dgm:t>
    </dgm:pt>
    <dgm:pt modelId="{9FD1CF2D-B131-4029-958D-990EDDE74DCC}" type="sibTrans" cxnId="{C431FD7E-D720-4DB3-B481-941E29D2A448}">
      <dgm:prSet/>
      <dgm:spPr/>
      <dgm:t>
        <a:bodyPr/>
        <a:lstStyle/>
        <a:p>
          <a:endParaRPr lang="en-US" sz="2200">
            <a:latin typeface="+mn-lt"/>
          </a:endParaRPr>
        </a:p>
      </dgm:t>
    </dgm:pt>
    <dgm:pt modelId="{49804F77-3147-4AD8-B0A1-E1123EC6E2C0}" type="pres">
      <dgm:prSet presAssocID="{CD3E8AFD-1ED6-4251-8B40-2C283E9369D5}" presName="linear" presStyleCnt="0">
        <dgm:presLayoutVars>
          <dgm:dir/>
          <dgm:resizeHandles val="exact"/>
        </dgm:presLayoutVars>
      </dgm:prSet>
      <dgm:spPr/>
    </dgm:pt>
    <dgm:pt modelId="{F5AE0F8C-5417-4568-84FA-9E69A583D654}" type="pres">
      <dgm:prSet presAssocID="{03C3F623-7D4F-4A4F-9CC8-4EB9CBDA9C66}" presName="comp" presStyleCnt="0"/>
      <dgm:spPr/>
    </dgm:pt>
    <dgm:pt modelId="{10207D15-5AE6-456F-B181-47F20D049606}" type="pres">
      <dgm:prSet presAssocID="{03C3F623-7D4F-4A4F-9CC8-4EB9CBDA9C66}" presName="box" presStyleLbl="node1" presStyleIdx="0" presStyleCnt="4" custScaleY="95709"/>
      <dgm:spPr/>
    </dgm:pt>
    <dgm:pt modelId="{1918FC97-5768-4177-A57F-3B26C702E374}" type="pres">
      <dgm:prSet presAssocID="{03C3F623-7D4F-4A4F-9CC8-4EB9CBDA9C66}" presName="img" presStyleLbl="fgImgPlace1" presStyleIdx="0" presStyleCnt="4" custScaleX="53914" custScaleY="85110"/>
      <dgm:spPr>
        <a:blipFill rotWithShape="0">
          <a:blip xmlns:r="http://schemas.openxmlformats.org/officeDocument/2006/relationships" r:embed="rId1"/>
          <a:stretch>
            <a:fillRect/>
          </a:stretch>
        </a:blipFill>
        <a:ln w="57150">
          <a:noFill/>
        </a:ln>
      </dgm:spPr>
    </dgm:pt>
    <dgm:pt modelId="{101B0228-A9BB-4681-9140-FC217E82E006}" type="pres">
      <dgm:prSet presAssocID="{03C3F623-7D4F-4A4F-9CC8-4EB9CBDA9C66}" presName="text" presStyleLbl="node1" presStyleIdx="0" presStyleCnt="4">
        <dgm:presLayoutVars>
          <dgm:bulletEnabled val="1"/>
        </dgm:presLayoutVars>
      </dgm:prSet>
      <dgm:spPr/>
    </dgm:pt>
    <dgm:pt modelId="{DEBD8A0F-2322-4193-827F-727B24D74FAE}" type="pres">
      <dgm:prSet presAssocID="{C6C3505C-8266-4C61-9596-DD56CBDD9170}" presName="spacer" presStyleCnt="0"/>
      <dgm:spPr/>
    </dgm:pt>
    <dgm:pt modelId="{E7B1B9F0-493A-495B-92D7-02E8D50BBF3B}" type="pres">
      <dgm:prSet presAssocID="{4CAED787-3742-4914-BFAD-E53CB76FC3EB}" presName="comp" presStyleCnt="0"/>
      <dgm:spPr/>
    </dgm:pt>
    <dgm:pt modelId="{9FB36DD5-C883-43D8-A7C6-B3EDFA2A6770}" type="pres">
      <dgm:prSet presAssocID="{4CAED787-3742-4914-BFAD-E53CB76FC3EB}" presName="box" presStyleLbl="node1" presStyleIdx="1" presStyleCnt="4" custScaleY="96935"/>
      <dgm:spPr/>
    </dgm:pt>
    <dgm:pt modelId="{E708CFC0-76CB-4E72-B8D1-24DBB71C3A2C}" type="pres">
      <dgm:prSet presAssocID="{4CAED787-3742-4914-BFAD-E53CB76FC3EB}" presName="img" presStyleLbl="fgImgPlace1" presStyleIdx="1" presStyleCnt="4" custScaleX="51753" custScaleY="72377"/>
      <dgm:spPr>
        <a:blipFill rotWithShape="0">
          <a:blip xmlns:r="http://schemas.openxmlformats.org/officeDocument/2006/relationships" r:embed="rId2"/>
          <a:stretch>
            <a:fillRect/>
          </a:stretch>
        </a:blipFill>
        <a:ln w="57150"/>
      </dgm:spPr>
    </dgm:pt>
    <dgm:pt modelId="{CC43094D-0FC0-416C-A706-810205655C09}" type="pres">
      <dgm:prSet presAssocID="{4CAED787-3742-4914-BFAD-E53CB76FC3EB}" presName="text" presStyleLbl="node1" presStyleIdx="1" presStyleCnt="4">
        <dgm:presLayoutVars>
          <dgm:bulletEnabled val="1"/>
        </dgm:presLayoutVars>
      </dgm:prSet>
      <dgm:spPr/>
    </dgm:pt>
    <dgm:pt modelId="{1657AEDB-DBC0-43E5-BBE5-15DD799A1954}" type="pres">
      <dgm:prSet presAssocID="{D2E7EB39-0725-4F77-9AD8-340C81CB6933}" presName="spacer" presStyleCnt="0"/>
      <dgm:spPr/>
    </dgm:pt>
    <dgm:pt modelId="{64C0109F-FACE-4982-87D0-2175B7644E99}" type="pres">
      <dgm:prSet presAssocID="{FC57DA2D-9AC2-4423-BA1D-76E3B5D8F574}" presName="comp" presStyleCnt="0"/>
      <dgm:spPr/>
    </dgm:pt>
    <dgm:pt modelId="{2F4579AA-35AB-4B01-AAE7-F2C3069BC13D}" type="pres">
      <dgm:prSet presAssocID="{FC57DA2D-9AC2-4423-BA1D-76E3B5D8F574}" presName="box" presStyleLbl="node1" presStyleIdx="2" presStyleCnt="4" custScaleY="87008"/>
      <dgm:spPr/>
    </dgm:pt>
    <dgm:pt modelId="{4BE5030C-0348-4C03-92AE-76D4C2BF5185}" type="pres">
      <dgm:prSet presAssocID="{FC57DA2D-9AC2-4423-BA1D-76E3B5D8F574}" presName="img" presStyleLbl="fgImgPlace1" presStyleIdx="2" presStyleCnt="4" custScaleX="51753" custScaleY="73874"/>
      <dgm:spPr>
        <a:blipFill rotWithShape="0">
          <a:blip xmlns:r="http://schemas.openxmlformats.org/officeDocument/2006/relationships" r:embed="rId2"/>
          <a:stretch>
            <a:fillRect/>
          </a:stretch>
        </a:blipFill>
        <a:ln w="57150"/>
      </dgm:spPr>
    </dgm:pt>
    <dgm:pt modelId="{AD45C749-17CD-4687-A2F1-FD50767618E2}" type="pres">
      <dgm:prSet presAssocID="{FC57DA2D-9AC2-4423-BA1D-76E3B5D8F574}" presName="text" presStyleLbl="node1" presStyleIdx="2" presStyleCnt="4">
        <dgm:presLayoutVars>
          <dgm:bulletEnabled val="1"/>
        </dgm:presLayoutVars>
      </dgm:prSet>
      <dgm:spPr/>
    </dgm:pt>
    <dgm:pt modelId="{2397C9E0-4B2C-4828-BAA5-0B822777DBED}" type="pres">
      <dgm:prSet presAssocID="{FF2AA991-C6D6-4FE4-AE96-C114573023CF}" presName="spacer" presStyleCnt="0"/>
      <dgm:spPr/>
    </dgm:pt>
    <dgm:pt modelId="{3B06833A-F899-4A7B-BE2E-61509AD5F789}" type="pres">
      <dgm:prSet presAssocID="{F1D667B9-EB3A-48A3-A1F9-E9D4DC65959A}" presName="comp" presStyleCnt="0"/>
      <dgm:spPr/>
    </dgm:pt>
    <dgm:pt modelId="{2F1E1345-CE30-402A-953C-1009009DD316}" type="pres">
      <dgm:prSet presAssocID="{F1D667B9-EB3A-48A3-A1F9-E9D4DC65959A}" presName="box" presStyleLbl="node1" presStyleIdx="3" presStyleCnt="4" custScaleY="87912"/>
      <dgm:spPr/>
    </dgm:pt>
    <dgm:pt modelId="{9EB785D6-78B5-4799-8760-92B2A224E839}" type="pres">
      <dgm:prSet presAssocID="{F1D667B9-EB3A-48A3-A1F9-E9D4DC65959A}" presName="img" presStyleLbl="fgImgPlace1" presStyleIdx="3" presStyleCnt="4" custScaleX="51753" custScaleY="78999"/>
      <dgm:spPr>
        <a:blipFill rotWithShape="0">
          <a:blip xmlns:r="http://schemas.openxmlformats.org/officeDocument/2006/relationships" r:embed="rId2"/>
          <a:stretch>
            <a:fillRect/>
          </a:stretch>
        </a:blipFill>
        <a:ln w="57150">
          <a:solidFill>
            <a:schemeClr val="tx1"/>
          </a:solidFill>
        </a:ln>
      </dgm:spPr>
    </dgm:pt>
    <dgm:pt modelId="{0DE7C287-3285-49EE-9ECE-73AC9E33DE6C}" type="pres">
      <dgm:prSet presAssocID="{F1D667B9-EB3A-48A3-A1F9-E9D4DC65959A}" presName="text" presStyleLbl="node1" presStyleIdx="3" presStyleCnt="4">
        <dgm:presLayoutVars>
          <dgm:bulletEnabled val="1"/>
        </dgm:presLayoutVars>
      </dgm:prSet>
      <dgm:spPr/>
    </dgm:pt>
  </dgm:ptLst>
  <dgm:cxnLst>
    <dgm:cxn modelId="{B43E7F02-4420-4075-B97E-233953D85228}" type="presOf" srcId="{03C3F623-7D4F-4A4F-9CC8-4EB9CBDA9C66}" destId="{101B0228-A9BB-4681-9140-FC217E82E006}" srcOrd="1" destOrd="0" presId="urn:microsoft.com/office/officeart/2005/8/layout/vList4#1"/>
    <dgm:cxn modelId="{9D324003-FD87-42F0-85F7-9804B7B1F6AD}" type="presOf" srcId="{4CAED787-3742-4914-BFAD-E53CB76FC3EB}" destId="{9FB36DD5-C883-43D8-A7C6-B3EDFA2A6770}" srcOrd="0" destOrd="0" presId="urn:microsoft.com/office/officeart/2005/8/layout/vList4#1"/>
    <dgm:cxn modelId="{47A4710D-FF83-4AED-9C6E-D8EFA4C999FD}" srcId="{CD3E8AFD-1ED6-4251-8B40-2C283E9369D5}" destId="{03C3F623-7D4F-4A4F-9CC8-4EB9CBDA9C66}" srcOrd="0" destOrd="0" parTransId="{84FE30EF-D6A1-4CA9-B918-1749C61EBDE4}" sibTransId="{C6C3505C-8266-4C61-9596-DD56CBDD9170}"/>
    <dgm:cxn modelId="{7CF0B16A-4B37-4571-835B-F6D1EB7A800A}" srcId="{CD3E8AFD-1ED6-4251-8B40-2C283E9369D5}" destId="{4CAED787-3742-4914-BFAD-E53CB76FC3EB}" srcOrd="1" destOrd="0" parTransId="{A95570B1-40ED-4583-8FD8-99BDBC425B75}" sibTransId="{D2E7EB39-0725-4F77-9AD8-340C81CB6933}"/>
    <dgm:cxn modelId="{C431FD7E-D720-4DB3-B481-941E29D2A448}" srcId="{CD3E8AFD-1ED6-4251-8B40-2C283E9369D5}" destId="{F1D667B9-EB3A-48A3-A1F9-E9D4DC65959A}" srcOrd="3" destOrd="0" parTransId="{B54CE46C-3AAE-4594-B302-9031800035CB}" sibTransId="{9FD1CF2D-B131-4029-958D-990EDDE74DCC}"/>
    <dgm:cxn modelId="{9818768D-1E8B-462B-BA1D-30AFE64A3555}" srcId="{CD3E8AFD-1ED6-4251-8B40-2C283E9369D5}" destId="{FC57DA2D-9AC2-4423-BA1D-76E3B5D8F574}" srcOrd="2" destOrd="0" parTransId="{34733217-6E21-4937-9B65-6DCA792FC2D0}" sibTransId="{FF2AA991-C6D6-4FE4-AE96-C114573023CF}"/>
    <dgm:cxn modelId="{D72E6891-E276-4330-BC40-0B39E85AE3B6}" type="presOf" srcId="{F1D667B9-EB3A-48A3-A1F9-E9D4DC65959A}" destId="{0DE7C287-3285-49EE-9ECE-73AC9E33DE6C}" srcOrd="1" destOrd="0" presId="urn:microsoft.com/office/officeart/2005/8/layout/vList4#1"/>
    <dgm:cxn modelId="{3D8D0B9C-584C-4404-A4A6-78F9783DAED6}" type="presOf" srcId="{4CAED787-3742-4914-BFAD-E53CB76FC3EB}" destId="{CC43094D-0FC0-416C-A706-810205655C09}" srcOrd="1" destOrd="0" presId="urn:microsoft.com/office/officeart/2005/8/layout/vList4#1"/>
    <dgm:cxn modelId="{5EDA2EB0-C316-431E-AECF-BDF10DE09439}" type="presOf" srcId="{FC57DA2D-9AC2-4423-BA1D-76E3B5D8F574}" destId="{AD45C749-17CD-4687-A2F1-FD50767618E2}" srcOrd="1" destOrd="0" presId="urn:microsoft.com/office/officeart/2005/8/layout/vList4#1"/>
    <dgm:cxn modelId="{FBD06BD0-CEDC-4208-A99A-1734950934AF}" type="presOf" srcId="{FC57DA2D-9AC2-4423-BA1D-76E3B5D8F574}" destId="{2F4579AA-35AB-4B01-AAE7-F2C3069BC13D}" srcOrd="0" destOrd="0" presId="urn:microsoft.com/office/officeart/2005/8/layout/vList4#1"/>
    <dgm:cxn modelId="{34CA4FD3-DF74-4037-BD6B-88E9AE1A0E52}" type="presOf" srcId="{F1D667B9-EB3A-48A3-A1F9-E9D4DC65959A}" destId="{2F1E1345-CE30-402A-953C-1009009DD316}" srcOrd="0" destOrd="0" presId="urn:microsoft.com/office/officeart/2005/8/layout/vList4#1"/>
    <dgm:cxn modelId="{03EB5AE2-68DF-4423-8181-B8A0C9FFF951}" type="presOf" srcId="{CD3E8AFD-1ED6-4251-8B40-2C283E9369D5}" destId="{49804F77-3147-4AD8-B0A1-E1123EC6E2C0}" srcOrd="0" destOrd="0" presId="urn:microsoft.com/office/officeart/2005/8/layout/vList4#1"/>
    <dgm:cxn modelId="{89DFD7E5-BAEB-46F3-97C1-CAA76C91A125}" type="presOf" srcId="{03C3F623-7D4F-4A4F-9CC8-4EB9CBDA9C66}" destId="{10207D15-5AE6-456F-B181-47F20D049606}" srcOrd="0" destOrd="0" presId="urn:microsoft.com/office/officeart/2005/8/layout/vList4#1"/>
    <dgm:cxn modelId="{209D87AC-184D-451C-B6A2-272B07E6D64C}" type="presParOf" srcId="{49804F77-3147-4AD8-B0A1-E1123EC6E2C0}" destId="{F5AE0F8C-5417-4568-84FA-9E69A583D654}" srcOrd="0" destOrd="0" presId="urn:microsoft.com/office/officeart/2005/8/layout/vList4#1"/>
    <dgm:cxn modelId="{BDEE510F-93EC-4561-A1B3-275E02FE6CC3}" type="presParOf" srcId="{F5AE0F8C-5417-4568-84FA-9E69A583D654}" destId="{10207D15-5AE6-456F-B181-47F20D049606}" srcOrd="0" destOrd="0" presId="urn:microsoft.com/office/officeart/2005/8/layout/vList4#1"/>
    <dgm:cxn modelId="{AC5AFA45-37C2-4D6A-8EBE-DBD9838A56F3}" type="presParOf" srcId="{F5AE0F8C-5417-4568-84FA-9E69A583D654}" destId="{1918FC97-5768-4177-A57F-3B26C702E374}" srcOrd="1" destOrd="0" presId="urn:microsoft.com/office/officeart/2005/8/layout/vList4#1"/>
    <dgm:cxn modelId="{E443DA36-325A-4E94-B65C-1A3BC5B89D46}" type="presParOf" srcId="{F5AE0F8C-5417-4568-84FA-9E69A583D654}" destId="{101B0228-A9BB-4681-9140-FC217E82E006}" srcOrd="2" destOrd="0" presId="urn:microsoft.com/office/officeart/2005/8/layout/vList4#1"/>
    <dgm:cxn modelId="{035F1C7E-139B-453E-BE42-9FBED873952C}" type="presParOf" srcId="{49804F77-3147-4AD8-B0A1-E1123EC6E2C0}" destId="{DEBD8A0F-2322-4193-827F-727B24D74FAE}" srcOrd="1" destOrd="0" presId="urn:microsoft.com/office/officeart/2005/8/layout/vList4#1"/>
    <dgm:cxn modelId="{88DAE60E-0780-476C-8663-3C1B8E948D32}" type="presParOf" srcId="{49804F77-3147-4AD8-B0A1-E1123EC6E2C0}" destId="{E7B1B9F0-493A-495B-92D7-02E8D50BBF3B}" srcOrd="2" destOrd="0" presId="urn:microsoft.com/office/officeart/2005/8/layout/vList4#1"/>
    <dgm:cxn modelId="{F47064A6-F901-40C2-B390-30B4B3B4BB0B}" type="presParOf" srcId="{E7B1B9F0-493A-495B-92D7-02E8D50BBF3B}" destId="{9FB36DD5-C883-43D8-A7C6-B3EDFA2A6770}" srcOrd="0" destOrd="0" presId="urn:microsoft.com/office/officeart/2005/8/layout/vList4#1"/>
    <dgm:cxn modelId="{D73C1E77-BFA3-4B18-A8FC-33617EF42F3D}" type="presParOf" srcId="{E7B1B9F0-493A-495B-92D7-02E8D50BBF3B}" destId="{E708CFC0-76CB-4E72-B8D1-24DBB71C3A2C}" srcOrd="1" destOrd="0" presId="urn:microsoft.com/office/officeart/2005/8/layout/vList4#1"/>
    <dgm:cxn modelId="{42988B60-54F0-43C7-AFA3-E5168806D42E}" type="presParOf" srcId="{E7B1B9F0-493A-495B-92D7-02E8D50BBF3B}" destId="{CC43094D-0FC0-416C-A706-810205655C09}" srcOrd="2" destOrd="0" presId="urn:microsoft.com/office/officeart/2005/8/layout/vList4#1"/>
    <dgm:cxn modelId="{CECD6FC4-F7A4-4BDA-A446-BFF96BB65067}" type="presParOf" srcId="{49804F77-3147-4AD8-B0A1-E1123EC6E2C0}" destId="{1657AEDB-DBC0-43E5-BBE5-15DD799A1954}" srcOrd="3" destOrd="0" presId="urn:microsoft.com/office/officeart/2005/8/layout/vList4#1"/>
    <dgm:cxn modelId="{F1087795-1AB8-4790-981F-0B17CD098F46}" type="presParOf" srcId="{49804F77-3147-4AD8-B0A1-E1123EC6E2C0}" destId="{64C0109F-FACE-4982-87D0-2175B7644E99}" srcOrd="4" destOrd="0" presId="urn:microsoft.com/office/officeart/2005/8/layout/vList4#1"/>
    <dgm:cxn modelId="{E522F91E-E7E1-4E78-9C92-2A5CA9C80D67}" type="presParOf" srcId="{64C0109F-FACE-4982-87D0-2175B7644E99}" destId="{2F4579AA-35AB-4B01-AAE7-F2C3069BC13D}" srcOrd="0" destOrd="0" presId="urn:microsoft.com/office/officeart/2005/8/layout/vList4#1"/>
    <dgm:cxn modelId="{7169E1EA-B1F5-490F-AAFD-EC598DC07BD0}" type="presParOf" srcId="{64C0109F-FACE-4982-87D0-2175B7644E99}" destId="{4BE5030C-0348-4C03-92AE-76D4C2BF5185}" srcOrd="1" destOrd="0" presId="urn:microsoft.com/office/officeart/2005/8/layout/vList4#1"/>
    <dgm:cxn modelId="{F2255CA0-5B1F-4E8C-9469-045BE5502FC0}" type="presParOf" srcId="{64C0109F-FACE-4982-87D0-2175B7644E99}" destId="{AD45C749-17CD-4687-A2F1-FD50767618E2}" srcOrd="2" destOrd="0" presId="urn:microsoft.com/office/officeart/2005/8/layout/vList4#1"/>
    <dgm:cxn modelId="{3A6C91BE-5E10-4A8C-BB67-9B81E12101FF}" type="presParOf" srcId="{49804F77-3147-4AD8-B0A1-E1123EC6E2C0}" destId="{2397C9E0-4B2C-4828-BAA5-0B822777DBED}" srcOrd="5" destOrd="0" presId="urn:microsoft.com/office/officeart/2005/8/layout/vList4#1"/>
    <dgm:cxn modelId="{7CA9C2E7-914E-4856-B40D-97D1F14F9B4F}" type="presParOf" srcId="{49804F77-3147-4AD8-B0A1-E1123EC6E2C0}" destId="{3B06833A-F899-4A7B-BE2E-61509AD5F789}" srcOrd="6" destOrd="0" presId="urn:microsoft.com/office/officeart/2005/8/layout/vList4#1"/>
    <dgm:cxn modelId="{3BA90AF4-A994-4D88-B739-E49E159F89F3}" type="presParOf" srcId="{3B06833A-F899-4A7B-BE2E-61509AD5F789}" destId="{2F1E1345-CE30-402A-953C-1009009DD316}" srcOrd="0" destOrd="0" presId="urn:microsoft.com/office/officeart/2005/8/layout/vList4#1"/>
    <dgm:cxn modelId="{07AA1D70-819E-4FEB-8FFD-88505D56322A}" type="presParOf" srcId="{3B06833A-F899-4A7B-BE2E-61509AD5F789}" destId="{9EB785D6-78B5-4799-8760-92B2A224E839}" srcOrd="1" destOrd="0" presId="urn:microsoft.com/office/officeart/2005/8/layout/vList4#1"/>
    <dgm:cxn modelId="{9FEAE0E6-2FA2-4CC4-B96E-E84EE1C6BB70}" type="presParOf" srcId="{3B06833A-F899-4A7B-BE2E-61509AD5F789}" destId="{0DE7C287-3285-49EE-9ECE-73AC9E33DE6C}"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3E8AFD-1ED6-4251-8B40-2C283E9369D5}" type="doc">
      <dgm:prSet loTypeId="urn:microsoft.com/office/officeart/2005/8/layout/vList4#1" loCatId="list" qsTypeId="urn:microsoft.com/office/officeart/2005/8/quickstyle/simple1" qsCatId="simple" csTypeId="urn:microsoft.com/office/officeart/2005/8/colors/accent4_2" csCatId="accent4" phldr="1"/>
      <dgm:spPr/>
      <dgm:t>
        <a:bodyPr/>
        <a:lstStyle/>
        <a:p>
          <a:endParaRPr lang="en-US"/>
        </a:p>
      </dgm:t>
    </dgm:pt>
    <dgm:pt modelId="{03C3F623-7D4F-4A4F-9CC8-4EB9CBDA9C66}">
      <dgm:prSet phldrT="[Text]" custT="1"/>
      <dgm:spPr>
        <a:solidFill>
          <a:schemeClr val="accent4">
            <a:lumMod val="50000"/>
          </a:schemeClr>
        </a:solidFill>
      </dgm:spPr>
      <dgm:t>
        <a:bodyPr/>
        <a:lstStyle/>
        <a:p>
          <a:r>
            <a:rPr lang="en-US" sz="2200" dirty="0"/>
            <a:t>Identify the five competitive forces and explain how they determine an industry’s profit potential.</a:t>
          </a:r>
          <a:endParaRPr lang="en-US" sz="2200" dirty="0">
            <a:latin typeface="+mn-lt"/>
          </a:endParaRPr>
        </a:p>
      </dgm:t>
    </dgm:pt>
    <dgm:pt modelId="{84FE30EF-D6A1-4CA9-B918-1749C61EBDE4}" type="parTrans" cxnId="{47A4710D-FF83-4AED-9C6E-D8EFA4C999FD}">
      <dgm:prSet/>
      <dgm:spPr/>
      <dgm:t>
        <a:bodyPr/>
        <a:lstStyle/>
        <a:p>
          <a:endParaRPr lang="en-US" sz="2200">
            <a:latin typeface="+mn-lt"/>
          </a:endParaRPr>
        </a:p>
      </dgm:t>
    </dgm:pt>
    <dgm:pt modelId="{C6C3505C-8266-4C61-9596-DD56CBDD9170}" type="sibTrans" cxnId="{47A4710D-FF83-4AED-9C6E-D8EFA4C999FD}">
      <dgm:prSet/>
      <dgm:spPr/>
      <dgm:t>
        <a:bodyPr/>
        <a:lstStyle/>
        <a:p>
          <a:endParaRPr lang="en-US" sz="2200">
            <a:latin typeface="+mn-lt"/>
          </a:endParaRPr>
        </a:p>
      </dgm:t>
    </dgm:pt>
    <dgm:pt modelId="{4CAED787-3742-4914-BFAD-E53CB76FC3EB}">
      <dgm:prSet phldrT="[Text]" custT="1"/>
      <dgm:spPr>
        <a:solidFill>
          <a:schemeClr val="accent4">
            <a:lumMod val="50000"/>
          </a:schemeClr>
        </a:solidFill>
      </dgm:spPr>
      <dgm:t>
        <a:bodyPr/>
        <a:lstStyle/>
        <a:p>
          <a:pPr algn="l"/>
          <a:r>
            <a:rPr lang="en-US" sz="2200" dirty="0"/>
            <a:t>Define strategic groups and describe their influence on the firm.</a:t>
          </a:r>
          <a:endParaRPr lang="en-US" sz="2200" dirty="0">
            <a:latin typeface="+mn-lt"/>
          </a:endParaRPr>
        </a:p>
      </dgm:t>
    </dgm:pt>
    <dgm:pt modelId="{A95570B1-40ED-4583-8FD8-99BDBC425B75}" type="parTrans" cxnId="{7CF0B16A-4B37-4571-835B-F6D1EB7A800A}">
      <dgm:prSet/>
      <dgm:spPr/>
      <dgm:t>
        <a:bodyPr/>
        <a:lstStyle/>
        <a:p>
          <a:endParaRPr lang="en-US" sz="2200">
            <a:latin typeface="+mn-lt"/>
          </a:endParaRPr>
        </a:p>
      </dgm:t>
    </dgm:pt>
    <dgm:pt modelId="{D2E7EB39-0725-4F77-9AD8-340C81CB6933}" type="sibTrans" cxnId="{7CF0B16A-4B37-4571-835B-F6D1EB7A800A}">
      <dgm:prSet/>
      <dgm:spPr/>
      <dgm:t>
        <a:bodyPr/>
        <a:lstStyle/>
        <a:p>
          <a:endParaRPr lang="en-US" sz="2200">
            <a:latin typeface="+mn-lt"/>
          </a:endParaRPr>
        </a:p>
      </dgm:t>
    </dgm:pt>
    <dgm:pt modelId="{FC57DA2D-9AC2-4423-BA1D-76E3B5D8F574}">
      <dgm:prSet phldrT="[Text]" custT="1"/>
      <dgm:spPr>
        <a:solidFill>
          <a:schemeClr val="accent4">
            <a:lumMod val="50000"/>
          </a:schemeClr>
        </a:solidFill>
      </dgm:spPr>
      <dgm:t>
        <a:bodyPr/>
        <a:lstStyle/>
        <a:p>
          <a:r>
            <a:rPr lang="en-US" sz="2200" dirty="0"/>
            <a:t>Describe what firms need to know about their competitors and different methods (including ethical standards) used to collect intelligence about them.</a:t>
          </a:r>
          <a:endParaRPr lang="en-US" sz="2200" dirty="0">
            <a:latin typeface="+mn-lt"/>
          </a:endParaRPr>
        </a:p>
      </dgm:t>
    </dgm:pt>
    <dgm:pt modelId="{34733217-6E21-4937-9B65-6DCA792FC2D0}" type="parTrans" cxnId="{9818768D-1E8B-462B-BA1D-30AFE64A3555}">
      <dgm:prSet/>
      <dgm:spPr/>
      <dgm:t>
        <a:bodyPr/>
        <a:lstStyle/>
        <a:p>
          <a:endParaRPr lang="en-US" sz="2200">
            <a:latin typeface="+mn-lt"/>
          </a:endParaRPr>
        </a:p>
      </dgm:t>
    </dgm:pt>
    <dgm:pt modelId="{FF2AA991-C6D6-4FE4-AE96-C114573023CF}" type="sibTrans" cxnId="{9818768D-1E8B-462B-BA1D-30AFE64A3555}">
      <dgm:prSet/>
      <dgm:spPr/>
      <dgm:t>
        <a:bodyPr/>
        <a:lstStyle/>
        <a:p>
          <a:endParaRPr lang="en-US" sz="2200">
            <a:latin typeface="+mn-lt"/>
          </a:endParaRPr>
        </a:p>
      </dgm:t>
    </dgm:pt>
    <dgm:pt modelId="{49804F77-3147-4AD8-B0A1-E1123EC6E2C0}" type="pres">
      <dgm:prSet presAssocID="{CD3E8AFD-1ED6-4251-8B40-2C283E9369D5}" presName="linear" presStyleCnt="0">
        <dgm:presLayoutVars>
          <dgm:dir/>
          <dgm:resizeHandles val="exact"/>
        </dgm:presLayoutVars>
      </dgm:prSet>
      <dgm:spPr/>
    </dgm:pt>
    <dgm:pt modelId="{F5AE0F8C-5417-4568-84FA-9E69A583D654}" type="pres">
      <dgm:prSet presAssocID="{03C3F623-7D4F-4A4F-9CC8-4EB9CBDA9C66}" presName="comp" presStyleCnt="0"/>
      <dgm:spPr/>
    </dgm:pt>
    <dgm:pt modelId="{10207D15-5AE6-456F-B181-47F20D049606}" type="pres">
      <dgm:prSet presAssocID="{03C3F623-7D4F-4A4F-9CC8-4EB9CBDA9C66}" presName="box" presStyleLbl="node1" presStyleIdx="0" presStyleCnt="3" custScaleY="82716" custLinFactNeighborY="-4471"/>
      <dgm:spPr/>
    </dgm:pt>
    <dgm:pt modelId="{1918FC97-5768-4177-A57F-3B26C702E374}" type="pres">
      <dgm:prSet presAssocID="{03C3F623-7D4F-4A4F-9CC8-4EB9CBDA9C66}" presName="img" presStyleLbl="fgImgPlace1" presStyleIdx="0" presStyleCnt="3" custScaleX="51753" custScaleY="64255"/>
      <dgm:spPr>
        <a:blipFill rotWithShape="0">
          <a:blip xmlns:r="http://schemas.openxmlformats.org/officeDocument/2006/relationships" r:embed="rId1"/>
          <a:stretch>
            <a:fillRect/>
          </a:stretch>
        </a:blipFill>
        <a:ln w="57150">
          <a:solidFill>
            <a:schemeClr val="tx1"/>
          </a:solidFill>
        </a:ln>
      </dgm:spPr>
    </dgm:pt>
    <dgm:pt modelId="{101B0228-A9BB-4681-9140-FC217E82E006}" type="pres">
      <dgm:prSet presAssocID="{03C3F623-7D4F-4A4F-9CC8-4EB9CBDA9C66}" presName="text" presStyleLbl="node1" presStyleIdx="0" presStyleCnt="3">
        <dgm:presLayoutVars>
          <dgm:bulletEnabled val="1"/>
        </dgm:presLayoutVars>
      </dgm:prSet>
      <dgm:spPr/>
    </dgm:pt>
    <dgm:pt modelId="{DEBD8A0F-2322-4193-827F-727B24D74FAE}" type="pres">
      <dgm:prSet presAssocID="{C6C3505C-8266-4C61-9596-DD56CBDD9170}" presName="spacer" presStyleCnt="0"/>
      <dgm:spPr/>
    </dgm:pt>
    <dgm:pt modelId="{E7B1B9F0-493A-495B-92D7-02E8D50BBF3B}" type="pres">
      <dgm:prSet presAssocID="{4CAED787-3742-4914-BFAD-E53CB76FC3EB}" presName="comp" presStyleCnt="0"/>
      <dgm:spPr/>
    </dgm:pt>
    <dgm:pt modelId="{9FB36DD5-C883-43D8-A7C6-B3EDFA2A6770}" type="pres">
      <dgm:prSet presAssocID="{4CAED787-3742-4914-BFAD-E53CB76FC3EB}" presName="box" presStyleLbl="node1" presStyleIdx="1" presStyleCnt="3" custScaleY="92981"/>
      <dgm:spPr/>
    </dgm:pt>
    <dgm:pt modelId="{E708CFC0-76CB-4E72-B8D1-24DBB71C3A2C}" type="pres">
      <dgm:prSet presAssocID="{4CAED787-3742-4914-BFAD-E53CB76FC3EB}" presName="img" presStyleLbl="fgImgPlace1" presStyleIdx="1" presStyleCnt="3" custScaleX="51753" custScaleY="65520"/>
      <dgm:spPr>
        <a:blipFill rotWithShape="0">
          <a:blip xmlns:r="http://schemas.openxmlformats.org/officeDocument/2006/relationships" r:embed="rId1"/>
          <a:stretch>
            <a:fillRect/>
          </a:stretch>
        </a:blipFill>
        <a:ln w="57150"/>
      </dgm:spPr>
    </dgm:pt>
    <dgm:pt modelId="{CC43094D-0FC0-416C-A706-810205655C09}" type="pres">
      <dgm:prSet presAssocID="{4CAED787-3742-4914-BFAD-E53CB76FC3EB}" presName="text" presStyleLbl="node1" presStyleIdx="1" presStyleCnt="3">
        <dgm:presLayoutVars>
          <dgm:bulletEnabled val="1"/>
        </dgm:presLayoutVars>
      </dgm:prSet>
      <dgm:spPr/>
    </dgm:pt>
    <dgm:pt modelId="{1657AEDB-DBC0-43E5-BBE5-15DD799A1954}" type="pres">
      <dgm:prSet presAssocID="{D2E7EB39-0725-4F77-9AD8-340C81CB6933}" presName="spacer" presStyleCnt="0"/>
      <dgm:spPr/>
    </dgm:pt>
    <dgm:pt modelId="{64C0109F-FACE-4982-87D0-2175B7644E99}" type="pres">
      <dgm:prSet presAssocID="{FC57DA2D-9AC2-4423-BA1D-76E3B5D8F574}" presName="comp" presStyleCnt="0"/>
      <dgm:spPr/>
    </dgm:pt>
    <dgm:pt modelId="{2F4579AA-35AB-4B01-AAE7-F2C3069BC13D}" type="pres">
      <dgm:prSet presAssocID="{FC57DA2D-9AC2-4423-BA1D-76E3B5D8F574}" presName="box" presStyleLbl="node1" presStyleIdx="2" presStyleCnt="3" custScaleY="97693"/>
      <dgm:spPr/>
    </dgm:pt>
    <dgm:pt modelId="{4BE5030C-0348-4C03-92AE-76D4C2BF5185}" type="pres">
      <dgm:prSet presAssocID="{FC57DA2D-9AC2-4423-BA1D-76E3B5D8F574}" presName="img" presStyleLbl="fgImgPlace1" presStyleIdx="2" presStyleCnt="3" custScaleX="51753" custScaleY="59241"/>
      <dgm:spPr>
        <a:blipFill rotWithShape="0">
          <a:blip xmlns:r="http://schemas.openxmlformats.org/officeDocument/2006/relationships" r:embed="rId1"/>
          <a:stretch>
            <a:fillRect/>
          </a:stretch>
        </a:blipFill>
        <a:ln w="57150"/>
      </dgm:spPr>
    </dgm:pt>
    <dgm:pt modelId="{AD45C749-17CD-4687-A2F1-FD50767618E2}" type="pres">
      <dgm:prSet presAssocID="{FC57DA2D-9AC2-4423-BA1D-76E3B5D8F574}" presName="text" presStyleLbl="node1" presStyleIdx="2" presStyleCnt="3">
        <dgm:presLayoutVars>
          <dgm:bulletEnabled val="1"/>
        </dgm:presLayoutVars>
      </dgm:prSet>
      <dgm:spPr/>
    </dgm:pt>
  </dgm:ptLst>
  <dgm:cxnLst>
    <dgm:cxn modelId="{47A4710D-FF83-4AED-9C6E-D8EFA4C999FD}" srcId="{CD3E8AFD-1ED6-4251-8B40-2C283E9369D5}" destId="{03C3F623-7D4F-4A4F-9CC8-4EB9CBDA9C66}" srcOrd="0" destOrd="0" parTransId="{84FE30EF-D6A1-4CA9-B918-1749C61EBDE4}" sibTransId="{C6C3505C-8266-4C61-9596-DD56CBDD9170}"/>
    <dgm:cxn modelId="{9DE42A21-9C18-4A96-8183-60FC502587BD}" type="presOf" srcId="{FC57DA2D-9AC2-4423-BA1D-76E3B5D8F574}" destId="{2F4579AA-35AB-4B01-AAE7-F2C3069BC13D}" srcOrd="0" destOrd="0" presId="urn:microsoft.com/office/officeart/2005/8/layout/vList4#1"/>
    <dgm:cxn modelId="{59316A2D-783C-4E12-A95D-06EAEA7D9B69}" type="presOf" srcId="{4CAED787-3742-4914-BFAD-E53CB76FC3EB}" destId="{9FB36DD5-C883-43D8-A7C6-B3EDFA2A6770}" srcOrd="0" destOrd="0" presId="urn:microsoft.com/office/officeart/2005/8/layout/vList4#1"/>
    <dgm:cxn modelId="{DE8CA831-C50E-48AE-9BD6-0C4BBA686A60}" type="presOf" srcId="{CD3E8AFD-1ED6-4251-8B40-2C283E9369D5}" destId="{49804F77-3147-4AD8-B0A1-E1123EC6E2C0}" srcOrd="0" destOrd="0" presId="urn:microsoft.com/office/officeart/2005/8/layout/vList4#1"/>
    <dgm:cxn modelId="{169FAB45-3EF4-4D54-B67D-28A1E75D898B}" type="presOf" srcId="{FC57DA2D-9AC2-4423-BA1D-76E3B5D8F574}" destId="{AD45C749-17CD-4687-A2F1-FD50767618E2}" srcOrd="1" destOrd="0" presId="urn:microsoft.com/office/officeart/2005/8/layout/vList4#1"/>
    <dgm:cxn modelId="{1DD19F67-6ED2-45C6-B781-424850DF57EC}" type="presOf" srcId="{4CAED787-3742-4914-BFAD-E53CB76FC3EB}" destId="{CC43094D-0FC0-416C-A706-810205655C09}" srcOrd="1" destOrd="0" presId="urn:microsoft.com/office/officeart/2005/8/layout/vList4#1"/>
    <dgm:cxn modelId="{7CF0B16A-4B37-4571-835B-F6D1EB7A800A}" srcId="{CD3E8AFD-1ED6-4251-8B40-2C283E9369D5}" destId="{4CAED787-3742-4914-BFAD-E53CB76FC3EB}" srcOrd="1" destOrd="0" parTransId="{A95570B1-40ED-4583-8FD8-99BDBC425B75}" sibTransId="{D2E7EB39-0725-4F77-9AD8-340C81CB6933}"/>
    <dgm:cxn modelId="{69CAA185-C3F0-4EF0-9890-F70562C88042}" type="presOf" srcId="{03C3F623-7D4F-4A4F-9CC8-4EB9CBDA9C66}" destId="{10207D15-5AE6-456F-B181-47F20D049606}" srcOrd="0" destOrd="0" presId="urn:microsoft.com/office/officeart/2005/8/layout/vList4#1"/>
    <dgm:cxn modelId="{9818768D-1E8B-462B-BA1D-30AFE64A3555}" srcId="{CD3E8AFD-1ED6-4251-8B40-2C283E9369D5}" destId="{FC57DA2D-9AC2-4423-BA1D-76E3B5D8F574}" srcOrd="2" destOrd="0" parTransId="{34733217-6E21-4937-9B65-6DCA792FC2D0}" sibTransId="{FF2AA991-C6D6-4FE4-AE96-C114573023CF}"/>
    <dgm:cxn modelId="{72CBD1E5-01C8-4926-8808-26D58AA05B48}" type="presOf" srcId="{03C3F623-7D4F-4A4F-9CC8-4EB9CBDA9C66}" destId="{101B0228-A9BB-4681-9140-FC217E82E006}" srcOrd="1" destOrd="0" presId="urn:microsoft.com/office/officeart/2005/8/layout/vList4#1"/>
    <dgm:cxn modelId="{894BC236-B6EF-49E0-A9AB-951D70FDEC73}" type="presParOf" srcId="{49804F77-3147-4AD8-B0A1-E1123EC6E2C0}" destId="{F5AE0F8C-5417-4568-84FA-9E69A583D654}" srcOrd="0" destOrd="0" presId="urn:microsoft.com/office/officeart/2005/8/layout/vList4#1"/>
    <dgm:cxn modelId="{AC9C063E-774C-4137-AA7A-1C02934028C2}" type="presParOf" srcId="{F5AE0F8C-5417-4568-84FA-9E69A583D654}" destId="{10207D15-5AE6-456F-B181-47F20D049606}" srcOrd="0" destOrd="0" presId="urn:microsoft.com/office/officeart/2005/8/layout/vList4#1"/>
    <dgm:cxn modelId="{67BC4BBA-09BF-4407-828D-047C1DAA655F}" type="presParOf" srcId="{F5AE0F8C-5417-4568-84FA-9E69A583D654}" destId="{1918FC97-5768-4177-A57F-3B26C702E374}" srcOrd="1" destOrd="0" presId="urn:microsoft.com/office/officeart/2005/8/layout/vList4#1"/>
    <dgm:cxn modelId="{DED8CEA2-E8D2-4470-B09A-E6CED1F14E5C}" type="presParOf" srcId="{F5AE0F8C-5417-4568-84FA-9E69A583D654}" destId="{101B0228-A9BB-4681-9140-FC217E82E006}" srcOrd="2" destOrd="0" presId="urn:microsoft.com/office/officeart/2005/8/layout/vList4#1"/>
    <dgm:cxn modelId="{DF2F1CBA-B5AC-4491-BCFF-298A09722E0B}" type="presParOf" srcId="{49804F77-3147-4AD8-B0A1-E1123EC6E2C0}" destId="{DEBD8A0F-2322-4193-827F-727B24D74FAE}" srcOrd="1" destOrd="0" presId="urn:microsoft.com/office/officeart/2005/8/layout/vList4#1"/>
    <dgm:cxn modelId="{1491D26D-8EDC-4733-B7DB-4C2F03C7B0E7}" type="presParOf" srcId="{49804F77-3147-4AD8-B0A1-E1123EC6E2C0}" destId="{E7B1B9F0-493A-495B-92D7-02E8D50BBF3B}" srcOrd="2" destOrd="0" presId="urn:microsoft.com/office/officeart/2005/8/layout/vList4#1"/>
    <dgm:cxn modelId="{56FE6CD8-E918-4E91-B052-6A3AEC76686E}" type="presParOf" srcId="{E7B1B9F0-493A-495B-92D7-02E8D50BBF3B}" destId="{9FB36DD5-C883-43D8-A7C6-B3EDFA2A6770}" srcOrd="0" destOrd="0" presId="urn:microsoft.com/office/officeart/2005/8/layout/vList4#1"/>
    <dgm:cxn modelId="{6C6387FB-312B-4999-B106-E07BFC5111EE}" type="presParOf" srcId="{E7B1B9F0-493A-495B-92D7-02E8D50BBF3B}" destId="{E708CFC0-76CB-4E72-B8D1-24DBB71C3A2C}" srcOrd="1" destOrd="0" presId="urn:microsoft.com/office/officeart/2005/8/layout/vList4#1"/>
    <dgm:cxn modelId="{B5AB809E-27CB-46EE-8F80-BB4213C75332}" type="presParOf" srcId="{E7B1B9F0-493A-495B-92D7-02E8D50BBF3B}" destId="{CC43094D-0FC0-416C-A706-810205655C09}" srcOrd="2" destOrd="0" presId="urn:microsoft.com/office/officeart/2005/8/layout/vList4#1"/>
    <dgm:cxn modelId="{4375F368-3574-456A-8849-7A7EF125CA34}" type="presParOf" srcId="{49804F77-3147-4AD8-B0A1-E1123EC6E2C0}" destId="{1657AEDB-DBC0-43E5-BBE5-15DD799A1954}" srcOrd="3" destOrd="0" presId="urn:microsoft.com/office/officeart/2005/8/layout/vList4#1"/>
    <dgm:cxn modelId="{C9295549-20EC-4337-AAC7-8405D2D2EF48}" type="presParOf" srcId="{49804F77-3147-4AD8-B0A1-E1123EC6E2C0}" destId="{64C0109F-FACE-4982-87D0-2175B7644E99}" srcOrd="4" destOrd="0" presId="urn:microsoft.com/office/officeart/2005/8/layout/vList4#1"/>
    <dgm:cxn modelId="{C2465B29-5430-4029-921F-4D75FCBB5E3B}" type="presParOf" srcId="{64C0109F-FACE-4982-87D0-2175B7644E99}" destId="{2F4579AA-35AB-4B01-AAE7-F2C3069BC13D}" srcOrd="0" destOrd="0" presId="urn:microsoft.com/office/officeart/2005/8/layout/vList4#1"/>
    <dgm:cxn modelId="{A6EDCED3-7471-4FDA-9D0B-2FA789E7E798}" type="presParOf" srcId="{64C0109F-FACE-4982-87D0-2175B7644E99}" destId="{4BE5030C-0348-4C03-92AE-76D4C2BF5185}" srcOrd="1" destOrd="0" presId="urn:microsoft.com/office/officeart/2005/8/layout/vList4#1"/>
    <dgm:cxn modelId="{0D63E209-8A6E-42F0-96BF-E610A5113D9B}" type="presParOf" srcId="{64C0109F-FACE-4982-87D0-2175B7644E99}" destId="{AD45C749-17CD-4687-A2F1-FD50767618E2}"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3FFC74-3084-47DD-84B6-6018924CFEDA}" type="doc">
      <dgm:prSet loTypeId="urn:microsoft.com/office/officeart/2005/8/layout/hList6" loCatId="list" qsTypeId="urn:microsoft.com/office/officeart/2005/8/quickstyle/simple1" qsCatId="simple" csTypeId="urn:microsoft.com/office/officeart/2005/8/colors/accent6_5" csCatId="accent6" phldr="1"/>
      <dgm:spPr/>
      <dgm:t>
        <a:bodyPr/>
        <a:lstStyle/>
        <a:p>
          <a:endParaRPr lang="en-US"/>
        </a:p>
      </dgm:t>
    </dgm:pt>
    <dgm:pt modelId="{88232D5B-FB2E-4D95-A885-E56E5DCCAE37}">
      <dgm:prSet phldrT="[Text]" custT="1"/>
      <dgm:spPr/>
      <dgm:t>
        <a:bodyPr/>
        <a:lstStyle/>
        <a:p>
          <a:pPr algn="l"/>
          <a:r>
            <a:rPr lang="en-US" sz="2000" b="0" i="0" dirty="0">
              <a:solidFill>
                <a:schemeClr val="tx1"/>
              </a:solidFill>
            </a:rPr>
            <a:t>Scanning is</a:t>
          </a:r>
          <a:r>
            <a:rPr lang="en-US" sz="2000" b="0" dirty="0">
              <a:solidFill>
                <a:schemeClr val="tx1"/>
              </a:solidFill>
            </a:rPr>
            <a:t> </a:t>
          </a:r>
          <a:r>
            <a:rPr lang="en-US" sz="2000" dirty="0">
              <a:solidFill>
                <a:schemeClr val="tx1"/>
              </a:solidFill>
            </a:rPr>
            <a:t>the study of all segments in the general environment. Through scanning, firms identify early signals of potential changes in the general environment and detect changes that are already underway.</a:t>
          </a:r>
        </a:p>
      </dgm:t>
    </dgm:pt>
    <dgm:pt modelId="{107D1C46-2F38-49A9-AFAD-677DD0E41301}" type="parTrans" cxnId="{46C9DB86-3DFD-4C6A-B87B-8EFF0E983E1B}">
      <dgm:prSet/>
      <dgm:spPr/>
      <dgm:t>
        <a:bodyPr/>
        <a:lstStyle/>
        <a:p>
          <a:endParaRPr lang="en-US"/>
        </a:p>
      </dgm:t>
    </dgm:pt>
    <dgm:pt modelId="{466E00EF-1F45-4F66-AE42-165AA97430C4}" type="sibTrans" cxnId="{46C9DB86-3DFD-4C6A-B87B-8EFF0E983E1B}">
      <dgm:prSet/>
      <dgm:spPr/>
      <dgm:t>
        <a:bodyPr/>
        <a:lstStyle/>
        <a:p>
          <a:endParaRPr lang="en-US"/>
        </a:p>
      </dgm:t>
    </dgm:pt>
    <dgm:pt modelId="{5DAD1076-1481-4BC3-A7D1-B1930B6359C0}">
      <dgm:prSet custT="1"/>
      <dgm:spPr/>
      <dgm:t>
        <a:bodyPr/>
        <a:lstStyle/>
        <a:p>
          <a:pPr algn="l">
            <a:spcAft>
              <a:spcPts val="240"/>
            </a:spcAft>
          </a:pPr>
          <a:r>
            <a:rPr lang="en-US" sz="2000" dirty="0">
              <a:solidFill>
                <a:schemeClr val="tx1"/>
              </a:solidFill>
            </a:rPr>
            <a:t>Scanning often </a:t>
          </a:r>
        </a:p>
        <a:p>
          <a:pPr algn="l">
            <a:spcAft>
              <a:spcPts val="240"/>
            </a:spcAft>
          </a:pPr>
          <a:r>
            <a:rPr lang="en-US" sz="2000" dirty="0">
              <a:solidFill>
                <a:schemeClr val="tx1"/>
              </a:solidFill>
            </a:rPr>
            <a:t>reveals ambiguous, incomplete or unconnected data and information. Environmental scanning is challenging but critically important for firms, especially those competing in highly volatile environment.</a:t>
          </a:r>
        </a:p>
      </dgm:t>
    </dgm:pt>
    <dgm:pt modelId="{F171A7FB-201D-4E33-B29D-A2338A9EAF3B}" type="parTrans" cxnId="{9C2586E6-5912-428C-8D8E-F197D8C802E6}">
      <dgm:prSet/>
      <dgm:spPr/>
      <dgm:t>
        <a:bodyPr/>
        <a:lstStyle/>
        <a:p>
          <a:endParaRPr lang="en-US"/>
        </a:p>
      </dgm:t>
    </dgm:pt>
    <dgm:pt modelId="{30E520CE-54AC-4BCB-B2AC-BEDF0104DD27}" type="sibTrans" cxnId="{9C2586E6-5912-428C-8D8E-F197D8C802E6}">
      <dgm:prSet/>
      <dgm:spPr/>
      <dgm:t>
        <a:bodyPr/>
        <a:lstStyle/>
        <a:p>
          <a:endParaRPr lang="en-US"/>
        </a:p>
      </dgm:t>
    </dgm:pt>
    <dgm:pt modelId="{AE89A767-3FC6-4D2D-A9FD-FB90CEE576FA}">
      <dgm:prSet phldrT="[Text]" custT="1"/>
      <dgm:spPr/>
      <dgm:t>
        <a:bodyPr/>
        <a:lstStyle/>
        <a:p>
          <a:pPr algn="l"/>
          <a:r>
            <a:rPr lang="en-US" sz="2000" dirty="0">
              <a:solidFill>
                <a:schemeClr val="tx1"/>
              </a:solidFill>
            </a:rPr>
            <a:t>Many firms use special software to reduce the trade-off between an important missed event and false alarm rates. Also, the Internet provides significant opportunities for scanning.</a:t>
          </a:r>
        </a:p>
      </dgm:t>
    </dgm:pt>
    <dgm:pt modelId="{DB3EF348-C213-40DD-99A8-42962DDD2555}" type="parTrans" cxnId="{FAB9E28E-03FC-4121-B0C3-9C1DF75B032B}">
      <dgm:prSet/>
      <dgm:spPr/>
      <dgm:t>
        <a:bodyPr/>
        <a:lstStyle/>
        <a:p>
          <a:endParaRPr lang="en-US"/>
        </a:p>
      </dgm:t>
    </dgm:pt>
    <dgm:pt modelId="{5B42B186-D817-442E-8BC4-64F83527B6CE}" type="sibTrans" cxnId="{FAB9E28E-03FC-4121-B0C3-9C1DF75B032B}">
      <dgm:prSet/>
      <dgm:spPr/>
      <dgm:t>
        <a:bodyPr/>
        <a:lstStyle/>
        <a:p>
          <a:endParaRPr lang="en-US"/>
        </a:p>
      </dgm:t>
    </dgm:pt>
    <dgm:pt modelId="{25690E55-AAF2-4DA7-A28C-9CFE2B13138A}" type="pres">
      <dgm:prSet presAssocID="{5E3FFC74-3084-47DD-84B6-6018924CFEDA}" presName="Name0" presStyleCnt="0">
        <dgm:presLayoutVars>
          <dgm:dir/>
          <dgm:resizeHandles val="exact"/>
        </dgm:presLayoutVars>
      </dgm:prSet>
      <dgm:spPr/>
    </dgm:pt>
    <dgm:pt modelId="{C2C8942F-0843-4058-AE29-9135F380D28F}" type="pres">
      <dgm:prSet presAssocID="{88232D5B-FB2E-4D95-A885-E56E5DCCAE37}" presName="node" presStyleLbl="node1" presStyleIdx="0" presStyleCnt="3">
        <dgm:presLayoutVars>
          <dgm:bulletEnabled val="1"/>
        </dgm:presLayoutVars>
      </dgm:prSet>
      <dgm:spPr/>
    </dgm:pt>
    <dgm:pt modelId="{E76CF1B5-92EB-428E-808C-36C4EAAB0D33}" type="pres">
      <dgm:prSet presAssocID="{466E00EF-1F45-4F66-AE42-165AA97430C4}" presName="sibTrans" presStyleCnt="0"/>
      <dgm:spPr/>
    </dgm:pt>
    <dgm:pt modelId="{3DC4CD47-90F9-42E2-904B-1B1A9D257E68}" type="pres">
      <dgm:prSet presAssocID="{5DAD1076-1481-4BC3-A7D1-B1930B6359C0}" presName="node" presStyleLbl="node1" presStyleIdx="1" presStyleCnt="3">
        <dgm:presLayoutVars>
          <dgm:bulletEnabled val="1"/>
        </dgm:presLayoutVars>
      </dgm:prSet>
      <dgm:spPr/>
    </dgm:pt>
    <dgm:pt modelId="{46CB99D0-9C95-43F1-903B-D5E9722C0396}" type="pres">
      <dgm:prSet presAssocID="{30E520CE-54AC-4BCB-B2AC-BEDF0104DD27}" presName="sibTrans" presStyleCnt="0"/>
      <dgm:spPr/>
    </dgm:pt>
    <dgm:pt modelId="{D65B0C33-52B3-46BD-B2AB-48A1795C742A}" type="pres">
      <dgm:prSet presAssocID="{AE89A767-3FC6-4D2D-A9FD-FB90CEE576FA}" presName="node" presStyleLbl="node1" presStyleIdx="2" presStyleCnt="3">
        <dgm:presLayoutVars>
          <dgm:bulletEnabled val="1"/>
        </dgm:presLayoutVars>
      </dgm:prSet>
      <dgm:spPr/>
    </dgm:pt>
  </dgm:ptLst>
  <dgm:cxnLst>
    <dgm:cxn modelId="{C6F92404-9870-401C-A9D6-DEF33F2D2B3D}" type="presOf" srcId="{5DAD1076-1481-4BC3-A7D1-B1930B6359C0}" destId="{3DC4CD47-90F9-42E2-904B-1B1A9D257E68}" srcOrd="0" destOrd="0" presId="urn:microsoft.com/office/officeart/2005/8/layout/hList6"/>
    <dgm:cxn modelId="{1FC77C05-ED53-452C-9B18-7B2FCA9856AC}" type="presOf" srcId="{5E3FFC74-3084-47DD-84B6-6018924CFEDA}" destId="{25690E55-AAF2-4DA7-A28C-9CFE2B13138A}" srcOrd="0" destOrd="0" presId="urn:microsoft.com/office/officeart/2005/8/layout/hList6"/>
    <dgm:cxn modelId="{1590C44E-E977-46DB-B7E6-FEBB09FF8CBF}" type="presOf" srcId="{88232D5B-FB2E-4D95-A885-E56E5DCCAE37}" destId="{C2C8942F-0843-4058-AE29-9135F380D28F}" srcOrd="0" destOrd="0" presId="urn:microsoft.com/office/officeart/2005/8/layout/hList6"/>
    <dgm:cxn modelId="{46C9DB86-3DFD-4C6A-B87B-8EFF0E983E1B}" srcId="{5E3FFC74-3084-47DD-84B6-6018924CFEDA}" destId="{88232D5B-FB2E-4D95-A885-E56E5DCCAE37}" srcOrd="0" destOrd="0" parTransId="{107D1C46-2F38-49A9-AFAD-677DD0E41301}" sibTransId="{466E00EF-1F45-4F66-AE42-165AA97430C4}"/>
    <dgm:cxn modelId="{FAB9E28E-03FC-4121-B0C3-9C1DF75B032B}" srcId="{5E3FFC74-3084-47DD-84B6-6018924CFEDA}" destId="{AE89A767-3FC6-4D2D-A9FD-FB90CEE576FA}" srcOrd="2" destOrd="0" parTransId="{DB3EF348-C213-40DD-99A8-42962DDD2555}" sibTransId="{5B42B186-D817-442E-8BC4-64F83527B6CE}"/>
    <dgm:cxn modelId="{9C2586E6-5912-428C-8D8E-F197D8C802E6}" srcId="{5E3FFC74-3084-47DD-84B6-6018924CFEDA}" destId="{5DAD1076-1481-4BC3-A7D1-B1930B6359C0}" srcOrd="1" destOrd="0" parTransId="{F171A7FB-201D-4E33-B29D-A2338A9EAF3B}" sibTransId="{30E520CE-54AC-4BCB-B2AC-BEDF0104DD27}"/>
    <dgm:cxn modelId="{8CDD79EF-2108-45F6-8F36-01EFCE730F74}" type="presOf" srcId="{AE89A767-3FC6-4D2D-A9FD-FB90CEE576FA}" destId="{D65B0C33-52B3-46BD-B2AB-48A1795C742A}" srcOrd="0" destOrd="0" presId="urn:microsoft.com/office/officeart/2005/8/layout/hList6"/>
    <dgm:cxn modelId="{63F499B4-4B36-4649-A690-69BFE40D7F62}" type="presParOf" srcId="{25690E55-AAF2-4DA7-A28C-9CFE2B13138A}" destId="{C2C8942F-0843-4058-AE29-9135F380D28F}" srcOrd="0" destOrd="0" presId="urn:microsoft.com/office/officeart/2005/8/layout/hList6"/>
    <dgm:cxn modelId="{349E5CB1-DA58-4224-8B76-90CD40EBD4D7}" type="presParOf" srcId="{25690E55-AAF2-4DA7-A28C-9CFE2B13138A}" destId="{E76CF1B5-92EB-428E-808C-36C4EAAB0D33}" srcOrd="1" destOrd="0" presId="urn:microsoft.com/office/officeart/2005/8/layout/hList6"/>
    <dgm:cxn modelId="{F39E4089-0CDB-4A76-8D3A-AC49E5A54080}" type="presParOf" srcId="{25690E55-AAF2-4DA7-A28C-9CFE2B13138A}" destId="{3DC4CD47-90F9-42E2-904B-1B1A9D257E68}" srcOrd="2" destOrd="0" presId="urn:microsoft.com/office/officeart/2005/8/layout/hList6"/>
    <dgm:cxn modelId="{CD6512B2-8933-43B2-9468-A9961B9F3CF2}" type="presParOf" srcId="{25690E55-AAF2-4DA7-A28C-9CFE2B13138A}" destId="{46CB99D0-9C95-43F1-903B-D5E9722C0396}" srcOrd="3" destOrd="0" presId="urn:microsoft.com/office/officeart/2005/8/layout/hList6"/>
    <dgm:cxn modelId="{463DFE45-9752-475D-B8FA-AC7DB4F0309F}" type="presParOf" srcId="{25690E55-AAF2-4DA7-A28C-9CFE2B13138A}" destId="{D65B0C33-52B3-46BD-B2AB-48A1795C742A}" srcOrd="4"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3FFC74-3084-47DD-84B6-6018924CFEDA}" type="doc">
      <dgm:prSet loTypeId="urn:microsoft.com/office/officeart/2005/8/layout/hList6" loCatId="list" qsTypeId="urn:microsoft.com/office/officeart/2005/8/quickstyle/simple1" qsCatId="simple" csTypeId="urn:microsoft.com/office/officeart/2005/8/colors/accent6_5" csCatId="accent6" phldr="1"/>
      <dgm:spPr/>
      <dgm:t>
        <a:bodyPr/>
        <a:lstStyle/>
        <a:p>
          <a:endParaRPr lang="en-US"/>
        </a:p>
      </dgm:t>
    </dgm:pt>
    <dgm:pt modelId="{88232D5B-FB2E-4D95-A885-E56E5DCCAE37}">
      <dgm:prSet phldrT="[Text]" custT="1"/>
      <dgm:spPr/>
      <dgm:t>
        <a:bodyPr/>
        <a:lstStyle/>
        <a:p>
          <a:pPr algn="l"/>
          <a:r>
            <a:rPr lang="en-US" sz="2000" b="0" i="0" dirty="0">
              <a:solidFill>
                <a:schemeClr val="tx1"/>
              </a:solidFill>
            </a:rPr>
            <a:t>Monitoring involves</a:t>
          </a:r>
          <a:r>
            <a:rPr lang="en-US" sz="2000" b="0" i="1" dirty="0">
              <a:solidFill>
                <a:schemeClr val="tx1"/>
              </a:solidFill>
            </a:rPr>
            <a:t> </a:t>
          </a:r>
          <a:r>
            <a:rPr lang="en-US" sz="2000" dirty="0">
              <a:solidFill>
                <a:schemeClr val="tx1"/>
              </a:solidFill>
            </a:rPr>
            <a:t>analysts observing meaningful environmental changes to see if an important trend is emerging from among those spotted through scanning.</a:t>
          </a:r>
        </a:p>
      </dgm:t>
    </dgm:pt>
    <dgm:pt modelId="{107D1C46-2F38-49A9-AFAD-677DD0E41301}" type="parTrans" cxnId="{46C9DB86-3DFD-4C6A-B87B-8EFF0E983E1B}">
      <dgm:prSet/>
      <dgm:spPr/>
      <dgm:t>
        <a:bodyPr/>
        <a:lstStyle/>
        <a:p>
          <a:endParaRPr lang="en-US"/>
        </a:p>
      </dgm:t>
    </dgm:pt>
    <dgm:pt modelId="{466E00EF-1F45-4F66-AE42-165AA97430C4}" type="sibTrans" cxnId="{46C9DB86-3DFD-4C6A-B87B-8EFF0E983E1B}">
      <dgm:prSet/>
      <dgm:spPr/>
      <dgm:t>
        <a:bodyPr/>
        <a:lstStyle/>
        <a:p>
          <a:endParaRPr lang="en-US"/>
        </a:p>
      </dgm:t>
    </dgm:pt>
    <dgm:pt modelId="{5DAD1076-1481-4BC3-A7D1-B1930B6359C0}">
      <dgm:prSet custT="1"/>
      <dgm:spPr/>
      <dgm:t>
        <a:bodyPr/>
        <a:lstStyle/>
        <a:p>
          <a:pPr algn="l"/>
          <a:r>
            <a:rPr lang="en-US" sz="2000" dirty="0">
              <a:solidFill>
                <a:schemeClr val="tx1"/>
              </a:solidFill>
            </a:rPr>
            <a:t>Effective monitoring requires the firm to identify important stakeholders and understand its reputation among these stakeholders as the foundation for serving their unique needs.</a:t>
          </a:r>
        </a:p>
      </dgm:t>
    </dgm:pt>
    <dgm:pt modelId="{F171A7FB-201D-4E33-B29D-A2338A9EAF3B}" type="parTrans" cxnId="{9C2586E6-5912-428C-8D8E-F197D8C802E6}">
      <dgm:prSet/>
      <dgm:spPr/>
      <dgm:t>
        <a:bodyPr/>
        <a:lstStyle/>
        <a:p>
          <a:endParaRPr lang="en-US"/>
        </a:p>
      </dgm:t>
    </dgm:pt>
    <dgm:pt modelId="{30E520CE-54AC-4BCB-B2AC-BEDF0104DD27}" type="sibTrans" cxnId="{9C2586E6-5912-428C-8D8E-F197D8C802E6}">
      <dgm:prSet/>
      <dgm:spPr/>
      <dgm:t>
        <a:bodyPr/>
        <a:lstStyle/>
        <a:p>
          <a:endParaRPr lang="en-US"/>
        </a:p>
      </dgm:t>
    </dgm:pt>
    <dgm:pt modelId="{AE89A767-3FC6-4D2D-A9FD-FB90CEE576FA}">
      <dgm:prSet phldrT="[Text]" custT="1"/>
      <dgm:spPr/>
      <dgm:t>
        <a:bodyPr/>
        <a:lstStyle/>
        <a:p>
          <a:pPr algn="l"/>
          <a:r>
            <a:rPr lang="en-US" sz="2000" b="0" dirty="0">
              <a:solidFill>
                <a:schemeClr val="tx1"/>
              </a:solidFill>
            </a:rPr>
            <a:t>Scanning and monitoring are particularly important when a firm competes in an industry with high technological uncertainty.</a:t>
          </a:r>
        </a:p>
      </dgm:t>
    </dgm:pt>
    <dgm:pt modelId="{DB3EF348-C213-40DD-99A8-42962DDD2555}" type="parTrans" cxnId="{FAB9E28E-03FC-4121-B0C3-9C1DF75B032B}">
      <dgm:prSet/>
      <dgm:spPr/>
      <dgm:t>
        <a:bodyPr/>
        <a:lstStyle/>
        <a:p>
          <a:endParaRPr lang="en-US"/>
        </a:p>
      </dgm:t>
    </dgm:pt>
    <dgm:pt modelId="{5B42B186-D817-442E-8BC4-64F83527B6CE}" type="sibTrans" cxnId="{FAB9E28E-03FC-4121-B0C3-9C1DF75B032B}">
      <dgm:prSet/>
      <dgm:spPr/>
      <dgm:t>
        <a:bodyPr/>
        <a:lstStyle/>
        <a:p>
          <a:endParaRPr lang="en-US"/>
        </a:p>
      </dgm:t>
    </dgm:pt>
    <dgm:pt modelId="{25690E55-AAF2-4DA7-A28C-9CFE2B13138A}" type="pres">
      <dgm:prSet presAssocID="{5E3FFC74-3084-47DD-84B6-6018924CFEDA}" presName="Name0" presStyleCnt="0">
        <dgm:presLayoutVars>
          <dgm:dir/>
          <dgm:resizeHandles val="exact"/>
        </dgm:presLayoutVars>
      </dgm:prSet>
      <dgm:spPr/>
    </dgm:pt>
    <dgm:pt modelId="{C2C8942F-0843-4058-AE29-9135F380D28F}" type="pres">
      <dgm:prSet presAssocID="{88232D5B-FB2E-4D95-A885-E56E5DCCAE37}" presName="node" presStyleLbl="node1" presStyleIdx="0" presStyleCnt="3">
        <dgm:presLayoutVars>
          <dgm:bulletEnabled val="1"/>
        </dgm:presLayoutVars>
      </dgm:prSet>
      <dgm:spPr/>
    </dgm:pt>
    <dgm:pt modelId="{E76CF1B5-92EB-428E-808C-36C4EAAB0D33}" type="pres">
      <dgm:prSet presAssocID="{466E00EF-1F45-4F66-AE42-165AA97430C4}" presName="sibTrans" presStyleCnt="0"/>
      <dgm:spPr/>
    </dgm:pt>
    <dgm:pt modelId="{3DC4CD47-90F9-42E2-904B-1B1A9D257E68}" type="pres">
      <dgm:prSet presAssocID="{5DAD1076-1481-4BC3-A7D1-B1930B6359C0}" presName="node" presStyleLbl="node1" presStyleIdx="1" presStyleCnt="3" custLinFactNeighborY="-839">
        <dgm:presLayoutVars>
          <dgm:bulletEnabled val="1"/>
        </dgm:presLayoutVars>
      </dgm:prSet>
      <dgm:spPr/>
    </dgm:pt>
    <dgm:pt modelId="{46CB99D0-9C95-43F1-903B-D5E9722C0396}" type="pres">
      <dgm:prSet presAssocID="{30E520CE-54AC-4BCB-B2AC-BEDF0104DD27}" presName="sibTrans" presStyleCnt="0"/>
      <dgm:spPr/>
    </dgm:pt>
    <dgm:pt modelId="{D65B0C33-52B3-46BD-B2AB-48A1795C742A}" type="pres">
      <dgm:prSet presAssocID="{AE89A767-3FC6-4D2D-A9FD-FB90CEE576FA}" presName="node" presStyleLbl="node1" presStyleIdx="2" presStyleCnt="3">
        <dgm:presLayoutVars>
          <dgm:bulletEnabled val="1"/>
        </dgm:presLayoutVars>
      </dgm:prSet>
      <dgm:spPr/>
    </dgm:pt>
  </dgm:ptLst>
  <dgm:cxnLst>
    <dgm:cxn modelId="{B5A09570-57F1-4F8B-B8BE-3B3266F0443B}" type="presOf" srcId="{5DAD1076-1481-4BC3-A7D1-B1930B6359C0}" destId="{3DC4CD47-90F9-42E2-904B-1B1A9D257E68}" srcOrd="0" destOrd="0" presId="urn:microsoft.com/office/officeart/2005/8/layout/hList6"/>
    <dgm:cxn modelId="{09C5097D-4077-4F1B-A97E-E53514F9D8A7}" type="presOf" srcId="{AE89A767-3FC6-4D2D-A9FD-FB90CEE576FA}" destId="{D65B0C33-52B3-46BD-B2AB-48A1795C742A}" srcOrd="0" destOrd="0" presId="urn:microsoft.com/office/officeart/2005/8/layout/hList6"/>
    <dgm:cxn modelId="{46C9DB86-3DFD-4C6A-B87B-8EFF0E983E1B}" srcId="{5E3FFC74-3084-47DD-84B6-6018924CFEDA}" destId="{88232D5B-FB2E-4D95-A885-E56E5DCCAE37}" srcOrd="0" destOrd="0" parTransId="{107D1C46-2F38-49A9-AFAD-677DD0E41301}" sibTransId="{466E00EF-1F45-4F66-AE42-165AA97430C4}"/>
    <dgm:cxn modelId="{FAB9E28E-03FC-4121-B0C3-9C1DF75B032B}" srcId="{5E3FFC74-3084-47DD-84B6-6018924CFEDA}" destId="{AE89A767-3FC6-4D2D-A9FD-FB90CEE576FA}" srcOrd="2" destOrd="0" parTransId="{DB3EF348-C213-40DD-99A8-42962DDD2555}" sibTransId="{5B42B186-D817-442E-8BC4-64F83527B6CE}"/>
    <dgm:cxn modelId="{A6D23C9B-D2EF-4052-81C7-E17507AF6539}" type="presOf" srcId="{5E3FFC74-3084-47DD-84B6-6018924CFEDA}" destId="{25690E55-AAF2-4DA7-A28C-9CFE2B13138A}" srcOrd="0" destOrd="0" presId="urn:microsoft.com/office/officeart/2005/8/layout/hList6"/>
    <dgm:cxn modelId="{033EDCE5-DB24-4425-AEF9-3DDF7401B7E1}" type="presOf" srcId="{88232D5B-FB2E-4D95-A885-E56E5DCCAE37}" destId="{C2C8942F-0843-4058-AE29-9135F380D28F}" srcOrd="0" destOrd="0" presId="urn:microsoft.com/office/officeart/2005/8/layout/hList6"/>
    <dgm:cxn modelId="{9C2586E6-5912-428C-8D8E-F197D8C802E6}" srcId="{5E3FFC74-3084-47DD-84B6-6018924CFEDA}" destId="{5DAD1076-1481-4BC3-A7D1-B1930B6359C0}" srcOrd="1" destOrd="0" parTransId="{F171A7FB-201D-4E33-B29D-A2338A9EAF3B}" sibTransId="{30E520CE-54AC-4BCB-B2AC-BEDF0104DD27}"/>
    <dgm:cxn modelId="{717E63AC-EBF2-407A-BA4B-3FACB6C38C39}" type="presParOf" srcId="{25690E55-AAF2-4DA7-A28C-9CFE2B13138A}" destId="{C2C8942F-0843-4058-AE29-9135F380D28F}" srcOrd="0" destOrd="0" presId="urn:microsoft.com/office/officeart/2005/8/layout/hList6"/>
    <dgm:cxn modelId="{CF6AB286-16FC-4BEA-91F7-D789105380CB}" type="presParOf" srcId="{25690E55-AAF2-4DA7-A28C-9CFE2B13138A}" destId="{E76CF1B5-92EB-428E-808C-36C4EAAB0D33}" srcOrd="1" destOrd="0" presId="urn:microsoft.com/office/officeart/2005/8/layout/hList6"/>
    <dgm:cxn modelId="{629015D3-C8F9-47D9-B293-D77A08BBB891}" type="presParOf" srcId="{25690E55-AAF2-4DA7-A28C-9CFE2B13138A}" destId="{3DC4CD47-90F9-42E2-904B-1B1A9D257E68}" srcOrd="2" destOrd="0" presId="urn:microsoft.com/office/officeart/2005/8/layout/hList6"/>
    <dgm:cxn modelId="{0DBFC305-367C-4B88-9E79-0BF0CFEF4FD1}" type="presParOf" srcId="{25690E55-AAF2-4DA7-A28C-9CFE2B13138A}" destId="{46CB99D0-9C95-43F1-903B-D5E9722C0396}" srcOrd="3" destOrd="0" presId="urn:microsoft.com/office/officeart/2005/8/layout/hList6"/>
    <dgm:cxn modelId="{45D685C3-28F3-40E9-928E-4FAC44921898}" type="presParOf" srcId="{25690E55-AAF2-4DA7-A28C-9CFE2B13138A}" destId="{D65B0C33-52B3-46BD-B2AB-48A1795C742A}" srcOrd="4"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3FFC74-3084-47DD-84B6-6018924CFEDA}" type="doc">
      <dgm:prSet loTypeId="urn:microsoft.com/office/officeart/2005/8/layout/hList6" loCatId="list" qsTypeId="urn:microsoft.com/office/officeart/2005/8/quickstyle/simple1" qsCatId="simple" csTypeId="urn:microsoft.com/office/officeart/2005/8/colors/accent6_5" csCatId="accent6" phldr="1"/>
      <dgm:spPr/>
      <dgm:t>
        <a:bodyPr/>
        <a:lstStyle/>
        <a:p>
          <a:endParaRPr lang="en-US"/>
        </a:p>
      </dgm:t>
    </dgm:pt>
    <dgm:pt modelId="{88232D5B-FB2E-4D95-A885-E56E5DCCAE37}">
      <dgm:prSet phldrT="[Text]" custT="1"/>
      <dgm:spPr/>
      <dgm:t>
        <a:bodyPr/>
        <a:lstStyle/>
        <a:p>
          <a:pPr algn="l"/>
          <a:r>
            <a:rPr lang="en-US" sz="2000" b="0" i="0" dirty="0">
              <a:solidFill>
                <a:schemeClr val="tx1"/>
              </a:solidFill>
            </a:rPr>
            <a:t>Forecasting examines </a:t>
          </a:r>
          <a:r>
            <a:rPr lang="en-US" sz="2000" i="1" dirty="0">
              <a:solidFill>
                <a:schemeClr val="tx1"/>
              </a:solidFill>
            </a:rPr>
            <a:t> </a:t>
          </a:r>
          <a:r>
            <a:rPr lang="en-US" sz="2000" dirty="0">
              <a:solidFill>
                <a:schemeClr val="tx1"/>
              </a:solidFill>
            </a:rPr>
            <a:t>feasibility projections developed for what might happen and how quickly it might happen as a result of the changes and trends detected through scanning and monitoring.</a:t>
          </a:r>
        </a:p>
      </dgm:t>
    </dgm:pt>
    <dgm:pt modelId="{107D1C46-2F38-49A9-AFAD-677DD0E41301}" type="parTrans" cxnId="{46C9DB86-3DFD-4C6A-B87B-8EFF0E983E1B}">
      <dgm:prSet/>
      <dgm:spPr/>
      <dgm:t>
        <a:bodyPr/>
        <a:lstStyle/>
        <a:p>
          <a:endParaRPr lang="en-US"/>
        </a:p>
      </dgm:t>
    </dgm:pt>
    <dgm:pt modelId="{466E00EF-1F45-4F66-AE42-165AA97430C4}" type="sibTrans" cxnId="{46C9DB86-3DFD-4C6A-B87B-8EFF0E983E1B}">
      <dgm:prSet/>
      <dgm:spPr/>
      <dgm:t>
        <a:bodyPr/>
        <a:lstStyle/>
        <a:p>
          <a:endParaRPr lang="en-US"/>
        </a:p>
      </dgm:t>
    </dgm:pt>
    <dgm:pt modelId="{5DAD1076-1481-4BC3-A7D1-B1930B6359C0}">
      <dgm:prSet custT="1"/>
      <dgm:spPr/>
      <dgm:t>
        <a:bodyPr/>
        <a:lstStyle/>
        <a:p>
          <a:pPr algn="l"/>
          <a:r>
            <a:rPr lang="en-US" sz="2000" dirty="0">
              <a:solidFill>
                <a:schemeClr val="tx1"/>
              </a:solidFill>
            </a:rPr>
            <a:t>Technology trends are continually reducing product life cycles, which makes forecasting demand for new technological products much more challenging.</a:t>
          </a:r>
        </a:p>
      </dgm:t>
    </dgm:pt>
    <dgm:pt modelId="{F171A7FB-201D-4E33-B29D-A2338A9EAF3B}" type="parTrans" cxnId="{9C2586E6-5912-428C-8D8E-F197D8C802E6}">
      <dgm:prSet/>
      <dgm:spPr/>
      <dgm:t>
        <a:bodyPr/>
        <a:lstStyle/>
        <a:p>
          <a:endParaRPr lang="en-US"/>
        </a:p>
      </dgm:t>
    </dgm:pt>
    <dgm:pt modelId="{30E520CE-54AC-4BCB-B2AC-BEDF0104DD27}" type="sibTrans" cxnId="{9C2586E6-5912-428C-8D8E-F197D8C802E6}">
      <dgm:prSet/>
      <dgm:spPr/>
      <dgm:t>
        <a:bodyPr/>
        <a:lstStyle/>
        <a:p>
          <a:endParaRPr lang="en-US"/>
        </a:p>
      </dgm:t>
    </dgm:pt>
    <dgm:pt modelId="{AE89A767-3FC6-4D2D-A9FD-FB90CEE576FA}">
      <dgm:prSet phldrT="[Text]" custT="1"/>
      <dgm:spPr/>
      <dgm:t>
        <a:bodyPr/>
        <a:lstStyle/>
        <a:p>
          <a:pPr algn="l"/>
          <a:r>
            <a:rPr lang="en-US" sz="2000" dirty="0">
              <a:solidFill>
                <a:schemeClr val="tx1"/>
              </a:solidFill>
            </a:rPr>
            <a:t>During an economic downturn, forecasting becomes more difficult and more important. </a:t>
          </a:r>
          <a:endParaRPr lang="en-US" sz="2000" b="0" dirty="0">
            <a:solidFill>
              <a:schemeClr val="tx1"/>
            </a:solidFill>
          </a:endParaRPr>
        </a:p>
      </dgm:t>
    </dgm:pt>
    <dgm:pt modelId="{DB3EF348-C213-40DD-99A8-42962DDD2555}" type="parTrans" cxnId="{FAB9E28E-03FC-4121-B0C3-9C1DF75B032B}">
      <dgm:prSet/>
      <dgm:spPr/>
      <dgm:t>
        <a:bodyPr/>
        <a:lstStyle/>
        <a:p>
          <a:endParaRPr lang="en-US"/>
        </a:p>
      </dgm:t>
    </dgm:pt>
    <dgm:pt modelId="{5B42B186-D817-442E-8BC4-64F83527B6CE}" type="sibTrans" cxnId="{FAB9E28E-03FC-4121-B0C3-9C1DF75B032B}">
      <dgm:prSet/>
      <dgm:spPr/>
      <dgm:t>
        <a:bodyPr/>
        <a:lstStyle/>
        <a:p>
          <a:endParaRPr lang="en-US"/>
        </a:p>
      </dgm:t>
    </dgm:pt>
    <dgm:pt modelId="{25690E55-AAF2-4DA7-A28C-9CFE2B13138A}" type="pres">
      <dgm:prSet presAssocID="{5E3FFC74-3084-47DD-84B6-6018924CFEDA}" presName="Name0" presStyleCnt="0">
        <dgm:presLayoutVars>
          <dgm:dir/>
          <dgm:resizeHandles val="exact"/>
        </dgm:presLayoutVars>
      </dgm:prSet>
      <dgm:spPr/>
    </dgm:pt>
    <dgm:pt modelId="{C2C8942F-0843-4058-AE29-9135F380D28F}" type="pres">
      <dgm:prSet presAssocID="{88232D5B-FB2E-4D95-A885-E56E5DCCAE37}" presName="node" presStyleLbl="node1" presStyleIdx="0" presStyleCnt="3" custLinFactNeighborX="-513" custLinFactNeighborY="0">
        <dgm:presLayoutVars>
          <dgm:bulletEnabled val="1"/>
        </dgm:presLayoutVars>
      </dgm:prSet>
      <dgm:spPr/>
    </dgm:pt>
    <dgm:pt modelId="{E76CF1B5-92EB-428E-808C-36C4EAAB0D33}" type="pres">
      <dgm:prSet presAssocID="{466E00EF-1F45-4F66-AE42-165AA97430C4}" presName="sibTrans" presStyleCnt="0"/>
      <dgm:spPr/>
    </dgm:pt>
    <dgm:pt modelId="{3DC4CD47-90F9-42E2-904B-1B1A9D257E68}" type="pres">
      <dgm:prSet presAssocID="{5DAD1076-1481-4BC3-A7D1-B1930B6359C0}" presName="node" presStyleLbl="node1" presStyleIdx="1" presStyleCnt="3">
        <dgm:presLayoutVars>
          <dgm:bulletEnabled val="1"/>
        </dgm:presLayoutVars>
      </dgm:prSet>
      <dgm:spPr/>
    </dgm:pt>
    <dgm:pt modelId="{46CB99D0-9C95-43F1-903B-D5E9722C0396}" type="pres">
      <dgm:prSet presAssocID="{30E520CE-54AC-4BCB-B2AC-BEDF0104DD27}" presName="sibTrans" presStyleCnt="0"/>
      <dgm:spPr/>
    </dgm:pt>
    <dgm:pt modelId="{D65B0C33-52B3-46BD-B2AB-48A1795C742A}" type="pres">
      <dgm:prSet presAssocID="{AE89A767-3FC6-4D2D-A9FD-FB90CEE576FA}" presName="node" presStyleLbl="node1" presStyleIdx="2" presStyleCnt="3">
        <dgm:presLayoutVars>
          <dgm:bulletEnabled val="1"/>
        </dgm:presLayoutVars>
      </dgm:prSet>
      <dgm:spPr/>
    </dgm:pt>
  </dgm:ptLst>
  <dgm:cxnLst>
    <dgm:cxn modelId="{205B3039-556E-470E-8338-C9B55DE9A0AD}" type="presOf" srcId="{AE89A767-3FC6-4D2D-A9FD-FB90CEE576FA}" destId="{D65B0C33-52B3-46BD-B2AB-48A1795C742A}" srcOrd="0" destOrd="0" presId="urn:microsoft.com/office/officeart/2005/8/layout/hList6"/>
    <dgm:cxn modelId="{ABF1BA4F-94BA-49BB-84C1-C74482C28364}" type="presOf" srcId="{5E3FFC74-3084-47DD-84B6-6018924CFEDA}" destId="{25690E55-AAF2-4DA7-A28C-9CFE2B13138A}" srcOrd="0" destOrd="0" presId="urn:microsoft.com/office/officeart/2005/8/layout/hList6"/>
    <dgm:cxn modelId="{DFA5C984-F9C4-4206-A893-4274822FEC05}" type="presOf" srcId="{5DAD1076-1481-4BC3-A7D1-B1930B6359C0}" destId="{3DC4CD47-90F9-42E2-904B-1B1A9D257E68}" srcOrd="0" destOrd="0" presId="urn:microsoft.com/office/officeart/2005/8/layout/hList6"/>
    <dgm:cxn modelId="{46C9DB86-3DFD-4C6A-B87B-8EFF0E983E1B}" srcId="{5E3FFC74-3084-47DD-84B6-6018924CFEDA}" destId="{88232D5B-FB2E-4D95-A885-E56E5DCCAE37}" srcOrd="0" destOrd="0" parTransId="{107D1C46-2F38-49A9-AFAD-677DD0E41301}" sibTransId="{466E00EF-1F45-4F66-AE42-165AA97430C4}"/>
    <dgm:cxn modelId="{FAB9E28E-03FC-4121-B0C3-9C1DF75B032B}" srcId="{5E3FFC74-3084-47DD-84B6-6018924CFEDA}" destId="{AE89A767-3FC6-4D2D-A9FD-FB90CEE576FA}" srcOrd="2" destOrd="0" parTransId="{DB3EF348-C213-40DD-99A8-42962DDD2555}" sibTransId="{5B42B186-D817-442E-8BC4-64F83527B6CE}"/>
    <dgm:cxn modelId="{9C2586E6-5912-428C-8D8E-F197D8C802E6}" srcId="{5E3FFC74-3084-47DD-84B6-6018924CFEDA}" destId="{5DAD1076-1481-4BC3-A7D1-B1930B6359C0}" srcOrd="1" destOrd="0" parTransId="{F171A7FB-201D-4E33-B29D-A2338A9EAF3B}" sibTransId="{30E520CE-54AC-4BCB-B2AC-BEDF0104DD27}"/>
    <dgm:cxn modelId="{0BF688FC-8AB9-4FD7-9EDA-9EADDC8B19E0}" type="presOf" srcId="{88232D5B-FB2E-4D95-A885-E56E5DCCAE37}" destId="{C2C8942F-0843-4058-AE29-9135F380D28F}" srcOrd="0" destOrd="0" presId="urn:microsoft.com/office/officeart/2005/8/layout/hList6"/>
    <dgm:cxn modelId="{2BD524B6-5482-4D50-B92D-5C07384EC77C}" type="presParOf" srcId="{25690E55-AAF2-4DA7-A28C-9CFE2B13138A}" destId="{C2C8942F-0843-4058-AE29-9135F380D28F}" srcOrd="0" destOrd="0" presId="urn:microsoft.com/office/officeart/2005/8/layout/hList6"/>
    <dgm:cxn modelId="{68063AEB-DE3A-4649-AC9B-866609038C73}" type="presParOf" srcId="{25690E55-AAF2-4DA7-A28C-9CFE2B13138A}" destId="{E76CF1B5-92EB-428E-808C-36C4EAAB0D33}" srcOrd="1" destOrd="0" presId="urn:microsoft.com/office/officeart/2005/8/layout/hList6"/>
    <dgm:cxn modelId="{408878E8-626C-4BA9-B44C-7B345EEE1CC7}" type="presParOf" srcId="{25690E55-AAF2-4DA7-A28C-9CFE2B13138A}" destId="{3DC4CD47-90F9-42E2-904B-1B1A9D257E68}" srcOrd="2" destOrd="0" presId="urn:microsoft.com/office/officeart/2005/8/layout/hList6"/>
    <dgm:cxn modelId="{DB587E2A-B7C7-4DAE-92A6-425A03BD4585}" type="presParOf" srcId="{25690E55-AAF2-4DA7-A28C-9CFE2B13138A}" destId="{46CB99D0-9C95-43F1-903B-D5E9722C0396}" srcOrd="3" destOrd="0" presId="urn:microsoft.com/office/officeart/2005/8/layout/hList6"/>
    <dgm:cxn modelId="{38997C6A-9048-47B7-9B93-FB23C6303F2B}" type="presParOf" srcId="{25690E55-AAF2-4DA7-A28C-9CFE2B13138A}" destId="{D65B0C33-52B3-46BD-B2AB-48A1795C742A}" srcOrd="4"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3FFC74-3084-47DD-84B6-6018924CFEDA}" type="doc">
      <dgm:prSet loTypeId="urn:microsoft.com/office/officeart/2005/8/layout/hList6" loCatId="list" qsTypeId="urn:microsoft.com/office/officeart/2005/8/quickstyle/simple1" qsCatId="simple" csTypeId="urn:microsoft.com/office/officeart/2005/8/colors/accent6_5" csCatId="accent6" phldr="1"/>
      <dgm:spPr/>
      <dgm:t>
        <a:bodyPr/>
        <a:lstStyle/>
        <a:p>
          <a:endParaRPr lang="en-US"/>
        </a:p>
      </dgm:t>
    </dgm:pt>
    <dgm:pt modelId="{88232D5B-FB2E-4D95-A885-E56E5DCCAE37}">
      <dgm:prSet phldrT="[Text]" custT="1"/>
      <dgm:spPr/>
      <dgm:t>
        <a:bodyPr/>
        <a:lstStyle/>
        <a:p>
          <a:pPr algn="l"/>
          <a:r>
            <a:rPr lang="en-US" sz="2000" b="0" i="0" dirty="0">
              <a:solidFill>
                <a:schemeClr val="tx1"/>
              </a:solidFill>
            </a:rPr>
            <a:t>Assessing involves</a:t>
          </a:r>
          <a:r>
            <a:rPr lang="en-US" sz="2000" b="0" dirty="0">
              <a:solidFill>
                <a:schemeClr val="tx1"/>
              </a:solidFill>
            </a:rPr>
            <a:t> </a:t>
          </a:r>
          <a:r>
            <a:rPr lang="en-US" sz="2000" dirty="0">
              <a:solidFill>
                <a:schemeClr val="tx1"/>
              </a:solidFill>
            </a:rPr>
            <a:t>determining the timing and significance of the effects of environmental trends that have been identified. It also involves specifying the implications of the understanding gathered at earlier stages.</a:t>
          </a:r>
        </a:p>
      </dgm:t>
    </dgm:pt>
    <dgm:pt modelId="{107D1C46-2F38-49A9-AFAD-677DD0E41301}" type="parTrans" cxnId="{46C9DB86-3DFD-4C6A-B87B-8EFF0E983E1B}">
      <dgm:prSet/>
      <dgm:spPr/>
      <dgm:t>
        <a:bodyPr/>
        <a:lstStyle/>
        <a:p>
          <a:endParaRPr lang="en-US"/>
        </a:p>
      </dgm:t>
    </dgm:pt>
    <dgm:pt modelId="{466E00EF-1F45-4F66-AE42-165AA97430C4}" type="sibTrans" cxnId="{46C9DB86-3DFD-4C6A-B87B-8EFF0E983E1B}">
      <dgm:prSet/>
      <dgm:spPr/>
      <dgm:t>
        <a:bodyPr/>
        <a:lstStyle/>
        <a:p>
          <a:endParaRPr lang="en-US"/>
        </a:p>
      </dgm:t>
    </dgm:pt>
    <dgm:pt modelId="{5DAD1076-1481-4BC3-A7D1-B1930B6359C0}">
      <dgm:prSet custT="1"/>
      <dgm:spPr/>
      <dgm:t>
        <a:bodyPr/>
        <a:lstStyle/>
        <a:p>
          <a:pPr algn="l"/>
          <a:r>
            <a:rPr lang="en-US" sz="2000" dirty="0">
              <a:solidFill>
                <a:schemeClr val="tx1"/>
              </a:solidFill>
            </a:rPr>
            <a:t>Interpretation is key. Even if formal assessment is inadequate, the appropriate interpretation of that information is important.</a:t>
          </a:r>
        </a:p>
      </dgm:t>
    </dgm:pt>
    <dgm:pt modelId="{F171A7FB-201D-4E33-B29D-A2338A9EAF3B}" type="parTrans" cxnId="{9C2586E6-5912-428C-8D8E-F197D8C802E6}">
      <dgm:prSet/>
      <dgm:spPr/>
      <dgm:t>
        <a:bodyPr/>
        <a:lstStyle/>
        <a:p>
          <a:endParaRPr lang="en-US"/>
        </a:p>
      </dgm:t>
    </dgm:pt>
    <dgm:pt modelId="{30E520CE-54AC-4BCB-B2AC-BEDF0104DD27}" type="sibTrans" cxnId="{9C2586E6-5912-428C-8D8E-F197D8C802E6}">
      <dgm:prSet/>
      <dgm:spPr/>
      <dgm:t>
        <a:bodyPr/>
        <a:lstStyle/>
        <a:p>
          <a:endParaRPr lang="en-US"/>
        </a:p>
      </dgm:t>
    </dgm:pt>
    <dgm:pt modelId="{AE89A767-3FC6-4D2D-A9FD-FB90CEE576FA}">
      <dgm:prSet phldrT="[Text]" custT="1"/>
      <dgm:spPr/>
      <dgm:t>
        <a:bodyPr/>
        <a:lstStyle/>
        <a:p>
          <a:pPr algn="l"/>
          <a:r>
            <a:rPr lang="en-US" sz="2000" dirty="0">
              <a:solidFill>
                <a:schemeClr val="tx1"/>
              </a:solidFill>
            </a:rPr>
            <a:t>Gathering and </a:t>
          </a:r>
          <a:r>
            <a:rPr lang="en-US" sz="2000" dirty="0" err="1">
              <a:solidFill>
                <a:schemeClr val="tx1"/>
              </a:solidFill>
            </a:rPr>
            <a:t>organising</a:t>
          </a:r>
          <a:r>
            <a:rPr lang="en-US" sz="2000" dirty="0">
              <a:solidFill>
                <a:schemeClr val="tx1"/>
              </a:solidFill>
            </a:rPr>
            <a:t> information is important, but appropriately interpreting that intelligence to determine if an identified trend in the external environment is an opportunity or threat is paramount.</a:t>
          </a:r>
          <a:endParaRPr lang="en-US" sz="2000" b="0" dirty="0">
            <a:solidFill>
              <a:schemeClr val="tx1"/>
            </a:solidFill>
          </a:endParaRPr>
        </a:p>
      </dgm:t>
    </dgm:pt>
    <dgm:pt modelId="{DB3EF348-C213-40DD-99A8-42962DDD2555}" type="parTrans" cxnId="{FAB9E28E-03FC-4121-B0C3-9C1DF75B032B}">
      <dgm:prSet/>
      <dgm:spPr/>
      <dgm:t>
        <a:bodyPr/>
        <a:lstStyle/>
        <a:p>
          <a:endParaRPr lang="en-US"/>
        </a:p>
      </dgm:t>
    </dgm:pt>
    <dgm:pt modelId="{5B42B186-D817-442E-8BC4-64F83527B6CE}" type="sibTrans" cxnId="{FAB9E28E-03FC-4121-B0C3-9C1DF75B032B}">
      <dgm:prSet/>
      <dgm:spPr/>
      <dgm:t>
        <a:bodyPr/>
        <a:lstStyle/>
        <a:p>
          <a:endParaRPr lang="en-US"/>
        </a:p>
      </dgm:t>
    </dgm:pt>
    <dgm:pt modelId="{25690E55-AAF2-4DA7-A28C-9CFE2B13138A}" type="pres">
      <dgm:prSet presAssocID="{5E3FFC74-3084-47DD-84B6-6018924CFEDA}" presName="Name0" presStyleCnt="0">
        <dgm:presLayoutVars>
          <dgm:dir/>
          <dgm:resizeHandles val="exact"/>
        </dgm:presLayoutVars>
      </dgm:prSet>
      <dgm:spPr/>
    </dgm:pt>
    <dgm:pt modelId="{C2C8942F-0843-4058-AE29-9135F380D28F}" type="pres">
      <dgm:prSet presAssocID="{88232D5B-FB2E-4D95-A885-E56E5DCCAE37}" presName="node" presStyleLbl="node1" presStyleIdx="0" presStyleCnt="3">
        <dgm:presLayoutVars>
          <dgm:bulletEnabled val="1"/>
        </dgm:presLayoutVars>
      </dgm:prSet>
      <dgm:spPr/>
    </dgm:pt>
    <dgm:pt modelId="{E76CF1B5-92EB-428E-808C-36C4EAAB0D33}" type="pres">
      <dgm:prSet presAssocID="{466E00EF-1F45-4F66-AE42-165AA97430C4}" presName="sibTrans" presStyleCnt="0"/>
      <dgm:spPr/>
    </dgm:pt>
    <dgm:pt modelId="{3DC4CD47-90F9-42E2-904B-1B1A9D257E68}" type="pres">
      <dgm:prSet presAssocID="{5DAD1076-1481-4BC3-A7D1-B1930B6359C0}" presName="node" presStyleLbl="node1" presStyleIdx="1" presStyleCnt="3">
        <dgm:presLayoutVars>
          <dgm:bulletEnabled val="1"/>
        </dgm:presLayoutVars>
      </dgm:prSet>
      <dgm:spPr/>
    </dgm:pt>
    <dgm:pt modelId="{46CB99D0-9C95-43F1-903B-D5E9722C0396}" type="pres">
      <dgm:prSet presAssocID="{30E520CE-54AC-4BCB-B2AC-BEDF0104DD27}" presName="sibTrans" presStyleCnt="0"/>
      <dgm:spPr/>
    </dgm:pt>
    <dgm:pt modelId="{D65B0C33-52B3-46BD-B2AB-48A1795C742A}" type="pres">
      <dgm:prSet presAssocID="{AE89A767-3FC6-4D2D-A9FD-FB90CEE576FA}" presName="node" presStyleLbl="node1" presStyleIdx="2" presStyleCnt="3" custLinFactNeighborX="513" custLinFactNeighborY="-865">
        <dgm:presLayoutVars>
          <dgm:bulletEnabled val="1"/>
        </dgm:presLayoutVars>
      </dgm:prSet>
      <dgm:spPr/>
    </dgm:pt>
  </dgm:ptLst>
  <dgm:cxnLst>
    <dgm:cxn modelId="{5305C507-5AAF-4E49-930A-C5ACF2669BA4}" type="presOf" srcId="{5E3FFC74-3084-47DD-84B6-6018924CFEDA}" destId="{25690E55-AAF2-4DA7-A28C-9CFE2B13138A}" srcOrd="0" destOrd="0" presId="urn:microsoft.com/office/officeart/2005/8/layout/hList6"/>
    <dgm:cxn modelId="{C507D378-5A01-4BAC-8600-917879DDBC12}" type="presOf" srcId="{AE89A767-3FC6-4D2D-A9FD-FB90CEE576FA}" destId="{D65B0C33-52B3-46BD-B2AB-48A1795C742A}" srcOrd="0" destOrd="0" presId="urn:microsoft.com/office/officeart/2005/8/layout/hList6"/>
    <dgm:cxn modelId="{BC15C081-45DD-4455-85FE-E60694375FCB}" type="presOf" srcId="{5DAD1076-1481-4BC3-A7D1-B1930B6359C0}" destId="{3DC4CD47-90F9-42E2-904B-1B1A9D257E68}" srcOrd="0" destOrd="0" presId="urn:microsoft.com/office/officeart/2005/8/layout/hList6"/>
    <dgm:cxn modelId="{46C9DB86-3DFD-4C6A-B87B-8EFF0E983E1B}" srcId="{5E3FFC74-3084-47DD-84B6-6018924CFEDA}" destId="{88232D5B-FB2E-4D95-A885-E56E5DCCAE37}" srcOrd="0" destOrd="0" parTransId="{107D1C46-2F38-49A9-AFAD-677DD0E41301}" sibTransId="{466E00EF-1F45-4F66-AE42-165AA97430C4}"/>
    <dgm:cxn modelId="{FAB9E28E-03FC-4121-B0C3-9C1DF75B032B}" srcId="{5E3FFC74-3084-47DD-84B6-6018924CFEDA}" destId="{AE89A767-3FC6-4D2D-A9FD-FB90CEE576FA}" srcOrd="2" destOrd="0" parTransId="{DB3EF348-C213-40DD-99A8-42962DDD2555}" sibTransId="{5B42B186-D817-442E-8BC4-64F83527B6CE}"/>
    <dgm:cxn modelId="{73A977B1-28F2-4405-82F0-FB5482D64578}" type="presOf" srcId="{88232D5B-FB2E-4D95-A885-E56E5DCCAE37}" destId="{C2C8942F-0843-4058-AE29-9135F380D28F}" srcOrd="0" destOrd="0" presId="urn:microsoft.com/office/officeart/2005/8/layout/hList6"/>
    <dgm:cxn modelId="{9C2586E6-5912-428C-8D8E-F197D8C802E6}" srcId="{5E3FFC74-3084-47DD-84B6-6018924CFEDA}" destId="{5DAD1076-1481-4BC3-A7D1-B1930B6359C0}" srcOrd="1" destOrd="0" parTransId="{F171A7FB-201D-4E33-B29D-A2338A9EAF3B}" sibTransId="{30E520CE-54AC-4BCB-B2AC-BEDF0104DD27}"/>
    <dgm:cxn modelId="{A63FC449-EC4A-41FE-ABD8-6C01839491E2}" type="presParOf" srcId="{25690E55-AAF2-4DA7-A28C-9CFE2B13138A}" destId="{C2C8942F-0843-4058-AE29-9135F380D28F}" srcOrd="0" destOrd="0" presId="urn:microsoft.com/office/officeart/2005/8/layout/hList6"/>
    <dgm:cxn modelId="{C54037B8-D9B0-422B-9496-E22F7E4EB8CF}" type="presParOf" srcId="{25690E55-AAF2-4DA7-A28C-9CFE2B13138A}" destId="{E76CF1B5-92EB-428E-808C-36C4EAAB0D33}" srcOrd="1" destOrd="0" presId="urn:microsoft.com/office/officeart/2005/8/layout/hList6"/>
    <dgm:cxn modelId="{C3AC9292-3FBD-4822-8E5B-5FA85440F23F}" type="presParOf" srcId="{25690E55-AAF2-4DA7-A28C-9CFE2B13138A}" destId="{3DC4CD47-90F9-42E2-904B-1B1A9D257E68}" srcOrd="2" destOrd="0" presId="urn:microsoft.com/office/officeart/2005/8/layout/hList6"/>
    <dgm:cxn modelId="{EDC857F1-97B4-4552-9CFC-2A3370DC5905}" type="presParOf" srcId="{25690E55-AAF2-4DA7-A28C-9CFE2B13138A}" destId="{46CB99D0-9C95-43F1-903B-D5E9722C0396}" srcOrd="3" destOrd="0" presId="urn:microsoft.com/office/officeart/2005/8/layout/hList6"/>
    <dgm:cxn modelId="{A4954CBF-6ED5-4153-A3C5-32B0352E4538}" type="presParOf" srcId="{25690E55-AAF2-4DA7-A28C-9CFE2B13138A}" destId="{D65B0C33-52B3-46BD-B2AB-48A1795C742A}" srcOrd="4"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597F327-36AB-4008-8BC4-2E2EBF5A3A17}" type="doc">
      <dgm:prSet loTypeId="urn:microsoft.com/office/officeart/2005/8/layout/pyramid2" loCatId="list" qsTypeId="urn:microsoft.com/office/officeart/2005/8/quickstyle/simple3" qsCatId="simple" csTypeId="urn:microsoft.com/office/officeart/2005/8/colors/accent0_1" csCatId="mainScheme" phldr="1"/>
      <dgm:spPr/>
    </dgm:pt>
    <dgm:pt modelId="{F7DC9739-1651-40EE-A008-85F10BBCB430}">
      <dgm:prSet phldrT="[Text]" custT="1"/>
      <dgm:spPr/>
      <dgm:t>
        <a:bodyPr/>
        <a:lstStyle/>
        <a:p>
          <a:r>
            <a:rPr lang="en-US" sz="2000" dirty="0">
              <a:solidFill>
                <a:sysClr val="windowText" lastClr="000000"/>
              </a:solidFill>
            </a:rPr>
            <a:t>INTRASTRATEGIC GROUP COMPETITION </a:t>
          </a:r>
        </a:p>
      </dgm:t>
    </dgm:pt>
    <dgm:pt modelId="{0FB75B21-5C00-48B4-AD14-E6DBDC0CA4A9}" type="parTrans" cxnId="{A66E1745-7414-4EAC-9248-0E20E06474C4}">
      <dgm:prSet/>
      <dgm:spPr/>
      <dgm:t>
        <a:bodyPr/>
        <a:lstStyle/>
        <a:p>
          <a:endParaRPr lang="en-US">
            <a:solidFill>
              <a:sysClr val="windowText" lastClr="000000"/>
            </a:solidFill>
          </a:endParaRPr>
        </a:p>
      </dgm:t>
    </dgm:pt>
    <dgm:pt modelId="{99DE10B6-BEF2-441A-991A-EFE18B298342}" type="sibTrans" cxnId="{A66E1745-7414-4EAC-9248-0E20E06474C4}">
      <dgm:prSet/>
      <dgm:spPr/>
      <dgm:t>
        <a:bodyPr/>
        <a:lstStyle/>
        <a:p>
          <a:endParaRPr lang="en-US">
            <a:solidFill>
              <a:sysClr val="windowText" lastClr="000000"/>
            </a:solidFill>
          </a:endParaRPr>
        </a:p>
      </dgm:t>
    </dgm:pt>
    <dgm:pt modelId="{35513071-780B-4DB9-A6F4-0E3881791ADB}">
      <dgm:prSet phldrT="[Text]" custT="1"/>
      <dgm:spPr/>
      <dgm:t>
        <a:bodyPr/>
        <a:lstStyle/>
        <a:p>
          <a:r>
            <a:rPr lang="en-US" sz="2000" dirty="0">
              <a:solidFill>
                <a:sysClr val="windowText" lastClr="000000"/>
              </a:solidFill>
            </a:rPr>
            <a:t>MORE INTENSE THAN</a:t>
          </a:r>
        </a:p>
      </dgm:t>
    </dgm:pt>
    <dgm:pt modelId="{F0512D33-25DC-41A6-9829-456A46B2A3B3}" type="parTrans" cxnId="{F3966607-3BF8-439D-88E6-2D3C6DDE2D3F}">
      <dgm:prSet/>
      <dgm:spPr/>
      <dgm:t>
        <a:bodyPr/>
        <a:lstStyle/>
        <a:p>
          <a:endParaRPr lang="en-US">
            <a:solidFill>
              <a:sysClr val="windowText" lastClr="000000"/>
            </a:solidFill>
          </a:endParaRPr>
        </a:p>
      </dgm:t>
    </dgm:pt>
    <dgm:pt modelId="{6C99C58A-7C2E-456E-A11A-32CD8A8B8677}" type="sibTrans" cxnId="{F3966607-3BF8-439D-88E6-2D3C6DDE2D3F}">
      <dgm:prSet/>
      <dgm:spPr/>
      <dgm:t>
        <a:bodyPr/>
        <a:lstStyle/>
        <a:p>
          <a:endParaRPr lang="en-US">
            <a:solidFill>
              <a:sysClr val="windowText" lastClr="000000"/>
            </a:solidFill>
          </a:endParaRPr>
        </a:p>
      </dgm:t>
    </dgm:pt>
    <dgm:pt modelId="{79FDDF9B-18E3-46F4-B20C-52DDF699AFFE}">
      <dgm:prSet phldrT="[Text]" custT="1"/>
      <dgm:spPr/>
      <dgm:t>
        <a:bodyPr/>
        <a:lstStyle/>
        <a:p>
          <a:r>
            <a:rPr lang="en-US" sz="2000" dirty="0">
              <a:solidFill>
                <a:sysClr val="windowText" lastClr="000000"/>
              </a:solidFill>
            </a:rPr>
            <a:t>INTERSTRATEGIC GROUP COMPETITION</a:t>
          </a:r>
        </a:p>
      </dgm:t>
    </dgm:pt>
    <dgm:pt modelId="{73C10293-9770-4B4A-8F13-4E0F0DEEC59C}" type="parTrans" cxnId="{D9EC9673-5C3B-4CB1-91CD-E2B38D8776BE}">
      <dgm:prSet/>
      <dgm:spPr/>
      <dgm:t>
        <a:bodyPr/>
        <a:lstStyle/>
        <a:p>
          <a:endParaRPr lang="en-US">
            <a:solidFill>
              <a:sysClr val="windowText" lastClr="000000"/>
            </a:solidFill>
          </a:endParaRPr>
        </a:p>
      </dgm:t>
    </dgm:pt>
    <dgm:pt modelId="{27FB556D-30DA-4E8B-A0B0-CA92BC941501}" type="sibTrans" cxnId="{D9EC9673-5C3B-4CB1-91CD-E2B38D8776BE}">
      <dgm:prSet/>
      <dgm:spPr/>
      <dgm:t>
        <a:bodyPr/>
        <a:lstStyle/>
        <a:p>
          <a:endParaRPr lang="en-US">
            <a:solidFill>
              <a:sysClr val="windowText" lastClr="000000"/>
            </a:solidFill>
          </a:endParaRPr>
        </a:p>
      </dgm:t>
    </dgm:pt>
    <dgm:pt modelId="{8B01F123-9567-426F-B2B2-39A11A94AE72}" type="pres">
      <dgm:prSet presAssocID="{4597F327-36AB-4008-8BC4-2E2EBF5A3A17}" presName="compositeShape" presStyleCnt="0">
        <dgm:presLayoutVars>
          <dgm:dir/>
          <dgm:resizeHandles/>
        </dgm:presLayoutVars>
      </dgm:prSet>
      <dgm:spPr/>
    </dgm:pt>
    <dgm:pt modelId="{27746043-4AF6-476E-9A2A-E896B02317C2}" type="pres">
      <dgm:prSet presAssocID="{4597F327-36AB-4008-8BC4-2E2EBF5A3A17}" presName="pyramid" presStyleLbl="node1" presStyleIdx="0" presStyleCnt="1"/>
      <dgm:spPr/>
    </dgm:pt>
    <dgm:pt modelId="{9CEACC9E-7FF4-4BE3-A4D3-13E18C96C37B}" type="pres">
      <dgm:prSet presAssocID="{4597F327-36AB-4008-8BC4-2E2EBF5A3A17}" presName="theList" presStyleCnt="0"/>
      <dgm:spPr/>
    </dgm:pt>
    <dgm:pt modelId="{A0727971-863E-4B6A-A0E0-35C2215AA19D}" type="pres">
      <dgm:prSet presAssocID="{F7DC9739-1651-40EE-A008-85F10BBCB430}" presName="aNode" presStyleLbl="fgAcc1" presStyleIdx="0" presStyleCnt="3" custScaleX="203081">
        <dgm:presLayoutVars>
          <dgm:bulletEnabled val="1"/>
        </dgm:presLayoutVars>
      </dgm:prSet>
      <dgm:spPr/>
    </dgm:pt>
    <dgm:pt modelId="{5060E100-EFD9-442C-B1FA-AEE769D0E4D8}" type="pres">
      <dgm:prSet presAssocID="{F7DC9739-1651-40EE-A008-85F10BBCB430}" presName="aSpace" presStyleCnt="0"/>
      <dgm:spPr/>
    </dgm:pt>
    <dgm:pt modelId="{9FEB8979-073B-4600-BBD6-8EED57B2AF88}" type="pres">
      <dgm:prSet presAssocID="{35513071-780B-4DB9-A6F4-0E3881791ADB}" presName="aNode" presStyleLbl="fgAcc1" presStyleIdx="1" presStyleCnt="3" custScaleX="193621">
        <dgm:presLayoutVars>
          <dgm:bulletEnabled val="1"/>
        </dgm:presLayoutVars>
      </dgm:prSet>
      <dgm:spPr/>
    </dgm:pt>
    <dgm:pt modelId="{3C5616A9-FDF4-45BC-AE2E-F61A27A3AB11}" type="pres">
      <dgm:prSet presAssocID="{35513071-780B-4DB9-A6F4-0E3881791ADB}" presName="aSpace" presStyleCnt="0"/>
      <dgm:spPr/>
    </dgm:pt>
    <dgm:pt modelId="{C99B8929-D554-4682-9268-F999AB7F96C8}" type="pres">
      <dgm:prSet presAssocID="{79FDDF9B-18E3-46F4-B20C-52DDF699AFFE}" presName="aNode" presStyleLbl="fgAcc1" presStyleIdx="2" presStyleCnt="3" custScaleX="196578">
        <dgm:presLayoutVars>
          <dgm:bulletEnabled val="1"/>
        </dgm:presLayoutVars>
      </dgm:prSet>
      <dgm:spPr/>
    </dgm:pt>
    <dgm:pt modelId="{71D147A7-3613-49FC-9AF1-F2CBCB996C35}" type="pres">
      <dgm:prSet presAssocID="{79FDDF9B-18E3-46F4-B20C-52DDF699AFFE}" presName="aSpace" presStyleCnt="0"/>
      <dgm:spPr/>
    </dgm:pt>
  </dgm:ptLst>
  <dgm:cxnLst>
    <dgm:cxn modelId="{F3966607-3BF8-439D-88E6-2D3C6DDE2D3F}" srcId="{4597F327-36AB-4008-8BC4-2E2EBF5A3A17}" destId="{35513071-780B-4DB9-A6F4-0E3881791ADB}" srcOrd="1" destOrd="0" parTransId="{F0512D33-25DC-41A6-9829-456A46B2A3B3}" sibTransId="{6C99C58A-7C2E-456E-A11A-32CD8A8B8677}"/>
    <dgm:cxn modelId="{6F8D3D24-1A75-4CE7-8E58-AFF9005D9DFA}" type="presOf" srcId="{F7DC9739-1651-40EE-A008-85F10BBCB430}" destId="{A0727971-863E-4B6A-A0E0-35C2215AA19D}" srcOrd="0" destOrd="0" presId="urn:microsoft.com/office/officeart/2005/8/layout/pyramid2"/>
    <dgm:cxn modelId="{A66E1745-7414-4EAC-9248-0E20E06474C4}" srcId="{4597F327-36AB-4008-8BC4-2E2EBF5A3A17}" destId="{F7DC9739-1651-40EE-A008-85F10BBCB430}" srcOrd="0" destOrd="0" parTransId="{0FB75B21-5C00-48B4-AD14-E6DBDC0CA4A9}" sibTransId="{99DE10B6-BEF2-441A-991A-EFE18B298342}"/>
    <dgm:cxn modelId="{D9EC9673-5C3B-4CB1-91CD-E2B38D8776BE}" srcId="{4597F327-36AB-4008-8BC4-2E2EBF5A3A17}" destId="{79FDDF9B-18E3-46F4-B20C-52DDF699AFFE}" srcOrd="2" destOrd="0" parTransId="{73C10293-9770-4B4A-8F13-4E0F0DEEC59C}" sibTransId="{27FB556D-30DA-4E8B-A0B0-CA92BC941501}"/>
    <dgm:cxn modelId="{A21CD2CC-E6B2-47F7-AF54-D1AA00AFE633}" type="presOf" srcId="{35513071-780B-4DB9-A6F4-0E3881791ADB}" destId="{9FEB8979-073B-4600-BBD6-8EED57B2AF88}" srcOrd="0" destOrd="0" presId="urn:microsoft.com/office/officeart/2005/8/layout/pyramid2"/>
    <dgm:cxn modelId="{99AA21D2-49CA-4BF0-91A7-F6202323301C}" type="presOf" srcId="{79FDDF9B-18E3-46F4-B20C-52DDF699AFFE}" destId="{C99B8929-D554-4682-9268-F999AB7F96C8}" srcOrd="0" destOrd="0" presId="urn:microsoft.com/office/officeart/2005/8/layout/pyramid2"/>
    <dgm:cxn modelId="{C3E60CD3-3983-4AA8-9D8C-03AA4AF93153}" type="presOf" srcId="{4597F327-36AB-4008-8BC4-2E2EBF5A3A17}" destId="{8B01F123-9567-426F-B2B2-39A11A94AE72}" srcOrd="0" destOrd="0" presId="urn:microsoft.com/office/officeart/2005/8/layout/pyramid2"/>
    <dgm:cxn modelId="{0BD712D7-DF83-44A5-A46A-9D04981BE8BE}" type="presParOf" srcId="{8B01F123-9567-426F-B2B2-39A11A94AE72}" destId="{27746043-4AF6-476E-9A2A-E896B02317C2}" srcOrd="0" destOrd="0" presId="urn:microsoft.com/office/officeart/2005/8/layout/pyramid2"/>
    <dgm:cxn modelId="{1301B9B8-9D07-45C2-A96F-4C533A22FBB7}" type="presParOf" srcId="{8B01F123-9567-426F-B2B2-39A11A94AE72}" destId="{9CEACC9E-7FF4-4BE3-A4D3-13E18C96C37B}" srcOrd="1" destOrd="0" presId="urn:microsoft.com/office/officeart/2005/8/layout/pyramid2"/>
    <dgm:cxn modelId="{E45F8723-4452-4E0A-AFCC-35177282244C}" type="presParOf" srcId="{9CEACC9E-7FF4-4BE3-A4D3-13E18C96C37B}" destId="{A0727971-863E-4B6A-A0E0-35C2215AA19D}" srcOrd="0" destOrd="0" presId="urn:microsoft.com/office/officeart/2005/8/layout/pyramid2"/>
    <dgm:cxn modelId="{5300F416-A050-4D11-BFFB-3A4C87AADE3F}" type="presParOf" srcId="{9CEACC9E-7FF4-4BE3-A4D3-13E18C96C37B}" destId="{5060E100-EFD9-442C-B1FA-AEE769D0E4D8}" srcOrd="1" destOrd="0" presId="urn:microsoft.com/office/officeart/2005/8/layout/pyramid2"/>
    <dgm:cxn modelId="{F76AF59C-F30C-47F9-A7EE-D54B45FBFEE8}" type="presParOf" srcId="{9CEACC9E-7FF4-4BE3-A4D3-13E18C96C37B}" destId="{9FEB8979-073B-4600-BBD6-8EED57B2AF88}" srcOrd="2" destOrd="0" presId="urn:microsoft.com/office/officeart/2005/8/layout/pyramid2"/>
    <dgm:cxn modelId="{1E16B4A9-AF49-4037-ACE1-6A0F254348EA}" type="presParOf" srcId="{9CEACC9E-7FF4-4BE3-A4D3-13E18C96C37B}" destId="{3C5616A9-FDF4-45BC-AE2E-F61A27A3AB11}" srcOrd="3" destOrd="0" presId="urn:microsoft.com/office/officeart/2005/8/layout/pyramid2"/>
    <dgm:cxn modelId="{4980E2A8-BF38-4D9F-8177-0BA3B177E20B}" type="presParOf" srcId="{9CEACC9E-7FF4-4BE3-A4D3-13E18C96C37B}" destId="{C99B8929-D554-4682-9268-F999AB7F96C8}" srcOrd="4" destOrd="0" presId="urn:microsoft.com/office/officeart/2005/8/layout/pyramid2"/>
    <dgm:cxn modelId="{170DA339-BEA4-49B5-9CEE-D6C4DF4BA07F}" type="presParOf" srcId="{9CEACC9E-7FF4-4BE3-A4D3-13E18C96C37B}" destId="{71D147A7-3613-49FC-9AF1-F2CBCB996C35}" srcOrd="5" destOrd="0" presId="urn:microsoft.com/office/officeart/2005/8/layout/pyramid2"/>
  </dgm:cxnLst>
  <dgm:bg>
    <a:solidFill>
      <a:srgbClr val="9DA496"/>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3D7CBB5-768B-450C-882A-58298B85CD2A}" type="doc">
      <dgm:prSet loTypeId="urn:microsoft.com/office/officeart/2005/8/layout/vList6" loCatId="list" qsTypeId="urn:microsoft.com/office/officeart/2005/8/quickstyle/simple1" qsCatId="simple" csTypeId="urn:microsoft.com/office/officeart/2005/8/colors/accent4_5" csCatId="accent4" phldr="1"/>
      <dgm:spPr/>
      <dgm:t>
        <a:bodyPr/>
        <a:lstStyle/>
        <a:p>
          <a:endParaRPr lang="en-US"/>
        </a:p>
      </dgm:t>
    </dgm:pt>
    <dgm:pt modelId="{4A15820E-CFE2-4805-9351-A4F2603A5F20}">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3600" b="1" dirty="0">
              <a:solidFill>
                <a:schemeClr val="tx1"/>
              </a:solidFill>
              <a:latin typeface="+mj-lt"/>
              <a:cs typeface="Arial"/>
            </a:rPr>
            <a:t>COMPLEMENTOR</a:t>
          </a:r>
          <a:endParaRPr lang="en-US" sz="3600" dirty="0">
            <a:solidFill>
              <a:schemeClr val="tx1"/>
            </a:solidFill>
            <a:latin typeface="+mj-lt"/>
          </a:endParaRPr>
        </a:p>
        <a:p>
          <a:pPr defTabSz="1422400">
            <a:lnSpc>
              <a:spcPct val="90000"/>
            </a:lnSpc>
            <a:spcBef>
              <a:spcPct val="0"/>
            </a:spcBef>
            <a:spcAft>
              <a:spcPct val="35000"/>
            </a:spcAft>
          </a:pPr>
          <a:endParaRPr lang="en-US" sz="2100" dirty="0"/>
        </a:p>
      </dgm:t>
    </dgm:pt>
    <dgm:pt modelId="{622D7849-0585-463A-B16E-3558406D4B40}" type="parTrans" cxnId="{8B3E8274-A733-43C1-A2EF-F7BCB0EE3C61}">
      <dgm:prSet/>
      <dgm:spPr/>
      <dgm:t>
        <a:bodyPr/>
        <a:lstStyle/>
        <a:p>
          <a:endParaRPr lang="en-US"/>
        </a:p>
      </dgm:t>
    </dgm:pt>
    <dgm:pt modelId="{A1B8793E-DBA4-4070-B8E0-1FA8C8D9753D}" type="sibTrans" cxnId="{8B3E8274-A733-43C1-A2EF-F7BCB0EE3C61}">
      <dgm:prSet/>
      <dgm:spPr/>
      <dgm:t>
        <a:bodyPr/>
        <a:lstStyle/>
        <a:p>
          <a:endParaRPr lang="en-US"/>
        </a:p>
      </dgm:t>
    </dgm:pt>
    <dgm:pt modelId="{6A033249-BD8A-4710-9ADC-9475EE62BC2E}">
      <dgm:prSet custT="1"/>
      <dgm:spPr/>
      <dgm:t>
        <a:bodyPr/>
        <a:lstStyle/>
        <a:p>
          <a:r>
            <a:rPr lang="en-US" sz="3600" b="1" dirty="0">
              <a:solidFill>
                <a:schemeClr val="tx1"/>
              </a:solidFill>
              <a:latin typeface="+mj-lt"/>
            </a:rPr>
            <a:t>COMPETITOR</a:t>
          </a:r>
        </a:p>
      </dgm:t>
    </dgm:pt>
    <dgm:pt modelId="{562C9123-8869-4A63-B34C-97692575E894}" type="parTrans" cxnId="{9437679E-89DE-4493-97A0-57B99249BF93}">
      <dgm:prSet/>
      <dgm:spPr/>
      <dgm:t>
        <a:bodyPr/>
        <a:lstStyle/>
        <a:p>
          <a:endParaRPr lang="en-US"/>
        </a:p>
      </dgm:t>
    </dgm:pt>
    <dgm:pt modelId="{8701AF44-7E06-45CA-BEB4-195A6A5C1EDA}" type="sibTrans" cxnId="{9437679E-89DE-4493-97A0-57B99249BF93}">
      <dgm:prSet/>
      <dgm:spPr/>
      <dgm:t>
        <a:bodyPr/>
        <a:lstStyle/>
        <a:p>
          <a:endParaRPr lang="en-US"/>
        </a:p>
      </dgm:t>
    </dgm:pt>
    <dgm:pt modelId="{F4D274C1-A1FD-4002-B1CC-0F771CB8AA68}">
      <dgm:prSet phldrT="[Text]" custT="1"/>
      <dgm:spPr/>
      <dgm:t>
        <a:bodyPr/>
        <a:lstStyle/>
        <a:p>
          <a:r>
            <a:rPr lang="en-US" sz="1800" dirty="0"/>
            <a:t>If a </a:t>
          </a:r>
          <a:r>
            <a:rPr lang="en-US" sz="1800" dirty="0" err="1"/>
            <a:t>complementor’s</a:t>
          </a:r>
          <a:r>
            <a:rPr lang="en-US" sz="1800" dirty="0"/>
            <a:t> product or service adds value to the sale of the focal firm’s product or service, it is likely to create value for the </a:t>
          </a:r>
          <a:r>
            <a:rPr lang="en-US" sz="1800"/>
            <a:t>focal firm.</a:t>
          </a:r>
          <a:endParaRPr lang="en-US" sz="1800" dirty="0"/>
        </a:p>
      </dgm:t>
    </dgm:pt>
    <dgm:pt modelId="{32972AD2-BE2E-4167-AE1B-DDB230238629}" type="parTrans" cxnId="{5DE383E4-ADDB-4AC0-A14C-8A4BDEB1945B}">
      <dgm:prSet/>
      <dgm:spPr/>
      <dgm:t>
        <a:bodyPr/>
        <a:lstStyle/>
        <a:p>
          <a:endParaRPr lang="en-US"/>
        </a:p>
      </dgm:t>
    </dgm:pt>
    <dgm:pt modelId="{E4F60474-8973-4AEC-8775-8849C8C287C6}" type="sibTrans" cxnId="{5DE383E4-ADDB-4AC0-A14C-8A4BDEB1945B}">
      <dgm:prSet/>
      <dgm:spPr/>
      <dgm:t>
        <a:bodyPr/>
        <a:lstStyle/>
        <a:p>
          <a:endParaRPr lang="en-US"/>
        </a:p>
      </dgm:t>
    </dgm:pt>
    <dgm:pt modelId="{9982B0AC-3D21-40AA-9B53-9E3AA259AFA9}">
      <dgm:prSet phldrT="[Text]" custT="1"/>
      <dgm:spPr/>
      <dgm:t>
        <a:bodyPr/>
        <a:lstStyle/>
        <a:p>
          <a:endParaRPr lang="en-US" sz="800" dirty="0"/>
        </a:p>
      </dgm:t>
    </dgm:pt>
    <dgm:pt modelId="{29C9B2F5-5C63-4531-AD17-C06219C45F7B}" type="parTrans" cxnId="{AB5AF782-D7AC-4BC9-8C27-6A62E80F77C9}">
      <dgm:prSet/>
      <dgm:spPr/>
      <dgm:t>
        <a:bodyPr/>
        <a:lstStyle/>
        <a:p>
          <a:endParaRPr lang="en-US"/>
        </a:p>
      </dgm:t>
    </dgm:pt>
    <dgm:pt modelId="{F4913296-3C9F-49D4-A754-870650BADA26}" type="sibTrans" cxnId="{AB5AF782-D7AC-4BC9-8C27-6A62E80F77C9}">
      <dgm:prSet/>
      <dgm:spPr/>
      <dgm:t>
        <a:bodyPr/>
        <a:lstStyle/>
        <a:p>
          <a:endParaRPr lang="en-US"/>
        </a:p>
      </dgm:t>
    </dgm:pt>
    <dgm:pt modelId="{47DC342F-0C54-4C5C-A08E-9F42ADEFE889}">
      <dgm:prSet custT="1"/>
      <dgm:spPr/>
      <dgm:t>
        <a:bodyPr/>
        <a:lstStyle/>
        <a:p>
          <a:endParaRPr lang="en-US" sz="800" dirty="0"/>
        </a:p>
      </dgm:t>
    </dgm:pt>
    <dgm:pt modelId="{3E9BC658-F0DC-40DD-84D0-B561B9871C8A}" type="parTrans" cxnId="{CF9C3F2A-0BB2-4BC3-8C00-9C70BABB4EEC}">
      <dgm:prSet/>
      <dgm:spPr/>
      <dgm:t>
        <a:bodyPr/>
        <a:lstStyle/>
        <a:p>
          <a:endParaRPr lang="en-AU"/>
        </a:p>
      </dgm:t>
    </dgm:pt>
    <dgm:pt modelId="{A73476BC-7979-44C8-949F-33CE19563228}" type="sibTrans" cxnId="{CF9C3F2A-0BB2-4BC3-8C00-9C70BABB4EEC}">
      <dgm:prSet/>
      <dgm:spPr/>
      <dgm:t>
        <a:bodyPr/>
        <a:lstStyle/>
        <a:p>
          <a:endParaRPr lang="en-AU"/>
        </a:p>
      </dgm:t>
    </dgm:pt>
    <dgm:pt modelId="{4246EA01-8ABB-4F40-A2AE-65CCCA2A1668}">
      <dgm:prSet custT="1"/>
      <dgm:spPr/>
      <dgm:t>
        <a:bodyPr/>
        <a:lstStyle/>
        <a:p>
          <a:r>
            <a:rPr lang="en-US" sz="1800" dirty="0"/>
            <a:t>If a </a:t>
          </a:r>
          <a:r>
            <a:rPr lang="en-US" sz="1800" dirty="0" err="1"/>
            <a:t>complementor’s</a:t>
          </a:r>
          <a:r>
            <a:rPr lang="en-US" sz="1800" dirty="0"/>
            <a:t> product or service is in a market into which the focal firm intends to expand, the </a:t>
          </a:r>
          <a:r>
            <a:rPr lang="en-US" sz="1800" dirty="0" err="1"/>
            <a:t>complementor</a:t>
          </a:r>
          <a:r>
            <a:rPr lang="en-US" sz="1800" dirty="0"/>
            <a:t> can represent a formidable competitor.</a:t>
          </a:r>
        </a:p>
      </dgm:t>
    </dgm:pt>
    <dgm:pt modelId="{F9C4DC6C-B7CD-45C8-AFCA-4F27B7D05084}" type="sibTrans" cxnId="{7FF758C7-BE9B-4CCF-B234-ADA37E1C8EAF}">
      <dgm:prSet/>
      <dgm:spPr/>
      <dgm:t>
        <a:bodyPr/>
        <a:lstStyle/>
        <a:p>
          <a:endParaRPr lang="en-US"/>
        </a:p>
      </dgm:t>
    </dgm:pt>
    <dgm:pt modelId="{910CC37D-CEDB-4DAD-B1BF-E87A7D5A39E3}" type="parTrans" cxnId="{7FF758C7-BE9B-4CCF-B234-ADA37E1C8EAF}">
      <dgm:prSet/>
      <dgm:spPr/>
      <dgm:t>
        <a:bodyPr/>
        <a:lstStyle/>
        <a:p>
          <a:endParaRPr lang="en-US"/>
        </a:p>
      </dgm:t>
    </dgm:pt>
    <dgm:pt modelId="{4442EA69-4551-4CFE-A749-B2D550419A42}" type="pres">
      <dgm:prSet presAssocID="{33D7CBB5-768B-450C-882A-58298B85CD2A}" presName="Name0" presStyleCnt="0">
        <dgm:presLayoutVars>
          <dgm:dir/>
          <dgm:animLvl val="lvl"/>
          <dgm:resizeHandles/>
        </dgm:presLayoutVars>
      </dgm:prSet>
      <dgm:spPr/>
    </dgm:pt>
    <dgm:pt modelId="{363DC9D7-9FE9-4D4F-B6A2-DCB4FB5DC5A7}" type="pres">
      <dgm:prSet presAssocID="{4A15820E-CFE2-4805-9351-A4F2603A5F20}" presName="linNode" presStyleCnt="0"/>
      <dgm:spPr/>
    </dgm:pt>
    <dgm:pt modelId="{B5B1680A-E02B-4733-BB72-FF3A97733279}" type="pres">
      <dgm:prSet presAssocID="{4A15820E-CFE2-4805-9351-A4F2603A5F20}" presName="parentShp" presStyleLbl="node1" presStyleIdx="0" presStyleCnt="2" custScaleX="127824" custScaleY="192854" custLinFactNeighborY="11115">
        <dgm:presLayoutVars>
          <dgm:bulletEnabled val="1"/>
        </dgm:presLayoutVars>
      </dgm:prSet>
      <dgm:spPr/>
    </dgm:pt>
    <dgm:pt modelId="{D4F3E1BF-07BB-4AA1-847E-CFB1D3C646CA}" type="pres">
      <dgm:prSet presAssocID="{4A15820E-CFE2-4805-9351-A4F2603A5F20}" presName="childShp" presStyleLbl="bgAccFollowNode1" presStyleIdx="0" presStyleCnt="2" custScaleX="100000" custScaleY="254141" custLinFactNeighborX="67" custLinFactNeighborY="10440">
        <dgm:presLayoutVars>
          <dgm:bulletEnabled val="1"/>
        </dgm:presLayoutVars>
      </dgm:prSet>
      <dgm:spPr/>
    </dgm:pt>
    <dgm:pt modelId="{3111F94C-23E1-46D9-BA6A-9397E34BB421}" type="pres">
      <dgm:prSet presAssocID="{A1B8793E-DBA4-4070-B8E0-1FA8C8D9753D}" presName="spacing" presStyleCnt="0"/>
      <dgm:spPr/>
    </dgm:pt>
    <dgm:pt modelId="{B654D839-34C2-4DF2-A640-4AA9053165B3}" type="pres">
      <dgm:prSet presAssocID="{6A033249-BD8A-4710-9ADC-9475EE62BC2E}" presName="linNode" presStyleCnt="0"/>
      <dgm:spPr/>
    </dgm:pt>
    <dgm:pt modelId="{FBA40300-D264-4B56-A26C-54C3D1737BE0}" type="pres">
      <dgm:prSet presAssocID="{6A033249-BD8A-4710-9ADC-9475EE62BC2E}" presName="parentShp" presStyleLbl="node1" presStyleIdx="1" presStyleCnt="2" custScaleX="128035" custScaleY="176311" custLinFactNeighborY="-274">
        <dgm:presLayoutVars>
          <dgm:bulletEnabled val="1"/>
        </dgm:presLayoutVars>
      </dgm:prSet>
      <dgm:spPr/>
    </dgm:pt>
    <dgm:pt modelId="{66EBD6CC-B123-4865-A32D-DFBC9752E9DC}" type="pres">
      <dgm:prSet presAssocID="{6A033249-BD8A-4710-9ADC-9475EE62BC2E}" presName="childShp" presStyleLbl="bgAccFollowNode1" presStyleIdx="1" presStyleCnt="2" custScaleY="244047" custLinFactNeighborX="113" custLinFactNeighborY="28174">
        <dgm:presLayoutVars>
          <dgm:bulletEnabled val="1"/>
        </dgm:presLayoutVars>
      </dgm:prSet>
      <dgm:spPr/>
    </dgm:pt>
  </dgm:ptLst>
  <dgm:cxnLst>
    <dgm:cxn modelId="{99E3D827-9C09-499E-B38A-41FDE98CB036}" type="presOf" srcId="{47DC342F-0C54-4C5C-A08E-9F42ADEFE889}" destId="{66EBD6CC-B123-4865-A32D-DFBC9752E9DC}" srcOrd="0" destOrd="0" presId="urn:microsoft.com/office/officeart/2005/8/layout/vList6"/>
    <dgm:cxn modelId="{CF9C3F2A-0BB2-4BC3-8C00-9C70BABB4EEC}" srcId="{6A033249-BD8A-4710-9ADC-9475EE62BC2E}" destId="{47DC342F-0C54-4C5C-A08E-9F42ADEFE889}" srcOrd="0" destOrd="0" parTransId="{3E9BC658-F0DC-40DD-84D0-B561B9871C8A}" sibTransId="{A73476BC-7979-44C8-949F-33CE19563228}"/>
    <dgm:cxn modelId="{28A1B72E-265C-477C-96D6-057C180587F1}" type="presOf" srcId="{9982B0AC-3D21-40AA-9B53-9E3AA259AFA9}" destId="{D4F3E1BF-07BB-4AA1-847E-CFB1D3C646CA}" srcOrd="0" destOrd="0" presId="urn:microsoft.com/office/officeart/2005/8/layout/vList6"/>
    <dgm:cxn modelId="{D66A4939-49F2-4233-B0C1-0992C2616AE6}" type="presOf" srcId="{4A15820E-CFE2-4805-9351-A4F2603A5F20}" destId="{B5B1680A-E02B-4733-BB72-FF3A97733279}" srcOrd="0" destOrd="0" presId="urn:microsoft.com/office/officeart/2005/8/layout/vList6"/>
    <dgm:cxn modelId="{93F28E41-DF11-4B14-9646-AD61F0CADBB5}" type="presOf" srcId="{F4D274C1-A1FD-4002-B1CC-0F771CB8AA68}" destId="{D4F3E1BF-07BB-4AA1-847E-CFB1D3C646CA}" srcOrd="0" destOrd="1" presId="urn:microsoft.com/office/officeart/2005/8/layout/vList6"/>
    <dgm:cxn modelId="{45CAEC54-06E5-49B0-AC0C-CFA50E4AA5A4}" type="presOf" srcId="{6A033249-BD8A-4710-9ADC-9475EE62BC2E}" destId="{FBA40300-D264-4B56-A26C-54C3D1737BE0}" srcOrd="0" destOrd="0" presId="urn:microsoft.com/office/officeart/2005/8/layout/vList6"/>
    <dgm:cxn modelId="{99C24A66-9B16-4763-BCFC-27B445ECF8FE}" type="presOf" srcId="{33D7CBB5-768B-450C-882A-58298B85CD2A}" destId="{4442EA69-4551-4CFE-A749-B2D550419A42}" srcOrd="0" destOrd="0" presId="urn:microsoft.com/office/officeart/2005/8/layout/vList6"/>
    <dgm:cxn modelId="{8B3E8274-A733-43C1-A2EF-F7BCB0EE3C61}" srcId="{33D7CBB5-768B-450C-882A-58298B85CD2A}" destId="{4A15820E-CFE2-4805-9351-A4F2603A5F20}" srcOrd="0" destOrd="0" parTransId="{622D7849-0585-463A-B16E-3558406D4B40}" sibTransId="{A1B8793E-DBA4-4070-B8E0-1FA8C8D9753D}"/>
    <dgm:cxn modelId="{AB5AF782-D7AC-4BC9-8C27-6A62E80F77C9}" srcId="{4A15820E-CFE2-4805-9351-A4F2603A5F20}" destId="{9982B0AC-3D21-40AA-9B53-9E3AA259AFA9}" srcOrd="0" destOrd="0" parTransId="{29C9B2F5-5C63-4531-AD17-C06219C45F7B}" sibTransId="{F4913296-3C9F-49D4-A754-870650BADA26}"/>
    <dgm:cxn modelId="{9437679E-89DE-4493-97A0-57B99249BF93}" srcId="{33D7CBB5-768B-450C-882A-58298B85CD2A}" destId="{6A033249-BD8A-4710-9ADC-9475EE62BC2E}" srcOrd="1" destOrd="0" parTransId="{562C9123-8869-4A63-B34C-97692575E894}" sibTransId="{8701AF44-7E06-45CA-BEB4-195A6A5C1EDA}"/>
    <dgm:cxn modelId="{A880C1A8-AA77-4B38-B458-BC2C33129AED}" type="presOf" srcId="{4246EA01-8ABB-4F40-A2AE-65CCCA2A1668}" destId="{66EBD6CC-B123-4865-A32D-DFBC9752E9DC}" srcOrd="0" destOrd="1" presId="urn:microsoft.com/office/officeart/2005/8/layout/vList6"/>
    <dgm:cxn modelId="{7FF758C7-BE9B-4CCF-B234-ADA37E1C8EAF}" srcId="{6A033249-BD8A-4710-9ADC-9475EE62BC2E}" destId="{4246EA01-8ABB-4F40-A2AE-65CCCA2A1668}" srcOrd="1" destOrd="0" parTransId="{910CC37D-CEDB-4DAD-B1BF-E87A7D5A39E3}" sibTransId="{F9C4DC6C-B7CD-45C8-AFCA-4F27B7D05084}"/>
    <dgm:cxn modelId="{5DE383E4-ADDB-4AC0-A14C-8A4BDEB1945B}" srcId="{4A15820E-CFE2-4805-9351-A4F2603A5F20}" destId="{F4D274C1-A1FD-4002-B1CC-0F771CB8AA68}" srcOrd="1" destOrd="0" parTransId="{32972AD2-BE2E-4167-AE1B-DDB230238629}" sibTransId="{E4F60474-8973-4AEC-8775-8849C8C287C6}"/>
    <dgm:cxn modelId="{5EA0D29D-C13D-4F6A-8E80-1234D8BF7474}" type="presParOf" srcId="{4442EA69-4551-4CFE-A749-B2D550419A42}" destId="{363DC9D7-9FE9-4D4F-B6A2-DCB4FB5DC5A7}" srcOrd="0" destOrd="0" presId="urn:microsoft.com/office/officeart/2005/8/layout/vList6"/>
    <dgm:cxn modelId="{29142C6B-EABA-4A0E-96DF-E50B0F83158A}" type="presParOf" srcId="{363DC9D7-9FE9-4D4F-B6A2-DCB4FB5DC5A7}" destId="{B5B1680A-E02B-4733-BB72-FF3A97733279}" srcOrd="0" destOrd="0" presId="urn:microsoft.com/office/officeart/2005/8/layout/vList6"/>
    <dgm:cxn modelId="{CC29F985-5A4B-43F9-B8A7-0D64885DD0DF}" type="presParOf" srcId="{363DC9D7-9FE9-4D4F-B6A2-DCB4FB5DC5A7}" destId="{D4F3E1BF-07BB-4AA1-847E-CFB1D3C646CA}" srcOrd="1" destOrd="0" presId="urn:microsoft.com/office/officeart/2005/8/layout/vList6"/>
    <dgm:cxn modelId="{AF0B6716-366E-4AB4-A004-F9A1B48AFA6C}" type="presParOf" srcId="{4442EA69-4551-4CFE-A749-B2D550419A42}" destId="{3111F94C-23E1-46D9-BA6A-9397E34BB421}" srcOrd="1" destOrd="0" presId="urn:microsoft.com/office/officeart/2005/8/layout/vList6"/>
    <dgm:cxn modelId="{41257FA2-2D5A-4217-9447-DE1021E2BAC4}" type="presParOf" srcId="{4442EA69-4551-4CFE-A749-B2D550419A42}" destId="{B654D839-34C2-4DF2-A640-4AA9053165B3}" srcOrd="2" destOrd="0" presId="urn:microsoft.com/office/officeart/2005/8/layout/vList6"/>
    <dgm:cxn modelId="{4D497756-A7E4-4EDB-8564-03BFE37F308E}" type="presParOf" srcId="{B654D839-34C2-4DF2-A640-4AA9053165B3}" destId="{FBA40300-D264-4B56-A26C-54C3D1737BE0}" srcOrd="0" destOrd="0" presId="urn:microsoft.com/office/officeart/2005/8/layout/vList6"/>
    <dgm:cxn modelId="{ED263F46-26AA-481A-9E3D-844C10B2E350}" type="presParOf" srcId="{B654D839-34C2-4DF2-A640-4AA9053165B3}" destId="{66EBD6CC-B123-4865-A32D-DFBC9752E9DC}" srcOrd="1" destOrd="0" presId="urn:microsoft.com/office/officeart/2005/8/layout/vList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207D15-5AE6-456F-B181-47F20D049606}">
      <dsp:nvSpPr>
        <dsp:cNvPr id="0" name=""/>
        <dsp:cNvSpPr/>
      </dsp:nvSpPr>
      <dsp:spPr>
        <a:xfrm>
          <a:off x="0" y="0"/>
          <a:ext cx="7632848" cy="1155740"/>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Explain the importance of </a:t>
          </a:r>
          <a:r>
            <a:rPr lang="en-US" sz="2200" kern="1200" dirty="0" err="1"/>
            <a:t>analysing</a:t>
          </a:r>
          <a:r>
            <a:rPr lang="en-US" sz="2200" kern="1200" dirty="0"/>
            <a:t> and understanding the firm’s external environment.</a:t>
          </a:r>
          <a:endParaRPr lang="en-US" sz="2200" kern="1200" dirty="0">
            <a:latin typeface="+mn-lt"/>
          </a:endParaRPr>
        </a:p>
      </dsp:txBody>
      <dsp:txXfrm>
        <a:off x="1647325" y="0"/>
        <a:ext cx="5985522" cy="1155740"/>
      </dsp:txXfrm>
    </dsp:sp>
    <dsp:sp modelId="{1918FC97-5768-4177-A57F-3B26C702E374}">
      <dsp:nvSpPr>
        <dsp:cNvPr id="0" name=""/>
        <dsp:cNvSpPr/>
      </dsp:nvSpPr>
      <dsp:spPr>
        <a:xfrm>
          <a:off x="472523" y="166769"/>
          <a:ext cx="823034" cy="822200"/>
        </a:xfrm>
        <a:prstGeom prst="roundRect">
          <a:avLst>
            <a:gd name="adj" fmla="val 10000"/>
          </a:avLst>
        </a:prstGeom>
        <a:blipFill rotWithShape="0">
          <a:blip xmlns:r="http://schemas.openxmlformats.org/officeDocument/2006/relationships" r:embed="rId1"/>
          <a:stretch>
            <a:fillRect/>
          </a:stretch>
        </a:blipFill>
        <a:ln w="57150" cap="flat" cmpd="sng" algn="ctr">
          <a:noFill/>
          <a:prstDash val="solid"/>
        </a:ln>
        <a:effectLst/>
      </dsp:spPr>
      <dsp:style>
        <a:lnRef idx="2">
          <a:scrgbClr r="0" g="0" b="0"/>
        </a:lnRef>
        <a:fillRef idx="1">
          <a:scrgbClr r="0" g="0" b="0"/>
        </a:fillRef>
        <a:effectRef idx="0">
          <a:scrgbClr r="0" g="0" b="0"/>
        </a:effectRef>
        <a:fontRef idx="minor"/>
      </dsp:style>
    </dsp:sp>
    <dsp:sp modelId="{9FB36DD5-C883-43D8-A7C6-B3EDFA2A6770}">
      <dsp:nvSpPr>
        <dsp:cNvPr id="0" name=""/>
        <dsp:cNvSpPr/>
      </dsp:nvSpPr>
      <dsp:spPr>
        <a:xfrm>
          <a:off x="0" y="1276495"/>
          <a:ext cx="7632848" cy="1170544"/>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Define and describe the general environment and the industry environment.</a:t>
          </a:r>
          <a:endParaRPr lang="en-US" sz="2200" kern="1200" dirty="0">
            <a:latin typeface="+mn-lt"/>
          </a:endParaRPr>
        </a:p>
      </dsp:txBody>
      <dsp:txXfrm>
        <a:off x="1647325" y="1276495"/>
        <a:ext cx="5985522" cy="1170544"/>
      </dsp:txXfrm>
    </dsp:sp>
    <dsp:sp modelId="{E708CFC0-76CB-4E72-B8D1-24DBB71C3A2C}">
      <dsp:nvSpPr>
        <dsp:cNvPr id="0" name=""/>
        <dsp:cNvSpPr/>
      </dsp:nvSpPr>
      <dsp:spPr>
        <a:xfrm>
          <a:off x="489017" y="1512170"/>
          <a:ext cx="790045" cy="699194"/>
        </a:xfrm>
        <a:prstGeom prst="roundRect">
          <a:avLst>
            <a:gd name="adj" fmla="val 10000"/>
          </a:avLst>
        </a:prstGeom>
        <a:blipFill rotWithShape="0">
          <a:blip xmlns:r="http://schemas.openxmlformats.org/officeDocument/2006/relationships" r:embed="rId2"/>
          <a:stretch>
            <a:fillRect/>
          </a:stretch>
        </a:blipFill>
        <a:ln w="57150" cap="flat" cmpd="sng" algn="ctr">
          <a:solidFill>
            <a:scrgbClr r="0" g="0" b="0"/>
          </a:solidFill>
          <a:prstDash val="solid"/>
        </a:ln>
        <a:effectLst/>
      </dsp:spPr>
      <dsp:style>
        <a:lnRef idx="2">
          <a:scrgbClr r="0" g="0" b="0"/>
        </a:lnRef>
        <a:fillRef idx="1">
          <a:scrgbClr r="0" g="0" b="0"/>
        </a:fillRef>
        <a:effectRef idx="0">
          <a:scrgbClr r="0" g="0" b="0"/>
        </a:effectRef>
        <a:fontRef idx="minor"/>
      </dsp:style>
    </dsp:sp>
    <dsp:sp modelId="{2F4579AA-35AB-4B01-AAE7-F2C3069BC13D}">
      <dsp:nvSpPr>
        <dsp:cNvPr id="0" name=""/>
        <dsp:cNvSpPr/>
      </dsp:nvSpPr>
      <dsp:spPr>
        <a:xfrm>
          <a:off x="0" y="2567796"/>
          <a:ext cx="7632848" cy="1050670"/>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Discuss the four activities of the external environmental analysis process.</a:t>
          </a:r>
          <a:endParaRPr lang="en-US" sz="2200" kern="1200" dirty="0">
            <a:latin typeface="+mn-lt"/>
          </a:endParaRPr>
        </a:p>
      </dsp:txBody>
      <dsp:txXfrm>
        <a:off x="1647325" y="2567796"/>
        <a:ext cx="5985522" cy="1050670"/>
      </dsp:txXfrm>
    </dsp:sp>
    <dsp:sp modelId="{4BE5030C-0348-4C03-92AE-76D4C2BF5185}">
      <dsp:nvSpPr>
        <dsp:cNvPr id="0" name=""/>
        <dsp:cNvSpPr/>
      </dsp:nvSpPr>
      <dsp:spPr>
        <a:xfrm>
          <a:off x="489017" y="2736303"/>
          <a:ext cx="790045" cy="713656"/>
        </a:xfrm>
        <a:prstGeom prst="roundRect">
          <a:avLst>
            <a:gd name="adj" fmla="val 10000"/>
          </a:avLst>
        </a:prstGeom>
        <a:blipFill rotWithShape="0">
          <a:blip xmlns:r="http://schemas.openxmlformats.org/officeDocument/2006/relationships" r:embed="rId2"/>
          <a:stretch>
            <a:fillRect/>
          </a:stretch>
        </a:blipFill>
        <a:ln w="57150" cap="flat" cmpd="sng" algn="ctr">
          <a:solidFill>
            <a:scrgbClr r="0" g="0" b="0"/>
          </a:solidFill>
          <a:prstDash val="solid"/>
        </a:ln>
        <a:effectLst/>
      </dsp:spPr>
      <dsp:style>
        <a:lnRef idx="2">
          <a:scrgbClr r="0" g="0" b="0"/>
        </a:lnRef>
        <a:fillRef idx="1">
          <a:scrgbClr r="0" g="0" b="0"/>
        </a:fillRef>
        <a:effectRef idx="0">
          <a:scrgbClr r="0" g="0" b="0"/>
        </a:effectRef>
        <a:fontRef idx="minor"/>
      </dsp:style>
    </dsp:sp>
    <dsp:sp modelId="{2F1E1345-CE30-402A-953C-1009009DD316}">
      <dsp:nvSpPr>
        <dsp:cNvPr id="0" name=""/>
        <dsp:cNvSpPr/>
      </dsp:nvSpPr>
      <dsp:spPr>
        <a:xfrm>
          <a:off x="0" y="3739222"/>
          <a:ext cx="7632848" cy="1061586"/>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Name and describe the general environment’s seven segments.</a:t>
          </a:r>
          <a:endParaRPr lang="en-US" sz="2200" kern="1200" dirty="0">
            <a:latin typeface="+mn-lt"/>
          </a:endParaRPr>
        </a:p>
      </dsp:txBody>
      <dsp:txXfrm>
        <a:off x="1647325" y="3739222"/>
        <a:ext cx="5985522" cy="1061586"/>
      </dsp:txXfrm>
    </dsp:sp>
    <dsp:sp modelId="{9EB785D6-78B5-4799-8760-92B2A224E839}">
      <dsp:nvSpPr>
        <dsp:cNvPr id="0" name=""/>
        <dsp:cNvSpPr/>
      </dsp:nvSpPr>
      <dsp:spPr>
        <a:xfrm>
          <a:off x="489017" y="3888432"/>
          <a:ext cx="790045" cy="763165"/>
        </a:xfrm>
        <a:prstGeom prst="roundRect">
          <a:avLst>
            <a:gd name="adj" fmla="val 10000"/>
          </a:avLst>
        </a:prstGeom>
        <a:blipFill rotWithShape="0">
          <a:blip xmlns:r="http://schemas.openxmlformats.org/officeDocument/2006/relationships" r:embed="rId2"/>
          <a:stretch>
            <a:fillRect/>
          </a:stretch>
        </a:blipFill>
        <a:ln w="5715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207D15-5AE6-456F-B181-47F20D049606}">
      <dsp:nvSpPr>
        <dsp:cNvPr id="0" name=""/>
        <dsp:cNvSpPr/>
      </dsp:nvSpPr>
      <dsp:spPr>
        <a:xfrm>
          <a:off x="0" y="0"/>
          <a:ext cx="7560840" cy="1332288"/>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Identify the five competitive forces and explain how they determine an industry’s profit potential.</a:t>
          </a:r>
          <a:endParaRPr lang="en-US" sz="2200" kern="1200" dirty="0">
            <a:latin typeface="+mn-lt"/>
          </a:endParaRPr>
        </a:p>
      </dsp:txBody>
      <dsp:txXfrm>
        <a:off x="1673235" y="0"/>
        <a:ext cx="5887604" cy="1332288"/>
      </dsp:txXfrm>
    </dsp:sp>
    <dsp:sp modelId="{1918FC97-5768-4177-A57F-3B26C702E374}">
      <dsp:nvSpPr>
        <dsp:cNvPr id="0" name=""/>
        <dsp:cNvSpPr/>
      </dsp:nvSpPr>
      <dsp:spPr>
        <a:xfrm>
          <a:off x="525855" y="252167"/>
          <a:ext cx="782592" cy="827953"/>
        </a:xfrm>
        <a:prstGeom prst="roundRect">
          <a:avLst>
            <a:gd name="adj" fmla="val 10000"/>
          </a:avLst>
        </a:prstGeom>
        <a:blipFill rotWithShape="0">
          <a:blip xmlns:r="http://schemas.openxmlformats.org/officeDocument/2006/relationships" r:embed="rId1"/>
          <a:stretch>
            <a:fillRect/>
          </a:stretch>
        </a:blipFill>
        <a:ln w="5715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9FB36DD5-C883-43D8-A7C6-B3EDFA2A6770}">
      <dsp:nvSpPr>
        <dsp:cNvPr id="0" name=""/>
        <dsp:cNvSpPr/>
      </dsp:nvSpPr>
      <dsp:spPr>
        <a:xfrm>
          <a:off x="0" y="1493356"/>
          <a:ext cx="7560840" cy="1497625"/>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Define strategic groups and describe their influence on the firm.</a:t>
          </a:r>
          <a:endParaRPr lang="en-US" sz="2200" kern="1200" dirty="0">
            <a:latin typeface="+mn-lt"/>
          </a:endParaRPr>
        </a:p>
      </dsp:txBody>
      <dsp:txXfrm>
        <a:off x="1673235" y="1493356"/>
        <a:ext cx="5887604" cy="1497625"/>
      </dsp:txXfrm>
    </dsp:sp>
    <dsp:sp modelId="{E708CFC0-76CB-4E72-B8D1-24DBB71C3A2C}">
      <dsp:nvSpPr>
        <dsp:cNvPr id="0" name=""/>
        <dsp:cNvSpPr/>
      </dsp:nvSpPr>
      <dsp:spPr>
        <a:xfrm>
          <a:off x="525855" y="1820042"/>
          <a:ext cx="782592" cy="844253"/>
        </a:xfrm>
        <a:prstGeom prst="roundRect">
          <a:avLst>
            <a:gd name="adj" fmla="val 10000"/>
          </a:avLst>
        </a:prstGeom>
        <a:blipFill rotWithShape="0">
          <a:blip xmlns:r="http://schemas.openxmlformats.org/officeDocument/2006/relationships" r:embed="rId1"/>
          <a:stretch>
            <a:fillRect/>
          </a:stretch>
        </a:blipFill>
        <a:ln w="57150" cap="flat" cmpd="sng" algn="ctr">
          <a:solidFill>
            <a:scrgbClr r="0" g="0" b="0"/>
          </a:solidFill>
          <a:prstDash val="solid"/>
        </a:ln>
        <a:effectLst/>
      </dsp:spPr>
      <dsp:style>
        <a:lnRef idx="2">
          <a:scrgbClr r="0" g="0" b="0"/>
        </a:lnRef>
        <a:fillRef idx="1">
          <a:scrgbClr r="0" g="0" b="0"/>
        </a:fillRef>
        <a:effectRef idx="0">
          <a:scrgbClr r="0" g="0" b="0"/>
        </a:effectRef>
        <a:fontRef idx="minor"/>
      </dsp:style>
    </dsp:sp>
    <dsp:sp modelId="{2F4579AA-35AB-4B01-AAE7-F2C3069BC13D}">
      <dsp:nvSpPr>
        <dsp:cNvPr id="0" name=""/>
        <dsp:cNvSpPr/>
      </dsp:nvSpPr>
      <dsp:spPr>
        <a:xfrm>
          <a:off x="0" y="3152049"/>
          <a:ext cx="7560840" cy="1573520"/>
        </a:xfrm>
        <a:prstGeom prst="roundRect">
          <a:avLst>
            <a:gd name="adj" fmla="val 10000"/>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Describe what firms need to know about their competitors and different methods (including ethical standards) used to collect intelligence about them.</a:t>
          </a:r>
          <a:endParaRPr lang="en-US" sz="2200" kern="1200" dirty="0">
            <a:latin typeface="+mn-lt"/>
          </a:endParaRPr>
        </a:p>
      </dsp:txBody>
      <dsp:txXfrm>
        <a:off x="1673235" y="3152049"/>
        <a:ext cx="5887604" cy="1573520"/>
      </dsp:txXfrm>
    </dsp:sp>
    <dsp:sp modelId="{4BE5030C-0348-4C03-92AE-76D4C2BF5185}">
      <dsp:nvSpPr>
        <dsp:cNvPr id="0" name=""/>
        <dsp:cNvSpPr/>
      </dsp:nvSpPr>
      <dsp:spPr>
        <a:xfrm>
          <a:off x="525855" y="3557137"/>
          <a:ext cx="782592" cy="763345"/>
        </a:xfrm>
        <a:prstGeom prst="roundRect">
          <a:avLst>
            <a:gd name="adj" fmla="val 10000"/>
          </a:avLst>
        </a:prstGeom>
        <a:blipFill rotWithShape="0">
          <a:blip xmlns:r="http://schemas.openxmlformats.org/officeDocument/2006/relationships" r:embed="rId1"/>
          <a:stretch>
            <a:fillRect/>
          </a:stretch>
        </a:blipFill>
        <a:ln w="57150" cap="flat" cmpd="sng" algn="ctr">
          <a:solidFill>
            <a:scrgbClr r="0" g="0" b="0"/>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C8942F-0843-4058-AE29-9135F380D28F}">
      <dsp:nvSpPr>
        <dsp:cNvPr id="0" name=""/>
        <dsp:cNvSpPr/>
      </dsp:nvSpPr>
      <dsp:spPr>
        <a:xfrm rot="16200000">
          <a:off x="-928517" y="929587"/>
          <a:ext cx="4640400" cy="2781225"/>
        </a:xfrm>
        <a:prstGeom prst="flowChartManualOperation">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chemeClr val="tx1"/>
              </a:solidFill>
            </a:rPr>
            <a:t>Scanning is</a:t>
          </a:r>
          <a:r>
            <a:rPr lang="en-US" sz="2000" b="0" kern="1200" dirty="0">
              <a:solidFill>
                <a:schemeClr val="tx1"/>
              </a:solidFill>
            </a:rPr>
            <a:t> </a:t>
          </a:r>
          <a:r>
            <a:rPr lang="en-US" sz="2000" kern="1200" dirty="0">
              <a:solidFill>
                <a:schemeClr val="tx1"/>
              </a:solidFill>
            </a:rPr>
            <a:t>the study of all segments in the general environment. Through scanning, firms identify early signals of potential changes in the general environment and detect changes that are already underway.</a:t>
          </a:r>
        </a:p>
      </dsp:txBody>
      <dsp:txXfrm rot="5400000">
        <a:off x="1070" y="928080"/>
        <a:ext cx="2781225" cy="2784240"/>
      </dsp:txXfrm>
    </dsp:sp>
    <dsp:sp modelId="{3DC4CD47-90F9-42E2-904B-1B1A9D257E68}">
      <dsp:nvSpPr>
        <dsp:cNvPr id="0" name=""/>
        <dsp:cNvSpPr/>
      </dsp:nvSpPr>
      <dsp:spPr>
        <a:xfrm rot="16200000">
          <a:off x="2061299" y="929587"/>
          <a:ext cx="4640400" cy="2781225"/>
        </a:xfrm>
        <a:prstGeom prst="flowChartManualOperation">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ts val="240"/>
            </a:spcAft>
            <a:buNone/>
          </a:pPr>
          <a:r>
            <a:rPr lang="en-US" sz="2000" kern="1200" dirty="0">
              <a:solidFill>
                <a:schemeClr val="tx1"/>
              </a:solidFill>
            </a:rPr>
            <a:t>Scanning often </a:t>
          </a:r>
        </a:p>
        <a:p>
          <a:pPr marL="0" lvl="0" indent="0" algn="l" defTabSz="889000">
            <a:lnSpc>
              <a:spcPct val="90000"/>
            </a:lnSpc>
            <a:spcBef>
              <a:spcPct val="0"/>
            </a:spcBef>
            <a:spcAft>
              <a:spcPts val="240"/>
            </a:spcAft>
            <a:buNone/>
          </a:pPr>
          <a:r>
            <a:rPr lang="en-US" sz="2000" kern="1200" dirty="0">
              <a:solidFill>
                <a:schemeClr val="tx1"/>
              </a:solidFill>
            </a:rPr>
            <a:t>reveals ambiguous, incomplete or unconnected data and information. Environmental scanning is challenging but critically important for firms, especially those competing in highly volatile environment.</a:t>
          </a:r>
        </a:p>
      </dsp:txBody>
      <dsp:txXfrm rot="5400000">
        <a:off x="2990886" y="928080"/>
        <a:ext cx="2781225" cy="2784240"/>
      </dsp:txXfrm>
    </dsp:sp>
    <dsp:sp modelId="{D65B0C33-52B3-46BD-B2AB-48A1795C742A}">
      <dsp:nvSpPr>
        <dsp:cNvPr id="0" name=""/>
        <dsp:cNvSpPr/>
      </dsp:nvSpPr>
      <dsp:spPr>
        <a:xfrm rot="16200000">
          <a:off x="5051117" y="929587"/>
          <a:ext cx="4640400" cy="2781225"/>
        </a:xfrm>
        <a:prstGeom prst="flowChartManualOperation">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Many firms use special software to reduce the trade-off between an important missed event and false alarm rates. Also, the Internet provides significant opportunities for scanning.</a:t>
          </a:r>
        </a:p>
      </dsp:txBody>
      <dsp:txXfrm rot="5400000">
        <a:off x="5980704" y="928080"/>
        <a:ext cx="2781225" cy="27842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C8942F-0843-4058-AE29-9135F380D28F}">
      <dsp:nvSpPr>
        <dsp:cNvPr id="0" name=""/>
        <dsp:cNvSpPr/>
      </dsp:nvSpPr>
      <dsp:spPr>
        <a:xfrm rot="16200000">
          <a:off x="-929096" y="930165"/>
          <a:ext cx="4641557" cy="2781225"/>
        </a:xfrm>
        <a:prstGeom prst="flowChartManualOperation">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chemeClr val="tx1"/>
              </a:solidFill>
            </a:rPr>
            <a:t>Monitoring involves</a:t>
          </a:r>
          <a:r>
            <a:rPr lang="en-US" sz="2000" b="0" i="1" kern="1200" dirty="0">
              <a:solidFill>
                <a:schemeClr val="tx1"/>
              </a:solidFill>
            </a:rPr>
            <a:t> </a:t>
          </a:r>
          <a:r>
            <a:rPr lang="en-US" sz="2000" kern="1200" dirty="0">
              <a:solidFill>
                <a:schemeClr val="tx1"/>
              </a:solidFill>
            </a:rPr>
            <a:t>analysts observing meaningful environmental changes to see if an important trend is emerging from among those spotted through scanning.</a:t>
          </a:r>
        </a:p>
      </dsp:txBody>
      <dsp:txXfrm rot="5400000">
        <a:off x="1070" y="928310"/>
        <a:ext cx="2781225" cy="2784935"/>
      </dsp:txXfrm>
    </dsp:sp>
    <dsp:sp modelId="{3DC4CD47-90F9-42E2-904B-1B1A9D257E68}">
      <dsp:nvSpPr>
        <dsp:cNvPr id="0" name=""/>
        <dsp:cNvSpPr/>
      </dsp:nvSpPr>
      <dsp:spPr>
        <a:xfrm rot="16200000">
          <a:off x="2060721" y="930165"/>
          <a:ext cx="4641557" cy="2781225"/>
        </a:xfrm>
        <a:prstGeom prst="flowChartManualOperation">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Effective monitoring requires the firm to identify important stakeholders and understand its reputation among these stakeholders as the foundation for serving their unique needs.</a:t>
          </a:r>
        </a:p>
      </dsp:txBody>
      <dsp:txXfrm rot="5400000">
        <a:off x="2990887" y="928310"/>
        <a:ext cx="2781225" cy="2784935"/>
      </dsp:txXfrm>
    </dsp:sp>
    <dsp:sp modelId="{D65B0C33-52B3-46BD-B2AB-48A1795C742A}">
      <dsp:nvSpPr>
        <dsp:cNvPr id="0" name=""/>
        <dsp:cNvSpPr/>
      </dsp:nvSpPr>
      <dsp:spPr>
        <a:xfrm rot="16200000">
          <a:off x="5050539" y="930165"/>
          <a:ext cx="4641557" cy="2781225"/>
        </a:xfrm>
        <a:prstGeom prst="flowChartManualOperation">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0" kern="1200" dirty="0">
              <a:solidFill>
                <a:schemeClr val="tx1"/>
              </a:solidFill>
            </a:rPr>
            <a:t>Scanning and monitoring are particularly important when a firm competes in an industry with high technological uncertainty.</a:t>
          </a:r>
        </a:p>
      </dsp:txBody>
      <dsp:txXfrm rot="5400000">
        <a:off x="5980705" y="928310"/>
        <a:ext cx="2781225" cy="27849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C8942F-0843-4058-AE29-9135F380D28F}">
      <dsp:nvSpPr>
        <dsp:cNvPr id="0" name=""/>
        <dsp:cNvSpPr/>
      </dsp:nvSpPr>
      <dsp:spPr>
        <a:xfrm rot="16200000">
          <a:off x="-929587" y="929587"/>
          <a:ext cx="4640400" cy="2781225"/>
        </a:xfrm>
        <a:prstGeom prst="flowChartManualOperation">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chemeClr val="tx1"/>
              </a:solidFill>
            </a:rPr>
            <a:t>Forecasting examines </a:t>
          </a:r>
          <a:r>
            <a:rPr lang="en-US" sz="2000" i="1" kern="1200" dirty="0">
              <a:solidFill>
                <a:schemeClr val="tx1"/>
              </a:solidFill>
            </a:rPr>
            <a:t> </a:t>
          </a:r>
          <a:r>
            <a:rPr lang="en-US" sz="2000" kern="1200" dirty="0">
              <a:solidFill>
                <a:schemeClr val="tx1"/>
              </a:solidFill>
            </a:rPr>
            <a:t>feasibility projections developed for what might happen and how quickly it might happen as a result of the changes and trends detected through scanning and monitoring.</a:t>
          </a:r>
        </a:p>
      </dsp:txBody>
      <dsp:txXfrm rot="5400000">
        <a:off x="0" y="928080"/>
        <a:ext cx="2781225" cy="2784240"/>
      </dsp:txXfrm>
    </dsp:sp>
    <dsp:sp modelId="{3DC4CD47-90F9-42E2-904B-1B1A9D257E68}">
      <dsp:nvSpPr>
        <dsp:cNvPr id="0" name=""/>
        <dsp:cNvSpPr/>
      </dsp:nvSpPr>
      <dsp:spPr>
        <a:xfrm rot="16200000">
          <a:off x="2061299" y="929587"/>
          <a:ext cx="4640400" cy="2781225"/>
        </a:xfrm>
        <a:prstGeom prst="flowChartManualOperation">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Technology trends are continually reducing product life cycles, which makes forecasting demand for new technological products much more challenging.</a:t>
          </a:r>
        </a:p>
      </dsp:txBody>
      <dsp:txXfrm rot="5400000">
        <a:off x="2990886" y="928080"/>
        <a:ext cx="2781225" cy="2784240"/>
      </dsp:txXfrm>
    </dsp:sp>
    <dsp:sp modelId="{D65B0C33-52B3-46BD-B2AB-48A1795C742A}">
      <dsp:nvSpPr>
        <dsp:cNvPr id="0" name=""/>
        <dsp:cNvSpPr/>
      </dsp:nvSpPr>
      <dsp:spPr>
        <a:xfrm rot="16200000">
          <a:off x="5051117" y="929587"/>
          <a:ext cx="4640400" cy="2781225"/>
        </a:xfrm>
        <a:prstGeom prst="flowChartManualOperation">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During an economic downturn, forecasting becomes more difficult and more important. </a:t>
          </a:r>
          <a:endParaRPr lang="en-US" sz="2000" b="0" kern="1200" dirty="0">
            <a:solidFill>
              <a:schemeClr val="tx1"/>
            </a:solidFill>
          </a:endParaRPr>
        </a:p>
      </dsp:txBody>
      <dsp:txXfrm rot="5400000">
        <a:off x="5980704" y="928080"/>
        <a:ext cx="2781225" cy="27842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C8942F-0843-4058-AE29-9135F380D28F}">
      <dsp:nvSpPr>
        <dsp:cNvPr id="0" name=""/>
        <dsp:cNvSpPr/>
      </dsp:nvSpPr>
      <dsp:spPr>
        <a:xfrm rot="16200000">
          <a:off x="-928517" y="929587"/>
          <a:ext cx="4640400" cy="2781225"/>
        </a:xfrm>
        <a:prstGeom prst="flowChartManualOperation">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b="0" i="0" kern="1200" dirty="0">
              <a:solidFill>
                <a:schemeClr val="tx1"/>
              </a:solidFill>
            </a:rPr>
            <a:t>Assessing involves</a:t>
          </a:r>
          <a:r>
            <a:rPr lang="en-US" sz="2000" b="0" kern="1200" dirty="0">
              <a:solidFill>
                <a:schemeClr val="tx1"/>
              </a:solidFill>
            </a:rPr>
            <a:t> </a:t>
          </a:r>
          <a:r>
            <a:rPr lang="en-US" sz="2000" kern="1200" dirty="0">
              <a:solidFill>
                <a:schemeClr val="tx1"/>
              </a:solidFill>
            </a:rPr>
            <a:t>determining the timing and significance of the effects of environmental trends that have been identified. It also involves specifying the implications of the understanding gathered at earlier stages.</a:t>
          </a:r>
        </a:p>
      </dsp:txBody>
      <dsp:txXfrm rot="5400000">
        <a:off x="1070" y="928080"/>
        <a:ext cx="2781225" cy="2784240"/>
      </dsp:txXfrm>
    </dsp:sp>
    <dsp:sp modelId="{3DC4CD47-90F9-42E2-904B-1B1A9D257E68}">
      <dsp:nvSpPr>
        <dsp:cNvPr id="0" name=""/>
        <dsp:cNvSpPr/>
      </dsp:nvSpPr>
      <dsp:spPr>
        <a:xfrm rot="16200000">
          <a:off x="2061299" y="929587"/>
          <a:ext cx="4640400" cy="2781225"/>
        </a:xfrm>
        <a:prstGeom prst="flowChartManualOperation">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Interpretation is key. Even if formal assessment is inadequate, the appropriate interpretation of that information is important.</a:t>
          </a:r>
        </a:p>
      </dsp:txBody>
      <dsp:txXfrm rot="5400000">
        <a:off x="2990886" y="928080"/>
        <a:ext cx="2781225" cy="2784240"/>
      </dsp:txXfrm>
    </dsp:sp>
    <dsp:sp modelId="{D65B0C33-52B3-46BD-B2AB-48A1795C742A}">
      <dsp:nvSpPr>
        <dsp:cNvPr id="0" name=""/>
        <dsp:cNvSpPr/>
      </dsp:nvSpPr>
      <dsp:spPr>
        <a:xfrm rot="16200000">
          <a:off x="5052187" y="929587"/>
          <a:ext cx="4640400" cy="2781225"/>
        </a:xfrm>
        <a:prstGeom prst="flowChartManualOperation">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Gathering and </a:t>
          </a:r>
          <a:r>
            <a:rPr lang="en-US" sz="2000" kern="1200" dirty="0" err="1">
              <a:solidFill>
                <a:schemeClr val="tx1"/>
              </a:solidFill>
            </a:rPr>
            <a:t>organising</a:t>
          </a:r>
          <a:r>
            <a:rPr lang="en-US" sz="2000" kern="1200" dirty="0">
              <a:solidFill>
                <a:schemeClr val="tx1"/>
              </a:solidFill>
            </a:rPr>
            <a:t> information is important, but appropriately interpreting that intelligence to determine if an identified trend in the external environment is an opportunity or threat is paramount.</a:t>
          </a:r>
          <a:endParaRPr lang="en-US" sz="2000" b="0" kern="1200" dirty="0">
            <a:solidFill>
              <a:schemeClr val="tx1"/>
            </a:solidFill>
          </a:endParaRPr>
        </a:p>
      </dsp:txBody>
      <dsp:txXfrm rot="5400000">
        <a:off x="5981774" y="928080"/>
        <a:ext cx="2781225" cy="27842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746043-4AF6-476E-9A2A-E896B02317C2}">
      <dsp:nvSpPr>
        <dsp:cNvPr id="0" name=""/>
        <dsp:cNvSpPr/>
      </dsp:nvSpPr>
      <dsp:spPr>
        <a:xfrm>
          <a:off x="34926" y="0"/>
          <a:ext cx="2135002" cy="4341692"/>
        </a:xfrm>
        <a:prstGeom prst="triangl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0727971-863E-4B6A-A0E0-35C2215AA19D}">
      <dsp:nvSpPr>
        <dsp:cNvPr id="0" name=""/>
        <dsp:cNvSpPr/>
      </dsp:nvSpPr>
      <dsp:spPr>
        <a:xfrm>
          <a:off x="387173" y="436501"/>
          <a:ext cx="2818260" cy="1027759"/>
        </a:xfrm>
        <a:prstGeom prst="round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Text" lastClr="000000"/>
              </a:solidFill>
            </a:rPr>
            <a:t>INTRASTRATEGIC GROUP COMPETITION </a:t>
          </a:r>
        </a:p>
      </dsp:txBody>
      <dsp:txXfrm>
        <a:off x="437344" y="486672"/>
        <a:ext cx="2717918" cy="927417"/>
      </dsp:txXfrm>
    </dsp:sp>
    <dsp:sp modelId="{9FEB8979-073B-4600-BBD6-8EED57B2AF88}">
      <dsp:nvSpPr>
        <dsp:cNvPr id="0" name=""/>
        <dsp:cNvSpPr/>
      </dsp:nvSpPr>
      <dsp:spPr>
        <a:xfrm>
          <a:off x="452814" y="1592731"/>
          <a:ext cx="2686978" cy="1027759"/>
        </a:xfrm>
        <a:prstGeom prst="round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Text" lastClr="000000"/>
              </a:solidFill>
            </a:rPr>
            <a:t>MORE INTENSE THAN</a:t>
          </a:r>
        </a:p>
      </dsp:txBody>
      <dsp:txXfrm>
        <a:off x="502985" y="1642902"/>
        <a:ext cx="2586636" cy="927417"/>
      </dsp:txXfrm>
    </dsp:sp>
    <dsp:sp modelId="{C99B8929-D554-4682-9268-F999AB7F96C8}">
      <dsp:nvSpPr>
        <dsp:cNvPr id="0" name=""/>
        <dsp:cNvSpPr/>
      </dsp:nvSpPr>
      <dsp:spPr>
        <a:xfrm>
          <a:off x="432296" y="2748960"/>
          <a:ext cx="2728014" cy="1027759"/>
        </a:xfrm>
        <a:prstGeom prst="round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ysClr val="windowText" lastClr="000000"/>
              </a:solidFill>
            </a:rPr>
            <a:t>INTERSTRATEGIC GROUP COMPETITION</a:t>
          </a:r>
        </a:p>
      </dsp:txBody>
      <dsp:txXfrm>
        <a:off x="482467" y="2799131"/>
        <a:ext cx="2627672" cy="92741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3E1BF-07BB-4AA1-847E-CFB1D3C646CA}">
      <dsp:nvSpPr>
        <dsp:cNvPr id="0" name=""/>
        <dsp:cNvSpPr/>
      </dsp:nvSpPr>
      <dsp:spPr>
        <a:xfrm>
          <a:off x="3893734" y="72011"/>
          <a:ext cx="4564454" cy="1752922"/>
        </a:xfrm>
        <a:prstGeom prst="rightArrow">
          <a:avLst>
            <a:gd name="adj1" fmla="val 75000"/>
            <a:gd name="adj2" fmla="val 50000"/>
          </a:avLst>
        </a:prstGeom>
        <a:solidFill>
          <a:schemeClr val="accent4">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 tIns="5080" rIns="5080" bIns="5080" numCol="1" spcCol="1270" anchor="t" anchorCtr="0">
          <a:noAutofit/>
        </a:bodyPr>
        <a:lstStyle/>
        <a:p>
          <a:pPr marL="57150" lvl="1" indent="-57150" algn="l" defTabSz="355600">
            <a:lnSpc>
              <a:spcPct val="90000"/>
            </a:lnSpc>
            <a:spcBef>
              <a:spcPct val="0"/>
            </a:spcBef>
            <a:spcAft>
              <a:spcPct val="15000"/>
            </a:spcAft>
            <a:buChar char="•"/>
          </a:pPr>
          <a:endParaRPr lang="en-US" sz="800" kern="1200" dirty="0"/>
        </a:p>
        <a:p>
          <a:pPr marL="171450" lvl="1" indent="-171450" algn="l" defTabSz="800100">
            <a:lnSpc>
              <a:spcPct val="90000"/>
            </a:lnSpc>
            <a:spcBef>
              <a:spcPct val="0"/>
            </a:spcBef>
            <a:spcAft>
              <a:spcPct val="15000"/>
            </a:spcAft>
            <a:buChar char="•"/>
          </a:pPr>
          <a:r>
            <a:rPr lang="en-US" sz="1800" kern="1200" dirty="0"/>
            <a:t>If a </a:t>
          </a:r>
          <a:r>
            <a:rPr lang="en-US" sz="1800" kern="1200" dirty="0" err="1"/>
            <a:t>complementor’s</a:t>
          </a:r>
          <a:r>
            <a:rPr lang="en-US" sz="1800" kern="1200" dirty="0"/>
            <a:t> product or service adds value to the sale of the focal firm’s product or service, it is likely to create value for the </a:t>
          </a:r>
          <a:r>
            <a:rPr lang="en-US" sz="1800" kern="1200"/>
            <a:t>focal firm.</a:t>
          </a:r>
          <a:endParaRPr lang="en-US" sz="1800" kern="1200" dirty="0"/>
        </a:p>
      </dsp:txBody>
      <dsp:txXfrm>
        <a:off x="3893734" y="291126"/>
        <a:ext cx="3907108" cy="1314692"/>
      </dsp:txXfrm>
    </dsp:sp>
    <dsp:sp modelId="{B5B1680A-E02B-4733-BB72-FF3A97733279}">
      <dsp:nvSpPr>
        <dsp:cNvPr id="0" name=""/>
        <dsp:cNvSpPr/>
      </dsp:nvSpPr>
      <dsp:spPr>
        <a:xfrm>
          <a:off x="2050" y="288028"/>
          <a:ext cx="3889645" cy="1330198"/>
        </a:xfrm>
        <a:prstGeom prst="roundRect">
          <a:avLst/>
        </a:prstGeom>
        <a:solidFill>
          <a:schemeClr val="accent4">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3600" b="1" kern="1200" dirty="0">
              <a:solidFill>
                <a:schemeClr val="tx1"/>
              </a:solidFill>
              <a:latin typeface="+mj-lt"/>
              <a:cs typeface="Arial"/>
            </a:rPr>
            <a:t>COMPLEMENTOR</a:t>
          </a:r>
          <a:endParaRPr lang="en-US" sz="3600" kern="1200" dirty="0">
            <a:solidFill>
              <a:schemeClr val="tx1"/>
            </a:solidFill>
            <a:latin typeface="+mj-lt"/>
          </a:endParaRPr>
        </a:p>
        <a:p>
          <a:pPr lvl="0" algn="ctr" defTabSz="1422400">
            <a:lnSpc>
              <a:spcPct val="90000"/>
            </a:lnSpc>
            <a:spcBef>
              <a:spcPct val="0"/>
            </a:spcBef>
            <a:spcAft>
              <a:spcPct val="35000"/>
            </a:spcAft>
            <a:buNone/>
          </a:pPr>
          <a:endParaRPr lang="en-US" sz="2100" kern="1200" dirty="0"/>
        </a:p>
      </dsp:txBody>
      <dsp:txXfrm>
        <a:off x="66985" y="352963"/>
        <a:ext cx="3759775" cy="1200328"/>
      </dsp:txXfrm>
    </dsp:sp>
    <dsp:sp modelId="{66EBD6CC-B123-4865-A32D-DFBC9752E9DC}">
      <dsp:nvSpPr>
        <dsp:cNvPr id="0" name=""/>
        <dsp:cNvSpPr/>
      </dsp:nvSpPr>
      <dsp:spPr>
        <a:xfrm>
          <a:off x="3898701" y="1821900"/>
          <a:ext cx="4559498" cy="1683299"/>
        </a:xfrm>
        <a:prstGeom prst="rightArrow">
          <a:avLst>
            <a:gd name="adj1" fmla="val 75000"/>
            <a:gd name="adj2" fmla="val 50000"/>
          </a:avLst>
        </a:prstGeom>
        <a:solidFill>
          <a:schemeClr val="accent4">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 tIns="5080" rIns="5080" bIns="5080" numCol="1" spcCol="1270" anchor="t" anchorCtr="0">
          <a:noAutofit/>
        </a:bodyPr>
        <a:lstStyle/>
        <a:p>
          <a:pPr marL="57150" lvl="1" indent="-57150" algn="l" defTabSz="355600">
            <a:lnSpc>
              <a:spcPct val="90000"/>
            </a:lnSpc>
            <a:spcBef>
              <a:spcPct val="0"/>
            </a:spcBef>
            <a:spcAft>
              <a:spcPct val="15000"/>
            </a:spcAft>
            <a:buChar char="•"/>
          </a:pPr>
          <a:endParaRPr lang="en-US" sz="800" kern="1200" dirty="0"/>
        </a:p>
        <a:p>
          <a:pPr marL="171450" lvl="1" indent="-171450" algn="l" defTabSz="800100">
            <a:lnSpc>
              <a:spcPct val="90000"/>
            </a:lnSpc>
            <a:spcBef>
              <a:spcPct val="0"/>
            </a:spcBef>
            <a:spcAft>
              <a:spcPct val="15000"/>
            </a:spcAft>
            <a:buChar char="•"/>
          </a:pPr>
          <a:r>
            <a:rPr lang="en-US" sz="1800" kern="1200" dirty="0"/>
            <a:t>If a </a:t>
          </a:r>
          <a:r>
            <a:rPr lang="en-US" sz="1800" kern="1200" dirty="0" err="1"/>
            <a:t>complementor’s</a:t>
          </a:r>
          <a:r>
            <a:rPr lang="en-US" sz="1800" kern="1200" dirty="0"/>
            <a:t> product or service is in a market into which the focal firm intends to expand, the </a:t>
          </a:r>
          <a:r>
            <a:rPr lang="en-US" sz="1800" kern="1200" dirty="0" err="1"/>
            <a:t>complementor</a:t>
          </a:r>
          <a:r>
            <a:rPr lang="en-US" sz="1800" kern="1200" dirty="0"/>
            <a:t> can represent a formidable competitor.</a:t>
          </a:r>
        </a:p>
      </dsp:txBody>
      <dsp:txXfrm>
        <a:off x="3898701" y="2032312"/>
        <a:ext cx="3928261" cy="1262475"/>
      </dsp:txXfrm>
    </dsp:sp>
    <dsp:sp modelId="{FBA40300-D264-4B56-A26C-54C3D1737BE0}">
      <dsp:nvSpPr>
        <dsp:cNvPr id="0" name=""/>
        <dsp:cNvSpPr/>
      </dsp:nvSpPr>
      <dsp:spPr>
        <a:xfrm>
          <a:off x="3432" y="2053611"/>
          <a:ext cx="3891835" cy="1216094"/>
        </a:xfrm>
        <a:prstGeom prst="roundRect">
          <a:avLst/>
        </a:prstGeom>
        <a:solidFill>
          <a:schemeClr val="accent4">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tx1"/>
              </a:solidFill>
              <a:latin typeface="+mj-lt"/>
            </a:rPr>
            <a:t>COMPETITOR</a:t>
          </a:r>
        </a:p>
      </dsp:txBody>
      <dsp:txXfrm>
        <a:off x="62797" y="2112976"/>
        <a:ext cx="3773105" cy="1097364"/>
      </dsp:txXfrm>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6BBD6CAE-6C70-40D9-86E1-7D81719032CE}" type="datetimeFigureOut">
              <a:rPr lang="en-US"/>
              <a:pPr>
                <a:defRPr/>
              </a:pPr>
              <a:t>3/26/20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BC1897BC-E115-4F99-B8DA-79C5CD21343B}" type="slidenum">
              <a:rPr lang="en-US"/>
              <a:pPr>
                <a:defRPr/>
              </a:pPr>
              <a:t>‹#›</a:t>
            </a:fld>
            <a:endParaRPr lang="en-US"/>
          </a:p>
        </p:txBody>
      </p:sp>
    </p:spTree>
    <p:extLst>
      <p:ext uri="{BB962C8B-B14F-4D97-AF65-F5344CB8AC3E}">
        <p14:creationId xmlns:p14="http://schemas.microsoft.com/office/powerpoint/2010/main" val="260842528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defTabSz="457200" rtl="0" fontAlgn="auto">
              <a:spcBef>
                <a:spcPct val="0"/>
              </a:spcBef>
              <a:spcAft>
                <a:spcPts val="0"/>
              </a:spcAft>
              <a:defRPr lang="en-US" sz="4000" kern="1200" cap="all" dirty="0">
                <a:solidFill>
                  <a:schemeClr val="bg2">
                    <a:lumMod val="50000"/>
                  </a:schemeClr>
                </a:solidFill>
                <a:latin typeface="Arial"/>
                <a:ea typeface="+mj-ea"/>
                <a:cs typeface="Arial"/>
              </a:defRPr>
            </a:lvl1pPr>
          </a:lstStyle>
          <a:p>
            <a:r>
              <a:rPr lang="en-AU" dirty="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0B523294-805F-473A-BDF1-0EDBEEF82F53}" type="datetimeFigureOut">
              <a:rPr lang="en-US"/>
              <a:pPr>
                <a:defRPr/>
              </a:pPr>
              <a:t>3/26/20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104057C8-E9D4-4139-AA35-A440EE73B92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745835F-34D0-4C0C-B7AE-9FAF5E983483}" type="datetimeFigureOut">
              <a:rPr lang="en-US"/>
              <a:pPr>
                <a:defRPr/>
              </a:pPr>
              <a:t>3/26/20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E0BBCF69-8AD5-4F34-91CC-B2E0A5220B0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9" name="Footer Placeholder 18"/>
          <p:cNvSpPr>
            <a:spLocks noGrp="1"/>
          </p:cNvSpPr>
          <p:nvPr>
            <p:ph type="ftr" sz="quarter" idx="11"/>
          </p:nvPr>
        </p:nvSpPr>
        <p:spPr>
          <a:xfrm>
            <a:off x="1600200" y="6400800"/>
            <a:ext cx="6553200" cy="457200"/>
          </a:xfrm>
          <a:prstGeom prst="rect">
            <a:avLst/>
          </a:prstGeom>
        </p:spPr>
        <p:txBody>
          <a:bodyPr/>
          <a:lstStyle>
            <a:lvl1pPr>
              <a:defRPr sz="900" baseline="0">
                <a:solidFill>
                  <a:schemeClr val="tx1"/>
                </a:solidFill>
              </a:defRPr>
            </a:lvl1pPr>
          </a:lstStyle>
          <a:p>
            <a:endParaRPr lang="en-US"/>
          </a:p>
        </p:txBody>
      </p:sp>
      <p:sp>
        <p:nvSpPr>
          <p:cNvPr id="16" name="Slide Number Placeholder 15"/>
          <p:cNvSpPr>
            <a:spLocks noGrp="1"/>
          </p:cNvSpPr>
          <p:nvPr>
            <p:ph type="sldNum" sz="quarter" idx="12"/>
          </p:nvPr>
        </p:nvSpPr>
        <p:spPr>
          <a:xfrm>
            <a:off x="8229600" y="6473952"/>
            <a:ext cx="758952" cy="246888"/>
          </a:xfrm>
          <a:prstGeom prst="rect">
            <a:avLst/>
          </a:prstGeom>
        </p:spPr>
        <p:txBody>
          <a:bodyPr/>
          <a:lstStyle>
            <a:lvl1pPr>
              <a:defRPr>
                <a:solidFill>
                  <a:schemeClr val="tx1"/>
                </a:solidFill>
              </a:defRPr>
            </a:lvl1pPr>
          </a:lstStyle>
          <a:p>
            <a:fld id="{BD235BD0-D356-4402-BB91-39E6560732FA}" type="slidenum">
              <a:rPr lang="en-US" smtClean="0"/>
              <a:pPr/>
              <a:t>‹#›</a:t>
            </a:fld>
            <a:endParaRPr lang="en-US"/>
          </a:p>
        </p:txBody>
      </p:sp>
      <p:pic>
        <p:nvPicPr>
          <p:cNvPr id="7" name="Picture 6" descr="HIH_Cover_globe-2.jpg"/>
          <p:cNvPicPr>
            <a:picLocks noChangeAspect="1"/>
          </p:cNvPicPr>
          <p:nvPr/>
        </p:nvPicPr>
        <p:blipFill>
          <a:blip r:embed="rId2" cstate="print">
            <a:lum contrast="20000"/>
          </a:blip>
          <a:srcRect l="20000" r="13333"/>
          <a:stretch>
            <a:fillRect/>
          </a:stretch>
        </p:blipFill>
        <p:spPr>
          <a:xfrm>
            <a:off x="0" y="0"/>
            <a:ext cx="1524000" cy="6858000"/>
          </a:xfrm>
          <a:prstGeom prst="rect">
            <a:avLst/>
          </a:prstGeom>
        </p:spPr>
      </p:pic>
      <p:pic>
        <p:nvPicPr>
          <p:cNvPr id="8" name="Picture 7" descr="HIH_Cove_logor.jpg"/>
          <p:cNvPicPr>
            <a:picLocks noChangeAspect="1"/>
          </p:cNvPicPr>
          <p:nvPr/>
        </p:nvPicPr>
        <p:blipFill>
          <a:blip r:embed="rId3" cstate="print"/>
          <a:stretch>
            <a:fillRect/>
          </a:stretch>
        </p:blipFill>
        <p:spPr>
          <a:xfrm>
            <a:off x="8610600" y="0"/>
            <a:ext cx="533400" cy="576503"/>
          </a:xfrm>
          <a:prstGeom prst="rect">
            <a:avLst/>
          </a:prstGeom>
        </p:spPr>
      </p:pic>
      <p:sp>
        <p:nvSpPr>
          <p:cNvPr id="9" name="Footer Placeholder 18"/>
          <p:cNvSpPr txBox="1">
            <a:spLocks/>
          </p:cNvSpPr>
          <p:nvPr/>
        </p:nvSpPr>
        <p:spPr>
          <a:xfrm>
            <a:off x="1524000" y="6477000"/>
            <a:ext cx="6858000" cy="533400"/>
          </a:xfrm>
          <a:prstGeom prst="rect">
            <a:avLst/>
          </a:prstGeom>
        </p:spPr>
        <p:txBody>
          <a:bodyPr vert="horz"/>
          <a:lstStyle>
            <a:lvl1pPr>
              <a:defRPr sz="900" baseline="0">
                <a:solidFill>
                  <a:schemeClr val="tx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©2013 </a:t>
            </a:r>
            <a:r>
              <a:rPr kumimoji="0" lang="en-US" sz="900" b="0" i="0" u="none" strike="noStrike" kern="1200" cap="none" spc="0" normalizeH="0" baseline="0" noProof="0" dirty="0" err="1">
                <a:ln>
                  <a:noFill/>
                </a:ln>
                <a:solidFill>
                  <a:schemeClr val="tx1"/>
                </a:solidFill>
                <a:effectLst/>
                <a:uLnTx/>
                <a:uFillTx/>
                <a:latin typeface="Arial" pitchFamily="34" charset="0"/>
                <a:ea typeface="+mn-ea"/>
                <a:cs typeface="Arial" pitchFamily="34" charset="0"/>
              </a:rPr>
              <a:t>Cengage</a:t>
            </a:r>
            <a:r>
              <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Learning.  All Rights Reserved.  May not be copied, scanned, or duplicated, in whole or in part, except for use as permitted in a license distributed with a certain product or service or otherwise on a password-protected website for classroom use.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87374"/>
            <a:ext cx="8229600" cy="884238"/>
          </a:xfrm>
        </p:spPr>
        <p:txBody>
          <a:bodyPr/>
          <a:lstStyle>
            <a:lvl1pPr algn="ctr" defTabSz="457200" rtl="0" fontAlgn="auto">
              <a:spcBef>
                <a:spcPct val="0"/>
              </a:spcBef>
              <a:spcAft>
                <a:spcPts val="0"/>
              </a:spcAft>
              <a:defRPr lang="en-US" sz="4000" kern="1200" cap="all" dirty="0">
                <a:solidFill>
                  <a:schemeClr val="bg2">
                    <a:lumMod val="50000"/>
                  </a:schemeClr>
                </a:solidFill>
                <a:latin typeface="Arial"/>
                <a:ea typeface="+mj-ea"/>
                <a:cs typeface="Arial"/>
              </a:defRPr>
            </a:lvl1pPr>
          </a:lstStyle>
          <a:p>
            <a:r>
              <a:rPr lang="en-AU" dirty="0"/>
              <a:t>Click to edit Master title style</a:t>
            </a:r>
            <a:endParaRPr lang="en-US" dirty="0"/>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defTabSz="457200" rtl="0" fontAlgn="auto">
              <a:spcBef>
                <a:spcPct val="0"/>
              </a:spcBef>
              <a:spcAft>
                <a:spcPts val="0"/>
              </a:spcAft>
              <a:defRPr lang="en-US" sz="4000" kern="1200" cap="all" dirty="0">
                <a:solidFill>
                  <a:schemeClr val="bg2">
                    <a:lumMod val="50000"/>
                  </a:schemeClr>
                </a:solidFill>
                <a:latin typeface="Arial"/>
                <a:ea typeface="+mj-ea"/>
                <a:cs typeface="Arial"/>
              </a:defRPr>
            </a:lvl1pPr>
          </a:lstStyle>
          <a:p>
            <a:r>
              <a:rPr lang="en-AU" dirty="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lang="en-US" sz="4000" kern="1200" cap="all" dirty="0">
                <a:solidFill>
                  <a:schemeClr val="bg2">
                    <a:lumMod val="50000"/>
                  </a:schemeClr>
                </a:solidFill>
                <a:latin typeface="Arial"/>
                <a:ea typeface="+mj-ea"/>
                <a:cs typeface="Arial"/>
              </a:defRPr>
            </a:lvl1pPr>
          </a:lstStyle>
          <a:p>
            <a:r>
              <a:rPr lang="en-AU" dirty="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defTabSz="457200" rtl="0" fontAlgn="base">
              <a:spcBef>
                <a:spcPct val="0"/>
              </a:spcBef>
              <a:spcAft>
                <a:spcPct val="0"/>
              </a:spcAft>
              <a:defRPr lang="en-US" sz="4000" kern="1200" cap="all" dirty="0">
                <a:solidFill>
                  <a:schemeClr val="bg2">
                    <a:lumMod val="50000"/>
                  </a:schemeClr>
                </a:solidFill>
                <a:latin typeface="Arial"/>
                <a:ea typeface="+mj-ea"/>
                <a:cs typeface="Arial"/>
              </a:defRPr>
            </a:lvl1pPr>
          </a:lstStyle>
          <a:p>
            <a:r>
              <a:rPr lang="en-AU" dirty="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A222F943-C107-4FE1-A929-34AD2A2C2D3A}" type="datetimeFigureOut">
              <a:rPr lang="en-US"/>
              <a:pPr>
                <a:defRPr/>
              </a:pPr>
              <a:t>3/26/20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12F6D9C2-8C8A-42EE-A161-C739F7BE64E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7739C2BC-18C0-4582-96F4-238AAE12FD9A}" type="datetimeFigureOut">
              <a:rPr lang="en-US"/>
              <a:pPr>
                <a:defRPr/>
              </a:pPr>
              <a:t>3/26/20</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718FC24B-F00A-497A-BD8D-CF4FDB457FA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8555F46-38B6-4801-96AD-8D50658A6682}" type="datetimeFigureOut">
              <a:rPr lang="en-US"/>
              <a:pPr>
                <a:defRPr/>
              </a:pPr>
              <a:t>3/26/20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326D0E92-B944-4585-AB49-F7D961DBCD1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32AC609C-D8CF-45DB-9164-E009F460D9EE}" type="datetimeFigureOut">
              <a:rPr lang="en-US"/>
              <a:pPr>
                <a:defRPr/>
              </a:pPr>
              <a:t>3/26/20</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333D75ED-A085-4C1C-BEC9-15C2AE83970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09600"/>
            <a:ext cx="8001000" cy="1219200"/>
          </a:xfrm>
          <a:prstGeom prst="rect">
            <a:avLst/>
          </a:prstGeom>
        </p:spPr>
        <p:txBody>
          <a:bodyPr vert="horz" lIns="91440" tIns="45720" rIns="91440" bIns="45720" rtlCol="0" anchor="ctr">
            <a:noAutofit/>
          </a:bodyPr>
          <a:lstStyle/>
          <a:p>
            <a:endParaRPr lang="en-US" dirty="0"/>
          </a:p>
        </p:txBody>
      </p:sp>
      <p:sp>
        <p:nvSpPr>
          <p:cNvPr id="1027" name="Text Placeholder 2"/>
          <p:cNvSpPr>
            <a:spLocks noGrp="1"/>
          </p:cNvSpPr>
          <p:nvPr>
            <p:ph type="body" idx="1"/>
          </p:nvPr>
        </p:nvSpPr>
        <p:spPr bwMode="auto">
          <a:xfrm>
            <a:off x="609600" y="2057400"/>
            <a:ext cx="80010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SecondClick to edit Master title style</a:t>
            </a:r>
            <a:endParaRPr lang="en-US"/>
          </a:p>
          <a:p>
            <a:pPr lvl="1"/>
            <a:r>
              <a:rPr lang="en-AU"/>
              <a:t> level</a:t>
            </a:r>
          </a:p>
          <a:p>
            <a:pPr lvl="2"/>
            <a:r>
              <a:rPr lang="en-AU"/>
              <a:t>Third level</a:t>
            </a:r>
          </a:p>
          <a:p>
            <a:pPr lvl="3"/>
            <a:r>
              <a:rPr lang="en-AU"/>
              <a:t>Fourth level</a:t>
            </a:r>
          </a:p>
          <a:p>
            <a:pPr lvl="4"/>
            <a:r>
              <a:rPr lang="en-AU"/>
              <a:t>Fifth level</a:t>
            </a:r>
            <a:endParaRPr lang="en-US"/>
          </a:p>
        </p:txBody>
      </p:sp>
    </p:spTree>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txStyles>
    <p:titleStyle>
      <a:lvl1pPr algn="ctr" defTabSz="457200" rtl="0" eaLnBrk="0" fontAlgn="base" hangingPunct="0">
        <a:spcBef>
          <a:spcPct val="0"/>
        </a:spcBef>
        <a:spcAft>
          <a:spcPct val="0"/>
        </a:spcAft>
        <a:defRPr sz="4000" kern="1200" cap="all">
          <a:solidFill>
            <a:schemeClr val="tx1"/>
          </a:solidFill>
          <a:latin typeface="Arial"/>
          <a:ea typeface="MS PGothic" pitchFamily="34" charset="-128"/>
          <a:cs typeface="Arial"/>
        </a:defRPr>
      </a:lvl1pPr>
      <a:lvl2pPr algn="ctr" defTabSz="457200" rtl="0" eaLnBrk="0" fontAlgn="base" hangingPunct="0">
        <a:spcBef>
          <a:spcPct val="0"/>
        </a:spcBef>
        <a:spcAft>
          <a:spcPct val="0"/>
        </a:spcAft>
        <a:defRPr sz="4000">
          <a:solidFill>
            <a:schemeClr val="tx1"/>
          </a:solidFill>
          <a:latin typeface="Arial" pitchFamily="34" charset="0"/>
          <a:ea typeface="MS PGothic" pitchFamily="34" charset="-128"/>
          <a:cs typeface="Arial" charset="0"/>
        </a:defRPr>
      </a:lvl2pPr>
      <a:lvl3pPr algn="ctr" defTabSz="457200" rtl="0" eaLnBrk="0" fontAlgn="base" hangingPunct="0">
        <a:spcBef>
          <a:spcPct val="0"/>
        </a:spcBef>
        <a:spcAft>
          <a:spcPct val="0"/>
        </a:spcAft>
        <a:defRPr sz="4000">
          <a:solidFill>
            <a:schemeClr val="tx1"/>
          </a:solidFill>
          <a:latin typeface="Arial" pitchFamily="34" charset="0"/>
          <a:ea typeface="MS PGothic" pitchFamily="34" charset="-128"/>
          <a:cs typeface="Arial" charset="0"/>
        </a:defRPr>
      </a:lvl3pPr>
      <a:lvl4pPr algn="ctr" defTabSz="457200" rtl="0" eaLnBrk="0" fontAlgn="base" hangingPunct="0">
        <a:spcBef>
          <a:spcPct val="0"/>
        </a:spcBef>
        <a:spcAft>
          <a:spcPct val="0"/>
        </a:spcAft>
        <a:defRPr sz="4000">
          <a:solidFill>
            <a:schemeClr val="tx1"/>
          </a:solidFill>
          <a:latin typeface="Arial" pitchFamily="34" charset="0"/>
          <a:ea typeface="MS PGothic" pitchFamily="34" charset="-128"/>
          <a:cs typeface="Arial" charset="0"/>
        </a:defRPr>
      </a:lvl4pPr>
      <a:lvl5pPr algn="ctr" defTabSz="457200" rtl="0" eaLnBrk="0" fontAlgn="base" hangingPunct="0">
        <a:spcBef>
          <a:spcPct val="0"/>
        </a:spcBef>
        <a:spcAft>
          <a:spcPct val="0"/>
        </a:spcAft>
        <a:defRPr sz="4000">
          <a:solidFill>
            <a:schemeClr val="tx1"/>
          </a:solidFill>
          <a:latin typeface="Arial" pitchFamily="34" charset="0"/>
          <a:ea typeface="MS PGothic" pitchFamily="34" charset="-128"/>
          <a:cs typeface="Arial" charset="0"/>
        </a:defRPr>
      </a:lvl5pPr>
      <a:lvl6pPr marL="457200" algn="ctr" defTabSz="457200" rtl="0" fontAlgn="base">
        <a:spcBef>
          <a:spcPct val="0"/>
        </a:spcBef>
        <a:spcAft>
          <a:spcPct val="0"/>
        </a:spcAft>
        <a:defRPr sz="4000">
          <a:solidFill>
            <a:schemeClr val="tx1"/>
          </a:solidFill>
          <a:latin typeface="Arial" pitchFamily="34" charset="0"/>
          <a:ea typeface="ＭＳ Ｐゴシック" pitchFamily="1" charset="-128"/>
        </a:defRPr>
      </a:lvl6pPr>
      <a:lvl7pPr marL="914400" algn="ctr" defTabSz="457200" rtl="0" fontAlgn="base">
        <a:spcBef>
          <a:spcPct val="0"/>
        </a:spcBef>
        <a:spcAft>
          <a:spcPct val="0"/>
        </a:spcAft>
        <a:defRPr sz="4000">
          <a:solidFill>
            <a:schemeClr val="tx1"/>
          </a:solidFill>
          <a:latin typeface="Arial" pitchFamily="34" charset="0"/>
          <a:ea typeface="ＭＳ Ｐゴシック" pitchFamily="1" charset="-128"/>
        </a:defRPr>
      </a:lvl7pPr>
      <a:lvl8pPr marL="1371600" algn="ctr" defTabSz="457200" rtl="0" fontAlgn="base">
        <a:spcBef>
          <a:spcPct val="0"/>
        </a:spcBef>
        <a:spcAft>
          <a:spcPct val="0"/>
        </a:spcAft>
        <a:defRPr sz="4000">
          <a:solidFill>
            <a:schemeClr val="tx1"/>
          </a:solidFill>
          <a:latin typeface="Arial" pitchFamily="34" charset="0"/>
          <a:ea typeface="ＭＳ Ｐゴシック" pitchFamily="1" charset="-128"/>
        </a:defRPr>
      </a:lvl8pPr>
      <a:lvl9pPr marL="1828800" algn="ctr" defTabSz="457200" rtl="0" fontAlgn="base">
        <a:spcBef>
          <a:spcPct val="0"/>
        </a:spcBef>
        <a:spcAft>
          <a:spcPct val="0"/>
        </a:spcAft>
        <a:defRPr sz="4000">
          <a:solidFill>
            <a:schemeClr val="tx1"/>
          </a:solidFill>
          <a:latin typeface="Arial" pitchFamily="34" charset="0"/>
          <a:ea typeface="ＭＳ Ｐゴシック" pitchFamily="1"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MS PGothic" pitchFamily="34" charset="-128"/>
          <a:cs typeface="Arial"/>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pitchFamily="34" charset="-128"/>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pitchFamily="34" charset="-128"/>
          <a:cs typeface="Arial"/>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itchFamily="34" charset="-12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0.png"/><Relationship Id="rId7" Type="http://schemas.openxmlformats.org/officeDocument/2006/relationships/diagramQuickStyle" Target="../diagrams/quickStyle3.xm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1.png"/><Relationship Id="rId9" Type="http://schemas.microsoft.com/office/2007/relationships/diagramDrawing" Target="../diagrams/drawing3.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1.png"/><Relationship Id="rId7" Type="http://schemas.openxmlformats.org/officeDocument/2006/relationships/diagramQuickStyle" Target="../diagrams/quickStyle4.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png"/><Relationship Id="rId9" Type="http://schemas.microsoft.com/office/2007/relationships/diagramDrawing" Target="../diagrams/drawing4.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9.png"/><Relationship Id="rId7" Type="http://schemas.openxmlformats.org/officeDocument/2006/relationships/diagramQuickStyle" Target="../diagrams/quickStyle5.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1.png"/><Relationship Id="rId9" Type="http://schemas.microsoft.com/office/2007/relationships/diagramDrawing" Target="../diagrams/drawing5.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9.png"/><Relationship Id="rId7" Type="http://schemas.openxmlformats.org/officeDocument/2006/relationships/diagramQuickStyle" Target="../diagrams/quickStyle6.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1.png"/><Relationship Id="rId9" Type="http://schemas.microsoft.com/office/2007/relationships/diagramDrawing" Target="../diagrams/drawing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439416"/>
            <a:ext cx="8229600" cy="4221832"/>
          </a:xfrm>
          <a:solidFill>
            <a:srgbClr val="FFFFFF"/>
          </a:solidFill>
        </p:spPr>
        <p:txBody>
          <a:bodyPr numCol="1">
            <a:noAutofit/>
          </a:bodyPr>
          <a:lstStyle/>
          <a:p>
            <a:pPr marL="457200" indent="-457200"/>
            <a:r>
              <a:rPr lang="en-US" sz="2400" dirty="0">
                <a:latin typeface="+mj-lt"/>
              </a:rPr>
              <a:t>Demographic segments are commonly </a:t>
            </a:r>
            <a:r>
              <a:rPr lang="en-US" sz="2400" dirty="0" err="1">
                <a:latin typeface="+mj-lt"/>
              </a:rPr>
              <a:t>analysed</a:t>
            </a:r>
            <a:r>
              <a:rPr lang="en-US" sz="2400" dirty="0">
                <a:latin typeface="+mj-lt"/>
              </a:rPr>
              <a:t> on a global basis because of their potential effects across national borders and because many firms compete in global markets. </a:t>
            </a:r>
          </a:p>
          <a:p>
            <a:pPr marL="457200" indent="-457200"/>
            <a:r>
              <a:rPr lang="en-US" sz="2400" dirty="0">
                <a:latin typeface="+mj-lt"/>
              </a:rPr>
              <a:t>Elements of the demographic segment include:</a:t>
            </a:r>
          </a:p>
          <a:p>
            <a:pPr marL="803275" lvl="0" indent="-346075">
              <a:buFont typeface="Calibri" pitchFamily="34" charset="0"/>
              <a:buChar char="–"/>
            </a:pPr>
            <a:r>
              <a:rPr lang="en-US" sz="2400" dirty="0">
                <a:latin typeface="+mj-lt"/>
              </a:rPr>
              <a:t>population size</a:t>
            </a:r>
          </a:p>
          <a:p>
            <a:pPr marL="803275" lvl="0" indent="-346075">
              <a:buFont typeface="Calibri" pitchFamily="34" charset="0"/>
              <a:buChar char="–"/>
            </a:pPr>
            <a:r>
              <a:rPr lang="en-US" sz="2400" dirty="0">
                <a:latin typeface="+mj-lt"/>
              </a:rPr>
              <a:t>age structure</a:t>
            </a:r>
          </a:p>
          <a:p>
            <a:pPr marL="803275" lvl="0" indent="-346075">
              <a:buFont typeface="Calibri" pitchFamily="34" charset="0"/>
              <a:buChar char="–"/>
            </a:pPr>
            <a:r>
              <a:rPr lang="en-US" sz="2400" dirty="0">
                <a:latin typeface="+mj-lt"/>
              </a:rPr>
              <a:t>geographic distribution</a:t>
            </a:r>
          </a:p>
          <a:p>
            <a:pPr marL="803275" lvl="0" indent="-346075">
              <a:buFont typeface="Calibri" pitchFamily="34" charset="0"/>
              <a:buChar char="–"/>
            </a:pPr>
            <a:r>
              <a:rPr lang="en-US" sz="2400" dirty="0">
                <a:latin typeface="+mj-lt"/>
              </a:rPr>
              <a:t>ethnic mix</a:t>
            </a:r>
          </a:p>
          <a:p>
            <a:pPr marL="803275" lvl="0" indent="-346075">
              <a:buFont typeface="Calibri" pitchFamily="34" charset="0"/>
              <a:buChar char="–"/>
            </a:pPr>
            <a:r>
              <a:rPr lang="en-US" sz="2400" dirty="0">
                <a:latin typeface="+mj-lt"/>
              </a:rPr>
              <a:t>income distribution.</a:t>
            </a:r>
          </a:p>
          <a:p>
            <a:pPr>
              <a:buNone/>
            </a:pPr>
            <a:endParaRPr lang="en-US" sz="2400" dirty="0">
              <a:latin typeface="+mj-lt"/>
            </a:endParaRPr>
          </a:p>
        </p:txBody>
      </p:sp>
      <p:sp>
        <p:nvSpPr>
          <p:cNvPr id="6" name="TextBox 5"/>
          <p:cNvSpPr txBox="1"/>
          <p:nvPr/>
        </p:nvSpPr>
        <p:spPr>
          <a:xfrm>
            <a:off x="0" y="200834"/>
            <a:ext cx="9144000" cy="1200329"/>
          </a:xfrm>
          <a:prstGeom prst="rect">
            <a:avLst/>
          </a:prstGeom>
          <a:noFill/>
        </p:spPr>
        <p:txBody>
          <a:bodyPr wrap="square" rtlCol="0">
            <a:spAutoFit/>
          </a:bodyPr>
          <a:lstStyle/>
          <a:p>
            <a:pPr algn="ctr">
              <a:buNone/>
            </a:pPr>
            <a:r>
              <a:rPr lang="en-US" sz="3600" b="1" dirty="0"/>
              <a:t>THE EXTERNAL ENVIRONMENT: </a:t>
            </a:r>
            <a:br>
              <a:rPr lang="en-US" sz="3600" b="1" dirty="0"/>
            </a:br>
            <a:r>
              <a:rPr lang="en-US" sz="3600" b="1" dirty="0"/>
              <a:t>THE DEMOGRAPHIC SEGMENT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028700" y="116632"/>
            <a:ext cx="7086600" cy="1200329"/>
          </a:xfrm>
          <a:prstGeom prst="rect">
            <a:avLst/>
          </a:prstGeom>
          <a:noFill/>
        </p:spPr>
        <p:txBody>
          <a:bodyPr wrap="square" rtlCol="0">
            <a:spAutoFit/>
          </a:bodyPr>
          <a:lstStyle/>
          <a:p>
            <a:pPr algn="ctr"/>
            <a:r>
              <a:rPr lang="en-US" sz="3600" b="1" dirty="0">
                <a:latin typeface="+mj-lt"/>
              </a:rPr>
              <a:t> THE EXTERNAL ENVIRONMENT: </a:t>
            </a:r>
            <a:br>
              <a:rPr lang="en-US" sz="3600" b="1" dirty="0">
                <a:latin typeface="+mj-lt"/>
              </a:rPr>
            </a:br>
            <a:r>
              <a:rPr lang="en-US" sz="3600" b="1" dirty="0">
                <a:cs typeface="Arial" pitchFamily="34" charset="0"/>
              </a:rPr>
              <a:t>THE ECONOMIC SEGMENT</a:t>
            </a:r>
            <a:endParaRPr lang="en-US" sz="3600" b="1" dirty="0">
              <a:latin typeface="+mj-lt"/>
            </a:endParaRPr>
          </a:p>
        </p:txBody>
      </p:sp>
      <p:sp>
        <p:nvSpPr>
          <p:cNvPr id="4099" name="AutoShape 3"/>
          <p:cNvSpPr>
            <a:spLocks noChangeAspect="1" noChangeArrowheads="1" noTextEdit="1"/>
          </p:cNvSpPr>
          <p:nvPr/>
        </p:nvSpPr>
        <p:spPr bwMode="auto">
          <a:xfrm>
            <a:off x="3810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
        <p:nvSpPr>
          <p:cNvPr id="10" name="TextBox 9"/>
          <p:cNvSpPr txBox="1"/>
          <p:nvPr/>
        </p:nvSpPr>
        <p:spPr>
          <a:xfrm>
            <a:off x="952500" y="2057400"/>
            <a:ext cx="7315200" cy="369332"/>
          </a:xfrm>
          <a:prstGeom prst="rect">
            <a:avLst/>
          </a:prstGeom>
          <a:noFill/>
        </p:spPr>
        <p:txBody>
          <a:bodyPr wrap="square" rtlCol="0">
            <a:spAutoFit/>
          </a:bodyPr>
          <a:lstStyle/>
          <a:p>
            <a:endParaRPr lang="en-US" dirty="0"/>
          </a:p>
        </p:txBody>
      </p:sp>
      <p:sp>
        <p:nvSpPr>
          <p:cNvPr id="13" name="TextBox 12"/>
          <p:cNvSpPr txBox="1"/>
          <p:nvPr/>
        </p:nvSpPr>
        <p:spPr>
          <a:xfrm>
            <a:off x="539552" y="1268760"/>
            <a:ext cx="8147248" cy="4524315"/>
          </a:xfrm>
          <a:prstGeom prst="rect">
            <a:avLst/>
          </a:prstGeom>
          <a:solidFill>
            <a:schemeClr val="bg1"/>
          </a:solidFill>
        </p:spPr>
        <p:txBody>
          <a:bodyPr wrap="square" rtlCol="0">
            <a:spAutoFit/>
          </a:bodyPr>
          <a:lstStyle/>
          <a:p>
            <a:pPr marL="342900" indent="-342900">
              <a:buFont typeface="Arial" pitchFamily="34" charset="0"/>
              <a:buChar char="•"/>
            </a:pPr>
            <a:r>
              <a:rPr lang="en-US" sz="2400" dirty="0">
                <a:latin typeface="+mj-lt"/>
                <a:cs typeface="Arial" pitchFamily="34" charset="0"/>
              </a:rPr>
              <a:t>This segment refers to the nature and direction of the economy in which a firm competes or may compete. Firms generally seek to compete in relatively stable economies with strong growth potential. </a:t>
            </a:r>
          </a:p>
          <a:p>
            <a:pPr marL="342900" indent="-342900">
              <a:buFont typeface="Arial" pitchFamily="34" charset="0"/>
              <a:buChar char="•"/>
            </a:pPr>
            <a:r>
              <a:rPr lang="en-US" sz="2400" dirty="0">
                <a:latin typeface="+mj-lt"/>
                <a:cs typeface="Arial" pitchFamily="34" charset="0"/>
              </a:rPr>
              <a:t>Elements of the economic segment include:</a:t>
            </a:r>
          </a:p>
          <a:p>
            <a:pPr marL="690563" lvl="0" indent="-346075">
              <a:buFont typeface="Calibri" pitchFamily="34" charset="0"/>
              <a:buChar char="–"/>
            </a:pPr>
            <a:r>
              <a:rPr lang="en-US" sz="2400" dirty="0"/>
              <a:t>inflation rates</a:t>
            </a:r>
          </a:p>
          <a:p>
            <a:pPr marL="690563" lvl="0" indent="-346075">
              <a:buFont typeface="Calibri" pitchFamily="34" charset="0"/>
              <a:buChar char="–"/>
            </a:pPr>
            <a:r>
              <a:rPr lang="en-US" sz="2400" dirty="0"/>
              <a:t>interest rates</a:t>
            </a:r>
          </a:p>
          <a:p>
            <a:pPr marL="690563" lvl="0" indent="-346075">
              <a:buFont typeface="Calibri" pitchFamily="34" charset="0"/>
              <a:buChar char="–"/>
            </a:pPr>
            <a:r>
              <a:rPr lang="en-US" sz="2400" dirty="0"/>
              <a:t>trade deficits or surpluses</a:t>
            </a:r>
          </a:p>
          <a:p>
            <a:pPr marL="690563" lvl="0" indent="-346075">
              <a:buFont typeface="Calibri" pitchFamily="34" charset="0"/>
              <a:buChar char="–"/>
            </a:pPr>
            <a:r>
              <a:rPr lang="en-US" sz="2400" dirty="0"/>
              <a:t>budget deficits or surpluses</a:t>
            </a:r>
          </a:p>
          <a:p>
            <a:pPr marL="690563" lvl="0" indent="-346075">
              <a:buFont typeface="Calibri" pitchFamily="34" charset="0"/>
              <a:buChar char="–"/>
            </a:pPr>
            <a:r>
              <a:rPr lang="en-US" sz="2400" dirty="0"/>
              <a:t>personal savings rate</a:t>
            </a:r>
          </a:p>
          <a:p>
            <a:pPr marL="690563" lvl="0" indent="-346075">
              <a:buFont typeface="Calibri" pitchFamily="34" charset="0"/>
              <a:buChar char="–"/>
            </a:pPr>
            <a:r>
              <a:rPr lang="en-US" sz="2400" dirty="0"/>
              <a:t>business savings rates</a:t>
            </a:r>
          </a:p>
          <a:p>
            <a:pPr marL="690563" lvl="0" indent="-346075">
              <a:buFont typeface="Calibri" pitchFamily="34" charset="0"/>
              <a:buChar char="–"/>
            </a:pPr>
            <a:r>
              <a:rPr lang="en-US" sz="2400" dirty="0"/>
              <a:t>gross domestic product.</a:t>
            </a:r>
            <a:endParaRPr lang="en-US" sz="2400" dirty="0">
              <a:latin typeface="+mj-l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checkerboard(across)">
                                      <p:cBhvr>
                                        <p:cTn id="7" dur="500"/>
                                        <p:tgtEl>
                                          <p:spTgt spid="1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13">
                                            <p:txEl>
                                              <p:pRg st="1" end="1"/>
                                            </p:txEl>
                                          </p:spTgt>
                                        </p:tgtEl>
                                        <p:attrNameLst>
                                          <p:attrName>style.visibility</p:attrName>
                                        </p:attrNameLst>
                                      </p:cBhvr>
                                      <p:to>
                                        <p:strVal val="visible"/>
                                      </p:to>
                                    </p:set>
                                    <p:animEffect transition="in" filter="checkerboard(across)">
                                      <p:cBhvr>
                                        <p:cTn id="10"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5664" y="1443608"/>
            <a:ext cx="7848872" cy="4217640"/>
          </a:xfrm>
          <a:solidFill>
            <a:srgbClr val="FFFFFF"/>
          </a:solidFill>
        </p:spPr>
        <p:txBody>
          <a:bodyPr numCol="1">
            <a:noAutofit/>
          </a:bodyPr>
          <a:lstStyle/>
          <a:p>
            <a:r>
              <a:rPr lang="en-US" sz="2400" dirty="0">
                <a:latin typeface="+mn-lt"/>
                <a:cs typeface="Arial" pitchFamily="34" charset="0"/>
              </a:rPr>
              <a:t>This segment represents how </a:t>
            </a:r>
            <a:r>
              <a:rPr lang="en-US" sz="2400" dirty="0" err="1">
                <a:latin typeface="+mn-lt"/>
                <a:cs typeface="Arial" pitchFamily="34" charset="0"/>
              </a:rPr>
              <a:t>organisations</a:t>
            </a:r>
            <a:r>
              <a:rPr lang="en-US" sz="2400" dirty="0">
                <a:latin typeface="+mn-lt"/>
                <a:cs typeface="Arial" pitchFamily="34" charset="0"/>
              </a:rPr>
              <a:t> and governments mutually try to influence each other and how firms try to understand these influences (current and projected) on their strategic actions.</a:t>
            </a:r>
          </a:p>
          <a:p>
            <a:r>
              <a:rPr lang="en-US" sz="2400" dirty="0">
                <a:latin typeface="+mn-lt"/>
                <a:cs typeface="Arial" pitchFamily="34" charset="0"/>
              </a:rPr>
              <a:t>Elements of the political/legal segment include:</a:t>
            </a:r>
          </a:p>
          <a:p>
            <a:pPr marL="690563" lvl="0" indent="-344488">
              <a:buFont typeface="Calibri" pitchFamily="34" charset="0"/>
              <a:buChar char="–"/>
            </a:pPr>
            <a:r>
              <a:rPr lang="en-US" sz="2400" dirty="0">
                <a:latin typeface="+mn-lt"/>
                <a:cs typeface="Arial" pitchFamily="34" charset="0"/>
              </a:rPr>
              <a:t>antitrust laws</a:t>
            </a:r>
          </a:p>
          <a:p>
            <a:pPr marL="690563" lvl="0" indent="-344488">
              <a:buFont typeface="Calibri" pitchFamily="34" charset="0"/>
              <a:buChar char="–"/>
            </a:pPr>
            <a:r>
              <a:rPr lang="en-US" sz="2400" dirty="0">
                <a:latin typeface="+mn-lt"/>
                <a:cs typeface="Arial" pitchFamily="34" charset="0"/>
              </a:rPr>
              <a:t>taxation laws</a:t>
            </a:r>
          </a:p>
          <a:p>
            <a:pPr marL="690563" lvl="0" indent="-344488">
              <a:buFont typeface="Calibri" pitchFamily="34" charset="0"/>
              <a:buChar char="–"/>
            </a:pPr>
            <a:r>
              <a:rPr lang="en-US" sz="2400" dirty="0">
                <a:latin typeface="+mn-lt"/>
                <a:cs typeface="Arial" pitchFamily="34" charset="0"/>
              </a:rPr>
              <a:t>deregulation philosophies</a:t>
            </a:r>
          </a:p>
          <a:p>
            <a:pPr marL="690563" lvl="0" indent="-344488">
              <a:buFont typeface="Calibri" pitchFamily="34" charset="0"/>
              <a:buChar char="–"/>
            </a:pPr>
            <a:r>
              <a:rPr lang="en-US" sz="2400" dirty="0" err="1">
                <a:latin typeface="+mn-lt"/>
                <a:cs typeface="Arial" pitchFamily="34" charset="0"/>
              </a:rPr>
              <a:t>labour</a:t>
            </a:r>
            <a:r>
              <a:rPr lang="en-US" sz="2400" dirty="0">
                <a:latin typeface="+mn-lt"/>
                <a:cs typeface="Arial" pitchFamily="34" charset="0"/>
              </a:rPr>
              <a:t> laws</a:t>
            </a:r>
          </a:p>
          <a:p>
            <a:pPr marL="690563" lvl="0" indent="-344488">
              <a:buFont typeface="Calibri" pitchFamily="34" charset="0"/>
              <a:buChar char="–"/>
            </a:pPr>
            <a:r>
              <a:rPr lang="en-US" sz="2400" dirty="0">
                <a:latin typeface="+mn-lt"/>
                <a:cs typeface="Arial" pitchFamily="34" charset="0"/>
              </a:rPr>
              <a:t>educational philosophies and policies.</a:t>
            </a:r>
          </a:p>
          <a:p>
            <a:pPr>
              <a:buNone/>
            </a:pPr>
            <a:endParaRPr lang="en-US" sz="2400" dirty="0">
              <a:latin typeface="+mn-lt"/>
              <a:cs typeface="Arial" pitchFamily="34" charset="0"/>
            </a:endParaRPr>
          </a:p>
        </p:txBody>
      </p:sp>
      <p:sp>
        <p:nvSpPr>
          <p:cNvPr id="6" name="TextBox 5"/>
          <p:cNvSpPr txBox="1"/>
          <p:nvPr/>
        </p:nvSpPr>
        <p:spPr>
          <a:xfrm>
            <a:off x="1066800" y="140439"/>
            <a:ext cx="7086600" cy="1200329"/>
          </a:xfrm>
          <a:prstGeom prst="rect">
            <a:avLst/>
          </a:prstGeom>
          <a:noFill/>
        </p:spPr>
        <p:txBody>
          <a:bodyPr wrap="square" rtlCol="0">
            <a:spAutoFit/>
          </a:bodyPr>
          <a:lstStyle/>
          <a:p>
            <a:pPr algn="ctr"/>
            <a:r>
              <a:rPr lang="en-US" sz="3600" b="1" dirty="0">
                <a:latin typeface="+mj-lt"/>
              </a:rPr>
              <a:t> THE EXTERNAL ENVIRONMENT: THE POLITICAL/LEGAL SEGMENT</a:t>
            </a:r>
          </a:p>
        </p:txBody>
      </p:sp>
      <p:sp>
        <p:nvSpPr>
          <p:cNvPr id="4099" name="AutoShape 3"/>
          <p:cNvSpPr>
            <a:spLocks noChangeAspect="1" noChangeArrowheads="1" noTextEdit="1"/>
          </p:cNvSpPr>
          <p:nvPr/>
        </p:nvSpPr>
        <p:spPr bwMode="auto">
          <a:xfrm>
            <a:off x="3810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ox(in)">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375792"/>
            <a:ext cx="8507288" cy="4213448"/>
          </a:xfrm>
          <a:solidFill>
            <a:srgbClr val="FFFFFF"/>
          </a:solidFill>
        </p:spPr>
        <p:txBody>
          <a:bodyPr numCol="1">
            <a:noAutofit/>
          </a:bodyPr>
          <a:lstStyle/>
          <a:p>
            <a:r>
              <a:rPr lang="en-US" sz="2400" dirty="0">
                <a:latin typeface="+mj-lt"/>
              </a:rPr>
              <a:t>This segment is concerned with a society’s attitudes and cultural values. Because attitudes and values form the cornerstone of a society, they often drive demographic, economic, political/legal and technological conditions and changes.</a:t>
            </a:r>
          </a:p>
          <a:p>
            <a:r>
              <a:rPr lang="en-US" sz="2400" dirty="0">
                <a:latin typeface="+mj-lt"/>
              </a:rPr>
              <a:t>Elements of the sociocultural segment include:</a:t>
            </a:r>
          </a:p>
          <a:p>
            <a:pPr marL="687388" lvl="0">
              <a:buFont typeface="Calibri" pitchFamily="34" charset="0"/>
              <a:buChar char="–"/>
            </a:pPr>
            <a:r>
              <a:rPr lang="en-US" sz="2400" dirty="0">
                <a:latin typeface="+mj-lt"/>
              </a:rPr>
              <a:t>percentage of women in the workforce</a:t>
            </a:r>
          </a:p>
          <a:p>
            <a:pPr marL="687388" lvl="0">
              <a:buFont typeface="Calibri" pitchFamily="34" charset="0"/>
              <a:buChar char="–"/>
            </a:pPr>
            <a:r>
              <a:rPr lang="en-US" sz="2400" dirty="0">
                <a:latin typeface="+mj-lt"/>
              </a:rPr>
              <a:t>workforce attitudes to the natural world</a:t>
            </a:r>
          </a:p>
          <a:p>
            <a:pPr marL="687388" lvl="0">
              <a:buFont typeface="Calibri" pitchFamily="34" charset="0"/>
              <a:buChar char="–"/>
            </a:pPr>
            <a:r>
              <a:rPr lang="en-US" sz="2400" dirty="0">
                <a:latin typeface="+mj-lt"/>
              </a:rPr>
              <a:t>diversity of attitudes about the quality of work life</a:t>
            </a:r>
          </a:p>
          <a:p>
            <a:pPr marL="687388" lvl="0">
              <a:buFont typeface="Calibri" pitchFamily="34" charset="0"/>
              <a:buChar char="–"/>
            </a:pPr>
            <a:r>
              <a:rPr lang="en-US" sz="2400" dirty="0">
                <a:latin typeface="+mj-lt"/>
              </a:rPr>
              <a:t>shifts in work and career preferences</a:t>
            </a:r>
          </a:p>
          <a:p>
            <a:pPr marL="687388" lvl="0">
              <a:buFont typeface="Calibri" pitchFamily="34" charset="0"/>
              <a:buChar char="–"/>
            </a:pPr>
            <a:r>
              <a:rPr lang="en-US" sz="2400" dirty="0">
                <a:latin typeface="+mj-lt"/>
              </a:rPr>
              <a:t>shifts in product and service preference characteristics.</a:t>
            </a:r>
          </a:p>
        </p:txBody>
      </p:sp>
      <p:sp>
        <p:nvSpPr>
          <p:cNvPr id="6" name="TextBox 5"/>
          <p:cNvSpPr txBox="1"/>
          <p:nvPr/>
        </p:nvSpPr>
        <p:spPr>
          <a:xfrm>
            <a:off x="457200" y="140439"/>
            <a:ext cx="8075240" cy="1200329"/>
          </a:xfrm>
          <a:prstGeom prst="rect">
            <a:avLst/>
          </a:prstGeom>
          <a:noFill/>
        </p:spPr>
        <p:txBody>
          <a:bodyPr wrap="square" rtlCol="0">
            <a:spAutoFit/>
          </a:bodyPr>
          <a:lstStyle/>
          <a:p>
            <a:pPr algn="ctr"/>
            <a:r>
              <a:rPr lang="en-US" sz="3600" b="1" dirty="0">
                <a:latin typeface="+mj-lt"/>
              </a:rPr>
              <a:t> THE EXTERNAL ENVIRONMENT:</a:t>
            </a:r>
            <a:br>
              <a:rPr lang="en-US" sz="3600" b="1" dirty="0">
                <a:latin typeface="+mj-lt"/>
              </a:rPr>
            </a:br>
            <a:r>
              <a:rPr lang="en-US" sz="3600" b="1" dirty="0">
                <a:latin typeface="+mj-lt"/>
              </a:rPr>
              <a:t>THE SOCIOCULTURAL SEGMENT</a:t>
            </a:r>
          </a:p>
        </p:txBody>
      </p:sp>
      <p:sp>
        <p:nvSpPr>
          <p:cNvPr id="4099" name="AutoShape 3"/>
          <p:cNvSpPr>
            <a:spLocks noChangeAspect="1" noChangeArrowheads="1" noTextEdit="1"/>
          </p:cNvSpPr>
          <p:nvPr/>
        </p:nvSpPr>
        <p:spPr bwMode="auto">
          <a:xfrm>
            <a:off x="3429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028700" y="212447"/>
            <a:ext cx="7086600" cy="1200329"/>
          </a:xfrm>
          <a:prstGeom prst="rect">
            <a:avLst/>
          </a:prstGeom>
          <a:noFill/>
        </p:spPr>
        <p:txBody>
          <a:bodyPr wrap="square" rtlCol="0">
            <a:spAutoFit/>
          </a:bodyPr>
          <a:lstStyle/>
          <a:p>
            <a:pPr algn="ctr"/>
            <a:r>
              <a:rPr lang="en-US" sz="3600" b="1" dirty="0">
                <a:latin typeface="+mj-lt"/>
              </a:rPr>
              <a:t> THE EXTERNAL ENVIRONMENT:</a:t>
            </a:r>
            <a:br>
              <a:rPr lang="en-US" sz="3600" b="1" dirty="0">
                <a:latin typeface="+mj-lt"/>
              </a:rPr>
            </a:br>
            <a:r>
              <a:rPr lang="en-US" sz="3600" b="1" dirty="0">
                <a:latin typeface="+mj-lt"/>
              </a:rPr>
              <a:t>THE TECHNOLOGY SEGMENT</a:t>
            </a:r>
          </a:p>
        </p:txBody>
      </p:sp>
      <p:sp>
        <p:nvSpPr>
          <p:cNvPr id="4099" name="AutoShape 3"/>
          <p:cNvSpPr>
            <a:spLocks noChangeAspect="1" noChangeArrowheads="1" noTextEdit="1"/>
          </p:cNvSpPr>
          <p:nvPr/>
        </p:nvSpPr>
        <p:spPr bwMode="auto">
          <a:xfrm>
            <a:off x="3429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mj-lt"/>
              <a:cs typeface="Arial"/>
            </a:endParaRPr>
          </a:p>
          <a:p>
            <a:pPr algn="just"/>
            <a:endParaRPr lang="en-US" sz="2800" b="1" dirty="0">
              <a:latin typeface="+mj-lt"/>
              <a:cs typeface="Arial"/>
            </a:endParaRPr>
          </a:p>
        </p:txBody>
      </p:sp>
      <p:sp>
        <p:nvSpPr>
          <p:cNvPr id="9" name="TextBox 8"/>
          <p:cNvSpPr txBox="1"/>
          <p:nvPr/>
        </p:nvSpPr>
        <p:spPr>
          <a:xfrm>
            <a:off x="611560" y="1567820"/>
            <a:ext cx="8075240" cy="4093428"/>
          </a:xfrm>
          <a:prstGeom prst="rect">
            <a:avLst/>
          </a:prstGeom>
          <a:solidFill>
            <a:schemeClr val="bg1"/>
          </a:solidFill>
        </p:spPr>
        <p:txBody>
          <a:bodyPr wrap="square" rtlCol="0">
            <a:spAutoFit/>
          </a:bodyPr>
          <a:lstStyle/>
          <a:p>
            <a:pPr marL="342900" indent="-342900">
              <a:buFont typeface="Arial" pitchFamily="34" charset="0"/>
              <a:buChar char="•"/>
            </a:pPr>
            <a:r>
              <a:rPr lang="en-US" sz="2600" dirty="0">
                <a:latin typeface="+mj-lt"/>
                <a:cs typeface="Arial" pitchFamily="34" charset="0"/>
              </a:rPr>
              <a:t>The technological segment includes the activities involved in creating new knowledge and translating that knowledge into new outputs, products, processes and materials. </a:t>
            </a:r>
          </a:p>
          <a:p>
            <a:pPr marL="342900" indent="-342900">
              <a:buFont typeface="Arial" pitchFamily="34" charset="0"/>
              <a:buChar char="•"/>
            </a:pPr>
            <a:r>
              <a:rPr lang="en-US" sz="2600" dirty="0">
                <a:latin typeface="+mj-lt"/>
                <a:cs typeface="Arial" pitchFamily="34" charset="0"/>
              </a:rPr>
              <a:t>Elements of the technology segment include:</a:t>
            </a:r>
          </a:p>
          <a:p>
            <a:pPr marL="803275" lvl="0" indent="-457200">
              <a:buFont typeface="Calibri" pitchFamily="34" charset="0"/>
              <a:buChar char="–"/>
            </a:pPr>
            <a:r>
              <a:rPr lang="en-US" sz="2600" dirty="0"/>
              <a:t>product innovations</a:t>
            </a:r>
          </a:p>
          <a:p>
            <a:pPr marL="803275" indent="-457200">
              <a:buFont typeface="Calibri" pitchFamily="34" charset="0"/>
              <a:buChar char="–"/>
            </a:pPr>
            <a:r>
              <a:rPr lang="en-US" sz="2600" dirty="0"/>
              <a:t>new communication technologies</a:t>
            </a:r>
          </a:p>
          <a:p>
            <a:pPr marL="803275" indent="-457200">
              <a:buFont typeface="Calibri" pitchFamily="34" charset="0"/>
              <a:buChar char="–"/>
            </a:pPr>
            <a:r>
              <a:rPr lang="en-US" sz="2600" dirty="0"/>
              <a:t>applications of knowledge</a:t>
            </a:r>
          </a:p>
          <a:p>
            <a:pPr marL="803275" lvl="0" indent="-457200">
              <a:buFont typeface="Calibri" pitchFamily="34" charset="0"/>
              <a:buChar char="–"/>
            </a:pPr>
            <a:r>
              <a:rPr lang="en-US" sz="2600" dirty="0"/>
              <a:t>focus of private and government-supported R&amp;D expenditures.</a:t>
            </a:r>
            <a:endParaRPr lang="en-US" sz="2600" dirty="0">
              <a:latin typeface="+mj-l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heckerboard(across)">
                                      <p:cBhvr>
                                        <p:cTn id="7" dur="500"/>
                                        <p:tgtEl>
                                          <p:spTgt spid="9">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checkerboard(across)">
                                      <p:cBhvr>
                                        <p:cTn id="11" dur="500"/>
                                        <p:tgtEl>
                                          <p:spTgt spid="9">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animEffect transition="in" filter="checkerboard(across)">
                                      <p:cBhvr>
                                        <p:cTn id="15" dur="500"/>
                                        <p:tgtEl>
                                          <p:spTgt spid="9">
                                            <p:txEl>
                                              <p:pRg st="4" end="4"/>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Effect transition="in" filter="checkerboard(across)">
                                      <p:cBhvr>
                                        <p:cTn id="19" dur="500"/>
                                        <p:tgtEl>
                                          <p:spTgt spid="9">
                                            <p:txEl>
                                              <p:pRg st="2" end="2"/>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animEffect transition="in" filter="checkerboard(across)">
                                      <p:cBhvr>
                                        <p:cTn id="23" dur="500"/>
                                        <p:tgtEl>
                                          <p:spTgt spid="9">
                                            <p:txEl>
                                              <p:pRg st="3" end="3"/>
                                            </p:txEl>
                                          </p:spTgt>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checkerboard(across)">
                                      <p:cBhvr>
                                        <p:cTn id="27"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755576" y="1519808"/>
            <a:ext cx="7776864" cy="4285456"/>
          </a:xfrm>
          <a:solidFill>
            <a:srgbClr val="FFFFFF"/>
          </a:solidFill>
        </p:spPr>
        <p:txBody>
          <a:bodyPr numCol="1">
            <a:noAutofit/>
          </a:bodyPr>
          <a:lstStyle/>
          <a:p>
            <a:r>
              <a:rPr lang="en-US" sz="2400" dirty="0">
                <a:latin typeface="+mj-lt"/>
              </a:rPr>
              <a:t>Markets and consumers are more global. This segment</a:t>
            </a:r>
            <a:r>
              <a:rPr lang="en-US" sz="2400" b="1" dirty="0">
                <a:latin typeface="+mj-lt"/>
              </a:rPr>
              <a:t> </a:t>
            </a:r>
            <a:r>
              <a:rPr lang="en-US" sz="2400" dirty="0">
                <a:latin typeface="+mj-lt"/>
              </a:rPr>
              <a:t>includes relevant new global markets, existing markets that are changing, important international political events, and critical cultural and institutional characteristics of global markets.</a:t>
            </a:r>
          </a:p>
          <a:p>
            <a:r>
              <a:rPr lang="en-US" sz="2400" dirty="0">
                <a:latin typeface="+mj-lt"/>
              </a:rPr>
              <a:t>Elements of the global segment include:</a:t>
            </a:r>
          </a:p>
          <a:p>
            <a:pPr marL="687388" lvl="0">
              <a:buFont typeface="Calibri" pitchFamily="34" charset="0"/>
              <a:buChar char="–"/>
            </a:pPr>
            <a:r>
              <a:rPr lang="en-US" sz="2400" dirty="0">
                <a:latin typeface="+mj-lt"/>
              </a:rPr>
              <a:t>important political events</a:t>
            </a:r>
          </a:p>
          <a:p>
            <a:pPr marL="687388" lvl="0">
              <a:buFont typeface="Calibri" pitchFamily="34" charset="0"/>
              <a:buChar char="–"/>
            </a:pPr>
            <a:r>
              <a:rPr lang="en-US" sz="2400" dirty="0">
                <a:latin typeface="+mj-lt"/>
              </a:rPr>
              <a:t>critical global markets</a:t>
            </a:r>
          </a:p>
          <a:p>
            <a:pPr marL="687388" lvl="0">
              <a:buFont typeface="Calibri" pitchFamily="34" charset="0"/>
              <a:buChar char="–"/>
            </a:pPr>
            <a:r>
              <a:rPr lang="en-US" sz="2400" dirty="0">
                <a:latin typeface="+mj-lt"/>
              </a:rPr>
              <a:t>emerging countries and markets (China)</a:t>
            </a:r>
          </a:p>
          <a:p>
            <a:pPr marL="687388" lvl="0">
              <a:buFont typeface="Calibri" pitchFamily="34" charset="0"/>
              <a:buChar char="–"/>
            </a:pPr>
            <a:r>
              <a:rPr lang="en-US" sz="2400" dirty="0">
                <a:latin typeface="+mj-lt"/>
              </a:rPr>
              <a:t>different cultural and institutional attributes.</a:t>
            </a:r>
          </a:p>
        </p:txBody>
      </p:sp>
      <p:sp>
        <p:nvSpPr>
          <p:cNvPr id="6" name="TextBox 5"/>
          <p:cNvSpPr txBox="1"/>
          <p:nvPr/>
        </p:nvSpPr>
        <p:spPr>
          <a:xfrm>
            <a:off x="990600" y="284455"/>
            <a:ext cx="7086600" cy="1200329"/>
          </a:xfrm>
          <a:prstGeom prst="rect">
            <a:avLst/>
          </a:prstGeom>
          <a:noFill/>
        </p:spPr>
        <p:txBody>
          <a:bodyPr wrap="square" rtlCol="0">
            <a:spAutoFit/>
          </a:bodyPr>
          <a:lstStyle/>
          <a:p>
            <a:pPr algn="ctr"/>
            <a:r>
              <a:rPr lang="en-US" sz="3600" b="1" dirty="0">
                <a:latin typeface="+mj-lt"/>
              </a:rPr>
              <a:t> THE EXTERNAL ENVIRONMENT:</a:t>
            </a:r>
            <a:br>
              <a:rPr lang="en-US" sz="3600" b="1" dirty="0">
                <a:latin typeface="+mj-lt"/>
              </a:rPr>
            </a:br>
            <a:r>
              <a:rPr lang="en-US" sz="3600" b="1" dirty="0">
                <a:latin typeface="+mj-lt"/>
              </a:rPr>
              <a:t>THE GLOBAL SEGMENT</a:t>
            </a:r>
          </a:p>
        </p:txBody>
      </p:sp>
      <p:sp>
        <p:nvSpPr>
          <p:cNvPr id="4099" name="AutoShape 3"/>
          <p:cNvSpPr>
            <a:spLocks noChangeAspect="1" noChangeArrowheads="1" noTextEdit="1"/>
          </p:cNvSpPr>
          <p:nvPr/>
        </p:nvSpPr>
        <p:spPr bwMode="auto">
          <a:xfrm>
            <a:off x="304800" y="1752600"/>
            <a:ext cx="84582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par>
                                <p:cTn id="12" presetID="22" presetClass="entr" presetSubtype="4"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ipe(down)">
                                      <p:cBhvr>
                                        <p:cTn id="14" dur="500"/>
                                        <p:tgtEl>
                                          <p:spTgt spid="3">
                                            <p:txEl>
                                              <p:pRg st="2" end="2"/>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ipe(down)">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251520" y="1340768"/>
            <a:ext cx="8856984" cy="4176464"/>
          </a:xfrm>
          <a:solidFill>
            <a:srgbClr val="FFFFFF"/>
          </a:solidFill>
        </p:spPr>
        <p:txBody>
          <a:bodyPr>
            <a:noAutofit/>
          </a:bodyPr>
          <a:lstStyle/>
          <a:p>
            <a:r>
              <a:rPr lang="en-US" sz="2000" dirty="0">
                <a:latin typeface="+mn-lt"/>
              </a:rPr>
              <a:t>Concerned with sustaining the world’s physical environment, firms </a:t>
            </a:r>
            <a:r>
              <a:rPr lang="en-US" sz="2000" dirty="0" err="1">
                <a:latin typeface="+mn-lt"/>
              </a:rPr>
              <a:t>recognise</a:t>
            </a:r>
            <a:r>
              <a:rPr lang="en-US" sz="2000" dirty="0">
                <a:latin typeface="+mn-lt"/>
              </a:rPr>
              <a:t> that ecological, social and economic systems interactively influence this segment. This segment refers to potential and actual changes in the physical environment and business practices that are intended to positively respond to and deal with those changes. </a:t>
            </a:r>
          </a:p>
          <a:p>
            <a:r>
              <a:rPr lang="en-US" sz="2000" dirty="0">
                <a:latin typeface="+mn-lt"/>
              </a:rPr>
              <a:t>Elements in the physical environment segment include: </a:t>
            </a:r>
          </a:p>
          <a:p>
            <a:pPr marL="690563" indent="-344488">
              <a:buFont typeface="Calibri" pitchFamily="34" charset="0"/>
              <a:buChar char="–"/>
            </a:pPr>
            <a:r>
              <a:rPr lang="en-US" sz="2000" dirty="0">
                <a:latin typeface="+mn-lt"/>
              </a:rPr>
              <a:t>energy consumption</a:t>
            </a:r>
          </a:p>
          <a:p>
            <a:pPr marL="690563" indent="-344488">
              <a:buFont typeface="Calibri" pitchFamily="34" charset="0"/>
              <a:buChar char="–"/>
            </a:pPr>
            <a:r>
              <a:rPr lang="en-US" sz="2000" dirty="0">
                <a:latin typeface="+mn-lt"/>
              </a:rPr>
              <a:t>practices used to develop energy sources</a:t>
            </a:r>
          </a:p>
          <a:p>
            <a:pPr marL="690563" indent="-344488">
              <a:buFont typeface="Calibri" pitchFamily="34" charset="0"/>
              <a:buChar char="–"/>
            </a:pPr>
            <a:r>
              <a:rPr lang="en-US" sz="2000" dirty="0">
                <a:latin typeface="+mn-lt"/>
              </a:rPr>
              <a:t>renewable energy efforts</a:t>
            </a:r>
          </a:p>
          <a:p>
            <a:pPr marL="690563" indent="-344488">
              <a:buFont typeface="Calibri" pitchFamily="34" charset="0"/>
              <a:buChar char="–"/>
            </a:pPr>
            <a:r>
              <a:rPr lang="en-US" sz="2000" dirty="0" err="1">
                <a:latin typeface="+mn-lt"/>
              </a:rPr>
              <a:t>minimising</a:t>
            </a:r>
            <a:r>
              <a:rPr lang="en-US" sz="2000" dirty="0">
                <a:latin typeface="+mn-lt"/>
              </a:rPr>
              <a:t> a firm’s environmental footprint</a:t>
            </a:r>
          </a:p>
          <a:p>
            <a:pPr marL="690563" indent="-344488">
              <a:buFont typeface="Calibri" pitchFamily="34" charset="0"/>
              <a:buChar char="–"/>
            </a:pPr>
            <a:r>
              <a:rPr lang="en-US" sz="2000" dirty="0">
                <a:latin typeface="+mn-lt"/>
              </a:rPr>
              <a:t>availability of water as a resource</a:t>
            </a:r>
          </a:p>
          <a:p>
            <a:pPr marL="690563" indent="-344488">
              <a:buFont typeface="Calibri" pitchFamily="34" charset="0"/>
              <a:buChar char="–"/>
            </a:pPr>
            <a:r>
              <a:rPr lang="en-US" sz="2000" dirty="0">
                <a:latin typeface="+mn-lt"/>
              </a:rPr>
              <a:t>producing environmentally friendly products</a:t>
            </a:r>
          </a:p>
          <a:p>
            <a:pPr marL="690563" indent="-344488">
              <a:buFont typeface="Calibri" pitchFamily="34" charset="0"/>
              <a:buChar char="–"/>
            </a:pPr>
            <a:r>
              <a:rPr lang="en-US" sz="2000" dirty="0">
                <a:latin typeface="+mn-lt"/>
              </a:rPr>
              <a:t>reacting to natural or man-made disasters.</a:t>
            </a:r>
          </a:p>
        </p:txBody>
      </p:sp>
      <p:sp>
        <p:nvSpPr>
          <p:cNvPr id="6" name="TextBox 5"/>
          <p:cNvSpPr txBox="1"/>
          <p:nvPr/>
        </p:nvSpPr>
        <p:spPr>
          <a:xfrm>
            <a:off x="0" y="140439"/>
            <a:ext cx="9144000" cy="1200329"/>
          </a:xfrm>
          <a:prstGeom prst="rect">
            <a:avLst/>
          </a:prstGeom>
          <a:noFill/>
        </p:spPr>
        <p:txBody>
          <a:bodyPr wrap="square" rtlCol="0">
            <a:spAutoFit/>
          </a:bodyPr>
          <a:lstStyle/>
          <a:p>
            <a:pPr algn="ctr"/>
            <a:r>
              <a:rPr lang="en-US" sz="3600" b="1" dirty="0">
                <a:latin typeface="+mj-lt"/>
              </a:rPr>
              <a:t> THE EXTERNAL ENVIRONMENT:</a:t>
            </a:r>
          </a:p>
          <a:p>
            <a:pPr algn="ctr">
              <a:buNone/>
            </a:pPr>
            <a:r>
              <a:rPr lang="en-US" sz="3600" b="1" dirty="0"/>
              <a:t>THE PHYSICAL ENVIRONMENT SEGMENT</a:t>
            </a:r>
          </a:p>
        </p:txBody>
      </p:sp>
      <p:sp>
        <p:nvSpPr>
          <p:cNvPr id="4099" name="AutoShape 3"/>
          <p:cNvSpPr>
            <a:spLocks noChangeAspect="1" noChangeArrowheads="1" noTextEdit="1"/>
          </p:cNvSpPr>
          <p:nvPr/>
        </p:nvSpPr>
        <p:spPr bwMode="auto">
          <a:xfrm>
            <a:off x="4191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 calcmode="lin" valueType="num">
                                      <p:cBhvr additive="base">
                                        <p:cTn id="1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3568" y="924272"/>
            <a:ext cx="7848872" cy="4808984"/>
          </a:xfrm>
          <a:solidFill>
            <a:srgbClr val="FFFFFF"/>
          </a:solidFill>
        </p:spPr>
        <p:txBody>
          <a:bodyPr>
            <a:normAutofit/>
          </a:bodyPr>
          <a:lstStyle/>
          <a:p>
            <a:r>
              <a:rPr lang="en-US" sz="2400" dirty="0">
                <a:latin typeface="+mj-lt"/>
              </a:rPr>
              <a:t>External environments are:</a:t>
            </a:r>
          </a:p>
          <a:p>
            <a:pPr marL="690563" indent="-344488">
              <a:buFont typeface="Calibri" pitchFamily="34" charset="0"/>
              <a:buChar char="–"/>
            </a:pPr>
            <a:r>
              <a:rPr lang="en-US" sz="2400" dirty="0">
                <a:latin typeface="+mj-lt"/>
              </a:rPr>
              <a:t>turbulent </a:t>
            </a:r>
          </a:p>
          <a:p>
            <a:pPr marL="690563" indent="-344488">
              <a:buFont typeface="Calibri" pitchFamily="34" charset="0"/>
              <a:buChar char="–"/>
            </a:pPr>
            <a:r>
              <a:rPr lang="en-US" sz="2400" dirty="0">
                <a:latin typeface="+mj-lt"/>
              </a:rPr>
              <a:t>complex</a:t>
            </a:r>
          </a:p>
          <a:p>
            <a:pPr marL="690563" indent="-344488">
              <a:buFont typeface="Calibri" pitchFamily="34" charset="0"/>
              <a:buChar char="–"/>
            </a:pPr>
            <a:r>
              <a:rPr lang="en-US" sz="2400" dirty="0">
                <a:latin typeface="+mj-lt"/>
              </a:rPr>
              <a:t>global</a:t>
            </a:r>
          </a:p>
          <a:p>
            <a:pPr marL="690563" indent="-344488">
              <a:buFont typeface="Calibri" pitchFamily="34" charset="0"/>
              <a:buChar char="–"/>
            </a:pPr>
            <a:r>
              <a:rPr lang="en-US" sz="2400" dirty="0">
                <a:latin typeface="+mj-lt"/>
              </a:rPr>
              <a:t>uncertain</a:t>
            </a:r>
          </a:p>
          <a:p>
            <a:pPr marL="690563" indent="-344488">
              <a:buFont typeface="Calibri" pitchFamily="34" charset="0"/>
              <a:buChar char="–"/>
            </a:pPr>
            <a:r>
              <a:rPr lang="en-US" sz="2400" dirty="0">
                <a:latin typeface="+mj-lt"/>
              </a:rPr>
              <a:t>ambiguous</a:t>
            </a:r>
          </a:p>
          <a:p>
            <a:pPr marL="690563" indent="-344488">
              <a:buFont typeface="Calibri" pitchFamily="34" charset="0"/>
              <a:buChar char="–"/>
            </a:pPr>
            <a:r>
              <a:rPr lang="en-US" sz="2400" dirty="0">
                <a:latin typeface="+mj-lt"/>
              </a:rPr>
              <a:t>incomplete. </a:t>
            </a:r>
          </a:p>
          <a:p>
            <a:r>
              <a:rPr lang="en-US" sz="2400" dirty="0">
                <a:latin typeface="+mj-lt"/>
              </a:rPr>
              <a:t>Firms engage in </a:t>
            </a:r>
            <a:r>
              <a:rPr lang="en-US" sz="2400" b="1" dirty="0">
                <a:latin typeface="+mj-lt"/>
              </a:rPr>
              <a:t>external environmental analysis </a:t>
            </a:r>
            <a:r>
              <a:rPr lang="en-US" sz="2400" dirty="0">
                <a:latin typeface="+mj-lt"/>
              </a:rPr>
              <a:t>to better understand and cope with their environments. </a:t>
            </a:r>
          </a:p>
          <a:p>
            <a:r>
              <a:rPr lang="en-US" sz="2400" dirty="0">
                <a:latin typeface="+mj-lt"/>
              </a:rPr>
              <a:t>This analysis has four parts: </a:t>
            </a:r>
            <a:r>
              <a:rPr lang="en-US" sz="2400" b="1" dirty="0">
                <a:latin typeface="+mj-lt"/>
              </a:rPr>
              <a:t>scanning, monitoring, forecasting and assessing</a:t>
            </a:r>
            <a:r>
              <a:rPr lang="en-US" sz="2400" dirty="0">
                <a:latin typeface="+mj-lt"/>
              </a:rPr>
              <a:t>.</a:t>
            </a:r>
          </a:p>
        </p:txBody>
      </p:sp>
      <p:sp>
        <p:nvSpPr>
          <p:cNvPr id="6" name="TextBox 5"/>
          <p:cNvSpPr txBox="1"/>
          <p:nvPr/>
        </p:nvSpPr>
        <p:spPr>
          <a:xfrm>
            <a:off x="0" y="190381"/>
            <a:ext cx="9144000" cy="646331"/>
          </a:xfrm>
          <a:prstGeom prst="rect">
            <a:avLst/>
          </a:prstGeom>
          <a:noFill/>
        </p:spPr>
        <p:txBody>
          <a:bodyPr wrap="square" rtlCol="0">
            <a:spAutoFit/>
          </a:bodyPr>
          <a:lstStyle/>
          <a:p>
            <a:pPr algn="ctr"/>
            <a:r>
              <a:rPr lang="en-US" sz="3600" b="1" dirty="0">
                <a:latin typeface="+mj-lt"/>
              </a:rPr>
              <a:t>  EXTERNAL ENVIRONMENTAL ANALYSIS</a:t>
            </a:r>
            <a:endParaRPr lang="en-US" sz="4400" b="1" dirty="0">
              <a:latin typeface="+mj-lt"/>
            </a:endParaRPr>
          </a:p>
        </p:txBody>
      </p:sp>
      <p:sp>
        <p:nvSpPr>
          <p:cNvPr id="4099" name="AutoShape 3"/>
          <p:cNvSpPr>
            <a:spLocks noChangeAspect="1" noChangeArrowheads="1" noTextEdit="1"/>
          </p:cNvSpPr>
          <p:nvPr/>
        </p:nvSpPr>
        <p:spPr bwMode="auto">
          <a:xfrm>
            <a:off x="342900" y="1724012"/>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
        <p:nvSpPr>
          <p:cNvPr id="9" name="Webpage"/>
          <p:cNvSpPr>
            <a:spLocks noEditPoints="1" noChangeArrowheads="1"/>
          </p:cNvSpPr>
          <p:nvPr/>
        </p:nvSpPr>
        <p:spPr bwMode="auto">
          <a:xfrm>
            <a:off x="6084168" y="1206623"/>
            <a:ext cx="2209800" cy="2438401"/>
          </a:xfrm>
          <a:custGeom>
            <a:avLst/>
            <a:gdLst>
              <a:gd name="T0" fmla="*/ 5187 w 21600"/>
              <a:gd name="T1" fmla="*/ 21600 h 21600"/>
              <a:gd name="T2" fmla="*/ 0 w 21600"/>
              <a:gd name="T3" fmla="*/ 17509 h 21600"/>
              <a:gd name="T4" fmla="*/ 21600 w 21600"/>
              <a:gd name="T5" fmla="*/ 0 h 21600"/>
              <a:gd name="T6" fmla="*/ 0 w 21600"/>
              <a:gd name="T7" fmla="*/ 0 h 21600"/>
              <a:gd name="T8" fmla="*/ 10800 w 21600"/>
              <a:gd name="T9" fmla="*/ 0 h 21600"/>
              <a:gd name="T10" fmla="*/ 21600 w 21600"/>
              <a:gd name="T11" fmla="*/ 0 h 21600"/>
              <a:gd name="T12" fmla="*/ 21600 w 21600"/>
              <a:gd name="T13" fmla="*/ 10800 h 21600"/>
              <a:gd name="T14" fmla="*/ 21600 w 21600"/>
              <a:gd name="T15" fmla="*/ 21600 h 21600"/>
              <a:gd name="T16" fmla="*/ 10800 w 21600"/>
              <a:gd name="T17" fmla="*/ 21600 h 21600"/>
              <a:gd name="T18" fmla="*/ 0 w 21600"/>
              <a:gd name="T19" fmla="*/ 10800 h 21600"/>
              <a:gd name="T20" fmla="*/ 1955 w 21600"/>
              <a:gd name="T21" fmla="*/ 12829 h 21600"/>
              <a:gd name="T22" fmla="*/ 19814 w 21600"/>
              <a:gd name="T23" fmla="*/ 2074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9184" y="949"/>
                </a:moveTo>
                <a:lnTo>
                  <a:pt x="9758" y="1309"/>
                </a:lnTo>
                <a:lnTo>
                  <a:pt x="11544" y="1292"/>
                </a:lnTo>
                <a:lnTo>
                  <a:pt x="12437" y="1292"/>
                </a:lnTo>
                <a:lnTo>
                  <a:pt x="13414" y="1161"/>
                </a:lnTo>
                <a:lnTo>
                  <a:pt x="13648" y="1243"/>
                </a:lnTo>
                <a:lnTo>
                  <a:pt x="13542" y="1390"/>
                </a:lnTo>
                <a:lnTo>
                  <a:pt x="13967" y="1849"/>
                </a:lnTo>
                <a:lnTo>
                  <a:pt x="14562" y="2520"/>
                </a:lnTo>
                <a:lnTo>
                  <a:pt x="14669" y="3223"/>
                </a:lnTo>
                <a:lnTo>
                  <a:pt x="14796" y="3518"/>
                </a:lnTo>
                <a:lnTo>
                  <a:pt x="15264" y="3665"/>
                </a:lnTo>
                <a:lnTo>
                  <a:pt x="15753" y="3518"/>
                </a:lnTo>
                <a:lnTo>
                  <a:pt x="15902" y="2978"/>
                </a:lnTo>
                <a:lnTo>
                  <a:pt x="16008" y="2323"/>
                </a:lnTo>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extrusionOk="0">
                <a:moveTo>
                  <a:pt x="85" y="17509"/>
                </a:moveTo>
                <a:lnTo>
                  <a:pt x="5187" y="17509"/>
                </a:lnTo>
                <a:lnTo>
                  <a:pt x="5187" y="21632"/>
                </a:lnTo>
                <a:lnTo>
                  <a:pt x="85" y="17509"/>
                </a:lnTo>
                <a:close/>
              </a:path>
              <a:path w="21600" h="21600" extrusionOk="0">
                <a:moveTo>
                  <a:pt x="5591" y="10620"/>
                </a:moveTo>
                <a:lnTo>
                  <a:pt x="6122" y="10996"/>
                </a:lnTo>
                <a:lnTo>
                  <a:pt x="6696" y="11340"/>
                </a:lnTo>
                <a:lnTo>
                  <a:pt x="7313" y="11618"/>
                </a:lnTo>
                <a:lnTo>
                  <a:pt x="7972" y="11863"/>
                </a:lnTo>
                <a:lnTo>
                  <a:pt x="8652" y="12060"/>
                </a:lnTo>
                <a:lnTo>
                  <a:pt x="9396" y="12190"/>
                </a:lnTo>
                <a:lnTo>
                  <a:pt x="10119" y="12272"/>
                </a:lnTo>
                <a:lnTo>
                  <a:pt x="10906" y="12305"/>
                </a:lnTo>
                <a:lnTo>
                  <a:pt x="11650" y="12272"/>
                </a:lnTo>
                <a:lnTo>
                  <a:pt x="12373" y="12190"/>
                </a:lnTo>
                <a:lnTo>
                  <a:pt x="13117" y="12060"/>
                </a:lnTo>
                <a:lnTo>
                  <a:pt x="13797" y="11863"/>
                </a:lnTo>
                <a:lnTo>
                  <a:pt x="14456" y="11618"/>
                </a:lnTo>
                <a:lnTo>
                  <a:pt x="15073" y="11340"/>
                </a:lnTo>
                <a:lnTo>
                  <a:pt x="15647" y="11029"/>
                </a:lnTo>
                <a:lnTo>
                  <a:pt x="16178" y="10652"/>
                </a:lnTo>
                <a:lnTo>
                  <a:pt x="16667" y="10243"/>
                </a:lnTo>
                <a:lnTo>
                  <a:pt x="17071" y="9801"/>
                </a:lnTo>
                <a:lnTo>
                  <a:pt x="17475" y="9327"/>
                </a:lnTo>
                <a:lnTo>
                  <a:pt x="17815" y="8820"/>
                </a:lnTo>
                <a:lnTo>
                  <a:pt x="18049" y="8296"/>
                </a:lnTo>
                <a:lnTo>
                  <a:pt x="18262" y="7723"/>
                </a:lnTo>
                <a:lnTo>
                  <a:pt x="18347" y="7134"/>
                </a:lnTo>
                <a:lnTo>
                  <a:pt x="18389" y="6561"/>
                </a:lnTo>
                <a:lnTo>
                  <a:pt x="18347" y="5956"/>
                </a:lnTo>
                <a:lnTo>
                  <a:pt x="18262" y="5400"/>
                </a:lnTo>
                <a:lnTo>
                  <a:pt x="18049" y="4827"/>
                </a:lnTo>
                <a:lnTo>
                  <a:pt x="17815" y="4303"/>
                </a:lnTo>
                <a:lnTo>
                  <a:pt x="17475" y="3796"/>
                </a:lnTo>
                <a:lnTo>
                  <a:pt x="17114" y="3321"/>
                </a:lnTo>
                <a:lnTo>
                  <a:pt x="16710" y="2880"/>
                </a:lnTo>
                <a:lnTo>
                  <a:pt x="16221" y="2470"/>
                </a:lnTo>
                <a:lnTo>
                  <a:pt x="15689" y="2094"/>
                </a:lnTo>
                <a:lnTo>
                  <a:pt x="15115" y="1750"/>
                </a:lnTo>
                <a:lnTo>
                  <a:pt x="14499" y="1472"/>
                </a:lnTo>
                <a:lnTo>
                  <a:pt x="13797" y="1227"/>
                </a:lnTo>
                <a:lnTo>
                  <a:pt x="13117" y="1030"/>
                </a:lnTo>
                <a:lnTo>
                  <a:pt x="12415" y="883"/>
                </a:lnTo>
                <a:lnTo>
                  <a:pt x="11650" y="818"/>
                </a:lnTo>
                <a:lnTo>
                  <a:pt x="10906" y="785"/>
                </a:lnTo>
                <a:lnTo>
                  <a:pt x="10119" y="818"/>
                </a:lnTo>
                <a:lnTo>
                  <a:pt x="9396" y="883"/>
                </a:lnTo>
                <a:lnTo>
                  <a:pt x="8652" y="1030"/>
                </a:lnTo>
                <a:lnTo>
                  <a:pt x="8014" y="1227"/>
                </a:lnTo>
                <a:lnTo>
                  <a:pt x="7355" y="1440"/>
                </a:lnTo>
                <a:lnTo>
                  <a:pt x="6739" y="1750"/>
                </a:lnTo>
                <a:lnTo>
                  <a:pt x="6122" y="2061"/>
                </a:lnTo>
                <a:lnTo>
                  <a:pt x="5591" y="2438"/>
                </a:lnTo>
                <a:lnTo>
                  <a:pt x="5102" y="2847"/>
                </a:lnTo>
                <a:lnTo>
                  <a:pt x="4698" y="3289"/>
                </a:lnTo>
                <a:lnTo>
                  <a:pt x="4294" y="3763"/>
                </a:lnTo>
                <a:lnTo>
                  <a:pt x="3996" y="4270"/>
                </a:lnTo>
                <a:lnTo>
                  <a:pt x="3720" y="4794"/>
                </a:lnTo>
                <a:lnTo>
                  <a:pt x="3550" y="5367"/>
                </a:lnTo>
                <a:lnTo>
                  <a:pt x="3422" y="5956"/>
                </a:lnTo>
                <a:lnTo>
                  <a:pt x="3380" y="6561"/>
                </a:lnTo>
                <a:lnTo>
                  <a:pt x="3422" y="7134"/>
                </a:lnTo>
                <a:lnTo>
                  <a:pt x="3550" y="7690"/>
                </a:lnTo>
                <a:lnTo>
                  <a:pt x="3720" y="8263"/>
                </a:lnTo>
                <a:lnTo>
                  <a:pt x="3954" y="8787"/>
                </a:lnTo>
                <a:lnTo>
                  <a:pt x="4294" y="9294"/>
                </a:lnTo>
                <a:lnTo>
                  <a:pt x="4655" y="9769"/>
                </a:lnTo>
                <a:lnTo>
                  <a:pt x="5102" y="10210"/>
                </a:lnTo>
                <a:lnTo>
                  <a:pt x="5591" y="10620"/>
                </a:lnTo>
                <a:close/>
              </a:path>
              <a:path w="21600" h="21600" extrusionOk="0">
                <a:moveTo>
                  <a:pt x="3401" y="6021"/>
                </a:moveTo>
                <a:lnTo>
                  <a:pt x="4039" y="5530"/>
                </a:lnTo>
                <a:lnTo>
                  <a:pt x="4294" y="4892"/>
                </a:lnTo>
                <a:lnTo>
                  <a:pt x="4677" y="4156"/>
                </a:lnTo>
                <a:lnTo>
                  <a:pt x="5166" y="3763"/>
                </a:lnTo>
                <a:lnTo>
                  <a:pt x="5378" y="3354"/>
                </a:lnTo>
                <a:lnTo>
                  <a:pt x="5293" y="2732"/>
                </a:lnTo>
                <a:moveTo>
                  <a:pt x="3507" y="7380"/>
                </a:moveTo>
                <a:lnTo>
                  <a:pt x="3890" y="7200"/>
                </a:lnTo>
                <a:lnTo>
                  <a:pt x="4103" y="7249"/>
                </a:lnTo>
                <a:lnTo>
                  <a:pt x="4400" y="7527"/>
                </a:lnTo>
                <a:lnTo>
                  <a:pt x="4719" y="7674"/>
                </a:lnTo>
                <a:lnTo>
                  <a:pt x="5293" y="7641"/>
                </a:lnTo>
                <a:lnTo>
                  <a:pt x="5740" y="7543"/>
                </a:lnTo>
                <a:lnTo>
                  <a:pt x="6144" y="7543"/>
                </a:lnTo>
                <a:lnTo>
                  <a:pt x="6526" y="7821"/>
                </a:lnTo>
                <a:lnTo>
                  <a:pt x="6569" y="8312"/>
                </a:lnTo>
                <a:lnTo>
                  <a:pt x="6059" y="8852"/>
                </a:lnTo>
                <a:lnTo>
                  <a:pt x="5803" y="8967"/>
                </a:lnTo>
                <a:lnTo>
                  <a:pt x="5803" y="9147"/>
                </a:lnTo>
                <a:lnTo>
                  <a:pt x="5421" y="9294"/>
                </a:lnTo>
                <a:lnTo>
                  <a:pt x="4868" y="9163"/>
                </a:lnTo>
                <a:lnTo>
                  <a:pt x="4337" y="9049"/>
                </a:lnTo>
                <a:lnTo>
                  <a:pt x="4081" y="9000"/>
                </a:lnTo>
                <a:moveTo>
                  <a:pt x="14988" y="11372"/>
                </a:moveTo>
                <a:lnTo>
                  <a:pt x="15115" y="10865"/>
                </a:lnTo>
                <a:lnTo>
                  <a:pt x="16072" y="10096"/>
                </a:lnTo>
                <a:lnTo>
                  <a:pt x="16455" y="9605"/>
                </a:lnTo>
                <a:lnTo>
                  <a:pt x="16455" y="8329"/>
                </a:lnTo>
                <a:lnTo>
                  <a:pt x="17156" y="7969"/>
                </a:lnTo>
                <a:lnTo>
                  <a:pt x="17879" y="7870"/>
                </a:lnTo>
                <a:lnTo>
                  <a:pt x="18177" y="7821"/>
                </a:lnTo>
                <a:moveTo>
                  <a:pt x="18368" y="6840"/>
                </a:moveTo>
                <a:lnTo>
                  <a:pt x="18049" y="6610"/>
                </a:lnTo>
                <a:lnTo>
                  <a:pt x="17411" y="6512"/>
                </a:lnTo>
                <a:lnTo>
                  <a:pt x="16859" y="6545"/>
                </a:lnTo>
                <a:lnTo>
                  <a:pt x="16603" y="6201"/>
                </a:lnTo>
                <a:lnTo>
                  <a:pt x="16731" y="5874"/>
                </a:lnTo>
                <a:lnTo>
                  <a:pt x="17241" y="5465"/>
                </a:lnTo>
                <a:lnTo>
                  <a:pt x="17858" y="5236"/>
                </a:lnTo>
                <a:lnTo>
                  <a:pt x="18007" y="5089"/>
                </a:lnTo>
                <a:lnTo>
                  <a:pt x="18049" y="4892"/>
                </a:lnTo>
                <a:moveTo>
                  <a:pt x="8100" y="1260"/>
                </a:moveTo>
                <a:cubicBezTo>
                  <a:pt x="8333" y="1276"/>
                  <a:pt x="8206" y="1554"/>
                  <a:pt x="8695" y="1652"/>
                </a:cubicBezTo>
                <a:cubicBezTo>
                  <a:pt x="9184" y="1750"/>
                  <a:pt x="10481" y="1685"/>
                  <a:pt x="10991" y="1881"/>
                </a:cubicBezTo>
                <a:cubicBezTo>
                  <a:pt x="11501" y="2078"/>
                  <a:pt x="11629" y="2503"/>
                  <a:pt x="11799" y="2830"/>
                </a:cubicBezTo>
                <a:cubicBezTo>
                  <a:pt x="11969" y="3158"/>
                  <a:pt x="11905" y="3910"/>
                  <a:pt x="12054" y="3894"/>
                </a:cubicBezTo>
                <a:cubicBezTo>
                  <a:pt x="12203" y="3878"/>
                  <a:pt x="12351" y="2880"/>
                  <a:pt x="12649" y="2683"/>
                </a:cubicBezTo>
                <a:cubicBezTo>
                  <a:pt x="12947" y="2487"/>
                  <a:pt x="13670" y="2536"/>
                  <a:pt x="13840" y="2683"/>
                </a:cubicBezTo>
                <a:cubicBezTo>
                  <a:pt x="14010" y="2830"/>
                  <a:pt x="13733" y="3370"/>
                  <a:pt x="13648" y="3616"/>
                </a:cubicBezTo>
                <a:cubicBezTo>
                  <a:pt x="13563" y="3861"/>
                  <a:pt x="13457" y="4058"/>
                  <a:pt x="13351" y="4156"/>
                </a:cubicBezTo>
                <a:cubicBezTo>
                  <a:pt x="13244" y="4254"/>
                  <a:pt x="13096" y="4221"/>
                  <a:pt x="12947" y="4254"/>
                </a:cubicBezTo>
                <a:cubicBezTo>
                  <a:pt x="12777" y="4303"/>
                  <a:pt x="12585" y="4369"/>
                  <a:pt x="12394" y="4401"/>
                </a:cubicBezTo>
                <a:cubicBezTo>
                  <a:pt x="12139" y="4500"/>
                  <a:pt x="12054" y="4614"/>
                  <a:pt x="11862" y="4647"/>
                </a:cubicBezTo>
                <a:cubicBezTo>
                  <a:pt x="11650" y="4761"/>
                  <a:pt x="11671" y="4680"/>
                  <a:pt x="11437" y="4778"/>
                </a:cubicBezTo>
                <a:cubicBezTo>
                  <a:pt x="11352" y="4827"/>
                  <a:pt x="11225" y="4974"/>
                  <a:pt x="11246" y="5072"/>
                </a:cubicBezTo>
                <a:cubicBezTo>
                  <a:pt x="11225" y="5154"/>
                  <a:pt x="11267" y="5220"/>
                  <a:pt x="11310" y="5269"/>
                </a:cubicBezTo>
                <a:cubicBezTo>
                  <a:pt x="11352" y="5318"/>
                  <a:pt x="11480" y="5383"/>
                  <a:pt x="11565" y="5416"/>
                </a:cubicBezTo>
                <a:cubicBezTo>
                  <a:pt x="11629" y="5400"/>
                  <a:pt x="11820" y="5465"/>
                  <a:pt x="11862" y="5432"/>
                </a:cubicBezTo>
                <a:cubicBezTo>
                  <a:pt x="11905" y="5416"/>
                  <a:pt x="11926" y="5269"/>
                  <a:pt x="11884" y="5236"/>
                </a:cubicBezTo>
                <a:cubicBezTo>
                  <a:pt x="11841" y="5203"/>
                  <a:pt x="11629" y="5269"/>
                  <a:pt x="11565" y="5220"/>
                </a:cubicBezTo>
                <a:cubicBezTo>
                  <a:pt x="11480" y="5187"/>
                  <a:pt x="11459" y="5040"/>
                  <a:pt x="11480" y="4974"/>
                </a:cubicBezTo>
                <a:cubicBezTo>
                  <a:pt x="11501" y="4909"/>
                  <a:pt x="11607" y="4860"/>
                  <a:pt x="11692" y="4843"/>
                </a:cubicBezTo>
                <a:cubicBezTo>
                  <a:pt x="11905" y="4876"/>
                  <a:pt x="11820" y="4876"/>
                  <a:pt x="12054" y="4876"/>
                </a:cubicBezTo>
                <a:cubicBezTo>
                  <a:pt x="12075" y="5040"/>
                  <a:pt x="12096" y="5269"/>
                  <a:pt x="12139" y="5416"/>
                </a:cubicBezTo>
                <a:cubicBezTo>
                  <a:pt x="12160" y="5465"/>
                  <a:pt x="12330" y="5465"/>
                  <a:pt x="12373" y="5416"/>
                </a:cubicBezTo>
                <a:cubicBezTo>
                  <a:pt x="12415" y="5367"/>
                  <a:pt x="12330" y="4974"/>
                  <a:pt x="12394" y="4892"/>
                </a:cubicBezTo>
                <a:cubicBezTo>
                  <a:pt x="12458" y="4810"/>
                  <a:pt x="12692" y="4925"/>
                  <a:pt x="12755" y="4892"/>
                </a:cubicBezTo>
                <a:cubicBezTo>
                  <a:pt x="12798" y="4860"/>
                  <a:pt x="12840" y="4761"/>
                  <a:pt x="12755" y="4729"/>
                </a:cubicBezTo>
                <a:cubicBezTo>
                  <a:pt x="12670" y="4696"/>
                  <a:pt x="12118" y="4745"/>
                  <a:pt x="12203" y="4696"/>
                </a:cubicBezTo>
                <a:cubicBezTo>
                  <a:pt x="12543" y="4549"/>
                  <a:pt x="12819" y="4434"/>
                  <a:pt x="13266" y="4401"/>
                </a:cubicBezTo>
                <a:cubicBezTo>
                  <a:pt x="13436" y="4385"/>
                  <a:pt x="13585" y="4500"/>
                  <a:pt x="13776" y="4532"/>
                </a:cubicBezTo>
                <a:cubicBezTo>
                  <a:pt x="13967" y="4630"/>
                  <a:pt x="13861" y="4843"/>
                  <a:pt x="13712" y="4925"/>
                </a:cubicBezTo>
                <a:cubicBezTo>
                  <a:pt x="13648" y="5023"/>
                  <a:pt x="13521" y="5121"/>
                  <a:pt x="13414" y="5187"/>
                </a:cubicBezTo>
                <a:cubicBezTo>
                  <a:pt x="13351" y="5285"/>
                  <a:pt x="13287" y="5334"/>
                  <a:pt x="13159" y="5383"/>
                </a:cubicBezTo>
                <a:cubicBezTo>
                  <a:pt x="13117" y="5563"/>
                  <a:pt x="12862" y="5743"/>
                  <a:pt x="12649" y="5809"/>
                </a:cubicBezTo>
                <a:cubicBezTo>
                  <a:pt x="12543" y="5907"/>
                  <a:pt x="12437" y="5940"/>
                  <a:pt x="12309" y="6005"/>
                </a:cubicBezTo>
                <a:cubicBezTo>
                  <a:pt x="12245" y="6120"/>
                  <a:pt x="12139" y="6185"/>
                  <a:pt x="12075" y="6300"/>
                </a:cubicBezTo>
                <a:cubicBezTo>
                  <a:pt x="12118" y="6561"/>
                  <a:pt x="12075" y="6643"/>
                  <a:pt x="12373" y="6741"/>
                </a:cubicBezTo>
                <a:cubicBezTo>
                  <a:pt x="12500" y="6840"/>
                  <a:pt x="12522" y="6970"/>
                  <a:pt x="12330" y="7036"/>
                </a:cubicBezTo>
                <a:cubicBezTo>
                  <a:pt x="12011" y="6987"/>
                  <a:pt x="12033" y="6823"/>
                  <a:pt x="11799" y="6692"/>
                </a:cubicBezTo>
                <a:cubicBezTo>
                  <a:pt x="11714" y="6529"/>
                  <a:pt x="11459" y="6430"/>
                  <a:pt x="11246" y="6398"/>
                </a:cubicBezTo>
                <a:cubicBezTo>
                  <a:pt x="11076" y="6332"/>
                  <a:pt x="11182" y="6365"/>
                  <a:pt x="10906" y="6365"/>
                </a:cubicBezTo>
                <a:cubicBezTo>
                  <a:pt x="10608" y="6512"/>
                  <a:pt x="10544" y="7347"/>
                  <a:pt x="11246" y="7478"/>
                </a:cubicBezTo>
                <a:cubicBezTo>
                  <a:pt x="12394" y="7429"/>
                  <a:pt x="13329" y="7772"/>
                  <a:pt x="13733" y="7985"/>
                </a:cubicBezTo>
                <a:cubicBezTo>
                  <a:pt x="13840" y="8410"/>
                  <a:pt x="13329" y="8901"/>
                  <a:pt x="12500" y="9343"/>
                </a:cubicBezTo>
                <a:cubicBezTo>
                  <a:pt x="11629" y="9736"/>
                  <a:pt x="11480" y="10194"/>
                  <a:pt x="11246" y="10980"/>
                </a:cubicBezTo>
                <a:cubicBezTo>
                  <a:pt x="10991" y="11372"/>
                  <a:pt x="10481" y="10930"/>
                  <a:pt x="10289" y="10096"/>
                </a:cubicBezTo>
                <a:cubicBezTo>
                  <a:pt x="10140" y="9196"/>
                  <a:pt x="9907" y="8165"/>
                  <a:pt x="10459" y="7576"/>
                </a:cubicBezTo>
                <a:cubicBezTo>
                  <a:pt x="9375" y="6790"/>
                  <a:pt x="9269" y="6070"/>
                  <a:pt x="9056" y="6218"/>
                </a:cubicBezTo>
                <a:cubicBezTo>
                  <a:pt x="9205" y="6987"/>
                  <a:pt x="8929" y="6660"/>
                  <a:pt x="8737" y="6021"/>
                </a:cubicBezTo>
                <a:cubicBezTo>
                  <a:pt x="8822" y="5023"/>
                  <a:pt x="8610" y="4385"/>
                  <a:pt x="8440" y="3550"/>
                </a:cubicBezTo>
                <a:lnTo>
                  <a:pt x="7844" y="2290"/>
                </a:lnTo>
                <a:lnTo>
                  <a:pt x="6654" y="1849"/>
                </a:lnTo>
              </a:path>
            </a:pathLst>
          </a:custGeom>
          <a:solidFill>
            <a:srgbClr val="D8EBB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 calcmode="lin" valueType="num">
                                      <p:cBhvr additive="base">
                                        <p:cTn id="1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additive="base">
                                        <p:cTn id="4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 calcmode="lin" valueType="num">
                                      <p:cBhvr additive="base">
                                        <p:cTn id="5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0" y="404664"/>
            <a:ext cx="9144000" cy="646331"/>
          </a:xfrm>
          <a:prstGeom prst="rect">
            <a:avLst/>
          </a:prstGeom>
          <a:noFill/>
        </p:spPr>
        <p:txBody>
          <a:bodyPr wrap="square" rtlCol="0">
            <a:spAutoFit/>
          </a:bodyPr>
          <a:lstStyle/>
          <a:p>
            <a:pPr algn="ctr"/>
            <a:r>
              <a:rPr lang="en-US" sz="3600" b="1" dirty="0">
                <a:latin typeface="+mj-lt"/>
              </a:rPr>
              <a:t>  EXTERNAL ENVIRONMENTAL ANALYSIS</a:t>
            </a:r>
          </a:p>
        </p:txBody>
      </p:sp>
      <p:sp>
        <p:nvSpPr>
          <p:cNvPr id="4099" name="AutoShape 3"/>
          <p:cNvSpPr>
            <a:spLocks noChangeAspect="1" noChangeArrowheads="1" noTextEdit="1"/>
          </p:cNvSpPr>
          <p:nvPr/>
        </p:nvSpPr>
        <p:spPr bwMode="auto">
          <a:xfrm>
            <a:off x="3810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
        <p:nvSpPr>
          <p:cNvPr id="10" name="TextBox 9"/>
          <p:cNvSpPr txBox="1"/>
          <p:nvPr/>
        </p:nvSpPr>
        <p:spPr>
          <a:xfrm flipH="1">
            <a:off x="4381500" y="3276600"/>
            <a:ext cx="457200" cy="369332"/>
          </a:xfrm>
          <a:prstGeom prst="rect">
            <a:avLst/>
          </a:prstGeom>
          <a:noFill/>
        </p:spPr>
        <p:txBody>
          <a:bodyPr wrap="square" rtlCol="0">
            <a:spAutoFit/>
          </a:bodyPr>
          <a:lstStyle/>
          <a:p>
            <a:endParaRPr lang="en-US" dirty="0"/>
          </a:p>
        </p:txBody>
      </p:sp>
      <p:sp>
        <p:nvSpPr>
          <p:cNvPr id="12" name="Content Placeholder 2"/>
          <p:cNvSpPr txBox="1">
            <a:spLocks/>
          </p:cNvSpPr>
          <p:nvPr/>
        </p:nvSpPr>
        <p:spPr>
          <a:xfrm>
            <a:off x="827584" y="1227584"/>
            <a:ext cx="7704856" cy="4433664"/>
          </a:xfrm>
          <a:prstGeom prst="rect">
            <a:avLst/>
          </a:prstGeom>
          <a:solidFill>
            <a:srgbClr val="FFFFFF"/>
          </a:solidFill>
        </p:spPr>
        <p:txBody>
          <a:bodyPr vert="horz" lIns="91440" tIns="45720" rIns="91440" bIns="45720" rtlCol="0" anchor="t">
            <a:normAutofit/>
          </a:bodyPr>
          <a:lstStyle/>
          <a:p>
            <a:pPr marR="0" lvl="0" defTabSz="914400" rtl="0" eaLnBrk="1" fontAlgn="auto" latinLnBrk="0" hangingPunct="1">
              <a:lnSpc>
                <a:spcPct val="100000"/>
              </a:lnSpc>
              <a:spcBef>
                <a:spcPts val="0"/>
              </a:spcBef>
              <a:spcAft>
                <a:spcPts val="1200"/>
              </a:spcAft>
              <a:buClrTx/>
              <a:buSzTx/>
              <a:tabLst/>
              <a:defRPr/>
            </a:pPr>
            <a:r>
              <a:rPr kumimoji="0" lang="en-US" sz="2600" b="0" i="0" u="none" strike="noStrike" kern="1200" cap="none" spc="0" normalizeH="0" baseline="0" noProof="0" dirty="0">
                <a:ln>
                  <a:noFill/>
                </a:ln>
                <a:solidFill>
                  <a:schemeClr val="tx1"/>
                </a:solidFill>
                <a:effectLst/>
                <a:uLnTx/>
                <a:uFillTx/>
                <a:latin typeface="+mn-lt"/>
                <a:ea typeface="+mn-ea"/>
                <a:cs typeface="+mn-cs"/>
              </a:rPr>
              <a:t>Identifying opportunities and threats is an important objective of studying the general environment.</a:t>
            </a:r>
          </a:p>
          <a:p>
            <a:pPr marR="0" lvl="0" defTabSz="914400" rtl="0" eaLnBrk="1" fontAlgn="auto" latinLnBrk="0" hangingPunct="1">
              <a:lnSpc>
                <a:spcPct val="100000"/>
              </a:lnSpc>
              <a:spcBef>
                <a:spcPts val="0"/>
              </a:spcBef>
              <a:spcAft>
                <a:spcPts val="1200"/>
              </a:spcAft>
              <a:buClrTx/>
              <a:buSzTx/>
              <a:tabLst/>
              <a:defRPr/>
            </a:pPr>
            <a:r>
              <a:rPr kumimoji="0" lang="en-US" sz="2600" i="0" u="none" strike="noStrike" kern="1200" cap="none" spc="0" normalizeH="0" baseline="0" noProof="0" dirty="0">
                <a:ln>
                  <a:noFill/>
                </a:ln>
                <a:solidFill>
                  <a:schemeClr val="tx1"/>
                </a:solidFill>
                <a:effectLst/>
                <a:uLnTx/>
                <a:uFillTx/>
                <a:latin typeface="+mn-lt"/>
                <a:ea typeface="+mn-ea"/>
                <a:cs typeface="+mn-cs"/>
              </a:rPr>
              <a:t>An</a:t>
            </a:r>
            <a:r>
              <a:rPr kumimoji="0" lang="en-US" sz="2600" b="1" i="0" u="none" strike="noStrike" kern="1200" cap="none" spc="0" normalizeH="0" baseline="0" noProof="0" dirty="0">
                <a:ln>
                  <a:noFill/>
                </a:ln>
                <a:solidFill>
                  <a:schemeClr val="tx1"/>
                </a:solidFill>
                <a:effectLst/>
                <a:uLnTx/>
                <a:uFillTx/>
                <a:latin typeface="+mn-lt"/>
                <a:ea typeface="+mn-ea"/>
                <a:cs typeface="+mn-cs"/>
              </a:rPr>
              <a:t> opportunity </a:t>
            </a:r>
            <a:r>
              <a:rPr kumimoji="0" lang="en-US" sz="2600" b="0" i="0" u="none" strike="noStrike" kern="1200" cap="none" spc="0" normalizeH="0" baseline="0" noProof="0" dirty="0">
                <a:ln>
                  <a:noFill/>
                </a:ln>
                <a:solidFill>
                  <a:schemeClr val="tx1"/>
                </a:solidFill>
                <a:effectLst/>
                <a:uLnTx/>
                <a:uFillTx/>
                <a:latin typeface="+mn-lt"/>
                <a:ea typeface="+mn-ea"/>
                <a:cs typeface="+mn-cs"/>
              </a:rPr>
              <a:t>is a condition in the general environment that, if exploited effectively, helps a company achieve strategic competitiveness.</a:t>
            </a:r>
          </a:p>
          <a:p>
            <a:pPr marR="0" lvl="0" defTabSz="914400" rtl="0" eaLnBrk="1" fontAlgn="auto" latinLnBrk="0" hangingPunct="1">
              <a:lnSpc>
                <a:spcPct val="100000"/>
              </a:lnSpc>
              <a:spcBef>
                <a:spcPts val="0"/>
              </a:spcBef>
              <a:spcAft>
                <a:spcPts val="1200"/>
              </a:spcAft>
              <a:buClrTx/>
              <a:buSzTx/>
              <a:tabLst/>
              <a:defRPr/>
            </a:pPr>
            <a:r>
              <a:rPr kumimoji="0" lang="en-US" sz="2600" i="0" u="none" strike="noStrike" kern="1200" cap="none" spc="0" normalizeH="0" baseline="0" noProof="0" dirty="0">
                <a:ln>
                  <a:noFill/>
                </a:ln>
                <a:solidFill>
                  <a:schemeClr val="tx1"/>
                </a:solidFill>
                <a:effectLst/>
                <a:uLnTx/>
                <a:uFillTx/>
                <a:latin typeface="+mn-lt"/>
                <a:ea typeface="+mn-ea"/>
                <a:cs typeface="+mn-cs"/>
              </a:rPr>
              <a:t>For example, </a:t>
            </a:r>
            <a:r>
              <a:rPr kumimoji="0" lang="en-US" sz="2600" b="0" i="0" u="none" strike="noStrike" kern="1200" cap="none" spc="0" normalizeH="0" baseline="0" noProof="0" dirty="0">
                <a:ln>
                  <a:noFill/>
                </a:ln>
                <a:solidFill>
                  <a:schemeClr val="tx1"/>
                </a:solidFill>
                <a:effectLst/>
                <a:uLnTx/>
                <a:uFillTx/>
                <a:latin typeface="+mn-lt"/>
                <a:ea typeface="+mn-ea"/>
                <a:cs typeface="+mn-cs"/>
              </a:rPr>
              <a:t>Procter &amp; Gamble is reorienting its beauty products to better serve both men and women.</a:t>
            </a:r>
            <a:endParaRPr kumimoji="0" lang="en-US" sz="26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 calcmode="lin" valueType="num">
                                      <p:cBhvr additive="base">
                                        <p:cTn id="12"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2">
                                            <p:txEl>
                                              <p:pRg st="2" end="2"/>
                                            </p:txEl>
                                          </p:spTgt>
                                        </p:tgtEl>
                                        <p:attrNameLst>
                                          <p:attrName>style.visibility</p:attrName>
                                        </p:attrNameLst>
                                      </p:cBhvr>
                                      <p:to>
                                        <p:strVal val="visible"/>
                                      </p:to>
                                    </p:set>
                                    <p:anim calcmode="lin" valueType="num">
                                      <p:cBhvr additive="base">
                                        <p:cTn id="16"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262389"/>
            <a:ext cx="9144000" cy="646331"/>
          </a:xfrm>
          <a:prstGeom prst="rect">
            <a:avLst/>
          </a:prstGeom>
          <a:noFill/>
        </p:spPr>
        <p:txBody>
          <a:bodyPr wrap="square" rtlCol="0">
            <a:spAutoFit/>
          </a:bodyPr>
          <a:lstStyle/>
          <a:p>
            <a:pPr algn="ctr"/>
            <a:r>
              <a:rPr lang="en-US" sz="3600" b="1" dirty="0">
                <a:latin typeface="+mj-lt"/>
              </a:rPr>
              <a:t>  EXTERNAL ENVIRONMENTAL ANALYSIS</a:t>
            </a:r>
          </a:p>
        </p:txBody>
      </p:sp>
      <p:sp>
        <p:nvSpPr>
          <p:cNvPr id="10" name="TextBox 9"/>
          <p:cNvSpPr txBox="1"/>
          <p:nvPr/>
        </p:nvSpPr>
        <p:spPr>
          <a:xfrm flipH="1">
            <a:off x="4305300" y="3276600"/>
            <a:ext cx="457200" cy="369332"/>
          </a:xfrm>
          <a:prstGeom prst="rect">
            <a:avLst/>
          </a:prstGeom>
          <a:noFill/>
        </p:spPr>
        <p:txBody>
          <a:bodyPr wrap="square" rtlCol="0">
            <a:spAutoFit/>
          </a:bodyPr>
          <a:lstStyle/>
          <a:p>
            <a:endParaRPr lang="en-US" dirty="0"/>
          </a:p>
        </p:txBody>
      </p:sp>
      <p:sp>
        <p:nvSpPr>
          <p:cNvPr id="11" name="Content Placeholder 2"/>
          <p:cNvSpPr txBox="1">
            <a:spLocks/>
          </p:cNvSpPr>
          <p:nvPr/>
        </p:nvSpPr>
        <p:spPr>
          <a:xfrm>
            <a:off x="683568" y="1340768"/>
            <a:ext cx="7848872" cy="3888432"/>
          </a:xfrm>
          <a:prstGeom prst="rect">
            <a:avLst/>
          </a:prstGeom>
          <a:solidFill>
            <a:srgbClr val="FFFFFF"/>
          </a:solidFill>
        </p:spPr>
        <p:txBody>
          <a:bodyPr vert="horz" lIns="91440" tIns="45720" rIns="91440" bIns="45720" rtlCol="0" anchor="t">
            <a:normAutofit/>
          </a:bodyPr>
          <a:lstStyle/>
          <a:p>
            <a:pPr marL="0" marR="0" lvl="0" indent="0" defTabSz="914400" rtl="0" eaLnBrk="1" fontAlgn="auto" latinLnBrk="0" hangingPunct="1">
              <a:lnSpc>
                <a:spcPct val="100000"/>
              </a:lnSpc>
              <a:spcBef>
                <a:spcPts val="0"/>
              </a:spcBef>
              <a:spcAft>
                <a:spcPts val="1200"/>
              </a:spcAft>
              <a:buClrTx/>
              <a:buSzTx/>
              <a:buFont typeface="Arial" pitchFamily="34" charset="0"/>
              <a:buNone/>
              <a:tabLst/>
              <a:defRPr/>
            </a:pPr>
            <a:r>
              <a:rPr lang="en-US" sz="2600" dirty="0">
                <a:latin typeface="+mn-lt"/>
                <a:ea typeface="+mn-ea"/>
              </a:rPr>
              <a:t>A </a:t>
            </a:r>
            <a:r>
              <a:rPr kumimoji="0" lang="en-US" sz="2600" b="1" i="0" u="none" strike="noStrike" kern="1200" cap="none" spc="0" normalizeH="0" baseline="0" noProof="0" dirty="0">
                <a:ln>
                  <a:noFill/>
                </a:ln>
                <a:solidFill>
                  <a:schemeClr val="tx1"/>
                </a:solidFill>
                <a:effectLst/>
                <a:uLnTx/>
                <a:uFillTx/>
                <a:latin typeface="+mn-lt"/>
                <a:ea typeface="+mn-ea"/>
              </a:rPr>
              <a:t>threat </a:t>
            </a:r>
            <a:r>
              <a:rPr kumimoji="0" lang="en-US" sz="2600" b="0" i="0" u="none" strike="noStrike" kern="1200" cap="none" spc="0" normalizeH="0" baseline="0" noProof="0" dirty="0">
                <a:ln>
                  <a:noFill/>
                </a:ln>
                <a:solidFill>
                  <a:schemeClr val="tx1"/>
                </a:solidFill>
                <a:effectLst/>
                <a:uLnTx/>
                <a:uFillTx/>
                <a:latin typeface="+mn-lt"/>
                <a:ea typeface="+mn-ea"/>
              </a:rPr>
              <a:t>is a condition in the general environment that may hinder a company’s efforts to achieve strategic competitiveness.</a:t>
            </a:r>
          </a:p>
          <a:p>
            <a:pPr marL="0" marR="0" lvl="0" indent="0" defTabSz="914400" rtl="0" eaLnBrk="1" fontAlgn="auto" latinLnBrk="0" hangingPunct="1">
              <a:lnSpc>
                <a:spcPct val="100000"/>
              </a:lnSpc>
              <a:spcBef>
                <a:spcPts val="0"/>
              </a:spcBef>
              <a:spcAft>
                <a:spcPts val="1200"/>
              </a:spcAft>
              <a:buClrTx/>
              <a:buSzTx/>
              <a:buFont typeface="Arial" pitchFamily="34" charset="0"/>
              <a:buNone/>
              <a:tabLst/>
              <a:defRPr/>
            </a:pPr>
            <a:r>
              <a:rPr kumimoji="0" lang="en-US" sz="2600" i="0" u="none" strike="noStrike" kern="1200" cap="none" spc="0" normalizeH="0" baseline="0" noProof="0" dirty="0">
                <a:ln>
                  <a:noFill/>
                </a:ln>
                <a:solidFill>
                  <a:schemeClr val="tx1"/>
                </a:solidFill>
                <a:effectLst/>
                <a:uLnTx/>
                <a:uFillTx/>
                <a:latin typeface="+mn-lt"/>
                <a:ea typeface="+mn-ea"/>
              </a:rPr>
              <a:t>For example, </a:t>
            </a:r>
            <a:r>
              <a:rPr kumimoji="0" lang="en-US" sz="2600" b="0" i="0" u="none" strike="noStrike" kern="1200" cap="none" spc="0" normalizeH="0" baseline="0" noProof="0" dirty="0">
                <a:ln>
                  <a:noFill/>
                </a:ln>
                <a:solidFill>
                  <a:schemeClr val="tx1"/>
                </a:solidFill>
                <a:effectLst/>
                <a:uLnTx/>
                <a:uFillTx/>
                <a:latin typeface="+mn-lt"/>
                <a:ea typeface="+mn-ea"/>
              </a:rPr>
              <a:t>Microsoft is experiencing a severe external threat as smartphones are expected to surpass personal computer sales in the near future. </a:t>
            </a:r>
          </a:p>
          <a:p>
            <a:pPr marL="0" marR="0" lvl="0" indent="0" algn="just" defTabSz="914400" rtl="0" eaLnBrk="1" fontAlgn="auto" latinLnBrk="0" hangingPunct="1">
              <a:lnSpc>
                <a:spcPct val="100000"/>
              </a:lnSpc>
              <a:spcBef>
                <a:spcPts val="0"/>
              </a:spcBef>
              <a:spcAft>
                <a:spcPts val="1200"/>
              </a:spcAft>
              <a:buClrTx/>
              <a:buSzTx/>
              <a:buFont typeface="Arial" pitchFamily="34" charset="0"/>
              <a:buNone/>
              <a:tabLst/>
              <a:defRPr/>
            </a:pPr>
            <a:endParaRPr kumimoji="0" lang="en-US" sz="2600" b="0" i="0" u="none" strike="noStrike" kern="1200" cap="none" spc="0" normalizeH="0" baseline="0" noProof="0" dirty="0">
              <a:ln>
                <a:noFill/>
              </a:ln>
              <a:solidFill>
                <a:schemeClr val="tx1"/>
              </a:solidFill>
              <a:effectLst/>
              <a:uLnTx/>
              <a:uFillTx/>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down)">
                                      <p:cBhvr>
                                        <p:cTn id="7" dur="500"/>
                                        <p:tgtEl>
                                          <p:spTgt spid="11">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wipe(down)">
                                      <p:cBhvr>
                                        <p:cTn id="10"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ubtitle 21"/>
          <p:cNvSpPr>
            <a:spLocks noGrp="1"/>
          </p:cNvSpPr>
          <p:nvPr>
            <p:ph type="subTitle" idx="1"/>
          </p:nvPr>
        </p:nvSpPr>
        <p:spPr>
          <a:xfrm>
            <a:off x="612000" y="116632"/>
            <a:ext cx="7920000" cy="1446550"/>
          </a:xfrm>
          <a:prstGeom prst="rect">
            <a:avLst/>
          </a:prstGeom>
        </p:spPr>
        <p:txBody>
          <a:bodyPr wrap="square">
            <a:spAutoFit/>
          </a:bodyPr>
          <a:lstStyle/>
          <a:p>
            <a:r>
              <a:rPr lang="en-US" sz="4000" b="1" dirty="0">
                <a:latin typeface="+mj-lt"/>
                <a:cs typeface="Arial" pitchFamily="34" charset="0"/>
              </a:rPr>
              <a:t>PART 1: </a:t>
            </a:r>
          </a:p>
          <a:p>
            <a:r>
              <a:rPr lang="en-US" sz="4000" b="1" dirty="0">
                <a:latin typeface="+mj-lt"/>
                <a:cs typeface="Arial" pitchFamily="34" charset="0"/>
              </a:rPr>
              <a:t>STRATEGIC MANAGEMENT INPUTS</a:t>
            </a:r>
            <a:endParaRPr lang="en-US" sz="4000" dirty="0">
              <a:latin typeface="+mj-lt"/>
              <a:cs typeface="Arial" pitchFamily="34" charset="0"/>
            </a:endParaRPr>
          </a:p>
        </p:txBody>
      </p:sp>
      <p:sp>
        <p:nvSpPr>
          <p:cNvPr id="23" name="Title 22"/>
          <p:cNvSpPr txBox="1">
            <a:spLocks noGrp="1"/>
          </p:cNvSpPr>
          <p:nvPr>
            <p:ph type="ctrTitle"/>
          </p:nvPr>
        </p:nvSpPr>
        <p:spPr>
          <a:xfrm>
            <a:off x="539772" y="2151728"/>
            <a:ext cx="8064456" cy="2554545"/>
          </a:xfrm>
          <a:prstGeom prst="rect">
            <a:avLst/>
          </a:prstGeom>
          <a:noFill/>
        </p:spPr>
        <p:txBody>
          <a:bodyPr wrap="square" rtlCol="0">
            <a:spAutoFit/>
          </a:bodyPr>
          <a:lstStyle/>
          <a:p>
            <a:r>
              <a:rPr lang="en-US" b="1" cap="none" dirty="0">
                <a:solidFill>
                  <a:schemeClr val="tx1"/>
                </a:solidFill>
                <a:latin typeface="+mn-lt"/>
                <a:cs typeface="Arial" pitchFamily="34" charset="0"/>
              </a:rPr>
              <a:t>Chapter 2</a:t>
            </a:r>
            <a:br>
              <a:rPr lang="en-US" b="1" cap="none" dirty="0">
                <a:solidFill>
                  <a:schemeClr val="tx1"/>
                </a:solidFill>
                <a:latin typeface="+mn-lt"/>
                <a:cs typeface="Arial" pitchFamily="34" charset="0"/>
              </a:rPr>
            </a:br>
            <a:r>
              <a:rPr lang="en-US" b="1" cap="none" dirty="0">
                <a:solidFill>
                  <a:schemeClr val="tx1"/>
                </a:solidFill>
                <a:latin typeface="+mn-lt"/>
                <a:cs typeface="Arial" pitchFamily="34" charset="0"/>
              </a:rPr>
              <a:t>The external environment: Opportunities, threats, industry competition and competitor analysis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pic>
        <p:nvPicPr>
          <p:cNvPr id="10" name="Picture 2" descr="C:\Documents and Settings\laptop\Local Settings\Temporary Internet Files\Content.IE5\4U8HGTES\MC910216338[1].png"/>
          <p:cNvPicPr>
            <a:picLocks noChangeAspect="1" noChangeArrowheads="1"/>
          </p:cNvPicPr>
          <p:nvPr/>
        </p:nvPicPr>
        <p:blipFill>
          <a:blip r:embed="rId2" cstate="print">
            <a:duotone>
              <a:prstClr val="black"/>
              <a:schemeClr val="bg2">
                <a:lumMod val="50000"/>
                <a:tint val="45000"/>
                <a:satMod val="400000"/>
              </a:schemeClr>
            </a:duotone>
          </a:blip>
          <a:srcRect/>
          <a:stretch>
            <a:fillRect/>
          </a:stretch>
        </p:blipFill>
        <p:spPr bwMode="auto">
          <a:xfrm>
            <a:off x="4953000" y="4797152"/>
            <a:ext cx="1066800" cy="990600"/>
          </a:xfrm>
          <a:prstGeom prst="rect">
            <a:avLst/>
          </a:prstGeom>
          <a:noFill/>
        </p:spPr>
      </p:pic>
      <p:sp>
        <p:nvSpPr>
          <p:cNvPr id="4099" name="AutoShape 3"/>
          <p:cNvSpPr>
            <a:spLocks noChangeAspect="1" noChangeArrowheads="1" noTextEdit="1"/>
          </p:cNvSpPr>
          <p:nvPr/>
        </p:nvSpPr>
        <p:spPr bwMode="auto">
          <a:xfrm>
            <a:off x="609600" y="15240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pic>
        <p:nvPicPr>
          <p:cNvPr id="15362" name="Picture 2" descr="C:\Documents and Settings\laptop\Local Settings\Temporary Internet Files\Content.IE5\4U8HGTES\MC910216338[1].png"/>
          <p:cNvPicPr>
            <a:picLocks noChangeAspect="1" noChangeArrowheads="1"/>
          </p:cNvPicPr>
          <p:nvPr/>
        </p:nvPicPr>
        <p:blipFill>
          <a:blip r:embed="rId3" cstate="print">
            <a:duotone>
              <a:prstClr val="black"/>
              <a:schemeClr val="bg2">
                <a:lumMod val="50000"/>
                <a:tint val="45000"/>
                <a:satMod val="400000"/>
              </a:schemeClr>
            </a:duotone>
          </a:blip>
          <a:srcRect/>
          <a:stretch>
            <a:fillRect/>
          </a:stretch>
        </p:blipFill>
        <p:spPr bwMode="auto">
          <a:xfrm>
            <a:off x="1524000" y="4221088"/>
            <a:ext cx="1600200" cy="1524000"/>
          </a:xfrm>
          <a:prstGeom prst="rect">
            <a:avLst/>
          </a:prstGeom>
          <a:noFill/>
        </p:spPr>
      </p:pic>
      <p:pic>
        <p:nvPicPr>
          <p:cNvPr id="11" name="Picture 2" descr="C:\Documents and Settings\laptop\Local Settings\Temporary Internet Files\Content.IE5\4U8HGTES\MC910216338[1].png"/>
          <p:cNvPicPr>
            <a:picLocks noChangeAspect="1" noChangeArrowheads="1"/>
          </p:cNvPicPr>
          <p:nvPr/>
        </p:nvPicPr>
        <p:blipFill>
          <a:blip r:embed="rId4" cstate="print">
            <a:duotone>
              <a:prstClr val="black"/>
              <a:schemeClr val="bg2">
                <a:lumMod val="50000"/>
                <a:tint val="45000"/>
                <a:satMod val="400000"/>
              </a:schemeClr>
            </a:duotone>
          </a:blip>
          <a:srcRect/>
          <a:stretch>
            <a:fillRect/>
          </a:stretch>
        </p:blipFill>
        <p:spPr bwMode="auto">
          <a:xfrm>
            <a:off x="7924800" y="4941168"/>
            <a:ext cx="838200" cy="838200"/>
          </a:xfrm>
          <a:prstGeom prst="rect">
            <a:avLst/>
          </a:prstGeom>
          <a:noFill/>
        </p:spPr>
      </p:pic>
      <p:graphicFrame>
        <p:nvGraphicFramePr>
          <p:cNvPr id="9" name="Diagram 8"/>
          <p:cNvGraphicFramePr/>
          <p:nvPr>
            <p:extLst>
              <p:ext uri="{D42A27DB-BD31-4B8C-83A1-F6EECF244321}">
                <p14:modId xmlns:p14="http://schemas.microsoft.com/office/powerpoint/2010/main" val="3199148440"/>
              </p:ext>
            </p:extLst>
          </p:nvPr>
        </p:nvGraphicFramePr>
        <p:xfrm>
          <a:off x="201488" y="1124744"/>
          <a:ext cx="8763000" cy="4640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p:cNvSpPr txBox="1"/>
          <p:nvPr/>
        </p:nvSpPr>
        <p:spPr>
          <a:xfrm>
            <a:off x="0" y="68431"/>
            <a:ext cx="9144000" cy="1200329"/>
          </a:xfrm>
          <a:prstGeom prst="rect">
            <a:avLst/>
          </a:prstGeom>
          <a:noFill/>
        </p:spPr>
        <p:txBody>
          <a:bodyPr wrap="square" rtlCol="0">
            <a:spAutoFit/>
          </a:bodyPr>
          <a:lstStyle/>
          <a:p>
            <a:pPr algn="ctr"/>
            <a:r>
              <a:rPr lang="en-US" sz="3600" b="1" dirty="0">
                <a:latin typeface="+mj-lt"/>
              </a:rPr>
              <a:t>  EXTERNAL ENVIRONMENTAL ANALYSIS: </a:t>
            </a:r>
            <a:br>
              <a:rPr lang="en-US" sz="3600" b="1" dirty="0">
                <a:latin typeface="+mj-lt"/>
              </a:rPr>
            </a:br>
            <a:r>
              <a:rPr lang="en-US" sz="3600" b="1" dirty="0">
                <a:latin typeface="+mj-lt"/>
              </a:rPr>
              <a:t>SCANNING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sp>
        <p:nvSpPr>
          <p:cNvPr id="4099" name="AutoShape 3"/>
          <p:cNvSpPr>
            <a:spLocks noChangeAspect="1" noChangeArrowheads="1" noTextEdit="1"/>
          </p:cNvSpPr>
          <p:nvPr/>
        </p:nvSpPr>
        <p:spPr bwMode="auto">
          <a:xfrm>
            <a:off x="6096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pic>
        <p:nvPicPr>
          <p:cNvPr id="15362" name="Picture 2" descr="C:\Documents and Settings\laptop\Local Settings\Temporary Internet Files\Content.IE5\4U8HGTES\MC910216338[1].png"/>
          <p:cNvPicPr>
            <a:picLocks noChangeAspect="1" noChangeArrowheads="1"/>
          </p:cNvPicPr>
          <p:nvPr/>
        </p:nvPicPr>
        <p:blipFill>
          <a:blip r:embed="rId2" cstate="print">
            <a:duotone>
              <a:prstClr val="black"/>
              <a:schemeClr val="bg2">
                <a:lumMod val="50000"/>
                <a:tint val="45000"/>
                <a:satMod val="400000"/>
              </a:schemeClr>
            </a:duotone>
          </a:blip>
          <a:srcRect/>
          <a:stretch>
            <a:fillRect/>
          </a:stretch>
        </p:blipFill>
        <p:spPr bwMode="auto">
          <a:xfrm>
            <a:off x="1524000" y="4221088"/>
            <a:ext cx="1600200" cy="1524000"/>
          </a:xfrm>
          <a:prstGeom prst="rect">
            <a:avLst/>
          </a:prstGeom>
          <a:noFill/>
        </p:spPr>
      </p:pic>
      <p:pic>
        <p:nvPicPr>
          <p:cNvPr id="11" name="Picture 2" descr="C:\Documents and Settings\laptop\Local Settings\Temporary Internet Files\Content.IE5\4U8HGTES\MC910216338[1].png"/>
          <p:cNvPicPr>
            <a:picLocks noChangeAspect="1" noChangeArrowheads="1"/>
          </p:cNvPicPr>
          <p:nvPr/>
        </p:nvPicPr>
        <p:blipFill>
          <a:blip r:embed="rId3" cstate="print">
            <a:duotone>
              <a:prstClr val="black"/>
              <a:schemeClr val="bg2">
                <a:lumMod val="50000"/>
                <a:tint val="45000"/>
                <a:satMod val="400000"/>
              </a:schemeClr>
            </a:duotone>
          </a:blip>
          <a:srcRect/>
          <a:stretch>
            <a:fillRect/>
          </a:stretch>
        </p:blipFill>
        <p:spPr bwMode="auto">
          <a:xfrm>
            <a:off x="7924800" y="4941168"/>
            <a:ext cx="838200" cy="838200"/>
          </a:xfrm>
          <a:prstGeom prst="rect">
            <a:avLst/>
          </a:prstGeom>
          <a:noFill/>
        </p:spPr>
      </p:pic>
      <p:pic>
        <p:nvPicPr>
          <p:cNvPr id="10" name="Picture 2" descr="C:\Documents and Settings\laptop\Local Settings\Temporary Internet Files\Content.IE5\4U8HGTES\MC910216338[1].png"/>
          <p:cNvPicPr>
            <a:picLocks noChangeAspect="1" noChangeArrowheads="1"/>
          </p:cNvPicPr>
          <p:nvPr/>
        </p:nvPicPr>
        <p:blipFill>
          <a:blip r:embed="rId4" cstate="print">
            <a:duotone>
              <a:prstClr val="black"/>
              <a:schemeClr val="bg2">
                <a:lumMod val="50000"/>
                <a:tint val="45000"/>
                <a:satMod val="400000"/>
              </a:schemeClr>
            </a:duotone>
          </a:blip>
          <a:srcRect/>
          <a:stretch>
            <a:fillRect/>
          </a:stretch>
        </p:blipFill>
        <p:spPr bwMode="auto">
          <a:xfrm>
            <a:off x="4953000" y="4814664"/>
            <a:ext cx="1066800" cy="990600"/>
          </a:xfrm>
          <a:prstGeom prst="rect">
            <a:avLst/>
          </a:prstGeom>
          <a:noFill/>
        </p:spPr>
      </p:pic>
      <p:graphicFrame>
        <p:nvGraphicFramePr>
          <p:cNvPr id="9" name="Diagram 8"/>
          <p:cNvGraphicFramePr/>
          <p:nvPr>
            <p:extLst>
              <p:ext uri="{D42A27DB-BD31-4B8C-83A1-F6EECF244321}">
                <p14:modId xmlns:p14="http://schemas.microsoft.com/office/powerpoint/2010/main" val="1753206971"/>
              </p:ext>
            </p:extLst>
          </p:nvPr>
        </p:nvGraphicFramePr>
        <p:xfrm>
          <a:off x="201488" y="1124744"/>
          <a:ext cx="8763000" cy="46415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p:cNvSpPr txBox="1"/>
          <p:nvPr/>
        </p:nvSpPr>
        <p:spPr>
          <a:xfrm>
            <a:off x="0" y="0"/>
            <a:ext cx="9144000" cy="1200329"/>
          </a:xfrm>
          <a:prstGeom prst="rect">
            <a:avLst/>
          </a:prstGeom>
          <a:noFill/>
        </p:spPr>
        <p:txBody>
          <a:bodyPr wrap="square" rtlCol="0">
            <a:spAutoFit/>
          </a:bodyPr>
          <a:lstStyle/>
          <a:p>
            <a:pPr algn="ctr"/>
            <a:r>
              <a:rPr lang="en-US" sz="3600" b="1" dirty="0">
                <a:latin typeface="+mj-lt"/>
              </a:rPr>
              <a:t>  EXTERNAL ENVIRONMENTAL ANALYSIS: MONITORING</a:t>
            </a:r>
          </a:p>
        </p:txBody>
      </p:sp>
      <p:sp>
        <p:nvSpPr>
          <p:cNvPr id="2" name="Title 1" hidden="1"/>
          <p:cNvSpPr>
            <a:spLocks noGrp="1"/>
          </p:cNvSpPr>
          <p:nvPr>
            <p:ph type="title"/>
          </p:nvPr>
        </p:nvSpPr>
        <p:spPr/>
        <p:txBody>
          <a:bodyPr/>
          <a:lstStyle/>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pic>
        <p:nvPicPr>
          <p:cNvPr id="15362" name="Picture 2" descr="C:\Documents and Settings\laptop\Local Settings\Temporary Internet Files\Content.IE5\4U8HGTES\MC910216338[1].png"/>
          <p:cNvPicPr>
            <a:picLocks noChangeAspect="1" noChangeArrowheads="1"/>
          </p:cNvPicPr>
          <p:nvPr/>
        </p:nvPicPr>
        <p:blipFill>
          <a:blip r:embed="rId2" cstate="print">
            <a:duotone>
              <a:prstClr val="black"/>
              <a:schemeClr val="bg2">
                <a:lumMod val="50000"/>
                <a:tint val="45000"/>
                <a:satMod val="400000"/>
              </a:schemeClr>
            </a:duotone>
          </a:blip>
          <a:srcRect/>
          <a:stretch>
            <a:fillRect/>
          </a:stretch>
        </p:blipFill>
        <p:spPr bwMode="auto">
          <a:xfrm>
            <a:off x="1524000" y="4221088"/>
            <a:ext cx="1600200" cy="1524000"/>
          </a:xfrm>
          <a:prstGeom prst="rect">
            <a:avLst/>
          </a:prstGeom>
          <a:noFill/>
        </p:spPr>
      </p:pic>
      <p:pic>
        <p:nvPicPr>
          <p:cNvPr id="10" name="Picture 2" descr="C:\Documents and Settings\laptop\Local Settings\Temporary Internet Files\Content.IE5\4U8HGTES\MC910216338[1].png"/>
          <p:cNvPicPr>
            <a:picLocks noChangeAspect="1" noChangeArrowheads="1"/>
          </p:cNvPicPr>
          <p:nvPr/>
        </p:nvPicPr>
        <p:blipFill>
          <a:blip r:embed="rId3" cstate="print">
            <a:duotone>
              <a:prstClr val="black"/>
              <a:schemeClr val="bg2">
                <a:lumMod val="50000"/>
                <a:tint val="45000"/>
                <a:satMod val="400000"/>
              </a:schemeClr>
            </a:duotone>
          </a:blip>
          <a:srcRect/>
          <a:stretch>
            <a:fillRect/>
          </a:stretch>
        </p:blipFill>
        <p:spPr bwMode="auto">
          <a:xfrm>
            <a:off x="4953000" y="4814664"/>
            <a:ext cx="1066800" cy="990600"/>
          </a:xfrm>
          <a:prstGeom prst="rect">
            <a:avLst/>
          </a:prstGeom>
          <a:noFill/>
        </p:spPr>
      </p:pic>
      <p:pic>
        <p:nvPicPr>
          <p:cNvPr id="11" name="Picture 2" descr="C:\Documents and Settings\laptop\Local Settings\Temporary Internet Files\Content.IE5\4U8HGTES\MC910216338[1].png"/>
          <p:cNvPicPr>
            <a:picLocks noChangeAspect="1" noChangeArrowheads="1"/>
          </p:cNvPicPr>
          <p:nvPr/>
        </p:nvPicPr>
        <p:blipFill>
          <a:blip r:embed="rId4" cstate="print">
            <a:duotone>
              <a:prstClr val="black"/>
              <a:schemeClr val="bg2">
                <a:lumMod val="50000"/>
                <a:tint val="45000"/>
                <a:satMod val="400000"/>
              </a:schemeClr>
            </a:duotone>
          </a:blip>
          <a:srcRect/>
          <a:stretch>
            <a:fillRect/>
          </a:stretch>
        </p:blipFill>
        <p:spPr bwMode="auto">
          <a:xfrm>
            <a:off x="7924800" y="4941168"/>
            <a:ext cx="838200" cy="838200"/>
          </a:xfrm>
          <a:prstGeom prst="rect">
            <a:avLst/>
          </a:prstGeom>
          <a:noFill/>
        </p:spPr>
      </p:pic>
      <p:graphicFrame>
        <p:nvGraphicFramePr>
          <p:cNvPr id="9" name="Diagram 8"/>
          <p:cNvGraphicFramePr/>
          <p:nvPr>
            <p:extLst>
              <p:ext uri="{D42A27DB-BD31-4B8C-83A1-F6EECF244321}">
                <p14:modId xmlns:p14="http://schemas.microsoft.com/office/powerpoint/2010/main" val="872958798"/>
              </p:ext>
            </p:extLst>
          </p:nvPr>
        </p:nvGraphicFramePr>
        <p:xfrm>
          <a:off x="201488" y="1124744"/>
          <a:ext cx="8763000" cy="4640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p:cNvSpPr txBox="1"/>
          <p:nvPr/>
        </p:nvSpPr>
        <p:spPr>
          <a:xfrm>
            <a:off x="323528" y="0"/>
            <a:ext cx="8363272" cy="1200329"/>
          </a:xfrm>
          <a:prstGeom prst="rect">
            <a:avLst/>
          </a:prstGeom>
          <a:noFill/>
        </p:spPr>
        <p:txBody>
          <a:bodyPr wrap="square" rtlCol="0">
            <a:spAutoFit/>
          </a:bodyPr>
          <a:lstStyle/>
          <a:p>
            <a:pPr algn="ctr"/>
            <a:r>
              <a:rPr lang="en-US" sz="3600" b="1" dirty="0">
                <a:latin typeface="+mj-lt"/>
              </a:rPr>
              <a:t>  EXTERNAL ENVIRONMENTAL ANALYSIS: FORECASTING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sp>
        <p:nvSpPr>
          <p:cNvPr id="4099" name="AutoShape 3"/>
          <p:cNvSpPr>
            <a:spLocks noChangeAspect="1" noChangeArrowheads="1" noTextEdit="1"/>
          </p:cNvSpPr>
          <p:nvPr/>
        </p:nvSpPr>
        <p:spPr bwMode="auto">
          <a:xfrm>
            <a:off x="6096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pic>
        <p:nvPicPr>
          <p:cNvPr id="15362" name="Picture 2" descr="C:\Documents and Settings\laptop\Local Settings\Temporary Internet Files\Content.IE5\4U8HGTES\MC910216338[1].png"/>
          <p:cNvPicPr>
            <a:picLocks noChangeAspect="1" noChangeArrowheads="1"/>
          </p:cNvPicPr>
          <p:nvPr/>
        </p:nvPicPr>
        <p:blipFill>
          <a:blip r:embed="rId2" cstate="print">
            <a:duotone>
              <a:prstClr val="black"/>
              <a:schemeClr val="bg2">
                <a:lumMod val="50000"/>
                <a:tint val="45000"/>
                <a:satMod val="400000"/>
              </a:schemeClr>
            </a:duotone>
          </a:blip>
          <a:srcRect/>
          <a:stretch>
            <a:fillRect/>
          </a:stretch>
        </p:blipFill>
        <p:spPr bwMode="auto">
          <a:xfrm>
            <a:off x="1524000" y="4221088"/>
            <a:ext cx="1600200" cy="1524000"/>
          </a:xfrm>
          <a:prstGeom prst="rect">
            <a:avLst/>
          </a:prstGeom>
          <a:noFill/>
        </p:spPr>
      </p:pic>
      <p:pic>
        <p:nvPicPr>
          <p:cNvPr id="10" name="Picture 2" descr="C:\Documents and Settings\laptop\Local Settings\Temporary Internet Files\Content.IE5\4U8HGTES\MC910216338[1].png"/>
          <p:cNvPicPr>
            <a:picLocks noChangeAspect="1" noChangeArrowheads="1"/>
          </p:cNvPicPr>
          <p:nvPr/>
        </p:nvPicPr>
        <p:blipFill>
          <a:blip r:embed="rId3" cstate="print">
            <a:duotone>
              <a:prstClr val="black"/>
              <a:schemeClr val="bg2">
                <a:lumMod val="50000"/>
                <a:tint val="45000"/>
                <a:satMod val="400000"/>
              </a:schemeClr>
            </a:duotone>
          </a:blip>
          <a:srcRect/>
          <a:stretch>
            <a:fillRect/>
          </a:stretch>
        </p:blipFill>
        <p:spPr bwMode="auto">
          <a:xfrm>
            <a:off x="4953000" y="4814664"/>
            <a:ext cx="1066800" cy="990600"/>
          </a:xfrm>
          <a:prstGeom prst="rect">
            <a:avLst/>
          </a:prstGeom>
          <a:noFill/>
        </p:spPr>
      </p:pic>
      <p:pic>
        <p:nvPicPr>
          <p:cNvPr id="11" name="Picture 2" descr="C:\Documents and Settings\laptop\Local Settings\Temporary Internet Files\Content.IE5\4U8HGTES\MC910216338[1].png"/>
          <p:cNvPicPr>
            <a:picLocks noChangeAspect="1" noChangeArrowheads="1"/>
          </p:cNvPicPr>
          <p:nvPr/>
        </p:nvPicPr>
        <p:blipFill>
          <a:blip r:embed="rId4" cstate="print">
            <a:duotone>
              <a:prstClr val="black"/>
              <a:schemeClr val="bg2">
                <a:lumMod val="50000"/>
                <a:tint val="45000"/>
                <a:satMod val="400000"/>
              </a:schemeClr>
            </a:duotone>
          </a:blip>
          <a:srcRect/>
          <a:stretch>
            <a:fillRect/>
          </a:stretch>
        </p:blipFill>
        <p:spPr bwMode="auto">
          <a:xfrm>
            <a:off x="7924800" y="4941168"/>
            <a:ext cx="838200" cy="838200"/>
          </a:xfrm>
          <a:prstGeom prst="rect">
            <a:avLst/>
          </a:prstGeom>
          <a:noFill/>
        </p:spPr>
      </p:pic>
      <p:graphicFrame>
        <p:nvGraphicFramePr>
          <p:cNvPr id="9" name="Diagram 8"/>
          <p:cNvGraphicFramePr/>
          <p:nvPr>
            <p:extLst>
              <p:ext uri="{D42A27DB-BD31-4B8C-83A1-F6EECF244321}">
                <p14:modId xmlns:p14="http://schemas.microsoft.com/office/powerpoint/2010/main" val="4258417960"/>
              </p:ext>
            </p:extLst>
          </p:nvPr>
        </p:nvGraphicFramePr>
        <p:xfrm>
          <a:off x="201488" y="1124744"/>
          <a:ext cx="8763000" cy="4640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TextBox 12"/>
          <p:cNvSpPr txBox="1"/>
          <p:nvPr/>
        </p:nvSpPr>
        <p:spPr>
          <a:xfrm>
            <a:off x="0" y="0"/>
            <a:ext cx="9144000" cy="1200329"/>
          </a:xfrm>
          <a:prstGeom prst="rect">
            <a:avLst/>
          </a:prstGeom>
          <a:noFill/>
        </p:spPr>
        <p:txBody>
          <a:bodyPr wrap="square" rtlCol="0">
            <a:spAutoFit/>
          </a:bodyPr>
          <a:lstStyle/>
          <a:p>
            <a:pPr algn="ctr"/>
            <a:r>
              <a:rPr lang="en-US" sz="3600" b="1" dirty="0">
                <a:latin typeface="+mj-lt"/>
              </a:rPr>
              <a:t>  EXTERNAL ENVIRONMENTAL ANALYSIS: ASSESSING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755576" y="1247547"/>
            <a:ext cx="7920880" cy="4341693"/>
          </a:xfrm>
          <a:solidFill>
            <a:srgbClr val="FFFFFF"/>
          </a:solidFill>
        </p:spPr>
        <p:txBody>
          <a:bodyPr>
            <a:normAutofit/>
          </a:bodyPr>
          <a:lstStyle/>
          <a:p>
            <a:r>
              <a:rPr lang="en-US" sz="2600" dirty="0">
                <a:latin typeface="+mn-lt"/>
              </a:rPr>
              <a:t>An</a:t>
            </a:r>
            <a:r>
              <a:rPr lang="en-US" sz="2600" b="1" dirty="0">
                <a:latin typeface="+mn-lt"/>
              </a:rPr>
              <a:t> industry </a:t>
            </a:r>
            <a:r>
              <a:rPr lang="en-US" sz="2600" dirty="0">
                <a:latin typeface="+mn-lt"/>
              </a:rPr>
              <a:t>is a group of firms that produce similar products or offer similar services that are close substitutes. </a:t>
            </a:r>
          </a:p>
          <a:p>
            <a:r>
              <a:rPr lang="en-US" sz="2600" dirty="0">
                <a:latin typeface="+mn-lt"/>
              </a:rPr>
              <a:t>Compared with the general environment, the industry environment has a more direct effect on a firm’s:</a:t>
            </a:r>
          </a:p>
          <a:p>
            <a:pPr marL="803275" lvl="1" indent="-457200">
              <a:buFont typeface="Calibri" pitchFamily="34" charset="0"/>
              <a:buChar char="–"/>
            </a:pPr>
            <a:r>
              <a:rPr lang="en-US" sz="2600" dirty="0">
                <a:latin typeface="+mn-lt"/>
              </a:rPr>
              <a:t>	strategic competitiveness </a:t>
            </a:r>
          </a:p>
          <a:p>
            <a:pPr marL="803275" lvl="1" indent="-457200">
              <a:buFont typeface="Calibri" pitchFamily="34" charset="0"/>
              <a:buChar char="–"/>
            </a:pPr>
            <a:r>
              <a:rPr lang="en-US" sz="2600" dirty="0">
                <a:latin typeface="+mn-lt"/>
              </a:rPr>
              <a:t>	ability to earn above-average returns.</a:t>
            </a:r>
            <a:r>
              <a:rPr lang="en-US" sz="2600" baseline="30000" dirty="0">
                <a:latin typeface="+mn-lt"/>
              </a:rPr>
              <a:t> </a:t>
            </a:r>
          </a:p>
          <a:p>
            <a:pPr marL="346075" indent="0" algn="just">
              <a:buNone/>
            </a:pPr>
            <a:endParaRPr lang="en-US" sz="2600" dirty="0">
              <a:latin typeface="+mn-lt"/>
            </a:endParaRPr>
          </a:p>
        </p:txBody>
      </p:sp>
      <p:sp>
        <p:nvSpPr>
          <p:cNvPr id="4099" name="AutoShape 3"/>
          <p:cNvSpPr>
            <a:spLocks noChangeAspect="1" noChangeArrowheads="1" noTextEdit="1"/>
          </p:cNvSpPr>
          <p:nvPr/>
        </p:nvSpPr>
        <p:spPr bwMode="auto">
          <a:xfrm>
            <a:off x="3810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3" name="TextBox 12"/>
          <p:cNvSpPr txBox="1"/>
          <p:nvPr/>
        </p:nvSpPr>
        <p:spPr>
          <a:xfrm>
            <a:off x="0" y="334397"/>
            <a:ext cx="9144000" cy="646331"/>
          </a:xfrm>
          <a:prstGeom prst="rect">
            <a:avLst/>
          </a:prstGeom>
          <a:noFill/>
        </p:spPr>
        <p:txBody>
          <a:bodyPr wrap="square" rtlCol="0">
            <a:spAutoFit/>
          </a:bodyPr>
          <a:lstStyle/>
          <a:p>
            <a:pPr algn="ctr"/>
            <a:r>
              <a:rPr lang="en-US" sz="3600" b="1" dirty="0">
                <a:latin typeface="+mj-lt"/>
              </a:rPr>
              <a:t>  INDUSTRY ENVIRONMENT ANALYSIS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sp>
        <p:nvSpPr>
          <p:cNvPr id="4099" name="AutoShape 3"/>
          <p:cNvSpPr>
            <a:spLocks noChangeAspect="1" noChangeArrowheads="1" noTextEdit="1"/>
          </p:cNvSpPr>
          <p:nvPr/>
        </p:nvSpPr>
        <p:spPr bwMode="auto">
          <a:xfrm>
            <a:off x="6096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1" name="Rectangle 2"/>
          <p:cNvSpPr txBox="1">
            <a:spLocks noChangeArrowheads="1"/>
          </p:cNvSpPr>
          <p:nvPr/>
        </p:nvSpPr>
        <p:spPr>
          <a:xfrm>
            <a:off x="0" y="1380584"/>
            <a:ext cx="1524000" cy="1904400"/>
          </a:xfrm>
          <a:prstGeom prst="rect">
            <a:avLst/>
          </a:prstGeom>
          <a:solidFill>
            <a:schemeClr val="tx1"/>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j-lt"/>
                <a:ea typeface="+mj-ea"/>
                <a:cs typeface="+mj-cs"/>
              </a:rPr>
              <a:t>FIGURE  </a:t>
            </a:r>
            <a:r>
              <a:rPr kumimoji="0" lang="en-US" sz="1600" u="none" strike="noStrike" kern="1200" cap="none" spc="0" normalizeH="0" baseline="0" noProof="0" dirty="0">
                <a:ln>
                  <a:noFill/>
                </a:ln>
                <a:solidFill>
                  <a:schemeClr val="bg1"/>
                </a:solidFill>
                <a:effectLst/>
                <a:uLnTx/>
                <a:uFillTx/>
                <a:latin typeface="+mj-lt"/>
                <a:ea typeface="+mj-ea"/>
                <a:cs typeface="+mj-cs"/>
              </a:rPr>
              <a:t>2.2</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600" u="none" strike="noStrike" kern="1200" cap="none" spc="0" normalizeH="0" baseline="0" noProof="0" dirty="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i="1" u="none" strike="noStrike" kern="1200" cap="none" spc="0" normalizeH="0" baseline="0" noProof="0" dirty="0">
                <a:ln>
                  <a:noFill/>
                </a:ln>
                <a:solidFill>
                  <a:schemeClr val="bg1"/>
                </a:solidFill>
                <a:effectLst/>
                <a:uLnTx/>
                <a:uFillTx/>
                <a:latin typeface="+mj-lt"/>
                <a:ea typeface="+mj-ea"/>
                <a:cs typeface="+mj-cs"/>
              </a:rPr>
              <a:t> </a:t>
            </a:r>
            <a:r>
              <a:rPr kumimoji="0" lang="en-US" sz="1600" b="1" i="0" u="none" strike="noStrike" kern="1200" cap="none" spc="0" normalizeH="0" baseline="0" noProof="0" dirty="0">
                <a:ln>
                  <a:noFill/>
                </a:ln>
                <a:solidFill>
                  <a:schemeClr val="bg1"/>
                </a:solidFill>
                <a:effectLst/>
                <a:uLnTx/>
                <a:uFillTx/>
                <a:latin typeface="+mj-lt"/>
                <a:ea typeface="+mj-ea"/>
                <a:cs typeface="+mj-cs"/>
              </a:rPr>
              <a:t>THE FIVE FORCES OF COMPETITION MODEL</a:t>
            </a:r>
          </a:p>
        </p:txBody>
      </p:sp>
      <p:sp>
        <p:nvSpPr>
          <p:cNvPr id="22" name="Line 5"/>
          <p:cNvSpPr>
            <a:spLocks noChangeShapeType="1"/>
          </p:cNvSpPr>
          <p:nvPr/>
        </p:nvSpPr>
        <p:spPr bwMode="auto">
          <a:xfrm flipV="1">
            <a:off x="0" y="1988840"/>
            <a:ext cx="1524399" cy="15240"/>
          </a:xfrm>
          <a:prstGeom prst="line">
            <a:avLst/>
          </a:prstGeom>
          <a:noFill/>
          <a:ln w="57150">
            <a:solidFill>
              <a:schemeClr val="bg1"/>
            </a:solidFill>
            <a:round/>
            <a:headEnd/>
            <a:tailEnd/>
          </a:ln>
          <a:effectLst/>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2441364" y="548680"/>
            <a:ext cx="4938948" cy="490538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342900" y="457200"/>
            <a:ext cx="8458200" cy="646331"/>
          </a:xfrm>
          <a:prstGeom prst="rect">
            <a:avLst/>
          </a:prstGeom>
          <a:noFill/>
        </p:spPr>
        <p:txBody>
          <a:bodyPr wrap="square" rtlCol="0">
            <a:spAutoFit/>
          </a:bodyPr>
          <a:lstStyle/>
          <a:p>
            <a:pPr algn="ctr"/>
            <a:r>
              <a:rPr lang="en-US" sz="3600" b="1" dirty="0"/>
              <a:t> </a:t>
            </a:r>
          </a:p>
        </p:txBody>
      </p:sp>
      <p:sp>
        <p:nvSpPr>
          <p:cNvPr id="13" name="TextBox 12"/>
          <p:cNvSpPr txBox="1"/>
          <p:nvPr/>
        </p:nvSpPr>
        <p:spPr>
          <a:xfrm>
            <a:off x="-36512" y="406405"/>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
        <p:nvSpPr>
          <p:cNvPr id="11" name="TextBox 10"/>
          <p:cNvSpPr txBox="1"/>
          <p:nvPr/>
        </p:nvSpPr>
        <p:spPr>
          <a:xfrm>
            <a:off x="419100" y="1775812"/>
            <a:ext cx="8229600" cy="3021340"/>
          </a:xfrm>
          <a:prstGeom prst="rect">
            <a:avLst/>
          </a:prstGeom>
          <a:noFill/>
        </p:spPr>
        <p:txBody>
          <a:bodyPr wrap="square" rtlCol="0">
            <a:spAutoFit/>
          </a:bodyPr>
          <a:lstStyle/>
          <a:p>
            <a:pPr lvl="1" indent="-457200">
              <a:spcAft>
                <a:spcPts val="1000"/>
              </a:spcAft>
              <a:buFont typeface="Arial" pitchFamily="34" charset="0"/>
              <a:buChar char="•"/>
            </a:pPr>
            <a:r>
              <a:rPr lang="en-US" sz="2600" dirty="0">
                <a:latin typeface="+mj-lt"/>
              </a:rPr>
              <a:t>The five forces model of competition expands the arena for competitive analysis. Historically, firms concentrated only on direct competitors. </a:t>
            </a:r>
          </a:p>
          <a:p>
            <a:pPr lvl="1" indent="-457200">
              <a:buFont typeface="Arial" pitchFamily="34" charset="0"/>
              <a:buChar char="•"/>
            </a:pPr>
            <a:r>
              <a:rPr lang="en-US" sz="2600" dirty="0">
                <a:latin typeface="+mj-lt"/>
                <a:cs typeface="Arial"/>
              </a:rPr>
              <a:t>Defining an industry is tricky. You look for strategically relevant industries – those with which you compete. For example, Qantas competes in the global airline industry and the domestic airline industry.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dissolve">
                                      <p:cBhvr>
                                        <p:cTn id="7" dur="500"/>
                                        <p:tgtEl>
                                          <p:spTgt spid="11">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Effect transition="in" filter="dissolve">
                                      <p:cBhvr>
                                        <p:cTn id="11"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4" name="TextBox 13"/>
          <p:cNvSpPr txBox="1"/>
          <p:nvPr/>
        </p:nvSpPr>
        <p:spPr>
          <a:xfrm>
            <a:off x="611560" y="2520186"/>
            <a:ext cx="8113340" cy="2492990"/>
          </a:xfrm>
          <a:prstGeom prst="rect">
            <a:avLst/>
          </a:prstGeom>
          <a:noFill/>
        </p:spPr>
        <p:txBody>
          <a:bodyPr wrap="square" rtlCol="0">
            <a:spAutoFit/>
          </a:bodyPr>
          <a:lstStyle/>
          <a:p>
            <a:pPr lvl="1" indent="-457200">
              <a:buFont typeface="Arial" pitchFamily="34" charset="0"/>
              <a:buChar char="•"/>
            </a:pPr>
            <a:r>
              <a:rPr lang="en-US" sz="2600" dirty="0">
                <a:latin typeface="+mn-lt"/>
              </a:rPr>
              <a:t>High entry barriers tend to increase the returns for existing firms in a industry and may allow some firms to dominate the industry. </a:t>
            </a:r>
          </a:p>
          <a:p>
            <a:pPr marL="457200" indent="-457200">
              <a:buFont typeface="Arial" pitchFamily="34" charset="0"/>
              <a:buChar char="•"/>
              <a:tabLst>
                <a:tab pos="914400" algn="l"/>
              </a:tabLst>
            </a:pPr>
            <a:r>
              <a:rPr lang="en-US" sz="2600" dirty="0">
                <a:latin typeface="+mn-lt"/>
              </a:rPr>
              <a:t>Industry incumbents want to maintain high entry barriers in order to discourage potential competitors from entering the industry.</a:t>
            </a:r>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TextBox 8"/>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 calcmode="lin" valueType="num">
                                      <p:cBhvr additive="base">
                                        <p:cTn id="12"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611560" y="2280320"/>
            <a:ext cx="7275140" cy="3508653"/>
          </a:xfrm>
          <a:prstGeom prst="rect">
            <a:avLst/>
          </a:prstGeom>
        </p:spPr>
        <p:txBody>
          <a:bodyPr wrap="square">
            <a:spAutoFit/>
          </a:bodyPr>
          <a:lstStyle/>
          <a:p>
            <a:pPr marL="0" lvl="2"/>
            <a:r>
              <a:rPr lang="en-US" sz="2400" b="1" dirty="0">
                <a:latin typeface="+mn-lt"/>
              </a:rPr>
              <a:t>Function of two factors</a:t>
            </a:r>
          </a:p>
          <a:p>
            <a:pPr marL="342900" lvl="3" indent="-342900">
              <a:buFont typeface="Arial" pitchFamily="34" charset="0"/>
              <a:buChar char="•"/>
            </a:pPr>
            <a:r>
              <a:rPr lang="en-US" sz="2200" dirty="0">
                <a:latin typeface="+mn-lt"/>
              </a:rPr>
              <a:t>Barriers to entry </a:t>
            </a:r>
          </a:p>
          <a:p>
            <a:pPr marL="687388" lvl="4" indent="-342900">
              <a:buFont typeface="Calibri" pitchFamily="34" charset="0"/>
              <a:buChar char="–"/>
            </a:pPr>
            <a:r>
              <a:rPr lang="en-US" sz="2200" dirty="0">
                <a:latin typeface="+mn-lt"/>
              </a:rPr>
              <a:t>Economies of scale</a:t>
            </a:r>
          </a:p>
          <a:p>
            <a:pPr marL="687388" lvl="4" indent="-342900">
              <a:buFont typeface="Calibri" pitchFamily="34" charset="0"/>
              <a:buChar char="–"/>
            </a:pPr>
            <a:r>
              <a:rPr lang="en-US" sz="2200" dirty="0">
                <a:latin typeface="+mn-lt"/>
              </a:rPr>
              <a:t>Product differentiation</a:t>
            </a:r>
          </a:p>
          <a:p>
            <a:pPr marL="687388" lvl="4" indent="-342900">
              <a:buFont typeface="Calibri" pitchFamily="34" charset="0"/>
              <a:buChar char="–"/>
            </a:pPr>
            <a:r>
              <a:rPr lang="en-US" sz="2200" dirty="0">
                <a:latin typeface="+mn-lt"/>
              </a:rPr>
              <a:t>Capital requirements</a:t>
            </a:r>
          </a:p>
          <a:p>
            <a:pPr marL="687388" lvl="4" indent="-342900">
              <a:buFont typeface="Calibri" pitchFamily="34" charset="0"/>
              <a:buChar char="–"/>
            </a:pPr>
            <a:r>
              <a:rPr lang="en-US" sz="2200" dirty="0">
                <a:latin typeface="+mn-lt"/>
              </a:rPr>
              <a:t>Switching costs </a:t>
            </a:r>
          </a:p>
          <a:p>
            <a:pPr marL="687388" lvl="4" indent="-342900">
              <a:buFont typeface="Calibri" pitchFamily="34" charset="0"/>
              <a:buChar char="–"/>
            </a:pPr>
            <a:r>
              <a:rPr lang="en-US" sz="2200" dirty="0">
                <a:latin typeface="+mn-lt"/>
              </a:rPr>
              <a:t>Access to distribution channels</a:t>
            </a:r>
          </a:p>
          <a:p>
            <a:pPr marL="687388" lvl="4" indent="-342900">
              <a:buFont typeface="Calibri" pitchFamily="34" charset="0"/>
              <a:buChar char="–"/>
            </a:pPr>
            <a:r>
              <a:rPr lang="en-US" sz="2200" dirty="0">
                <a:latin typeface="+mn-lt"/>
              </a:rPr>
              <a:t>Cost disadvantages independent of scale</a:t>
            </a:r>
          </a:p>
          <a:p>
            <a:pPr marL="687388" lvl="4" indent="-342900">
              <a:buFont typeface="Calibri" pitchFamily="34" charset="0"/>
              <a:buChar char="–"/>
            </a:pPr>
            <a:r>
              <a:rPr lang="en-US" sz="2200" dirty="0">
                <a:latin typeface="+mn-lt"/>
              </a:rPr>
              <a:t>Government policy</a:t>
            </a:r>
          </a:p>
          <a:p>
            <a:pPr marL="342900" lvl="4" indent="-342900">
              <a:buFont typeface="Arial" pitchFamily="34" charset="0"/>
              <a:buChar char="•"/>
            </a:pPr>
            <a:r>
              <a:rPr lang="en-US" sz="2200" dirty="0">
                <a:latin typeface="+mn-lt"/>
              </a:rPr>
              <a:t>Expected retaliation</a:t>
            </a:r>
          </a:p>
        </p:txBody>
      </p:sp>
      <p:sp>
        <p:nvSpPr>
          <p:cNvPr id="10" name="TextBox 9"/>
          <p:cNvSpPr txBox="1"/>
          <p:nvPr/>
        </p:nvSpPr>
        <p:spPr>
          <a:xfrm>
            <a:off x="-36512" y="188640"/>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611560" y="2391946"/>
            <a:ext cx="8075240" cy="2621230"/>
          </a:xfrm>
          <a:prstGeom prst="rect">
            <a:avLst/>
          </a:prstGeom>
        </p:spPr>
        <p:txBody>
          <a:bodyPr wrap="square">
            <a:spAutoFit/>
          </a:bodyPr>
          <a:lstStyle/>
          <a:p>
            <a:pPr lvl="1" indent="-457200"/>
            <a:r>
              <a:rPr lang="en-US" sz="2600" b="1" dirty="0">
                <a:latin typeface="+mn-lt"/>
                <a:cs typeface="Arial"/>
              </a:rPr>
              <a:t>Economies of scale</a:t>
            </a:r>
          </a:p>
          <a:p>
            <a:pPr lvl="1" indent="-457200">
              <a:spcAft>
                <a:spcPts val="1000"/>
              </a:spcAft>
              <a:buFont typeface="Arial" pitchFamily="34" charset="0"/>
              <a:buChar char="•"/>
            </a:pPr>
            <a:r>
              <a:rPr lang="en-US" sz="2600" dirty="0">
                <a:latin typeface="+mn-lt"/>
              </a:rPr>
              <a:t>Marginal improvements in efficiency that a firm experiences as it incrementally increases its size</a:t>
            </a:r>
          </a:p>
          <a:p>
            <a:pPr lvl="1" indent="-457200">
              <a:buFont typeface="Arial" pitchFamily="34" charset="0"/>
              <a:buChar char="•"/>
            </a:pPr>
            <a:r>
              <a:rPr lang="en-US" sz="2600" dirty="0">
                <a:latin typeface="+mn-lt"/>
              </a:rPr>
              <a:t>Can be developed in most business functions, such as marketing, manufacturing, research and development and purchasing</a:t>
            </a:r>
          </a:p>
        </p:txBody>
      </p:sp>
      <p:sp>
        <p:nvSpPr>
          <p:cNvPr id="10" name="TextBox 9"/>
          <p:cNvSpPr txBox="1"/>
          <p:nvPr/>
        </p:nvSpPr>
        <p:spPr>
          <a:xfrm>
            <a:off x="-36512" y="188640"/>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checkerboard(across)">
                                      <p:cBhvr>
                                        <p:cTn id="7" dur="500"/>
                                        <p:tgtEl>
                                          <p:spTgt spid="9">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checkerboard(across)">
                                      <p:cBhvr>
                                        <p:cTn id="11" dur="500"/>
                                        <p:tgtEl>
                                          <p:spTgt spid="9">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checkerboard(across)">
                                      <p:cBhvr>
                                        <p:cTn id="1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idx="4294967295"/>
          </p:nvPr>
        </p:nvSpPr>
        <p:spPr>
          <a:xfrm>
            <a:off x="2057400" y="0"/>
            <a:ext cx="7086600" cy="1295400"/>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5" name="TextBox 4"/>
          <p:cNvSpPr txBox="1"/>
          <p:nvPr/>
        </p:nvSpPr>
        <p:spPr>
          <a:xfrm>
            <a:off x="1524000" y="1"/>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6" name="TextBox 5"/>
          <p:cNvSpPr txBox="1"/>
          <p:nvPr/>
        </p:nvSpPr>
        <p:spPr>
          <a:xfrm>
            <a:off x="1676400" y="152401"/>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9" name="TextBox 8"/>
          <p:cNvSpPr txBox="1"/>
          <p:nvPr/>
        </p:nvSpPr>
        <p:spPr>
          <a:xfrm>
            <a:off x="1524000" y="0"/>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10" name="TextBox 9"/>
          <p:cNvSpPr txBox="1"/>
          <p:nvPr/>
        </p:nvSpPr>
        <p:spPr>
          <a:xfrm>
            <a:off x="1524000" y="0"/>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12" name="Rectangle 2"/>
          <p:cNvSpPr txBox="1">
            <a:spLocks noChangeArrowheads="1"/>
          </p:cNvSpPr>
          <p:nvPr/>
        </p:nvSpPr>
        <p:spPr>
          <a:xfrm>
            <a:off x="0" y="1371600"/>
            <a:ext cx="1524000" cy="1905000"/>
          </a:xfrm>
          <a:prstGeom prst="rect">
            <a:avLst/>
          </a:prstGeom>
          <a:solidFill>
            <a:schemeClr val="tx1"/>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j-lt"/>
                <a:ea typeface="+mj-ea"/>
                <a:cs typeface="+mj-cs"/>
              </a:rPr>
              <a:t>FIGURE  </a:t>
            </a:r>
            <a:r>
              <a:rPr lang="en-US" sz="1600" dirty="0">
                <a:solidFill>
                  <a:schemeClr val="bg1"/>
                </a:solidFill>
                <a:latin typeface="+mj-lt"/>
                <a:ea typeface="+mj-ea"/>
                <a:cs typeface="+mj-cs"/>
              </a:rPr>
              <a:t>1</a:t>
            </a:r>
            <a:r>
              <a:rPr kumimoji="0" lang="en-US" sz="1600" u="none" strike="noStrike" kern="1200" cap="none" spc="0" normalizeH="0" baseline="0" noProof="0" dirty="0">
                <a:ln>
                  <a:noFill/>
                </a:ln>
                <a:solidFill>
                  <a:schemeClr val="bg1"/>
                </a:solidFill>
                <a:effectLst/>
                <a:uLnTx/>
                <a:uFillTx/>
                <a:latin typeface="+mj-lt"/>
                <a:ea typeface="+mj-ea"/>
                <a:cs typeface="+mj-cs"/>
              </a:rPr>
              <a:t>.1</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600" u="none" strike="noStrike" kern="1200" cap="none" spc="0" normalizeH="0" baseline="0" noProof="0" dirty="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 u="none" strike="noStrike" kern="1200" cap="none" spc="0" normalizeH="0" baseline="0" noProof="0" dirty="0">
              <a:ln>
                <a:noFill/>
              </a:ln>
              <a:solidFill>
                <a:schemeClr val="bg1"/>
              </a:solidFill>
              <a:effectLst/>
              <a:uLnTx/>
              <a:uFillTx/>
              <a:latin typeface="+mj-lt"/>
              <a:ea typeface="+mj-ea"/>
              <a:cs typeface="+mj-cs"/>
            </a:endParaRPr>
          </a:p>
          <a:p>
            <a:pPr lvl="0" algn="ctr" defTabSz="914400" fontAlgn="auto">
              <a:spcAft>
                <a:spcPts val="0"/>
              </a:spcAft>
              <a:defRPr/>
            </a:pPr>
            <a:r>
              <a:rPr lang="en-US" sz="1600" b="1" dirty="0">
                <a:solidFill>
                  <a:schemeClr val="bg1"/>
                </a:solidFill>
              </a:rPr>
              <a:t>THE STRATEGIC MANAGEMENT  PROCESS</a:t>
            </a:r>
          </a:p>
          <a:p>
            <a:pPr lvl="0" algn="ctr" defTabSz="914400" fontAlgn="auto">
              <a:spcAft>
                <a:spcPts val="0"/>
              </a:spcAft>
              <a:defRPr/>
            </a:pPr>
            <a:endParaRPr lang="en-US" sz="1600" dirty="0">
              <a:solidFill>
                <a:schemeClr val="bg1"/>
              </a:solidFill>
            </a:endParaRPr>
          </a:p>
        </p:txBody>
      </p:sp>
      <p:sp>
        <p:nvSpPr>
          <p:cNvPr id="14" name="Line 5"/>
          <p:cNvSpPr>
            <a:spLocks noChangeShapeType="1"/>
          </p:cNvSpPr>
          <p:nvPr/>
        </p:nvSpPr>
        <p:spPr bwMode="auto">
          <a:xfrm rot="120000" flipV="1">
            <a:off x="0" y="1889762"/>
            <a:ext cx="1524000" cy="45719"/>
          </a:xfrm>
          <a:prstGeom prst="line">
            <a:avLst/>
          </a:prstGeom>
          <a:noFill/>
          <a:ln w="57150">
            <a:solidFill>
              <a:schemeClr val="bg1"/>
            </a:solidFill>
            <a:round/>
            <a:headEnd/>
            <a:tailEnd/>
          </a:ln>
          <a:effectLst/>
        </p:spPr>
        <p:txBody>
          <a:bodyPr/>
          <a:lstStyle/>
          <a:p>
            <a:endParaRPr lang="en-US"/>
          </a:p>
        </p:txBody>
      </p:sp>
      <p:pic>
        <p:nvPicPr>
          <p:cNvPr id="1027" name="Picture 3"/>
          <p:cNvPicPr>
            <a:picLocks noChangeAspect="1" noChangeArrowheads="1"/>
          </p:cNvPicPr>
          <p:nvPr/>
        </p:nvPicPr>
        <p:blipFill>
          <a:blip r:embed="rId2"/>
          <a:srcRect/>
          <a:stretch>
            <a:fillRect/>
          </a:stretch>
        </p:blipFill>
        <p:spPr bwMode="auto">
          <a:xfrm>
            <a:off x="1676400" y="332656"/>
            <a:ext cx="7153204" cy="5386363"/>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508920"/>
            <a:ext cx="8267700" cy="2492990"/>
          </a:xfrm>
          <a:prstGeom prst="rect">
            <a:avLst/>
          </a:prstGeom>
        </p:spPr>
        <p:txBody>
          <a:bodyPr wrap="square">
            <a:spAutoFit/>
          </a:bodyPr>
          <a:lstStyle/>
          <a:p>
            <a:r>
              <a:rPr lang="en-US" sz="2600" b="1" dirty="0">
                <a:latin typeface="+mj-lt"/>
              </a:rPr>
              <a:t>Product differentiation</a:t>
            </a:r>
          </a:p>
          <a:p>
            <a:pPr lvl="1" indent="-457200">
              <a:buFont typeface="Arial" pitchFamily="34" charset="0"/>
              <a:buChar char="•"/>
            </a:pPr>
            <a:r>
              <a:rPr lang="en-US" sz="2600" dirty="0"/>
              <a:t>Unique products</a:t>
            </a:r>
          </a:p>
          <a:p>
            <a:pPr lvl="1" indent="-457200">
              <a:buFont typeface="Arial" pitchFamily="34" charset="0"/>
              <a:buChar char="•"/>
            </a:pPr>
            <a:r>
              <a:rPr lang="en-US" sz="2600" dirty="0"/>
              <a:t>Customer loyalty</a:t>
            </a:r>
          </a:p>
          <a:p>
            <a:pPr lvl="1" indent="-457200">
              <a:buFont typeface="Arial" pitchFamily="34" charset="0"/>
              <a:buChar char="•"/>
            </a:pPr>
            <a:r>
              <a:rPr lang="en-US" sz="2600" dirty="0"/>
              <a:t>Lower prices</a:t>
            </a:r>
          </a:p>
          <a:p>
            <a:pPr lvl="2" indent="-457200">
              <a:buFont typeface="Calibri" pitchFamily="34" charset="0"/>
              <a:buChar char="–"/>
            </a:pPr>
            <a:r>
              <a:rPr lang="en-US" sz="2600" dirty="0"/>
              <a:t>Frequently offered by new entrants</a:t>
            </a:r>
          </a:p>
          <a:p>
            <a:pPr lvl="1"/>
            <a:endParaRPr lang="en-US" sz="2600" b="1"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432720"/>
            <a:ext cx="8229600" cy="2492990"/>
          </a:xfrm>
          <a:prstGeom prst="rect">
            <a:avLst/>
          </a:prstGeom>
        </p:spPr>
        <p:txBody>
          <a:bodyPr wrap="square">
            <a:spAutoFit/>
          </a:bodyPr>
          <a:lstStyle/>
          <a:p>
            <a:r>
              <a:rPr lang="en-US" sz="2600" b="1" dirty="0">
                <a:latin typeface="+mj-lt"/>
              </a:rPr>
              <a:t>Capital requirements</a:t>
            </a:r>
          </a:p>
          <a:p>
            <a:pPr lvl="1" indent="-457200">
              <a:buFont typeface="Arial" pitchFamily="34" charset="0"/>
              <a:buChar char="•"/>
            </a:pPr>
            <a:r>
              <a:rPr lang="en-US" sz="2600" dirty="0">
                <a:cs typeface="Arial"/>
              </a:rPr>
              <a:t>Differ according to industry</a:t>
            </a:r>
          </a:p>
          <a:p>
            <a:pPr lvl="1" indent="-457200">
              <a:buFont typeface="Arial" pitchFamily="34" charset="0"/>
              <a:buChar char="•"/>
            </a:pPr>
            <a:r>
              <a:rPr lang="en-US" sz="2600" dirty="0"/>
              <a:t>Availability of capital</a:t>
            </a:r>
          </a:p>
          <a:p>
            <a:pPr lvl="1" indent="-457200">
              <a:buFont typeface="Arial" pitchFamily="34" charset="0"/>
              <a:buChar char="•"/>
            </a:pPr>
            <a:r>
              <a:rPr lang="en-US" sz="2600" dirty="0"/>
              <a:t>Physical facilities, inventories and marketing activities</a:t>
            </a:r>
            <a:r>
              <a:rPr lang="en-US" sz="2600" dirty="0">
                <a:cs typeface="Arial"/>
              </a:rPr>
              <a:t> </a:t>
            </a:r>
          </a:p>
          <a:p>
            <a:pPr lvl="1" indent="-457200">
              <a:buFont typeface="Arial" pitchFamily="34" charset="0"/>
              <a:buChar char="•"/>
            </a:pPr>
            <a:r>
              <a:rPr lang="en-US" sz="2600" dirty="0">
                <a:cs typeface="Arial"/>
              </a:rPr>
              <a:t>Knowledge requirements</a:t>
            </a:r>
            <a:endParaRPr lang="en-US" sz="2600" dirty="0"/>
          </a:p>
          <a:p>
            <a:pPr lvl="1"/>
            <a:endParaRPr lang="en-US" sz="2600" b="1"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420888"/>
            <a:ext cx="8267700" cy="2621230"/>
          </a:xfrm>
          <a:prstGeom prst="rect">
            <a:avLst/>
          </a:prstGeom>
        </p:spPr>
        <p:txBody>
          <a:bodyPr wrap="square">
            <a:spAutoFit/>
          </a:bodyPr>
          <a:lstStyle/>
          <a:p>
            <a:pPr>
              <a:spcAft>
                <a:spcPts val="1000"/>
              </a:spcAft>
            </a:pPr>
            <a:r>
              <a:rPr lang="en-US" sz="2600" b="1" dirty="0">
                <a:latin typeface="+mj-lt"/>
              </a:rPr>
              <a:t>Switching costs</a:t>
            </a:r>
          </a:p>
          <a:p>
            <a:r>
              <a:rPr lang="en-US" sz="2600" dirty="0"/>
              <a:t>One-time costs customers incur when they buy from a different supplier:</a:t>
            </a:r>
          </a:p>
          <a:p>
            <a:pPr marL="457200" indent="-457200">
              <a:buFont typeface="Arial" pitchFamily="34" charset="0"/>
              <a:buChar char="•"/>
            </a:pPr>
            <a:r>
              <a:rPr lang="en-US" sz="2600" dirty="0"/>
              <a:t>New equipment</a:t>
            </a:r>
          </a:p>
          <a:p>
            <a:pPr marL="457200" lvl="2" indent="-457200">
              <a:buFont typeface="Arial" pitchFamily="34" charset="0"/>
              <a:buChar char="•"/>
            </a:pPr>
            <a:r>
              <a:rPr lang="en-US" sz="2600" dirty="0"/>
              <a:t>Retraining employees</a:t>
            </a:r>
          </a:p>
          <a:p>
            <a:pPr marL="457200" lvl="2" indent="-457200">
              <a:buFont typeface="Arial" pitchFamily="34" charset="0"/>
              <a:buChar char="•"/>
            </a:pPr>
            <a:r>
              <a:rPr lang="en-US" sz="2600" dirty="0">
                <a:cs typeface="Arial"/>
              </a:rPr>
              <a:t>P</a:t>
            </a:r>
            <a:r>
              <a:rPr lang="en-US" sz="2600" dirty="0"/>
              <a:t>sychological costs of ending a supplier relationship</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432720"/>
            <a:ext cx="8435280" cy="2893100"/>
          </a:xfrm>
          <a:prstGeom prst="rect">
            <a:avLst/>
          </a:prstGeom>
        </p:spPr>
        <p:txBody>
          <a:bodyPr wrap="square">
            <a:spAutoFit/>
          </a:bodyPr>
          <a:lstStyle/>
          <a:p>
            <a:pPr lvl="1"/>
            <a:endParaRPr lang="en-US" sz="400" dirty="0"/>
          </a:p>
          <a:p>
            <a:r>
              <a:rPr lang="en-US" sz="2600" b="1" dirty="0">
                <a:latin typeface="+mj-lt"/>
              </a:rPr>
              <a:t>Access to distribution channels</a:t>
            </a:r>
          </a:p>
          <a:p>
            <a:pPr marL="457200" indent="-457200">
              <a:buFont typeface="Arial" pitchFamily="34" charset="0"/>
              <a:buChar char="•"/>
            </a:pPr>
            <a:r>
              <a:rPr lang="en-US" sz="2600" dirty="0"/>
              <a:t>Stocking or shelf space</a:t>
            </a:r>
          </a:p>
          <a:p>
            <a:pPr marL="457200" indent="-457200">
              <a:buFont typeface="Arial" pitchFamily="34" charset="0"/>
              <a:buChar char="•"/>
            </a:pPr>
            <a:r>
              <a:rPr lang="en-US" sz="2600" dirty="0"/>
              <a:t>Price breaks; cooperative advertising allowances</a:t>
            </a:r>
          </a:p>
          <a:p>
            <a:pPr marL="457200" indent="-457200">
              <a:buFont typeface="Arial" pitchFamily="34" charset="0"/>
              <a:buChar char="•"/>
            </a:pPr>
            <a:r>
              <a:rPr lang="en-US" sz="2600" dirty="0"/>
              <a:t>Less of a barrier for products that can be sold on the Internet</a:t>
            </a:r>
          </a:p>
          <a:p>
            <a:pPr lvl="1"/>
            <a:endParaRPr lang="en-US" sz="2400" b="1" dirty="0"/>
          </a:p>
          <a:p>
            <a:pPr lvl="1"/>
            <a:endParaRPr lang="en-US" sz="2400" b="1"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432720"/>
            <a:ext cx="8229600" cy="1692771"/>
          </a:xfrm>
          <a:prstGeom prst="rect">
            <a:avLst/>
          </a:prstGeom>
        </p:spPr>
        <p:txBody>
          <a:bodyPr wrap="square">
            <a:spAutoFit/>
          </a:bodyPr>
          <a:lstStyle/>
          <a:p>
            <a:r>
              <a:rPr lang="en-US" sz="2600" b="1" dirty="0">
                <a:latin typeface="+mj-lt"/>
              </a:rPr>
              <a:t>Cost disadvantages independent of scale</a:t>
            </a:r>
          </a:p>
          <a:p>
            <a:pPr marL="457200" indent="-457200">
              <a:buFont typeface="Arial" pitchFamily="34" charset="0"/>
              <a:buChar char="•"/>
            </a:pPr>
            <a:r>
              <a:rPr lang="en-US" sz="2600" dirty="0"/>
              <a:t>Proprietary product technology</a:t>
            </a:r>
          </a:p>
          <a:p>
            <a:pPr marL="457200" indent="-457200">
              <a:buFont typeface="Arial" pitchFamily="34" charset="0"/>
              <a:buChar char="•"/>
            </a:pPr>
            <a:r>
              <a:rPr lang="en-US" sz="2600" dirty="0" err="1"/>
              <a:t>Favourable</a:t>
            </a:r>
            <a:r>
              <a:rPr lang="en-US" sz="2600" dirty="0"/>
              <a:t> access to raw materials</a:t>
            </a:r>
          </a:p>
          <a:p>
            <a:pPr marL="457200" indent="-457200">
              <a:buFont typeface="Arial" pitchFamily="34" charset="0"/>
              <a:buChar char="•"/>
            </a:pPr>
            <a:r>
              <a:rPr lang="en-US" sz="2600" dirty="0"/>
              <a:t>Desirable locations</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432720"/>
            <a:ext cx="8267700" cy="1692771"/>
          </a:xfrm>
          <a:prstGeom prst="rect">
            <a:avLst/>
          </a:prstGeom>
        </p:spPr>
        <p:txBody>
          <a:bodyPr wrap="square">
            <a:spAutoFit/>
          </a:bodyPr>
          <a:lstStyle/>
          <a:p>
            <a:r>
              <a:rPr lang="en-US" sz="2600" b="1" dirty="0">
                <a:latin typeface="+mj-lt"/>
              </a:rPr>
              <a:t>Government policy</a:t>
            </a:r>
          </a:p>
          <a:p>
            <a:pPr marL="457200" indent="-457200">
              <a:buFont typeface="Arial" pitchFamily="34" charset="0"/>
              <a:buChar char="•"/>
            </a:pPr>
            <a:r>
              <a:rPr lang="en-US" sz="2600" dirty="0"/>
              <a:t>Licensing and permit requirements</a:t>
            </a:r>
          </a:p>
          <a:p>
            <a:pPr marL="457200" indent="-457200">
              <a:buFont typeface="Arial" pitchFamily="34" charset="0"/>
              <a:buChar char="•"/>
            </a:pPr>
            <a:r>
              <a:rPr lang="en-US" sz="2600" dirty="0">
                <a:cs typeface="Arial"/>
              </a:rPr>
              <a:t>Regulation and d</a:t>
            </a:r>
            <a:r>
              <a:rPr lang="en-US" sz="2600" dirty="0"/>
              <a:t>eregulation of industries</a:t>
            </a:r>
          </a:p>
          <a:p>
            <a:pPr marL="457200" indent="-457200">
              <a:buFont typeface="Arial" pitchFamily="34" charset="0"/>
              <a:buChar char="•"/>
            </a:pPr>
            <a:r>
              <a:rPr lang="en-US" sz="2600" dirty="0">
                <a:cs typeface="Arial"/>
              </a:rPr>
              <a:t>Antitrust violations resulting from industry dominance</a:t>
            </a:r>
            <a:endParaRPr lang="en-US" sz="2600"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1	THREAT OF NEW ENTRANTS: BARRIERS TO ENTRY</a:t>
            </a:r>
          </a:p>
        </p:txBody>
      </p:sp>
      <p:sp>
        <p:nvSpPr>
          <p:cNvPr id="9" name="Rectangle 8"/>
          <p:cNvSpPr/>
          <p:nvPr/>
        </p:nvSpPr>
        <p:spPr>
          <a:xfrm>
            <a:off x="457200" y="2356520"/>
            <a:ext cx="8507288" cy="3477875"/>
          </a:xfrm>
          <a:prstGeom prst="rect">
            <a:avLst/>
          </a:prstGeom>
        </p:spPr>
        <p:txBody>
          <a:bodyPr wrap="square">
            <a:spAutoFit/>
          </a:bodyPr>
          <a:lstStyle/>
          <a:p>
            <a:r>
              <a:rPr lang="en-US" sz="2200" b="1" dirty="0">
                <a:latin typeface="+mj-lt"/>
              </a:rPr>
              <a:t>Expected retaliation</a:t>
            </a:r>
          </a:p>
          <a:p>
            <a:pPr marL="342900" indent="-342900">
              <a:buFont typeface="Arial" pitchFamily="34" charset="0"/>
              <a:buChar char="•"/>
            </a:pPr>
            <a:r>
              <a:rPr lang="en-US" sz="2200" dirty="0"/>
              <a:t>Vigorous retaliation can be expected when an existing firm has a major stake in the industry.</a:t>
            </a:r>
          </a:p>
          <a:p>
            <a:pPr marL="687388" indent="-342900">
              <a:buFont typeface="Calibri" pitchFamily="34" charset="0"/>
              <a:buChar char="–"/>
            </a:pPr>
            <a:r>
              <a:rPr lang="en-US" sz="2200" dirty="0"/>
              <a:t>It has fixed assets with few, if any, alternative uses.</a:t>
            </a:r>
          </a:p>
          <a:p>
            <a:pPr marL="687388" indent="-342900">
              <a:buFont typeface="Calibri" pitchFamily="34" charset="0"/>
              <a:buChar char="–"/>
            </a:pPr>
            <a:r>
              <a:rPr lang="en-US" sz="2200" dirty="0"/>
              <a:t>It has substantial resources.</a:t>
            </a:r>
          </a:p>
          <a:p>
            <a:pPr marL="687388" indent="-342900">
              <a:buFont typeface="Calibri" pitchFamily="34" charset="0"/>
              <a:buChar char="–"/>
            </a:pPr>
            <a:r>
              <a:rPr lang="en-US" sz="2200" dirty="0"/>
              <a:t>This is especially true if industry growth is slow or constrained.</a:t>
            </a:r>
          </a:p>
          <a:p>
            <a:pPr marL="342900" indent="-342900">
              <a:buFont typeface="Arial" pitchFamily="34" charset="0"/>
              <a:buChar char="•"/>
            </a:pPr>
            <a:r>
              <a:rPr lang="en-US" sz="2200" dirty="0"/>
              <a:t>Locating market niches not being served by incumbents allows a new entrant to avoid entry barriers.</a:t>
            </a:r>
          </a:p>
          <a:p>
            <a:pPr marL="342900" indent="-342900">
              <a:buFont typeface="Arial" pitchFamily="34" charset="0"/>
              <a:buChar char="•"/>
            </a:pPr>
            <a:r>
              <a:rPr lang="en-US" sz="2200" dirty="0"/>
              <a:t>Small entrepreneurial firms are generally best suited for identifying and serving neglected market segments.</a:t>
            </a:r>
            <a:endParaRPr lang="en-US" sz="2200" b="1" dirty="0"/>
          </a:p>
        </p:txBody>
      </p:sp>
      <p:sp>
        <p:nvSpPr>
          <p:cNvPr id="10" name="TextBox 9"/>
          <p:cNvSpPr txBox="1"/>
          <p:nvPr/>
        </p:nvSpPr>
        <p:spPr>
          <a:xfrm>
            <a:off x="-36512" y="212447"/>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77883"/>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1072"/>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2	BARGAINING POWER OF SUPPLIERS</a:t>
            </a:r>
          </a:p>
        </p:txBody>
      </p:sp>
      <p:sp>
        <p:nvSpPr>
          <p:cNvPr id="9" name="Rectangle 8"/>
          <p:cNvSpPr/>
          <p:nvPr/>
        </p:nvSpPr>
        <p:spPr>
          <a:xfrm>
            <a:off x="457200" y="2480116"/>
            <a:ext cx="8267700" cy="2893100"/>
          </a:xfrm>
          <a:prstGeom prst="rect">
            <a:avLst/>
          </a:prstGeom>
        </p:spPr>
        <p:txBody>
          <a:bodyPr wrap="square">
            <a:spAutoFit/>
          </a:bodyPr>
          <a:lstStyle/>
          <a:p>
            <a:pPr>
              <a:spcBef>
                <a:spcPct val="40000"/>
              </a:spcBef>
            </a:pPr>
            <a:r>
              <a:rPr lang="en-US" sz="2600" dirty="0">
                <a:latin typeface="+mj-lt"/>
              </a:rPr>
              <a:t>Supplier power increases when:</a:t>
            </a:r>
          </a:p>
          <a:p>
            <a:pPr marL="457200" indent="-457200">
              <a:buFont typeface="Arial" pitchFamily="34" charset="0"/>
              <a:buChar char="•"/>
            </a:pPr>
            <a:r>
              <a:rPr lang="en-US" sz="2600" dirty="0"/>
              <a:t>suppliers are large and few in number</a:t>
            </a:r>
          </a:p>
          <a:p>
            <a:pPr marL="457200" indent="-457200">
              <a:buFont typeface="Arial" pitchFamily="34" charset="0"/>
              <a:buChar char="•"/>
            </a:pPr>
            <a:r>
              <a:rPr lang="en-US" sz="2600" dirty="0"/>
              <a:t>suitable substitute products are not available</a:t>
            </a:r>
          </a:p>
          <a:p>
            <a:pPr marL="457200" indent="-457200">
              <a:buFont typeface="Arial" pitchFamily="34" charset="0"/>
              <a:buChar char="•"/>
            </a:pPr>
            <a:r>
              <a:rPr lang="en-US" sz="2600" dirty="0"/>
              <a:t>industry firms are not a significant customer for the suppliers</a:t>
            </a:r>
          </a:p>
          <a:p>
            <a:pPr marL="457200" lvl="0" indent="-457200">
              <a:buFont typeface="Arial" pitchFamily="34" charset="0"/>
              <a:buChar char="•"/>
            </a:pPr>
            <a:r>
              <a:rPr lang="en-US" sz="2600" dirty="0"/>
              <a:t>suppliers’ goods are critical to buyers’ marketplace success.</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2	BARGAINING POWER OF SUPPLIERS</a:t>
            </a:r>
          </a:p>
        </p:txBody>
      </p:sp>
      <p:sp>
        <p:nvSpPr>
          <p:cNvPr id="9" name="Rectangle 8"/>
          <p:cNvSpPr/>
          <p:nvPr/>
        </p:nvSpPr>
        <p:spPr>
          <a:xfrm>
            <a:off x="457200" y="2432720"/>
            <a:ext cx="8435280" cy="2893100"/>
          </a:xfrm>
          <a:prstGeom prst="rect">
            <a:avLst/>
          </a:prstGeom>
        </p:spPr>
        <p:txBody>
          <a:bodyPr wrap="square">
            <a:spAutoFit/>
          </a:bodyPr>
          <a:lstStyle/>
          <a:p>
            <a:r>
              <a:rPr lang="en-US" sz="2600" dirty="0"/>
              <a:t>Supplier power increases when:</a:t>
            </a:r>
          </a:p>
          <a:p>
            <a:pPr marL="457200" indent="-457200">
              <a:buFont typeface="Arial" pitchFamily="34" charset="0"/>
              <a:buChar char="•"/>
            </a:pPr>
            <a:r>
              <a:rPr lang="en-US" sz="2600" dirty="0"/>
              <a:t>suppliers’ products create high switching costs</a:t>
            </a:r>
          </a:p>
          <a:p>
            <a:pPr marL="457200" indent="-457200">
              <a:buFont typeface="Arial" pitchFamily="34" charset="0"/>
              <a:buChar char="•"/>
            </a:pPr>
            <a:r>
              <a:rPr lang="en-US" sz="2600" dirty="0"/>
              <a:t>suppliers have substantial resources and provide a highly differentiated product</a:t>
            </a:r>
          </a:p>
          <a:p>
            <a:pPr marL="457200" indent="-457200">
              <a:buFont typeface="Arial" pitchFamily="34" charset="0"/>
              <a:buChar char="•"/>
            </a:pPr>
            <a:r>
              <a:rPr lang="en-US" sz="2600" dirty="0"/>
              <a:t>suppliers pose a credible threat to integrate forward into the buyers’ industry.</a:t>
            </a:r>
          </a:p>
          <a:p>
            <a:pPr lvl="0"/>
            <a:endParaRPr lang="en-US" sz="2600"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3	BARGAINING POWER OF BUYERS</a:t>
            </a:r>
          </a:p>
        </p:txBody>
      </p:sp>
      <p:sp>
        <p:nvSpPr>
          <p:cNvPr id="9" name="Rectangle 8"/>
          <p:cNvSpPr/>
          <p:nvPr/>
        </p:nvSpPr>
        <p:spPr>
          <a:xfrm>
            <a:off x="457200" y="2432720"/>
            <a:ext cx="8267700" cy="2492990"/>
          </a:xfrm>
          <a:prstGeom prst="rect">
            <a:avLst/>
          </a:prstGeom>
        </p:spPr>
        <p:txBody>
          <a:bodyPr wrap="square">
            <a:spAutoFit/>
          </a:bodyPr>
          <a:lstStyle/>
          <a:p>
            <a:pPr>
              <a:spcBef>
                <a:spcPts val="0"/>
              </a:spcBef>
            </a:pPr>
            <a:r>
              <a:rPr lang="en-US" sz="2600" dirty="0">
                <a:latin typeface="+mj-lt"/>
              </a:rPr>
              <a:t>Buyer power increases when:</a:t>
            </a:r>
          </a:p>
          <a:p>
            <a:pPr marL="457200" indent="-457200">
              <a:spcBef>
                <a:spcPts val="0"/>
              </a:spcBef>
              <a:buFont typeface="Arial" pitchFamily="34" charset="0"/>
              <a:buChar char="•"/>
            </a:pPr>
            <a:r>
              <a:rPr lang="en-US" sz="2600" dirty="0"/>
              <a:t>buyers purchase a large portion of an industry’s total output</a:t>
            </a:r>
          </a:p>
          <a:p>
            <a:pPr marL="457200" indent="-457200">
              <a:spcBef>
                <a:spcPts val="0"/>
              </a:spcBef>
              <a:buFont typeface="Arial" pitchFamily="34" charset="0"/>
              <a:buChar char="•"/>
            </a:pPr>
            <a:r>
              <a:rPr lang="en-US" sz="2600" dirty="0"/>
              <a:t>buyers’ purchases are a significant portion of a seller’s annual revenues</a:t>
            </a:r>
          </a:p>
          <a:p>
            <a:pPr marL="457200" indent="-457200">
              <a:spcBef>
                <a:spcPts val="0"/>
              </a:spcBef>
              <a:buFont typeface="Arial" pitchFamily="34" charset="0"/>
              <a:buChar char="•"/>
            </a:pPr>
            <a:r>
              <a:rPr lang="en-US" sz="2600" dirty="0"/>
              <a:t>switching costs (to other industry products) are low.</a:t>
            </a:r>
          </a:p>
        </p:txBody>
      </p:sp>
      <p:sp>
        <p:nvSpPr>
          <p:cNvPr id="10" name="TextBox 9"/>
          <p:cNvSpPr txBox="1"/>
          <p:nvPr/>
        </p:nvSpPr>
        <p:spPr>
          <a:xfrm>
            <a:off x="-36512" y="332656"/>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idx="4294967295"/>
          </p:nvPr>
        </p:nvSpPr>
        <p:spPr>
          <a:xfrm>
            <a:off x="1790700" y="0"/>
            <a:ext cx="7086600" cy="1295400"/>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5" name="TextBox 4"/>
          <p:cNvSpPr txBox="1"/>
          <p:nvPr/>
        </p:nvSpPr>
        <p:spPr>
          <a:xfrm>
            <a:off x="1790700" y="1"/>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6" name="TextBox 5"/>
          <p:cNvSpPr txBox="1"/>
          <p:nvPr/>
        </p:nvSpPr>
        <p:spPr>
          <a:xfrm>
            <a:off x="1790700" y="152401"/>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9" name="TextBox 8"/>
          <p:cNvSpPr txBox="1"/>
          <p:nvPr/>
        </p:nvSpPr>
        <p:spPr>
          <a:xfrm>
            <a:off x="1790700" y="0"/>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10" name="TextBox 9"/>
          <p:cNvSpPr txBox="1"/>
          <p:nvPr/>
        </p:nvSpPr>
        <p:spPr>
          <a:xfrm>
            <a:off x="1790700" y="0"/>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14" name="Rectangle 13"/>
          <p:cNvSpPr/>
          <p:nvPr/>
        </p:nvSpPr>
        <p:spPr>
          <a:xfrm>
            <a:off x="1028700" y="190381"/>
            <a:ext cx="7086600" cy="646331"/>
          </a:xfrm>
          <a:prstGeom prst="rect">
            <a:avLst/>
          </a:prstGeom>
        </p:spPr>
        <p:txBody>
          <a:bodyPr wrap="square">
            <a:spAutoFit/>
          </a:bodyPr>
          <a:lstStyle/>
          <a:p>
            <a:pPr algn="ctr"/>
            <a:r>
              <a:rPr lang="en-US" sz="3600" b="1" dirty="0">
                <a:latin typeface="+mj-lt"/>
                <a:cs typeface="Arial" pitchFamily="34" charset="0"/>
              </a:rPr>
              <a:t>KNOWLEDGE OBJECTIVES</a:t>
            </a:r>
          </a:p>
        </p:txBody>
      </p:sp>
      <p:graphicFrame>
        <p:nvGraphicFramePr>
          <p:cNvPr id="15" name="Content Placeholder 6"/>
          <p:cNvGraphicFramePr>
            <a:graphicFrameLocks/>
          </p:cNvGraphicFramePr>
          <p:nvPr>
            <p:extLst>
              <p:ext uri="{D42A27DB-BD31-4B8C-83A1-F6EECF244321}">
                <p14:modId xmlns:p14="http://schemas.microsoft.com/office/powerpoint/2010/main" val="843414887"/>
              </p:ext>
            </p:extLst>
          </p:nvPr>
        </p:nvGraphicFramePr>
        <p:xfrm>
          <a:off x="755576" y="931168"/>
          <a:ext cx="7632848" cy="480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3	BARGAINING POWER OF BUYERS</a:t>
            </a:r>
          </a:p>
        </p:txBody>
      </p:sp>
      <p:sp>
        <p:nvSpPr>
          <p:cNvPr id="9" name="Rectangle 8"/>
          <p:cNvSpPr/>
          <p:nvPr/>
        </p:nvSpPr>
        <p:spPr>
          <a:xfrm>
            <a:off x="457200" y="2432720"/>
            <a:ext cx="8267700" cy="2092881"/>
          </a:xfrm>
          <a:prstGeom prst="rect">
            <a:avLst/>
          </a:prstGeom>
        </p:spPr>
        <p:txBody>
          <a:bodyPr wrap="square">
            <a:spAutoFit/>
          </a:bodyPr>
          <a:lstStyle/>
          <a:p>
            <a:pPr>
              <a:spcBef>
                <a:spcPts val="0"/>
              </a:spcBef>
            </a:pPr>
            <a:r>
              <a:rPr lang="en-US" sz="2600" dirty="0"/>
              <a:t>Buyer power increases when:</a:t>
            </a:r>
          </a:p>
          <a:p>
            <a:pPr marL="457200" indent="-457200">
              <a:spcBef>
                <a:spcPts val="0"/>
              </a:spcBef>
              <a:buFont typeface="Arial" pitchFamily="34" charset="0"/>
              <a:buChar char="•"/>
            </a:pPr>
            <a:r>
              <a:rPr lang="en-US" sz="2600" dirty="0"/>
              <a:t>the industry’s products are undifferentiated or </a:t>
            </a:r>
            <a:r>
              <a:rPr lang="en-US" sz="2600" dirty="0" err="1"/>
              <a:t>standardised</a:t>
            </a:r>
            <a:endParaRPr lang="en-US" sz="2600" dirty="0"/>
          </a:p>
          <a:p>
            <a:pPr marL="457200" indent="-457200">
              <a:spcBef>
                <a:spcPts val="0"/>
              </a:spcBef>
              <a:buFont typeface="Arial" pitchFamily="34" charset="0"/>
              <a:buChar char="•"/>
            </a:pPr>
            <a:r>
              <a:rPr lang="en-US" sz="2600" dirty="0"/>
              <a:t>buyers pose a credible threat to integrate backward into the sellers’ industry.</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4	THREAT OF SUBSTITUTE PRODUCTS</a:t>
            </a:r>
          </a:p>
        </p:txBody>
      </p:sp>
      <p:sp>
        <p:nvSpPr>
          <p:cNvPr id="9" name="Rectangle 8"/>
          <p:cNvSpPr/>
          <p:nvPr/>
        </p:nvSpPr>
        <p:spPr>
          <a:xfrm>
            <a:off x="457200" y="2449339"/>
            <a:ext cx="8267700" cy="3052118"/>
          </a:xfrm>
          <a:prstGeom prst="rect">
            <a:avLst/>
          </a:prstGeom>
        </p:spPr>
        <p:txBody>
          <a:bodyPr wrap="square">
            <a:spAutoFit/>
          </a:bodyPr>
          <a:lstStyle/>
          <a:p>
            <a:pPr marL="457200" indent="-457200">
              <a:spcBef>
                <a:spcPct val="40000"/>
              </a:spcBef>
              <a:buFont typeface="Arial" pitchFamily="34" charset="0"/>
              <a:buChar char="•"/>
            </a:pPr>
            <a:r>
              <a:rPr lang="en-US" sz="2800" dirty="0">
                <a:latin typeface="+mj-lt"/>
              </a:rPr>
              <a:t>The threat of substitute products increases when:</a:t>
            </a:r>
          </a:p>
          <a:p>
            <a:pPr marL="914400" lvl="1" indent="-457200">
              <a:buFont typeface="Calibri" pitchFamily="34" charset="0"/>
              <a:buChar char="–"/>
            </a:pPr>
            <a:r>
              <a:rPr lang="en-US" sz="2600" dirty="0"/>
              <a:t>buyers face few switching costs</a:t>
            </a:r>
          </a:p>
          <a:p>
            <a:pPr marL="914400" lvl="1" indent="-457200">
              <a:buFont typeface="Calibri" pitchFamily="34" charset="0"/>
              <a:buChar char="–"/>
            </a:pPr>
            <a:r>
              <a:rPr lang="en-US" sz="2600" dirty="0"/>
              <a:t>the substitute product’s price is lower</a:t>
            </a:r>
          </a:p>
          <a:p>
            <a:pPr marL="914400" lvl="1" indent="-457200">
              <a:spcAft>
                <a:spcPts val="1000"/>
              </a:spcAft>
              <a:buFont typeface="Calibri" pitchFamily="34" charset="0"/>
              <a:buChar char="–"/>
            </a:pPr>
            <a:r>
              <a:rPr lang="en-US" sz="2600" dirty="0"/>
              <a:t>substitute product’s quality and performance are equal to or greater than the existing product.</a:t>
            </a:r>
          </a:p>
          <a:p>
            <a:pPr marL="457200" indent="-457200">
              <a:buFont typeface="Arial" pitchFamily="34" charset="0"/>
              <a:buChar char="•"/>
            </a:pPr>
            <a:r>
              <a:rPr lang="en-US" sz="2600" dirty="0"/>
              <a:t>Differentiated industry products that are valued by customers reduce this threat.</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4	THREAT OF SUBSTITUTE PRODUCTS</a:t>
            </a:r>
          </a:p>
        </p:txBody>
      </p:sp>
      <p:sp>
        <p:nvSpPr>
          <p:cNvPr id="9" name="Rectangle 8"/>
          <p:cNvSpPr/>
          <p:nvPr/>
        </p:nvSpPr>
        <p:spPr>
          <a:xfrm>
            <a:off x="457200" y="2432720"/>
            <a:ext cx="8269200" cy="2251899"/>
          </a:xfrm>
          <a:prstGeom prst="rect">
            <a:avLst/>
          </a:prstGeom>
        </p:spPr>
        <p:txBody>
          <a:bodyPr wrap="square">
            <a:spAutoFit/>
          </a:bodyPr>
          <a:lstStyle/>
          <a:p>
            <a:pPr>
              <a:spcBef>
                <a:spcPts val="0"/>
              </a:spcBef>
            </a:pPr>
            <a:r>
              <a:rPr lang="en-US" sz="2600" b="1" dirty="0">
                <a:latin typeface="+mj-lt"/>
              </a:rPr>
              <a:t>Function of a substitute</a:t>
            </a:r>
          </a:p>
          <a:p>
            <a:pPr marL="457200" indent="-457200">
              <a:spcBef>
                <a:spcPts val="0"/>
              </a:spcBef>
              <a:spcAft>
                <a:spcPts val="1000"/>
              </a:spcAft>
              <a:buFont typeface="Arial" pitchFamily="34" charset="0"/>
              <a:buChar char="•"/>
            </a:pPr>
            <a:r>
              <a:rPr lang="en-US" sz="2600" dirty="0">
                <a:cs typeface="Arial"/>
              </a:rPr>
              <a:t>It places a ceiling on prices firms can charge.</a:t>
            </a:r>
          </a:p>
          <a:p>
            <a:pPr marL="457200" indent="-457200">
              <a:buFont typeface="Arial" pitchFamily="34" charset="0"/>
              <a:buChar char="•"/>
            </a:pPr>
            <a:r>
              <a:rPr lang="en-US" sz="2600" dirty="0"/>
              <a:t>Goods or services outside a given industry perform the same or similar functions at a competitive price (e.g. plastic </a:t>
            </a:r>
            <a:r>
              <a:rPr lang="en-US" sz="2800" dirty="0"/>
              <a:t>has replaced steel in many applications).</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5	RIVALRY AMONG COMPETING FIRMS</a:t>
            </a:r>
          </a:p>
        </p:txBody>
      </p:sp>
      <p:sp>
        <p:nvSpPr>
          <p:cNvPr id="9" name="Rectangle 8"/>
          <p:cNvSpPr/>
          <p:nvPr/>
        </p:nvSpPr>
        <p:spPr>
          <a:xfrm>
            <a:off x="251520" y="2280320"/>
            <a:ext cx="8640960" cy="3395801"/>
          </a:xfrm>
          <a:prstGeom prst="rect">
            <a:avLst/>
          </a:prstGeom>
        </p:spPr>
        <p:txBody>
          <a:bodyPr wrap="square">
            <a:spAutoFit/>
          </a:bodyPr>
          <a:lstStyle/>
          <a:p>
            <a:pPr>
              <a:spcBef>
                <a:spcPct val="40000"/>
              </a:spcBef>
            </a:pPr>
            <a:r>
              <a:rPr lang="en-US" sz="2200" b="1" dirty="0">
                <a:latin typeface="+mj-lt"/>
              </a:rPr>
              <a:t>Industry rivalry</a:t>
            </a:r>
          </a:p>
          <a:p>
            <a:pPr marL="342900" lvl="1" indent="-342900">
              <a:spcAft>
                <a:spcPts val="1000"/>
              </a:spcAft>
              <a:buFont typeface="Arial" pitchFamily="34" charset="0"/>
              <a:buChar char="•"/>
            </a:pPr>
            <a:r>
              <a:rPr lang="en-US" sz="2200" dirty="0"/>
              <a:t>Competitors are rarely homogeneous; they differ in resources and capabilities and seek to differentiate themselves from competitors.</a:t>
            </a:r>
          </a:p>
          <a:p>
            <a:pPr marL="342900" lvl="1" indent="-342900">
              <a:spcAft>
                <a:spcPts val="1000"/>
              </a:spcAft>
              <a:buFont typeface="Arial" pitchFamily="34" charset="0"/>
              <a:buChar char="•"/>
            </a:pPr>
            <a:r>
              <a:rPr lang="en-US" sz="2200" dirty="0"/>
              <a:t>Firms seek to differentiate their products in ways that customers value and in ways the firms have a competitive advantage.</a:t>
            </a:r>
          </a:p>
          <a:p>
            <a:pPr marL="342900" lvl="1" indent="-342900" algn="just">
              <a:buFont typeface="Arial" pitchFamily="34" charset="0"/>
              <a:buChar char="•"/>
            </a:pPr>
            <a:r>
              <a:rPr lang="en-US" sz="2200" dirty="0">
                <a:cs typeface="Arial"/>
              </a:rPr>
              <a:t>Common rivalry d</a:t>
            </a:r>
            <a:r>
              <a:rPr lang="en-US" sz="2200" dirty="0"/>
              <a:t>imensions include:</a:t>
            </a:r>
          </a:p>
          <a:p>
            <a:pPr marL="687388" lvl="1" indent="-342900" algn="just">
              <a:buFont typeface="Calibri" pitchFamily="34" charset="0"/>
              <a:buChar char="–"/>
            </a:pPr>
            <a:r>
              <a:rPr lang="en-US" sz="2200" dirty="0"/>
              <a:t>price</a:t>
            </a:r>
          </a:p>
          <a:p>
            <a:pPr marL="687388" lvl="1" indent="-342900" algn="just">
              <a:buFont typeface="Calibri" pitchFamily="34" charset="0"/>
              <a:buChar char="–"/>
            </a:pPr>
            <a:r>
              <a:rPr lang="en-US" sz="2200" dirty="0"/>
              <a:t>service after the sale</a:t>
            </a:r>
          </a:p>
          <a:p>
            <a:pPr marL="687388" lvl="1" indent="-342900" algn="just">
              <a:buFont typeface="Calibri" pitchFamily="34" charset="0"/>
              <a:buChar char="–"/>
            </a:pPr>
            <a:r>
              <a:rPr lang="en-US" sz="2200" dirty="0"/>
              <a:t>innovation.</a:t>
            </a:r>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5	RIVALRY AMONG COMPETING FIRMS</a:t>
            </a:r>
          </a:p>
        </p:txBody>
      </p:sp>
      <p:sp>
        <p:nvSpPr>
          <p:cNvPr id="9" name="Rectangle 8"/>
          <p:cNvSpPr/>
          <p:nvPr/>
        </p:nvSpPr>
        <p:spPr>
          <a:xfrm>
            <a:off x="457200" y="2280320"/>
            <a:ext cx="8267700" cy="3293209"/>
          </a:xfrm>
          <a:prstGeom prst="rect">
            <a:avLst/>
          </a:prstGeom>
        </p:spPr>
        <p:txBody>
          <a:bodyPr wrap="square">
            <a:spAutoFit/>
          </a:bodyPr>
          <a:lstStyle/>
          <a:p>
            <a:pPr>
              <a:spcBef>
                <a:spcPct val="40000"/>
              </a:spcBef>
            </a:pPr>
            <a:r>
              <a:rPr lang="en-US" sz="2600" dirty="0">
                <a:latin typeface="+mj-lt"/>
              </a:rPr>
              <a:t>Industry rivalry intensifies with:</a:t>
            </a:r>
          </a:p>
          <a:p>
            <a:pPr lvl="1" indent="-457200">
              <a:buFont typeface="Arial" pitchFamily="34" charset="0"/>
              <a:buChar char="•"/>
            </a:pPr>
            <a:r>
              <a:rPr lang="en-US" sz="2600" dirty="0"/>
              <a:t>numerous or equally balanced competitors</a:t>
            </a:r>
          </a:p>
          <a:p>
            <a:pPr lvl="1" indent="-457200">
              <a:buFont typeface="Arial" pitchFamily="34" charset="0"/>
              <a:buChar char="•"/>
            </a:pPr>
            <a:r>
              <a:rPr lang="en-US" sz="2600" dirty="0"/>
              <a:t>slow industry growth</a:t>
            </a:r>
          </a:p>
          <a:p>
            <a:pPr lvl="1" indent="-457200">
              <a:buFont typeface="Arial" pitchFamily="34" charset="0"/>
              <a:buChar char="•"/>
            </a:pPr>
            <a:r>
              <a:rPr lang="en-US" sz="2600" dirty="0"/>
              <a:t>high fixed costs or high storage costs</a:t>
            </a:r>
          </a:p>
          <a:p>
            <a:pPr lvl="1" indent="-457200">
              <a:buFont typeface="Arial" pitchFamily="34" charset="0"/>
              <a:buChar char="•"/>
            </a:pPr>
            <a:r>
              <a:rPr lang="en-US" sz="2600" dirty="0"/>
              <a:t>lack of differentiation opportunities or low switching costs</a:t>
            </a:r>
          </a:p>
          <a:p>
            <a:pPr lvl="1" indent="-457200">
              <a:buFont typeface="Arial" pitchFamily="34" charset="0"/>
              <a:buChar char="•"/>
            </a:pPr>
            <a:r>
              <a:rPr lang="en-US" sz="2600" dirty="0"/>
              <a:t>high strategic stakes</a:t>
            </a:r>
          </a:p>
          <a:p>
            <a:pPr marL="457200" lvl="0" indent="-457200">
              <a:buFont typeface="Arial" pitchFamily="34" charset="0"/>
              <a:buChar char="•"/>
              <a:tabLst>
                <a:tab pos="457200" algn="l"/>
              </a:tabLst>
            </a:pPr>
            <a:r>
              <a:rPr lang="en-US" sz="2600" dirty="0"/>
              <a:t>high exit barriers.</a:t>
            </a:r>
            <a:endParaRPr lang="en-US" sz="1400"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5	RIVALRY AMONG COMPETING FIRMS</a:t>
            </a:r>
          </a:p>
        </p:txBody>
      </p:sp>
      <p:sp>
        <p:nvSpPr>
          <p:cNvPr id="9" name="Rectangle 8"/>
          <p:cNvSpPr/>
          <p:nvPr/>
        </p:nvSpPr>
        <p:spPr>
          <a:xfrm>
            <a:off x="419100" y="2336100"/>
            <a:ext cx="8473380" cy="3293209"/>
          </a:xfrm>
          <a:prstGeom prst="rect">
            <a:avLst/>
          </a:prstGeom>
        </p:spPr>
        <p:txBody>
          <a:bodyPr wrap="square">
            <a:spAutoFit/>
          </a:bodyPr>
          <a:lstStyle/>
          <a:p>
            <a:pPr>
              <a:spcBef>
                <a:spcPct val="40000"/>
              </a:spcBef>
            </a:pPr>
            <a:r>
              <a:rPr lang="en-US" sz="2600" b="1" dirty="0">
                <a:latin typeface="+mj-lt"/>
              </a:rPr>
              <a:t>Exit barriers</a:t>
            </a:r>
          </a:p>
          <a:p>
            <a:pPr marL="346075" lvl="1" indent="-346075">
              <a:buFont typeface="Arial" pitchFamily="34" charset="0"/>
              <a:buChar char="•"/>
            </a:pPr>
            <a:r>
              <a:rPr lang="en-US" sz="2600" dirty="0"/>
              <a:t>High exit barriers prevent competitors from leaving the industry.</a:t>
            </a:r>
          </a:p>
          <a:p>
            <a:pPr marL="346075" lvl="1" indent="-346075">
              <a:buFont typeface="Arial" pitchFamily="34" charset="0"/>
              <a:buChar char="•"/>
            </a:pPr>
            <a:r>
              <a:rPr lang="en-US" sz="2600" dirty="0"/>
              <a:t>Examples of high exit barriers include:</a:t>
            </a:r>
          </a:p>
          <a:p>
            <a:pPr marL="803275" lvl="1" indent="-457200">
              <a:buFont typeface="Calibri" pitchFamily="34" charset="0"/>
              <a:buChar char="–"/>
            </a:pPr>
            <a:r>
              <a:rPr lang="en-US" sz="2600" b="1" dirty="0" err="1"/>
              <a:t>specialised</a:t>
            </a:r>
            <a:r>
              <a:rPr lang="en-US" sz="2600" b="1" dirty="0"/>
              <a:t> assets </a:t>
            </a:r>
            <a:r>
              <a:rPr lang="en-US" sz="2600" dirty="0"/>
              <a:t>– assets with values linked to a particular business</a:t>
            </a:r>
          </a:p>
          <a:p>
            <a:pPr marL="803275" lvl="0" indent="-457200">
              <a:buFont typeface="Calibri" pitchFamily="34" charset="0"/>
              <a:buChar char="–"/>
            </a:pPr>
            <a:r>
              <a:rPr lang="en-US" sz="2600" b="1" dirty="0"/>
              <a:t>fixed costs of exit </a:t>
            </a:r>
            <a:r>
              <a:rPr lang="en-US" sz="2600" dirty="0"/>
              <a:t>(e.g. </a:t>
            </a:r>
            <a:r>
              <a:rPr lang="en-US" sz="2600" dirty="0" err="1"/>
              <a:t>labour</a:t>
            </a:r>
            <a:r>
              <a:rPr lang="en-US" sz="2600" dirty="0"/>
              <a:t> agreements)</a:t>
            </a:r>
          </a:p>
          <a:p>
            <a:pPr marL="914400" lvl="0" indent="-457200">
              <a:buFont typeface="Calibri" pitchFamily="34" charset="0"/>
              <a:buChar char="–"/>
            </a:pPr>
            <a:endParaRPr lang="en-US" sz="2600"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5	RIVALRY AMONG COMPETING FIRMS</a:t>
            </a:r>
          </a:p>
        </p:txBody>
      </p:sp>
      <p:sp>
        <p:nvSpPr>
          <p:cNvPr id="9" name="Rectangle 8"/>
          <p:cNvSpPr/>
          <p:nvPr/>
        </p:nvSpPr>
        <p:spPr>
          <a:xfrm>
            <a:off x="457200" y="2280320"/>
            <a:ext cx="8267700" cy="3785652"/>
          </a:xfrm>
          <a:prstGeom prst="rect">
            <a:avLst/>
          </a:prstGeom>
        </p:spPr>
        <p:txBody>
          <a:bodyPr wrap="square">
            <a:spAutoFit/>
          </a:bodyPr>
          <a:lstStyle/>
          <a:p>
            <a:pPr>
              <a:spcBef>
                <a:spcPct val="40000"/>
              </a:spcBef>
            </a:pPr>
            <a:r>
              <a:rPr lang="en-US" sz="2400" b="1" dirty="0"/>
              <a:t>Exit barriers</a:t>
            </a:r>
          </a:p>
          <a:p>
            <a:pPr marL="346075" lvl="1" indent="-346075">
              <a:buFont typeface="Arial" pitchFamily="34" charset="0"/>
              <a:buChar char="•"/>
            </a:pPr>
            <a:r>
              <a:rPr lang="en-US" sz="2400" dirty="0"/>
              <a:t>Examples of high exit barriers include:</a:t>
            </a:r>
          </a:p>
          <a:p>
            <a:pPr marL="803275" indent="-457200">
              <a:buFont typeface="Calibri" pitchFamily="34" charset="0"/>
              <a:buChar char="–"/>
            </a:pPr>
            <a:r>
              <a:rPr lang="en-US" sz="2400" b="1" dirty="0"/>
              <a:t>strategic interrelationships </a:t>
            </a:r>
            <a:r>
              <a:rPr lang="en-US" sz="2400" dirty="0"/>
              <a:t>– relationships of mutual dependence (e.g. those between one business and other parts of a company’s operations, including shared facilities and access to financial markets).</a:t>
            </a:r>
          </a:p>
          <a:p>
            <a:pPr marL="803275" lvl="0" indent="-457200">
              <a:buFont typeface="Calibri" pitchFamily="34" charset="0"/>
              <a:buChar char="–"/>
            </a:pPr>
            <a:r>
              <a:rPr lang="en-US" sz="2400" b="1" dirty="0"/>
              <a:t>emotional barriers </a:t>
            </a:r>
            <a:r>
              <a:rPr lang="en-US" sz="2400" dirty="0"/>
              <a:t>– an aversion to economically justified business decisions because of fear for one’s own career, loyalty to employees, etc.</a:t>
            </a:r>
          </a:p>
          <a:p>
            <a:pPr marL="914400" indent="-457200">
              <a:buFont typeface="Courier New" pitchFamily="49" charset="0"/>
              <a:buChar char="o"/>
            </a:pPr>
            <a:endParaRPr lang="en-US" sz="2400" dirty="0"/>
          </a:p>
        </p:txBody>
      </p:sp>
      <p:sp>
        <p:nvSpPr>
          <p:cNvPr id="10" name="TextBox 9"/>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14"/>
          <p:cNvSpPr/>
          <p:nvPr/>
        </p:nvSpPr>
        <p:spPr>
          <a:xfrm>
            <a:off x="0" y="1594520"/>
            <a:ext cx="91440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5	RIVALRY AMONG COMPETING FIRMS</a:t>
            </a:r>
          </a:p>
        </p:txBody>
      </p:sp>
      <p:sp>
        <p:nvSpPr>
          <p:cNvPr id="9" name="Rectangle 8"/>
          <p:cNvSpPr/>
          <p:nvPr/>
        </p:nvSpPr>
        <p:spPr>
          <a:xfrm>
            <a:off x="457200" y="2280320"/>
            <a:ext cx="8267700" cy="2569934"/>
          </a:xfrm>
          <a:prstGeom prst="rect">
            <a:avLst/>
          </a:prstGeom>
        </p:spPr>
        <p:txBody>
          <a:bodyPr wrap="square">
            <a:spAutoFit/>
          </a:bodyPr>
          <a:lstStyle/>
          <a:p>
            <a:pPr>
              <a:spcBef>
                <a:spcPct val="40000"/>
              </a:spcBef>
            </a:pPr>
            <a:r>
              <a:rPr lang="en-US" sz="2400" b="1" dirty="0"/>
              <a:t>Exit barriers</a:t>
            </a:r>
          </a:p>
          <a:p>
            <a:pPr marL="346075" lvl="1" indent="-346075">
              <a:buFont typeface="Arial" pitchFamily="34" charset="0"/>
              <a:buChar char="•"/>
            </a:pPr>
            <a:r>
              <a:rPr lang="en-US" sz="2400" dirty="0"/>
              <a:t>Examples of high exit barriers include:</a:t>
            </a:r>
          </a:p>
          <a:p>
            <a:pPr marL="803275" indent="-457200">
              <a:buFont typeface="Calibri" pitchFamily="34" charset="0"/>
              <a:buChar char="–"/>
            </a:pPr>
            <a:r>
              <a:rPr lang="en-US" sz="2400" b="1" dirty="0"/>
              <a:t>government and social restrictions </a:t>
            </a:r>
            <a:r>
              <a:rPr lang="en-US" sz="2400" dirty="0"/>
              <a:t>– often based on government concerns for job losses and regional economic effects; more common outside the USA.</a:t>
            </a:r>
          </a:p>
          <a:p>
            <a:pPr>
              <a:spcBef>
                <a:spcPct val="50000"/>
              </a:spcBef>
            </a:pPr>
            <a:endParaRPr lang="en-US" dirty="0"/>
          </a:p>
          <a:p>
            <a:pPr lvl="0"/>
            <a:endParaRPr lang="en-US" sz="1400" dirty="0"/>
          </a:p>
        </p:txBody>
      </p:sp>
      <p:sp>
        <p:nvSpPr>
          <p:cNvPr id="10" name="TextBox 9"/>
          <p:cNvSpPr txBox="1"/>
          <p:nvPr/>
        </p:nvSpPr>
        <p:spPr>
          <a:xfrm>
            <a:off x="-36512" y="188640"/>
            <a:ext cx="9180512" cy="1200329"/>
          </a:xfrm>
          <a:prstGeom prst="rect">
            <a:avLst/>
          </a:prstGeom>
          <a:noFill/>
        </p:spPr>
        <p:txBody>
          <a:bodyPr wrap="square" rtlCol="0">
            <a:spAutoFit/>
          </a:bodyPr>
          <a:lstStyle/>
          <a:p>
            <a:pPr marL="0" lvl="1" algn="ctr"/>
            <a:r>
              <a:rPr lang="en-US" sz="3600" b="1" dirty="0">
                <a:latin typeface="+mj-lt"/>
              </a:rPr>
              <a:t>  INDUSTRY ENVIRONMENT ANALYSIS: </a:t>
            </a:r>
            <a:br>
              <a:rPr lang="en-US" sz="3600" b="1" dirty="0">
                <a:latin typeface="+mj-lt"/>
              </a:rPr>
            </a:br>
            <a:r>
              <a:rPr lang="en-US" sz="3600" b="1" dirty="0"/>
              <a:t>THE FIVE FORCES OF COMPETITION MODEL</a:t>
            </a:r>
            <a:endParaRPr lang="en-US" sz="36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419100" y="128972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latin typeface="+mn-lt"/>
            </a:endParaRPr>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latin typeface="+mn-lt"/>
                <a:cs typeface="Arial"/>
              </a:rPr>
              <a:t> </a:t>
            </a:r>
            <a:r>
              <a:rPr lang="en-US" sz="2400" dirty="0">
                <a:latin typeface="+mn-lt"/>
              </a:rPr>
              <a:t>                                                  </a:t>
            </a:r>
          </a:p>
          <a:p>
            <a:endParaRPr lang="en-US" sz="2400" b="1" dirty="0">
              <a:latin typeface="+mn-lt"/>
            </a:endParaRPr>
          </a:p>
          <a:p>
            <a:r>
              <a:rPr lang="en-US" sz="2400" dirty="0">
                <a:latin typeface="+mn-lt"/>
              </a:rPr>
              <a:t> </a:t>
            </a:r>
            <a:endParaRPr lang="en-US" b="1" dirty="0">
              <a:latin typeface="+mn-lt"/>
            </a:endParaRPr>
          </a:p>
          <a:p>
            <a:endParaRPr lang="en-US" dirty="0">
              <a:latin typeface="+mn-lt"/>
            </a:endParaRPr>
          </a:p>
          <a:p>
            <a:endParaRPr lang="en-US" dirty="0">
              <a:latin typeface="+mn-lt"/>
            </a:endParaRPr>
          </a:p>
        </p:txBody>
      </p:sp>
      <p:sp>
        <p:nvSpPr>
          <p:cNvPr id="14" name="TextBox 13"/>
          <p:cNvSpPr txBox="1"/>
          <p:nvPr/>
        </p:nvSpPr>
        <p:spPr>
          <a:xfrm>
            <a:off x="685800" y="1899320"/>
            <a:ext cx="7772400" cy="1261884"/>
          </a:xfrm>
          <a:prstGeom prst="rect">
            <a:avLst/>
          </a:prstGeom>
          <a:noFill/>
        </p:spPr>
        <p:txBody>
          <a:bodyPr wrap="square" rtlCol="0">
            <a:spAutoFit/>
          </a:bodyPr>
          <a:lstStyle/>
          <a:p>
            <a:pPr lvl="1"/>
            <a:endParaRPr lang="en-US" sz="2400" b="1" dirty="0">
              <a:latin typeface="+mn-lt"/>
            </a:endParaRPr>
          </a:p>
          <a:p>
            <a:endParaRPr lang="en-US" sz="800" b="1" dirty="0">
              <a:latin typeface="+mn-lt"/>
            </a:endParaRPr>
          </a:p>
          <a:p>
            <a:pPr lvl="1"/>
            <a:endParaRPr lang="en-US" sz="2000" dirty="0">
              <a:latin typeface="+mn-lt"/>
            </a:endParaRPr>
          </a:p>
          <a:p>
            <a:pPr lvl="1"/>
            <a:endParaRPr lang="en-US" sz="2400" b="1" dirty="0">
              <a:latin typeface="+mn-lt"/>
            </a:endParaRPr>
          </a:p>
        </p:txBody>
      </p:sp>
      <p:sp>
        <p:nvSpPr>
          <p:cNvPr id="15" name="Rectangle 14"/>
          <p:cNvSpPr/>
          <p:nvPr/>
        </p:nvSpPr>
        <p:spPr>
          <a:xfrm>
            <a:off x="0" y="1594520"/>
            <a:ext cx="9144000" cy="762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INTERPRETING INDUSTRY ANALYSES</a:t>
            </a:r>
          </a:p>
        </p:txBody>
      </p:sp>
      <p:sp>
        <p:nvSpPr>
          <p:cNvPr id="16" name="TextBox 15"/>
          <p:cNvSpPr txBox="1"/>
          <p:nvPr/>
        </p:nvSpPr>
        <p:spPr>
          <a:xfrm>
            <a:off x="419100" y="2356520"/>
            <a:ext cx="8305800" cy="1015663"/>
          </a:xfrm>
          <a:prstGeom prst="rect">
            <a:avLst/>
          </a:prstGeom>
          <a:noFill/>
        </p:spPr>
        <p:txBody>
          <a:bodyPr wrap="square" rtlCol="0">
            <a:spAutoFit/>
          </a:bodyPr>
          <a:lstStyle/>
          <a:p>
            <a:pPr lvl="1"/>
            <a:endParaRPr lang="en-US" sz="2400" dirty="0">
              <a:latin typeface="+mn-lt"/>
            </a:endParaRPr>
          </a:p>
          <a:p>
            <a:pPr lvl="1"/>
            <a:endParaRPr lang="en-US" sz="2400" dirty="0">
              <a:latin typeface="+mn-lt"/>
            </a:endParaRPr>
          </a:p>
          <a:p>
            <a:pPr lvl="0"/>
            <a:endParaRPr lang="en-US" sz="1200" dirty="0">
              <a:latin typeface="+mn-lt"/>
            </a:endParaRPr>
          </a:p>
        </p:txBody>
      </p:sp>
      <p:sp>
        <p:nvSpPr>
          <p:cNvPr id="17" name="Text Box 2"/>
          <p:cNvSpPr txBox="1">
            <a:spLocks noChangeArrowheads="1"/>
          </p:cNvSpPr>
          <p:nvPr/>
        </p:nvSpPr>
        <p:spPr bwMode="auto">
          <a:xfrm>
            <a:off x="827584" y="2508920"/>
            <a:ext cx="2895600" cy="461665"/>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Low entry barriers</a:t>
            </a:r>
          </a:p>
        </p:txBody>
      </p:sp>
      <p:grpSp>
        <p:nvGrpSpPr>
          <p:cNvPr id="4" name="Group 4"/>
          <p:cNvGrpSpPr>
            <a:grpSpLocks/>
          </p:cNvGrpSpPr>
          <p:nvPr/>
        </p:nvGrpSpPr>
        <p:grpSpPr bwMode="auto">
          <a:xfrm>
            <a:off x="4876800" y="2387416"/>
            <a:ext cx="3886200" cy="3124201"/>
            <a:chOff x="1766" y="1988"/>
            <a:chExt cx="2229" cy="1260"/>
          </a:xfrm>
        </p:grpSpPr>
        <p:sp>
          <p:nvSpPr>
            <p:cNvPr id="19" name="Oval 5"/>
            <p:cNvSpPr>
              <a:spLocks noChangeArrowheads="1"/>
            </p:cNvSpPr>
            <p:nvPr/>
          </p:nvSpPr>
          <p:spPr bwMode="blackWhite">
            <a:xfrm>
              <a:off x="1766" y="1988"/>
              <a:ext cx="2229" cy="1260"/>
            </a:xfrm>
            <a:prstGeom prst="ellipse">
              <a:avLst/>
            </a:prstGeom>
            <a:gradFill rotWithShape="0">
              <a:gsLst>
                <a:gs pos="0">
                  <a:srgbClr val="CC3300">
                    <a:gamma/>
                    <a:shade val="46275"/>
                    <a:invGamma/>
                  </a:srgbClr>
                </a:gs>
                <a:gs pos="100000">
                  <a:srgbClr val="CC3300"/>
                </a:gs>
              </a:gsLst>
              <a:lin ang="0" scaled="1"/>
            </a:gradFill>
            <a:ln w="9525">
              <a:noFill/>
              <a:miter lim="800000"/>
              <a:headEnd/>
              <a:tailEnd/>
            </a:ln>
            <a:effectLst/>
          </p:spPr>
          <p:txBody>
            <a:bodyPr wrap="none" anchor="ctr"/>
            <a:lstStyle/>
            <a:p>
              <a:pPr algn="ctr"/>
              <a:endParaRPr lang="en-US" sz="2400">
                <a:solidFill>
                  <a:schemeClr val="bg1"/>
                </a:solidFill>
                <a:effectLst>
                  <a:outerShdw blurRad="38100" dist="38100" dir="2700000" algn="tl">
                    <a:srgbClr val="000000"/>
                  </a:outerShdw>
                </a:effectLst>
                <a:latin typeface="+mn-lt"/>
              </a:endParaRPr>
            </a:p>
          </p:txBody>
        </p:sp>
        <p:sp>
          <p:nvSpPr>
            <p:cNvPr id="20" name="Oval 6"/>
            <p:cNvSpPr>
              <a:spLocks noChangeArrowheads="1"/>
            </p:cNvSpPr>
            <p:nvPr/>
          </p:nvSpPr>
          <p:spPr bwMode="blackWhite">
            <a:xfrm>
              <a:off x="1831" y="2118"/>
              <a:ext cx="2098" cy="1009"/>
            </a:xfrm>
            <a:prstGeom prst="ellipse">
              <a:avLst/>
            </a:prstGeom>
            <a:gradFill rotWithShape="0">
              <a:gsLst>
                <a:gs pos="0">
                  <a:srgbClr val="CC3300"/>
                </a:gs>
                <a:gs pos="100000">
                  <a:srgbClr val="CC3300">
                    <a:gamma/>
                    <a:shade val="46275"/>
                    <a:invGamma/>
                  </a:srgbClr>
                </a:gs>
              </a:gsLst>
              <a:lin ang="0" scaled="1"/>
            </a:gradFill>
            <a:ln w="9525">
              <a:noFill/>
              <a:miter lim="800000"/>
              <a:headEnd/>
              <a:tailEnd/>
            </a:ln>
            <a:effectLst/>
          </p:spPr>
          <p:txBody>
            <a:bodyPr wrap="none" anchor="ctr"/>
            <a:lstStyle/>
            <a:p>
              <a:pPr algn="ctr"/>
              <a:r>
                <a:rPr lang="en-US" sz="3200" dirty="0">
                  <a:solidFill>
                    <a:srgbClr val="FFFFCC"/>
                  </a:solidFill>
                  <a:effectLst>
                    <a:outerShdw blurRad="38100" dist="38100" dir="2700000" algn="tl">
                      <a:srgbClr val="000000"/>
                    </a:outerShdw>
                  </a:effectLst>
                  <a:latin typeface="+mn-lt"/>
                </a:rPr>
                <a:t>Unattractive</a:t>
              </a:r>
              <a:br>
                <a:rPr lang="en-US" sz="3200" dirty="0">
                  <a:solidFill>
                    <a:srgbClr val="FFFFCC"/>
                  </a:solidFill>
                  <a:effectLst>
                    <a:outerShdw blurRad="38100" dist="38100" dir="2700000" algn="tl">
                      <a:srgbClr val="000000"/>
                    </a:outerShdw>
                  </a:effectLst>
                  <a:latin typeface="+mn-lt"/>
                </a:rPr>
              </a:br>
              <a:r>
                <a:rPr lang="en-US" sz="3200" dirty="0">
                  <a:solidFill>
                    <a:srgbClr val="FFFFCC"/>
                  </a:solidFill>
                  <a:effectLst>
                    <a:outerShdw blurRad="38100" dist="38100" dir="2700000" algn="tl">
                      <a:srgbClr val="000000"/>
                    </a:outerShdw>
                  </a:effectLst>
                  <a:latin typeface="+mn-lt"/>
                </a:rPr>
                <a:t>industry</a:t>
              </a:r>
            </a:p>
          </p:txBody>
        </p:sp>
      </p:grpSp>
      <p:sp>
        <p:nvSpPr>
          <p:cNvPr id="21" name="Text Box 7"/>
          <p:cNvSpPr txBox="1">
            <a:spLocks noChangeArrowheads="1"/>
          </p:cNvSpPr>
          <p:nvPr/>
        </p:nvSpPr>
        <p:spPr bwMode="auto">
          <a:xfrm>
            <a:off x="827584" y="3068960"/>
            <a:ext cx="3048000" cy="830997"/>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Strongly positioned suppliers and buyers</a:t>
            </a:r>
          </a:p>
        </p:txBody>
      </p:sp>
      <p:sp>
        <p:nvSpPr>
          <p:cNvPr id="22" name="Text Box 8"/>
          <p:cNvSpPr txBox="1">
            <a:spLocks noChangeArrowheads="1"/>
          </p:cNvSpPr>
          <p:nvPr/>
        </p:nvSpPr>
        <p:spPr bwMode="auto">
          <a:xfrm>
            <a:off x="827584" y="4005064"/>
            <a:ext cx="3048000" cy="830997"/>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Strong threats from substitute products</a:t>
            </a:r>
          </a:p>
        </p:txBody>
      </p:sp>
      <p:sp>
        <p:nvSpPr>
          <p:cNvPr id="23" name="Text Box 9"/>
          <p:cNvSpPr txBox="1">
            <a:spLocks noChangeArrowheads="1"/>
          </p:cNvSpPr>
          <p:nvPr/>
        </p:nvSpPr>
        <p:spPr bwMode="auto">
          <a:xfrm>
            <a:off x="827584" y="4869160"/>
            <a:ext cx="3200400" cy="830997"/>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Intense rivalry among competitors</a:t>
            </a:r>
          </a:p>
        </p:txBody>
      </p:sp>
      <p:sp>
        <p:nvSpPr>
          <p:cNvPr id="24" name="Text Box 10"/>
          <p:cNvSpPr txBox="1">
            <a:spLocks noChangeArrowheads="1"/>
          </p:cNvSpPr>
          <p:nvPr/>
        </p:nvSpPr>
        <p:spPr bwMode="auto">
          <a:xfrm>
            <a:off x="2628900" y="5445224"/>
            <a:ext cx="3886200" cy="523220"/>
          </a:xfrm>
          <a:prstGeom prst="rect">
            <a:avLst/>
          </a:prstGeom>
          <a:noFill/>
          <a:ln w="9525" algn="ctr">
            <a:noFill/>
            <a:miter lim="800000"/>
            <a:headEnd/>
            <a:tailEnd/>
          </a:ln>
          <a:effectLst/>
        </p:spPr>
        <p:txBody>
          <a:bodyPr wrap="square">
            <a:spAutoFit/>
          </a:bodyPr>
          <a:lstStyle/>
          <a:p>
            <a:pPr algn="ctr">
              <a:spcBef>
                <a:spcPct val="50000"/>
              </a:spcBef>
            </a:pPr>
            <a:r>
              <a:rPr lang="en-US" sz="2800" b="1" dirty="0">
                <a:solidFill>
                  <a:srgbClr val="CC3300"/>
                </a:solidFill>
                <a:latin typeface="+mn-lt"/>
              </a:rPr>
              <a:t>LOW PROFIT POTENTIAL</a:t>
            </a:r>
          </a:p>
        </p:txBody>
      </p:sp>
      <p:sp>
        <p:nvSpPr>
          <p:cNvPr id="25" name="Line 11"/>
          <p:cNvSpPr>
            <a:spLocks noChangeShapeType="1"/>
          </p:cNvSpPr>
          <p:nvPr/>
        </p:nvSpPr>
        <p:spPr bwMode="auto">
          <a:xfrm>
            <a:off x="4000500" y="2813719"/>
            <a:ext cx="1143000" cy="156865"/>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sp>
        <p:nvSpPr>
          <p:cNvPr id="26" name="Line 12"/>
          <p:cNvSpPr>
            <a:spLocks noChangeShapeType="1"/>
          </p:cNvSpPr>
          <p:nvPr/>
        </p:nvSpPr>
        <p:spPr bwMode="auto">
          <a:xfrm>
            <a:off x="3875584" y="3472599"/>
            <a:ext cx="977120" cy="100417"/>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sp>
        <p:nvSpPr>
          <p:cNvPr id="27" name="Line 13"/>
          <p:cNvSpPr>
            <a:spLocks noChangeShapeType="1"/>
          </p:cNvSpPr>
          <p:nvPr/>
        </p:nvSpPr>
        <p:spPr bwMode="auto">
          <a:xfrm flipV="1">
            <a:off x="3723184" y="4337720"/>
            <a:ext cx="1129520" cy="99392"/>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sp>
        <p:nvSpPr>
          <p:cNvPr id="28" name="Line 14"/>
          <p:cNvSpPr>
            <a:spLocks noChangeShapeType="1"/>
          </p:cNvSpPr>
          <p:nvPr/>
        </p:nvSpPr>
        <p:spPr bwMode="auto">
          <a:xfrm flipV="1">
            <a:off x="4000500" y="4869160"/>
            <a:ext cx="1066800" cy="342434"/>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sp>
        <p:nvSpPr>
          <p:cNvPr id="29" name="TextBox 28"/>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n-lt"/>
              </a:rPr>
              <a:t>  INDUSTRY ENVIRONMENT ANALYSIS: </a:t>
            </a:r>
            <a:br>
              <a:rPr lang="en-US" sz="3600" b="1" dirty="0">
                <a:latin typeface="+mn-lt"/>
              </a:rPr>
            </a:br>
            <a:r>
              <a:rPr lang="en-US" sz="3600" b="1" dirty="0">
                <a:latin typeface="+mn-lt"/>
              </a:rPr>
              <a:t>THE FIVE FORCES OF COMPETITION MODEL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500"/>
                                        <p:tgtEl>
                                          <p:spTgt spid="23"/>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childTnLst>
                          </p:cTn>
                        </p:par>
                        <p:par>
                          <p:cTn id="41" fill="hold">
                            <p:stCondLst>
                              <p:cond delay="4500"/>
                            </p:stCondLst>
                            <p:childTnLst>
                              <p:par>
                                <p:cTn id="42" presetID="17" presetClass="entr" presetSubtype="10" fill="hold" grpId="0" nodeType="afterEffect">
                                  <p:stCondLst>
                                    <p:cond delay="10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ppt_w</p:attrName>
                                        </p:attrNameLst>
                                      </p:cBhvr>
                                      <p:tavLst>
                                        <p:tav tm="0">
                                          <p:val>
                                            <p:fltVal val="0"/>
                                          </p:val>
                                        </p:tav>
                                        <p:tav tm="100000">
                                          <p:val>
                                            <p:strVal val="#ppt_w"/>
                                          </p:val>
                                        </p:tav>
                                      </p:tavLst>
                                    </p:anim>
                                    <p:anim calcmode="lin" valueType="num">
                                      <p:cBhvr>
                                        <p:cTn id="45" dur="10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21" grpId="0" autoUpdateAnimBg="0"/>
      <p:bldP spid="22" grpId="0" autoUpdateAnimBg="0"/>
      <p:bldP spid="23" grpId="0" autoUpdateAnimBg="0"/>
      <p:bldP spid="24" grpId="0" autoUpdateAnimBg="0"/>
      <p:bldP spid="25" grpId="0" animBg="1"/>
      <p:bldP spid="26" grpId="0" animBg="1"/>
      <p:bldP spid="27" grpId="0" animBg="1"/>
      <p:bldP spid="2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099" name="AutoShape 3"/>
          <p:cNvSpPr>
            <a:spLocks noChangeAspect="1" noChangeArrowheads="1" noTextEdit="1"/>
          </p:cNvSpPr>
          <p:nvPr/>
        </p:nvSpPr>
        <p:spPr bwMode="auto">
          <a:xfrm>
            <a:off x="6096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latin typeface="+mn-lt"/>
            </a:endParaRPr>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latin typeface="+mn-lt"/>
                <a:cs typeface="Arial"/>
              </a:rPr>
              <a:t> </a:t>
            </a:r>
            <a:r>
              <a:rPr lang="en-US" sz="2400" dirty="0">
                <a:latin typeface="+mn-lt"/>
              </a:rPr>
              <a:t>                                                  </a:t>
            </a:r>
          </a:p>
          <a:p>
            <a:endParaRPr lang="en-US" sz="2400" b="1" dirty="0">
              <a:latin typeface="+mn-lt"/>
            </a:endParaRPr>
          </a:p>
          <a:p>
            <a:r>
              <a:rPr lang="en-US" sz="2400" dirty="0">
                <a:latin typeface="+mn-lt"/>
              </a:rPr>
              <a:t> </a:t>
            </a:r>
            <a:endParaRPr lang="en-US" b="1" dirty="0">
              <a:latin typeface="+mn-lt"/>
            </a:endParaRPr>
          </a:p>
          <a:p>
            <a:endParaRPr lang="en-US" dirty="0">
              <a:latin typeface="+mn-lt"/>
            </a:endParaRPr>
          </a:p>
          <a:p>
            <a:endParaRPr lang="en-US" dirty="0">
              <a:latin typeface="+mn-lt"/>
            </a:endParaRPr>
          </a:p>
        </p:txBody>
      </p:sp>
      <p:sp>
        <p:nvSpPr>
          <p:cNvPr id="14" name="TextBox 13"/>
          <p:cNvSpPr txBox="1"/>
          <p:nvPr/>
        </p:nvSpPr>
        <p:spPr>
          <a:xfrm>
            <a:off x="914400" y="2286000"/>
            <a:ext cx="7772400" cy="1261884"/>
          </a:xfrm>
          <a:prstGeom prst="rect">
            <a:avLst/>
          </a:prstGeom>
          <a:noFill/>
        </p:spPr>
        <p:txBody>
          <a:bodyPr wrap="square" rtlCol="0">
            <a:spAutoFit/>
          </a:bodyPr>
          <a:lstStyle/>
          <a:p>
            <a:pPr lvl="1"/>
            <a:endParaRPr lang="en-US" sz="2400" b="1" dirty="0">
              <a:latin typeface="+mn-lt"/>
            </a:endParaRPr>
          </a:p>
          <a:p>
            <a:endParaRPr lang="en-US" sz="800" b="1" dirty="0">
              <a:latin typeface="+mn-lt"/>
            </a:endParaRPr>
          </a:p>
          <a:p>
            <a:pPr lvl="1"/>
            <a:endParaRPr lang="en-US" sz="2000" dirty="0">
              <a:latin typeface="+mn-lt"/>
            </a:endParaRPr>
          </a:p>
          <a:p>
            <a:pPr lvl="1"/>
            <a:endParaRPr lang="en-US" sz="2400" b="1" dirty="0">
              <a:latin typeface="+mn-lt"/>
            </a:endParaRPr>
          </a:p>
        </p:txBody>
      </p:sp>
      <p:sp>
        <p:nvSpPr>
          <p:cNvPr id="15" name="Rectangle 14"/>
          <p:cNvSpPr/>
          <p:nvPr/>
        </p:nvSpPr>
        <p:spPr>
          <a:xfrm>
            <a:off x="0" y="1586880"/>
            <a:ext cx="9144000" cy="762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a:t>INTERPRETING INDUSTRY ANALYSES</a:t>
            </a:r>
          </a:p>
        </p:txBody>
      </p:sp>
      <p:sp>
        <p:nvSpPr>
          <p:cNvPr id="16" name="TextBox 15"/>
          <p:cNvSpPr txBox="1"/>
          <p:nvPr/>
        </p:nvSpPr>
        <p:spPr>
          <a:xfrm>
            <a:off x="381000" y="2743200"/>
            <a:ext cx="8305800" cy="1015663"/>
          </a:xfrm>
          <a:prstGeom prst="rect">
            <a:avLst/>
          </a:prstGeom>
          <a:noFill/>
        </p:spPr>
        <p:txBody>
          <a:bodyPr wrap="square" rtlCol="0">
            <a:spAutoFit/>
          </a:bodyPr>
          <a:lstStyle/>
          <a:p>
            <a:pPr lvl="1"/>
            <a:endParaRPr lang="en-US" sz="2400" dirty="0">
              <a:latin typeface="+mn-lt"/>
            </a:endParaRPr>
          </a:p>
          <a:p>
            <a:pPr lvl="1"/>
            <a:endParaRPr lang="en-US" sz="2400" dirty="0">
              <a:latin typeface="+mn-lt"/>
            </a:endParaRPr>
          </a:p>
          <a:p>
            <a:pPr lvl="0"/>
            <a:endParaRPr lang="en-US" sz="1200" dirty="0">
              <a:latin typeface="+mn-lt"/>
            </a:endParaRPr>
          </a:p>
        </p:txBody>
      </p:sp>
      <p:sp>
        <p:nvSpPr>
          <p:cNvPr id="17" name="Text Box 2"/>
          <p:cNvSpPr txBox="1">
            <a:spLocks noChangeArrowheads="1"/>
          </p:cNvSpPr>
          <p:nvPr/>
        </p:nvSpPr>
        <p:spPr bwMode="auto">
          <a:xfrm>
            <a:off x="914400" y="2492896"/>
            <a:ext cx="2895600" cy="461665"/>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High entry barriers</a:t>
            </a:r>
          </a:p>
        </p:txBody>
      </p:sp>
      <p:sp>
        <p:nvSpPr>
          <p:cNvPr id="21" name="Text Box 7"/>
          <p:cNvSpPr txBox="1">
            <a:spLocks noChangeArrowheads="1"/>
          </p:cNvSpPr>
          <p:nvPr/>
        </p:nvSpPr>
        <p:spPr bwMode="auto">
          <a:xfrm>
            <a:off x="914400" y="3030051"/>
            <a:ext cx="3048000" cy="830997"/>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Weakly positioned suppliers and buyers</a:t>
            </a:r>
          </a:p>
        </p:txBody>
      </p:sp>
      <p:sp>
        <p:nvSpPr>
          <p:cNvPr id="22" name="Text Box 8"/>
          <p:cNvSpPr txBox="1">
            <a:spLocks noChangeArrowheads="1"/>
          </p:cNvSpPr>
          <p:nvPr/>
        </p:nvSpPr>
        <p:spPr bwMode="auto">
          <a:xfrm>
            <a:off x="914400" y="3894147"/>
            <a:ext cx="3048000" cy="830997"/>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Few threats from substitute products</a:t>
            </a:r>
          </a:p>
        </p:txBody>
      </p:sp>
      <p:sp>
        <p:nvSpPr>
          <p:cNvPr id="23" name="Text Box 9"/>
          <p:cNvSpPr txBox="1">
            <a:spLocks noChangeArrowheads="1"/>
          </p:cNvSpPr>
          <p:nvPr/>
        </p:nvSpPr>
        <p:spPr bwMode="auto">
          <a:xfrm>
            <a:off x="899592" y="4725144"/>
            <a:ext cx="3384376" cy="830997"/>
          </a:xfrm>
          <a:prstGeom prst="rect">
            <a:avLst/>
          </a:prstGeom>
          <a:noFill/>
          <a:ln w="9525">
            <a:noFill/>
            <a:miter lim="800000"/>
            <a:headEnd/>
            <a:tailEnd/>
          </a:ln>
          <a:effectLst/>
        </p:spPr>
        <p:txBody>
          <a:bodyPr wrap="square">
            <a:spAutoFit/>
          </a:bodyPr>
          <a:lstStyle/>
          <a:p>
            <a:pPr>
              <a:spcBef>
                <a:spcPct val="50000"/>
              </a:spcBef>
            </a:pPr>
            <a:r>
              <a:rPr lang="en-US" sz="2400" dirty="0">
                <a:latin typeface="+mn-lt"/>
              </a:rPr>
              <a:t>Moderate rivalry </a:t>
            </a:r>
            <a:br>
              <a:rPr lang="en-US" sz="2400" dirty="0">
                <a:latin typeface="+mn-lt"/>
              </a:rPr>
            </a:br>
            <a:r>
              <a:rPr lang="en-US" sz="2400" dirty="0">
                <a:latin typeface="+mn-lt"/>
              </a:rPr>
              <a:t>among competitors</a:t>
            </a:r>
          </a:p>
        </p:txBody>
      </p:sp>
      <p:sp>
        <p:nvSpPr>
          <p:cNvPr id="24" name="Text Box 10"/>
          <p:cNvSpPr txBox="1">
            <a:spLocks noChangeArrowheads="1"/>
          </p:cNvSpPr>
          <p:nvPr/>
        </p:nvSpPr>
        <p:spPr bwMode="auto">
          <a:xfrm>
            <a:off x="2483768" y="5426060"/>
            <a:ext cx="4114800" cy="523220"/>
          </a:xfrm>
          <a:prstGeom prst="rect">
            <a:avLst/>
          </a:prstGeom>
          <a:noFill/>
          <a:ln w="9525" algn="ctr">
            <a:noFill/>
            <a:miter lim="800000"/>
            <a:headEnd/>
            <a:tailEnd/>
          </a:ln>
          <a:effectLst/>
        </p:spPr>
        <p:txBody>
          <a:bodyPr wrap="square">
            <a:spAutoFit/>
          </a:bodyPr>
          <a:lstStyle/>
          <a:p>
            <a:pPr algn="ctr">
              <a:spcBef>
                <a:spcPct val="50000"/>
              </a:spcBef>
            </a:pPr>
            <a:r>
              <a:rPr lang="en-US" sz="2800" b="1" dirty="0">
                <a:solidFill>
                  <a:schemeClr val="accent1">
                    <a:lumMod val="50000"/>
                  </a:schemeClr>
                </a:solidFill>
                <a:latin typeface="+mn-lt"/>
              </a:rPr>
              <a:t>HIGH PROFIT POTENTIAL</a:t>
            </a:r>
          </a:p>
        </p:txBody>
      </p:sp>
      <p:sp>
        <p:nvSpPr>
          <p:cNvPr id="25" name="Line 11"/>
          <p:cNvSpPr>
            <a:spLocks noChangeShapeType="1"/>
          </p:cNvSpPr>
          <p:nvPr/>
        </p:nvSpPr>
        <p:spPr bwMode="auto">
          <a:xfrm>
            <a:off x="3810000" y="2743200"/>
            <a:ext cx="1295400" cy="303585"/>
          </a:xfrm>
          <a:prstGeom prst="line">
            <a:avLst/>
          </a:prstGeom>
          <a:noFill/>
          <a:ln w="57150">
            <a:solidFill>
              <a:schemeClr val="tx1"/>
            </a:solidFill>
            <a:miter lim="800000"/>
            <a:headEnd/>
            <a:tailEnd type="stealth" w="lg" len="lg"/>
          </a:ln>
          <a:effectLst/>
        </p:spPr>
        <p:txBody>
          <a:bodyPr wrap="none"/>
          <a:lstStyle/>
          <a:p>
            <a:r>
              <a:rPr lang="en-US" dirty="0">
                <a:latin typeface="+mn-lt"/>
              </a:rPr>
              <a:t> </a:t>
            </a:r>
          </a:p>
        </p:txBody>
      </p:sp>
      <p:sp>
        <p:nvSpPr>
          <p:cNvPr id="26" name="Line 12"/>
          <p:cNvSpPr>
            <a:spLocks noChangeShapeType="1"/>
          </p:cNvSpPr>
          <p:nvPr/>
        </p:nvSpPr>
        <p:spPr bwMode="auto">
          <a:xfrm>
            <a:off x="3887976" y="3542467"/>
            <a:ext cx="912624" cy="108198"/>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sp>
        <p:nvSpPr>
          <p:cNvPr id="27" name="Line 13"/>
          <p:cNvSpPr>
            <a:spLocks noChangeShapeType="1"/>
          </p:cNvSpPr>
          <p:nvPr/>
        </p:nvSpPr>
        <p:spPr bwMode="auto">
          <a:xfrm flipV="1">
            <a:off x="3826500" y="4293096"/>
            <a:ext cx="936000" cy="16549"/>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sp>
        <p:nvSpPr>
          <p:cNvPr id="28" name="Line 14"/>
          <p:cNvSpPr>
            <a:spLocks noChangeShapeType="1"/>
          </p:cNvSpPr>
          <p:nvPr/>
        </p:nvSpPr>
        <p:spPr bwMode="auto">
          <a:xfrm flipV="1">
            <a:off x="3887976" y="4831676"/>
            <a:ext cx="1115367" cy="303710"/>
          </a:xfrm>
          <a:prstGeom prst="line">
            <a:avLst/>
          </a:prstGeom>
          <a:noFill/>
          <a:ln w="57150">
            <a:solidFill>
              <a:schemeClr val="tx1"/>
            </a:solidFill>
            <a:miter lim="800000"/>
            <a:headEnd/>
            <a:tailEnd type="stealth" w="lg" len="lg"/>
          </a:ln>
          <a:effectLst/>
        </p:spPr>
        <p:txBody>
          <a:bodyPr wrap="none"/>
          <a:lstStyle/>
          <a:p>
            <a:endParaRPr lang="en-US">
              <a:latin typeface="+mn-lt"/>
            </a:endParaRPr>
          </a:p>
        </p:txBody>
      </p:sp>
      <p:grpSp>
        <p:nvGrpSpPr>
          <p:cNvPr id="4" name="Group 3"/>
          <p:cNvGrpSpPr>
            <a:grpSpLocks/>
          </p:cNvGrpSpPr>
          <p:nvPr/>
        </p:nvGrpSpPr>
        <p:grpSpPr bwMode="auto">
          <a:xfrm>
            <a:off x="4931771" y="2393032"/>
            <a:ext cx="3810000" cy="3124200"/>
            <a:chOff x="1709" y="1916"/>
            <a:chExt cx="2229" cy="1260"/>
          </a:xfrm>
        </p:grpSpPr>
        <p:sp>
          <p:nvSpPr>
            <p:cNvPr id="30" name="Oval 4"/>
            <p:cNvSpPr>
              <a:spLocks noChangeArrowheads="1"/>
            </p:cNvSpPr>
            <p:nvPr/>
          </p:nvSpPr>
          <p:spPr bwMode="blackWhite">
            <a:xfrm>
              <a:off x="1709" y="1916"/>
              <a:ext cx="2229" cy="1260"/>
            </a:xfrm>
            <a:prstGeom prst="ellipse">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anchor="ctr"/>
            <a:lstStyle/>
            <a:p>
              <a:pPr algn="ctr"/>
              <a:endParaRPr lang="en-US" sz="2400">
                <a:solidFill>
                  <a:schemeClr val="bg1"/>
                </a:solidFill>
                <a:latin typeface="+mn-lt"/>
              </a:endParaRPr>
            </a:p>
          </p:txBody>
        </p:sp>
        <p:sp>
          <p:nvSpPr>
            <p:cNvPr id="31" name="Oval 5"/>
            <p:cNvSpPr>
              <a:spLocks noChangeArrowheads="1"/>
            </p:cNvSpPr>
            <p:nvPr/>
          </p:nvSpPr>
          <p:spPr bwMode="blackWhite">
            <a:xfrm>
              <a:off x="1793" y="2072"/>
              <a:ext cx="2069" cy="950"/>
            </a:xfrm>
            <a:prstGeom prst="ellipse">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anchor="ctr"/>
            <a:lstStyle/>
            <a:p>
              <a:pPr algn="ctr"/>
              <a:r>
                <a:rPr lang="en-US" sz="3200" dirty="0">
                  <a:solidFill>
                    <a:srgbClr val="FFFFCC"/>
                  </a:solidFill>
                  <a:effectLst>
                    <a:outerShdw blurRad="38100" dist="38100" dir="2700000" algn="tl">
                      <a:srgbClr val="000000"/>
                    </a:outerShdw>
                  </a:effectLst>
                  <a:latin typeface="+mn-lt"/>
                </a:rPr>
                <a:t>Attractive</a:t>
              </a:r>
              <a:br>
                <a:rPr lang="en-US" sz="3200" dirty="0">
                  <a:solidFill>
                    <a:srgbClr val="FFFFCC"/>
                  </a:solidFill>
                  <a:effectLst>
                    <a:outerShdw blurRad="38100" dist="38100" dir="2700000" algn="tl">
                      <a:srgbClr val="000000"/>
                    </a:outerShdw>
                  </a:effectLst>
                  <a:latin typeface="+mn-lt"/>
                </a:rPr>
              </a:br>
              <a:r>
                <a:rPr lang="en-US" sz="3200" dirty="0">
                  <a:solidFill>
                    <a:srgbClr val="FFFFCC"/>
                  </a:solidFill>
                  <a:effectLst>
                    <a:outerShdw blurRad="38100" dist="38100" dir="2700000" algn="tl">
                      <a:srgbClr val="000000"/>
                    </a:outerShdw>
                  </a:effectLst>
                  <a:latin typeface="+mn-lt"/>
                </a:rPr>
                <a:t>industry</a:t>
              </a:r>
            </a:p>
          </p:txBody>
        </p:sp>
      </p:grpSp>
      <p:sp>
        <p:nvSpPr>
          <p:cNvPr id="29" name="TextBox 28"/>
          <p:cNvSpPr txBox="1"/>
          <p:nvPr/>
        </p:nvSpPr>
        <p:spPr>
          <a:xfrm>
            <a:off x="-36512" y="260648"/>
            <a:ext cx="9180512" cy="1200329"/>
          </a:xfrm>
          <a:prstGeom prst="rect">
            <a:avLst/>
          </a:prstGeom>
          <a:noFill/>
        </p:spPr>
        <p:txBody>
          <a:bodyPr wrap="square" rtlCol="0">
            <a:spAutoFit/>
          </a:bodyPr>
          <a:lstStyle/>
          <a:p>
            <a:pPr marL="0" lvl="1" algn="ctr"/>
            <a:r>
              <a:rPr lang="en-US" sz="3600" b="1" dirty="0">
                <a:latin typeface="+mn-lt"/>
              </a:rPr>
              <a:t>  INDUSTRY ENVIRONMENT ANALYSIS: </a:t>
            </a:r>
            <a:br>
              <a:rPr lang="en-US" sz="3600" b="1" dirty="0">
                <a:latin typeface="+mn-lt"/>
              </a:rPr>
            </a:br>
            <a:r>
              <a:rPr lang="en-US" sz="3600" b="1" dirty="0">
                <a:latin typeface="+mn-lt"/>
              </a:rPr>
              <a:t>THE FIVE FORCES OF COMPETITION MODEL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childTnLst>
                          </p:cTn>
                        </p:par>
                        <p:par>
                          <p:cTn id="36" fill="hold">
                            <p:stCondLst>
                              <p:cond delay="4000"/>
                            </p:stCondLst>
                            <p:childTnLst>
                              <p:par>
                                <p:cTn id="37" presetID="17" presetClass="entr" presetSubtype="10" fill="hold" grpId="0" nodeType="afterEffect">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000" fill="hold"/>
                                        <p:tgtEl>
                                          <p:spTgt spid="24"/>
                                        </p:tgtEl>
                                        <p:attrNameLst>
                                          <p:attrName>ppt_w</p:attrName>
                                        </p:attrNameLst>
                                      </p:cBhvr>
                                      <p:tavLst>
                                        <p:tav tm="0">
                                          <p:val>
                                            <p:fltVal val="0"/>
                                          </p:val>
                                        </p:tav>
                                        <p:tav tm="100000">
                                          <p:val>
                                            <p:strVal val="#ppt_w"/>
                                          </p:val>
                                        </p:tav>
                                      </p:tavLst>
                                    </p:anim>
                                    <p:anim calcmode="lin" valueType="num">
                                      <p:cBhvr>
                                        <p:cTn id="40" dur="1000" fill="hold"/>
                                        <p:tgtEl>
                                          <p:spTgt spid="24"/>
                                        </p:tgtEl>
                                        <p:attrNameLst>
                                          <p:attrName>ppt_h</p:attrName>
                                        </p:attrNameLst>
                                      </p:cBhvr>
                                      <p:tavLst>
                                        <p:tav tm="0">
                                          <p:val>
                                            <p:strVal val="#ppt_h"/>
                                          </p:val>
                                        </p:tav>
                                        <p:tav tm="100000">
                                          <p:val>
                                            <p:strVal val="#ppt_h"/>
                                          </p:val>
                                        </p:tav>
                                      </p:tavLst>
                                    </p:anim>
                                  </p:childTnLst>
                                </p:cTn>
                              </p:par>
                            </p:childTnLst>
                          </p:cTn>
                        </p:par>
                        <p:par>
                          <p:cTn id="41" fill="hold">
                            <p:stCondLst>
                              <p:cond delay="6000"/>
                            </p:stCondLst>
                            <p:childTnLst>
                              <p:par>
                                <p:cTn id="42" presetID="9"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dissolve">
                                      <p:cBhvr>
                                        <p:cTn id="4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21" grpId="0" autoUpdateAnimBg="0"/>
      <p:bldP spid="22" grpId="0" autoUpdateAnimBg="0"/>
      <p:bldP spid="23" grpId="0" autoUpdateAnimBg="0"/>
      <p:bldP spid="24" grpId="0" autoUpdateAnimBg="0"/>
      <p:bldP spid="25" grpId="0" animBg="1"/>
      <p:bldP spid="26" grpId="0" animBg="1"/>
      <p:bldP spid="27"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idx="4294967295"/>
          </p:nvPr>
        </p:nvSpPr>
        <p:spPr>
          <a:xfrm>
            <a:off x="2057400" y="0"/>
            <a:ext cx="7086600" cy="1295400"/>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5" name="TextBox 4"/>
          <p:cNvSpPr txBox="1"/>
          <p:nvPr/>
        </p:nvSpPr>
        <p:spPr>
          <a:xfrm>
            <a:off x="1524000" y="1"/>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6" name="TextBox 5"/>
          <p:cNvSpPr txBox="1"/>
          <p:nvPr/>
        </p:nvSpPr>
        <p:spPr>
          <a:xfrm>
            <a:off x="1676400" y="152401"/>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9" name="TextBox 8"/>
          <p:cNvSpPr txBox="1"/>
          <p:nvPr/>
        </p:nvSpPr>
        <p:spPr>
          <a:xfrm>
            <a:off x="1524000" y="0"/>
            <a:ext cx="7086600" cy="1754326"/>
          </a:xfrm>
          <a:prstGeom prst="rect">
            <a:avLst/>
          </a:prstGeom>
          <a:noFill/>
        </p:spPr>
        <p:txBody>
          <a:bodyPr wrap="square" rtlCol="0">
            <a:spAutoFit/>
          </a:bodyPr>
          <a:lstStyle/>
          <a:p>
            <a:pPr algn="ctr"/>
            <a:endParaRPr lang="en-US" sz="3600" b="1" dirty="0"/>
          </a:p>
          <a:p>
            <a:pPr algn="ctr"/>
            <a:r>
              <a:rPr lang="en-US" sz="3600" b="1" dirty="0"/>
              <a:t>   </a:t>
            </a:r>
          </a:p>
          <a:p>
            <a:pPr algn="ctr"/>
            <a:endParaRPr lang="en-US" sz="3600" b="1" dirty="0"/>
          </a:p>
        </p:txBody>
      </p:sp>
      <p:sp>
        <p:nvSpPr>
          <p:cNvPr id="14" name="Rectangle 13"/>
          <p:cNvSpPr/>
          <p:nvPr/>
        </p:nvSpPr>
        <p:spPr>
          <a:xfrm>
            <a:off x="1028700" y="190381"/>
            <a:ext cx="7086600" cy="646331"/>
          </a:xfrm>
          <a:prstGeom prst="rect">
            <a:avLst/>
          </a:prstGeom>
        </p:spPr>
        <p:txBody>
          <a:bodyPr wrap="square">
            <a:spAutoFit/>
          </a:bodyPr>
          <a:lstStyle/>
          <a:p>
            <a:pPr algn="ctr"/>
            <a:r>
              <a:rPr lang="en-US" sz="3600" b="1" dirty="0">
                <a:latin typeface="+mj-lt"/>
                <a:cs typeface="Arial" pitchFamily="34" charset="0"/>
              </a:rPr>
              <a:t>KNOWLEDGE OBJECTIVES</a:t>
            </a:r>
          </a:p>
        </p:txBody>
      </p:sp>
      <p:graphicFrame>
        <p:nvGraphicFramePr>
          <p:cNvPr id="15" name="Content Placeholder 6"/>
          <p:cNvGraphicFramePr>
            <a:graphicFrameLocks/>
          </p:cNvGraphicFramePr>
          <p:nvPr>
            <p:extLst>
              <p:ext uri="{D42A27DB-BD31-4B8C-83A1-F6EECF244321}">
                <p14:modId xmlns:p14="http://schemas.microsoft.com/office/powerpoint/2010/main" val="3130656991"/>
              </p:ext>
            </p:extLst>
          </p:nvPr>
        </p:nvGraphicFramePr>
        <p:xfrm>
          <a:off x="755576" y="908720"/>
          <a:ext cx="7560840" cy="4725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3563888" y="1319555"/>
            <a:ext cx="5486400" cy="4557717"/>
          </a:xfrm>
          <a:solidFill>
            <a:srgbClr val="FFFFFF"/>
          </a:solidFill>
        </p:spPr>
        <p:txBody>
          <a:bodyPr>
            <a:noAutofit/>
          </a:bodyPr>
          <a:lstStyle/>
          <a:p>
            <a:pPr marL="0" indent="3175">
              <a:spcBef>
                <a:spcPts val="0"/>
              </a:spcBef>
              <a:buNone/>
            </a:pPr>
            <a:r>
              <a:rPr lang="en-US" sz="2400" b="1" dirty="0">
                <a:latin typeface="+mn-lt"/>
              </a:rPr>
              <a:t>Strategic group defined</a:t>
            </a:r>
          </a:p>
          <a:p>
            <a:pPr>
              <a:spcBef>
                <a:spcPts val="0"/>
              </a:spcBef>
            </a:pPr>
            <a:r>
              <a:rPr lang="en-US" sz="2400" dirty="0">
                <a:latin typeface="+mn-lt"/>
              </a:rPr>
              <a:t>A set of firms </a:t>
            </a:r>
            <a:r>
              <a:rPr lang="en-US" sz="2400" dirty="0" err="1">
                <a:latin typeface="+mn-lt"/>
              </a:rPr>
              <a:t>emphasising</a:t>
            </a:r>
            <a:r>
              <a:rPr lang="en-US" sz="2400" dirty="0">
                <a:latin typeface="+mn-lt"/>
              </a:rPr>
              <a:t> similar strategic dimensions and using similar strategies</a:t>
            </a:r>
          </a:p>
          <a:p>
            <a:pPr>
              <a:spcBef>
                <a:spcPts val="0"/>
              </a:spcBef>
            </a:pPr>
            <a:r>
              <a:rPr lang="en-US" sz="2400" dirty="0">
                <a:latin typeface="+mn-lt"/>
              </a:rPr>
              <a:t>Greater competition within a strategic group than between strategic groups </a:t>
            </a:r>
          </a:p>
          <a:p>
            <a:pPr>
              <a:spcBef>
                <a:spcPts val="0"/>
              </a:spcBef>
              <a:spcAft>
                <a:spcPts val="600"/>
              </a:spcAft>
            </a:pPr>
            <a:r>
              <a:rPr lang="en-US" sz="2400" dirty="0">
                <a:latin typeface="+mn-lt"/>
              </a:rPr>
              <a:t>More heterogeneity in the performance of firms within strategic groups</a:t>
            </a:r>
          </a:p>
          <a:p>
            <a:pPr marL="690563" indent="-346075">
              <a:spcBef>
                <a:spcPts val="0"/>
              </a:spcBef>
              <a:buFont typeface="Calibri" pitchFamily="34" charset="0"/>
              <a:buChar char="–"/>
            </a:pPr>
            <a:r>
              <a:rPr lang="en-US" sz="2400" dirty="0">
                <a:latin typeface="+mn-lt"/>
              </a:rPr>
              <a:t>Similar market positions</a:t>
            </a:r>
          </a:p>
          <a:p>
            <a:pPr marL="690563" indent="-346075">
              <a:spcBef>
                <a:spcPts val="0"/>
              </a:spcBef>
              <a:buFont typeface="Calibri" pitchFamily="34" charset="0"/>
              <a:buChar char="–"/>
            </a:pPr>
            <a:r>
              <a:rPr lang="en-US" sz="2400" dirty="0">
                <a:latin typeface="+mn-lt"/>
              </a:rPr>
              <a:t>Similar products</a:t>
            </a:r>
          </a:p>
          <a:p>
            <a:pPr marL="690563" indent="-346075">
              <a:spcBef>
                <a:spcPts val="0"/>
              </a:spcBef>
              <a:buFont typeface="Calibri" pitchFamily="34" charset="0"/>
              <a:buChar char="–"/>
            </a:pPr>
            <a:r>
              <a:rPr lang="en-US" sz="2400" dirty="0">
                <a:latin typeface="+mn-lt"/>
              </a:rPr>
              <a:t>Similar strategic actions </a:t>
            </a:r>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sp>
        <p:nvSpPr>
          <p:cNvPr id="4099" name="AutoShape 3"/>
          <p:cNvSpPr>
            <a:spLocks noChangeAspect="1" noChangeArrowheads="1" noTextEdit="1"/>
          </p:cNvSpPr>
          <p:nvPr/>
        </p:nvSpPr>
        <p:spPr bwMode="auto">
          <a:xfrm>
            <a:off x="6096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3" name="TextBox 12"/>
          <p:cNvSpPr txBox="1"/>
          <p:nvPr/>
        </p:nvSpPr>
        <p:spPr>
          <a:xfrm>
            <a:off x="0" y="68431"/>
            <a:ext cx="9144000" cy="1200329"/>
          </a:xfrm>
          <a:prstGeom prst="rect">
            <a:avLst/>
          </a:prstGeom>
          <a:noFill/>
        </p:spPr>
        <p:txBody>
          <a:bodyPr wrap="square" rtlCol="0">
            <a:spAutoFit/>
          </a:bodyPr>
          <a:lstStyle/>
          <a:p>
            <a:pPr algn="ctr"/>
            <a:r>
              <a:rPr lang="en-US" sz="3600" b="1" dirty="0">
                <a:latin typeface="+mj-lt"/>
              </a:rPr>
              <a:t>  INDUSTRY ENVIRONMENT ANALYSIS: STRATEGIC GROUPS</a:t>
            </a:r>
          </a:p>
        </p:txBody>
      </p:sp>
      <p:graphicFrame>
        <p:nvGraphicFramePr>
          <p:cNvPr id="10" name="Diagram 9"/>
          <p:cNvGraphicFramePr/>
          <p:nvPr>
            <p:extLst>
              <p:ext uri="{D42A27DB-BD31-4B8C-83A1-F6EECF244321}">
                <p14:modId xmlns:p14="http://schemas.microsoft.com/office/powerpoint/2010/main" val="1425842981"/>
              </p:ext>
            </p:extLst>
          </p:nvPr>
        </p:nvGraphicFramePr>
        <p:xfrm>
          <a:off x="107504" y="1319555"/>
          <a:ext cx="3240360" cy="43416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Graphic spid="10" grpId="0">
        <p:bldAsOne/>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3568" y="1668016"/>
            <a:ext cx="7632848" cy="4137248"/>
          </a:xfrm>
          <a:solidFill>
            <a:srgbClr val="FFFFFF"/>
          </a:solidFill>
        </p:spPr>
        <p:txBody>
          <a:bodyPr>
            <a:normAutofit/>
          </a:bodyPr>
          <a:lstStyle/>
          <a:p>
            <a:pPr>
              <a:spcBef>
                <a:spcPts val="0"/>
              </a:spcBef>
              <a:buNone/>
            </a:pPr>
            <a:r>
              <a:rPr lang="en-US" sz="2600" b="1" dirty="0">
                <a:latin typeface="+mn-lt"/>
              </a:rPr>
              <a:t>Strategic dimensions</a:t>
            </a:r>
          </a:p>
          <a:p>
            <a:pPr marL="457200" lvl="1" indent="-457200">
              <a:spcBef>
                <a:spcPts val="0"/>
              </a:spcBef>
              <a:buFont typeface="Arial" pitchFamily="34" charset="0"/>
              <a:buChar char="•"/>
            </a:pPr>
            <a:r>
              <a:rPr lang="en-US" sz="2600" dirty="0">
                <a:latin typeface="+mn-lt"/>
              </a:rPr>
              <a:t>Extent of technological leadership</a:t>
            </a:r>
          </a:p>
          <a:p>
            <a:pPr marL="457200" lvl="1" indent="-457200">
              <a:spcBef>
                <a:spcPts val="0"/>
              </a:spcBef>
              <a:buFont typeface="Arial" pitchFamily="34" charset="0"/>
              <a:buChar char="•"/>
            </a:pPr>
            <a:r>
              <a:rPr lang="en-US" sz="2600" dirty="0">
                <a:latin typeface="+mn-lt"/>
              </a:rPr>
              <a:t>Product quality</a:t>
            </a:r>
          </a:p>
          <a:p>
            <a:pPr marL="457200" lvl="1" indent="-457200">
              <a:spcBef>
                <a:spcPts val="0"/>
              </a:spcBef>
              <a:buFont typeface="Arial" pitchFamily="34" charset="0"/>
              <a:buChar char="•"/>
            </a:pPr>
            <a:r>
              <a:rPr lang="en-US" sz="2600" dirty="0">
                <a:latin typeface="+mn-lt"/>
              </a:rPr>
              <a:t>Pricing policies</a:t>
            </a:r>
          </a:p>
          <a:p>
            <a:pPr marL="457200" lvl="1" indent="-457200">
              <a:spcBef>
                <a:spcPts val="0"/>
              </a:spcBef>
              <a:buFont typeface="Arial" pitchFamily="34" charset="0"/>
              <a:buChar char="•"/>
            </a:pPr>
            <a:r>
              <a:rPr lang="en-US" sz="2600" dirty="0">
                <a:latin typeface="+mn-lt"/>
              </a:rPr>
              <a:t>Distribution channels</a:t>
            </a:r>
          </a:p>
          <a:p>
            <a:pPr marL="457200" lvl="1" indent="-457200">
              <a:spcBef>
                <a:spcPts val="0"/>
              </a:spcBef>
              <a:buFont typeface="Arial" pitchFamily="34" charset="0"/>
              <a:buChar char="•"/>
            </a:pPr>
            <a:r>
              <a:rPr lang="en-US" sz="2600" dirty="0">
                <a:latin typeface="+mn-lt"/>
              </a:rPr>
              <a:t>Customer service</a:t>
            </a:r>
          </a:p>
        </p:txBody>
      </p:sp>
      <p:sp>
        <p:nvSpPr>
          <p:cNvPr id="5" name="TextBox 4"/>
          <p:cNvSpPr txBox="1"/>
          <p:nvPr/>
        </p:nvSpPr>
        <p:spPr>
          <a:xfrm>
            <a:off x="0" y="68431"/>
            <a:ext cx="9144000" cy="1200329"/>
          </a:xfrm>
          <a:prstGeom prst="rect">
            <a:avLst/>
          </a:prstGeom>
          <a:noFill/>
        </p:spPr>
        <p:txBody>
          <a:bodyPr wrap="square" rtlCol="0">
            <a:spAutoFit/>
          </a:bodyPr>
          <a:lstStyle/>
          <a:p>
            <a:pPr algn="ctr"/>
            <a:r>
              <a:rPr lang="en-US" sz="3600" b="1" dirty="0">
                <a:latin typeface="+mj-lt"/>
              </a:rPr>
              <a:t>  INDUSTRY ENVIRONMENT ANALYSIS: STRATEGIC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par>
                                <p:cTn id="12" presetID="5" presetClass="entr" presetSubtype="1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heckerboard(across)">
                                      <p:cBhvr>
                                        <p:cTn id="14" dur="500"/>
                                        <p:tgtEl>
                                          <p:spTgt spid="3">
                                            <p:txEl>
                                              <p:pRg st="1" end="1"/>
                                            </p:txEl>
                                          </p:spTgt>
                                        </p:tgtEl>
                                      </p:cBhvr>
                                    </p:animEffect>
                                  </p:childTnLst>
                                </p:cTn>
                              </p:par>
                            </p:childTnLst>
                          </p:cTn>
                        </p:par>
                        <p:par>
                          <p:cTn id="15" fill="hold">
                            <p:stCondLst>
                              <p:cond delay="1000"/>
                            </p:stCondLst>
                            <p:childTnLst>
                              <p:par>
                                <p:cTn id="16" presetID="5" presetClass="entr" presetSubtype="10"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heckerboard(across)">
                                      <p:cBhvr>
                                        <p:cTn id="18" dur="500"/>
                                        <p:tgtEl>
                                          <p:spTgt spid="3">
                                            <p:txEl>
                                              <p:pRg st="2" end="2"/>
                                            </p:txEl>
                                          </p:spTgt>
                                        </p:tgtEl>
                                      </p:cBhvr>
                                    </p:animEffect>
                                  </p:childTnLst>
                                </p:cTn>
                              </p:par>
                            </p:childTnLst>
                          </p:cTn>
                        </p:par>
                        <p:par>
                          <p:cTn id="19" fill="hold">
                            <p:stCondLst>
                              <p:cond delay="1500"/>
                            </p:stCondLst>
                            <p:childTnLst>
                              <p:par>
                                <p:cTn id="20" presetID="5" presetClass="entr" presetSubtype="1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par>
                          <p:cTn id="23" fill="hold">
                            <p:stCondLst>
                              <p:cond delay="2000"/>
                            </p:stCondLst>
                            <p:childTnLst>
                              <p:par>
                                <p:cTn id="24" presetID="5" presetClass="entr" presetSubtype="10" fill="hold" grpId="0"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checkerboard(across)">
                                      <p:cBhvr>
                                        <p:cTn id="26" dur="500"/>
                                        <p:tgtEl>
                                          <p:spTgt spid="3">
                                            <p:txEl>
                                              <p:pRg st="4" end="4"/>
                                            </p:txEl>
                                          </p:spTgt>
                                        </p:tgtEl>
                                      </p:cBhvr>
                                    </p:animEffect>
                                  </p:childTnLst>
                                </p:cTn>
                              </p:par>
                            </p:childTnLst>
                          </p:cTn>
                        </p:par>
                        <p:par>
                          <p:cTn id="27" fill="hold">
                            <p:stCondLst>
                              <p:cond delay="2500"/>
                            </p:stCondLst>
                            <p:childTnLst>
                              <p:par>
                                <p:cTn id="28" presetID="5" presetClass="entr" presetSubtype="10"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checkerboard(across)">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3568" y="1524000"/>
            <a:ext cx="7632848" cy="4137248"/>
          </a:xfrm>
          <a:solidFill>
            <a:srgbClr val="FFFFFF"/>
          </a:solidFill>
        </p:spPr>
        <p:txBody>
          <a:bodyPr>
            <a:normAutofit/>
          </a:bodyPr>
          <a:lstStyle/>
          <a:p>
            <a:pPr marL="0" lvl="1" indent="0">
              <a:spcBef>
                <a:spcPts val="0"/>
              </a:spcBef>
              <a:buNone/>
            </a:pPr>
            <a:r>
              <a:rPr lang="en-US" sz="2600" b="1" dirty="0">
                <a:latin typeface="+mn-lt"/>
              </a:rPr>
              <a:t>Implications</a:t>
            </a:r>
          </a:p>
          <a:p>
            <a:pPr marL="457200" lvl="1" indent="-457200">
              <a:spcBef>
                <a:spcPts val="0"/>
              </a:spcBef>
              <a:buFont typeface="Arial" pitchFamily="34" charset="0"/>
              <a:buChar char="•"/>
            </a:pPr>
            <a:r>
              <a:rPr lang="en-US" sz="2600" dirty="0">
                <a:latin typeface="+mn-lt"/>
              </a:rPr>
              <a:t>Firms within a strategic group are direct competitors (offer similar products). Thus, rivalry can be intense, and the greater the rivalry the greater the threat to each firm’s profitability.</a:t>
            </a:r>
          </a:p>
          <a:p>
            <a:pPr marL="457200" lvl="2" indent="-457200">
              <a:spcBef>
                <a:spcPts val="0"/>
              </a:spcBef>
            </a:pPr>
            <a:r>
              <a:rPr lang="en-US" sz="2600" dirty="0">
                <a:latin typeface="+mn-lt"/>
              </a:rPr>
              <a:t>The strengths of the five forces differ across strategic groups.</a:t>
            </a:r>
          </a:p>
          <a:p>
            <a:pPr marL="457200" lvl="2" indent="-457200">
              <a:spcBef>
                <a:spcPts val="0"/>
              </a:spcBef>
            </a:pPr>
            <a:r>
              <a:rPr lang="en-US" sz="2600" dirty="0">
                <a:latin typeface="+mn-lt"/>
              </a:rPr>
              <a:t>The closer the strategic groups are in terms of strategy, the greater the likelihood of rivalry.</a:t>
            </a:r>
          </a:p>
        </p:txBody>
      </p:sp>
      <p:sp>
        <p:nvSpPr>
          <p:cNvPr id="5" name="TextBox 4"/>
          <p:cNvSpPr txBox="1"/>
          <p:nvPr/>
        </p:nvSpPr>
        <p:spPr>
          <a:xfrm>
            <a:off x="0" y="68431"/>
            <a:ext cx="9144000" cy="1200329"/>
          </a:xfrm>
          <a:prstGeom prst="rect">
            <a:avLst/>
          </a:prstGeom>
          <a:noFill/>
        </p:spPr>
        <p:txBody>
          <a:bodyPr wrap="square" rtlCol="0">
            <a:spAutoFit/>
          </a:bodyPr>
          <a:lstStyle/>
          <a:p>
            <a:pPr algn="ctr"/>
            <a:r>
              <a:rPr lang="en-US" sz="3600" b="1" dirty="0">
                <a:latin typeface="+mj-lt"/>
              </a:rPr>
              <a:t>  INDUSTRY ENVIRONMENT ANALYSIS: STRATEGIC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251520" y="1346448"/>
            <a:ext cx="8784976" cy="4890864"/>
          </a:xfrm>
          <a:noFill/>
        </p:spPr>
        <p:txBody>
          <a:bodyPr>
            <a:noAutofit/>
          </a:bodyPr>
          <a:lstStyle/>
          <a:p>
            <a:pPr marL="396875" lvl="1" indent="-342900">
              <a:buFont typeface="Arial" pitchFamily="34" charset="0"/>
              <a:buChar char="•"/>
            </a:pPr>
            <a:r>
              <a:rPr lang="en-US" sz="2200" dirty="0">
                <a:latin typeface="+mn-lt"/>
              </a:rPr>
              <a:t>Data and information a firm gathers to better understand and anticipate competitors' objectives, strategies, assumptions and capabilities </a:t>
            </a:r>
          </a:p>
          <a:p>
            <a:pPr marL="396875" lvl="1" indent="-342900">
              <a:buFont typeface="Arial" pitchFamily="34" charset="0"/>
              <a:buChar char="•"/>
            </a:pPr>
            <a:r>
              <a:rPr lang="en-US" sz="2200" dirty="0">
                <a:latin typeface="+mn-lt"/>
              </a:rPr>
              <a:t>The ethical and legal gathering of needed information and data that provides insight into:</a:t>
            </a:r>
          </a:p>
          <a:p>
            <a:pPr lvl="1">
              <a:buFont typeface="Calibri" pitchFamily="34" charset="0"/>
              <a:buChar char="–"/>
            </a:pPr>
            <a:r>
              <a:rPr lang="en-US" sz="2200" dirty="0">
                <a:latin typeface="+mn-lt"/>
              </a:rPr>
              <a:t>what drives competitors, as shown by an </a:t>
            </a:r>
            <a:r>
              <a:rPr lang="en-US" sz="2200" dirty="0" err="1">
                <a:latin typeface="+mn-lt"/>
              </a:rPr>
              <a:t>organisation’s</a:t>
            </a:r>
            <a:r>
              <a:rPr lang="en-US" sz="2200" dirty="0">
                <a:latin typeface="+mn-lt"/>
              </a:rPr>
              <a:t> future objectives</a:t>
            </a:r>
          </a:p>
          <a:p>
            <a:pPr lvl="1">
              <a:buFont typeface="Calibri" pitchFamily="34" charset="0"/>
              <a:buChar char="–"/>
            </a:pPr>
            <a:r>
              <a:rPr lang="en-US" sz="2200" dirty="0">
                <a:latin typeface="+mn-lt"/>
              </a:rPr>
              <a:t>what a competitor is doing and can do, as revealed in an </a:t>
            </a:r>
            <a:r>
              <a:rPr lang="en-US" sz="2200" dirty="0" err="1">
                <a:latin typeface="+mn-lt"/>
              </a:rPr>
              <a:t>organisation’s</a:t>
            </a:r>
            <a:r>
              <a:rPr lang="en-US" sz="2200" dirty="0">
                <a:latin typeface="+mn-lt"/>
              </a:rPr>
              <a:t> current strategy</a:t>
            </a:r>
          </a:p>
          <a:p>
            <a:pPr lvl="1">
              <a:buFont typeface="Calibri" pitchFamily="34" charset="0"/>
              <a:buChar char="–"/>
            </a:pPr>
            <a:r>
              <a:rPr lang="en-US" sz="2200" dirty="0">
                <a:latin typeface="+mn-lt"/>
              </a:rPr>
              <a:t>what a competitor believes about the industry, as shown in an </a:t>
            </a:r>
            <a:r>
              <a:rPr lang="en-US" sz="2200" dirty="0" err="1">
                <a:latin typeface="+mn-lt"/>
              </a:rPr>
              <a:t>organisation’s</a:t>
            </a:r>
            <a:r>
              <a:rPr lang="en-US" sz="2200" dirty="0">
                <a:latin typeface="+mn-lt"/>
              </a:rPr>
              <a:t> assumptions</a:t>
            </a:r>
          </a:p>
          <a:p>
            <a:pPr lvl="1">
              <a:buFont typeface="Calibri" pitchFamily="34" charset="0"/>
              <a:buChar char="–"/>
            </a:pPr>
            <a:r>
              <a:rPr lang="en-US" sz="2200" dirty="0">
                <a:latin typeface="+mn-lt"/>
              </a:rPr>
              <a:t>what a competitor’s capabilities are, as shown by an </a:t>
            </a:r>
            <a:r>
              <a:rPr lang="en-US" sz="2200" dirty="0" err="1">
                <a:latin typeface="+mn-lt"/>
              </a:rPr>
              <a:t>organisation’s</a:t>
            </a:r>
            <a:r>
              <a:rPr lang="en-US" sz="2200" dirty="0">
                <a:latin typeface="+mn-lt"/>
              </a:rPr>
              <a:t> strengths and weaknesses</a:t>
            </a:r>
          </a:p>
        </p:txBody>
      </p:sp>
      <p:sp>
        <p:nvSpPr>
          <p:cNvPr id="13" name="TextBox 12"/>
          <p:cNvSpPr txBox="1"/>
          <p:nvPr/>
        </p:nvSpPr>
        <p:spPr>
          <a:xfrm>
            <a:off x="0" y="0"/>
            <a:ext cx="9144000" cy="1200329"/>
          </a:xfrm>
          <a:prstGeom prst="rect">
            <a:avLst/>
          </a:prstGeom>
          <a:noFill/>
        </p:spPr>
        <p:txBody>
          <a:bodyPr wrap="square" rtlCol="0">
            <a:spAutoFit/>
          </a:bodyPr>
          <a:lstStyle/>
          <a:p>
            <a:pPr algn="ctr"/>
            <a:r>
              <a:rPr lang="en-US" sz="3600" b="1" dirty="0">
                <a:latin typeface="+mj-lt"/>
              </a:rPr>
              <a:t>COMPETITOR ANALYSIS: </a:t>
            </a:r>
            <a:br>
              <a:rPr lang="en-US" sz="3600" b="1" dirty="0">
                <a:latin typeface="+mj-lt"/>
              </a:rPr>
            </a:br>
            <a:r>
              <a:rPr lang="en-US" sz="3600" b="1" dirty="0">
                <a:latin typeface="+mj-lt"/>
              </a:rPr>
              <a:t>COMPETITOR INTELLIGENCE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par>
                                <p:cTn id="12" presetID="3" presetClass="entr" presetSubtype="10" fill="hold" nodeType="with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blinds(horizontal)">
                                      <p:cBhvr>
                                        <p:cTn id="14" dur="500"/>
                                        <p:tgtEl>
                                          <p:spTgt spid="3">
                                            <p:txEl>
                                              <p:pRg st="5" end="5"/>
                                            </p:txEl>
                                          </p:spTgt>
                                        </p:tgtEl>
                                      </p:cBhvr>
                                    </p:animEffect>
                                  </p:childTnLst>
                                </p:cTn>
                              </p:par>
                              <p:par>
                                <p:cTn id="15" presetID="3" presetClass="entr" presetSubtype="1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sp>
        <p:nvSpPr>
          <p:cNvPr id="4099" name="AutoShape 3"/>
          <p:cNvSpPr>
            <a:spLocks noChangeAspect="1" noChangeArrowheads="1" noTextEdit="1"/>
          </p:cNvSpPr>
          <p:nvPr/>
        </p:nvSpPr>
        <p:spPr bwMode="auto">
          <a:xfrm>
            <a:off x="609600" y="16764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1600" dirty="0"/>
          </a:p>
          <a:p>
            <a:pPr algn="just"/>
            <a:r>
              <a:rPr lang="en-US" sz="2400" b="1" dirty="0">
                <a:ln w="18000">
                  <a:solidFill>
                    <a:schemeClr val="accent2">
                      <a:satMod val="140000"/>
                    </a:schemeClr>
                  </a:solidFill>
                  <a:prstDash val="solid"/>
                  <a:miter lim="800000"/>
                </a:ln>
                <a:solidFill>
                  <a:srgbClr val="733088"/>
                </a:solidFill>
                <a:effectLst>
                  <a:outerShdw blurRad="25500" dist="23000" dir="7020000" algn="tl">
                    <a:srgbClr val="000000">
                      <a:alpha val="50000"/>
                    </a:srgbClr>
                  </a:outerShdw>
                </a:effectLst>
                <a:cs typeface="Arial"/>
              </a:rPr>
              <a:t> </a:t>
            </a:r>
            <a:r>
              <a:rPr lang="en-US" sz="2400" dirty="0">
                <a:latin typeface="+mj-lt"/>
              </a:rPr>
              <a:t>                                                  </a:t>
            </a:r>
          </a:p>
          <a:p>
            <a:endParaRPr lang="en-US" sz="2400" b="1" dirty="0"/>
          </a:p>
          <a:p>
            <a:r>
              <a:rPr lang="en-US" sz="2400" dirty="0"/>
              <a:t> </a:t>
            </a:r>
            <a:endParaRPr lang="en-US" b="1" dirty="0"/>
          </a:p>
          <a:p>
            <a:endParaRPr lang="en-US" dirty="0"/>
          </a:p>
          <a:p>
            <a:endParaRPr lang="en-US" dirty="0"/>
          </a:p>
        </p:txBody>
      </p:sp>
      <p:sp>
        <p:nvSpPr>
          <p:cNvPr id="15" name="Rectangle 2"/>
          <p:cNvSpPr txBox="1">
            <a:spLocks noChangeArrowheads="1"/>
          </p:cNvSpPr>
          <p:nvPr/>
        </p:nvSpPr>
        <p:spPr>
          <a:xfrm>
            <a:off x="0" y="1340768"/>
            <a:ext cx="1524000" cy="1904400"/>
          </a:xfrm>
          <a:prstGeom prst="rect">
            <a:avLst/>
          </a:prstGeom>
          <a:solidFill>
            <a:schemeClr val="tx1"/>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j-lt"/>
                <a:ea typeface="+mj-ea"/>
                <a:cs typeface="+mj-cs"/>
              </a:rPr>
              <a:t>FIGURE  </a:t>
            </a:r>
            <a:r>
              <a:rPr kumimoji="0" lang="en-US" sz="1600" u="none" strike="noStrike" kern="1200" cap="none" spc="0" normalizeH="0" baseline="0" noProof="0" dirty="0">
                <a:ln>
                  <a:noFill/>
                </a:ln>
                <a:solidFill>
                  <a:schemeClr val="bg1"/>
                </a:solidFill>
                <a:effectLst/>
                <a:uLnTx/>
                <a:uFillTx/>
                <a:latin typeface="+mj-lt"/>
                <a:ea typeface="+mj-ea"/>
                <a:cs typeface="+mj-cs"/>
              </a:rPr>
              <a:t>2.3</a:t>
            </a:r>
            <a:r>
              <a:rPr kumimoji="0" lang="en-US" sz="1600" i="1" u="none" strike="noStrike" kern="1200" cap="none" spc="0" normalizeH="0" baseline="0" noProof="0" dirty="0">
                <a:ln>
                  <a:noFill/>
                </a:ln>
                <a:solidFill>
                  <a:schemeClr val="bg1"/>
                </a:solidFill>
                <a:effectLst/>
                <a:uLnTx/>
                <a:uFillTx/>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000" i="1" u="none" strike="noStrike" kern="1200" cap="none" spc="0" normalizeH="0" baseline="0" noProof="0" dirty="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600" b="1" i="0" u="none" strike="noStrike" kern="1200" cap="none" spc="0" normalizeH="0" baseline="0" noProof="0" dirty="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mj-lt"/>
                <a:ea typeface="+mj-ea"/>
                <a:cs typeface="+mj-cs"/>
              </a:rPr>
              <a:t>COMPETITOR ANALYSIS COMPONENTS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600" b="1" i="0" u="none" strike="noStrike" kern="1200" cap="none" spc="0" normalizeH="0" baseline="0" noProof="0" dirty="0">
              <a:ln>
                <a:noFill/>
              </a:ln>
              <a:solidFill>
                <a:schemeClr val="bg1"/>
              </a:solidFill>
              <a:effectLst/>
              <a:uLnTx/>
              <a:uFillTx/>
              <a:latin typeface="+mj-lt"/>
              <a:ea typeface="+mj-ea"/>
              <a:cs typeface="+mj-cs"/>
            </a:endParaRPr>
          </a:p>
        </p:txBody>
      </p:sp>
      <p:sp>
        <p:nvSpPr>
          <p:cNvPr id="19" name="Line 5"/>
          <p:cNvSpPr>
            <a:spLocks noChangeShapeType="1"/>
          </p:cNvSpPr>
          <p:nvPr/>
        </p:nvSpPr>
        <p:spPr bwMode="auto">
          <a:xfrm rot="120000" flipV="1">
            <a:off x="0" y="1844533"/>
            <a:ext cx="1524000" cy="45719"/>
          </a:xfrm>
          <a:prstGeom prst="line">
            <a:avLst/>
          </a:prstGeom>
          <a:noFill/>
          <a:ln w="57150">
            <a:solidFill>
              <a:schemeClr val="bg1"/>
            </a:solidFill>
            <a:round/>
            <a:headEnd/>
            <a:tailEnd/>
          </a:ln>
          <a:effectLst/>
        </p:spPr>
        <p:txBody>
          <a:bodyPr/>
          <a:lstStyle/>
          <a:p>
            <a:endParaRPr lang="en-US"/>
          </a:p>
        </p:txBody>
      </p:sp>
      <p:pic>
        <p:nvPicPr>
          <p:cNvPr id="4098" name="Picture 2"/>
          <p:cNvPicPr>
            <a:picLocks noChangeAspect="1" noChangeArrowheads="1"/>
          </p:cNvPicPr>
          <p:nvPr/>
        </p:nvPicPr>
        <p:blipFill>
          <a:blip r:embed="rId2"/>
          <a:srcRect/>
          <a:stretch>
            <a:fillRect/>
          </a:stretch>
        </p:blipFill>
        <p:spPr bwMode="auto">
          <a:xfrm>
            <a:off x="1823163" y="457200"/>
            <a:ext cx="6863637" cy="5019675"/>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201488" y="968896"/>
            <a:ext cx="8763000" cy="1524000"/>
          </a:xfrm>
          <a:solidFill>
            <a:srgbClr val="FFFFFF"/>
          </a:solidFill>
        </p:spPr>
        <p:txBody>
          <a:bodyPr>
            <a:normAutofit/>
          </a:bodyPr>
          <a:lstStyle/>
          <a:p>
            <a:pPr marL="0">
              <a:spcBef>
                <a:spcPts val="0"/>
              </a:spcBef>
              <a:buNone/>
            </a:pPr>
            <a:r>
              <a:rPr lang="en-US" sz="2000" b="1" dirty="0" err="1">
                <a:latin typeface="+mn-lt"/>
              </a:rPr>
              <a:t>Complementors</a:t>
            </a:r>
            <a:r>
              <a:rPr lang="en-US" sz="2000" b="1" dirty="0">
                <a:latin typeface="+mn-lt"/>
              </a:rPr>
              <a:t>:</a:t>
            </a:r>
            <a:r>
              <a:rPr lang="en-US" sz="2000" dirty="0">
                <a:latin typeface="+mn-lt"/>
              </a:rPr>
              <a:t> The network of companies that sell complementary products or services or that are compatible with the focal firm’s own product or service. </a:t>
            </a:r>
            <a:r>
              <a:rPr lang="en-US" sz="2000" dirty="0" err="1">
                <a:latin typeface="+mn-lt"/>
              </a:rPr>
              <a:t>Complementors</a:t>
            </a:r>
            <a:r>
              <a:rPr lang="en-US" sz="2000" dirty="0">
                <a:latin typeface="+mn-lt"/>
              </a:rPr>
              <a:t> expand the set of competitors that firms must evaluate when completing a competitor analysis</a:t>
            </a:r>
          </a:p>
        </p:txBody>
      </p:sp>
      <p:sp>
        <p:nvSpPr>
          <p:cNvPr id="6" name="TextBox 5"/>
          <p:cNvSpPr txBox="1"/>
          <p:nvPr/>
        </p:nvSpPr>
        <p:spPr>
          <a:xfrm>
            <a:off x="152400" y="457200"/>
            <a:ext cx="8458200" cy="646331"/>
          </a:xfrm>
          <a:prstGeom prst="rect">
            <a:avLst/>
          </a:prstGeom>
          <a:noFill/>
        </p:spPr>
        <p:txBody>
          <a:bodyPr wrap="square" rtlCol="0">
            <a:spAutoFit/>
          </a:bodyPr>
          <a:lstStyle/>
          <a:p>
            <a:pPr algn="ctr"/>
            <a:r>
              <a:rPr lang="en-US" sz="3600" b="1" dirty="0"/>
              <a:t> </a:t>
            </a:r>
          </a:p>
        </p:txBody>
      </p:sp>
      <p:sp>
        <p:nvSpPr>
          <p:cNvPr id="13" name="TextBox 12"/>
          <p:cNvSpPr txBox="1"/>
          <p:nvPr/>
        </p:nvSpPr>
        <p:spPr>
          <a:xfrm>
            <a:off x="0" y="190381"/>
            <a:ext cx="9144000" cy="646331"/>
          </a:xfrm>
          <a:prstGeom prst="rect">
            <a:avLst/>
          </a:prstGeom>
          <a:noFill/>
        </p:spPr>
        <p:txBody>
          <a:bodyPr wrap="square" rtlCol="0">
            <a:spAutoFit/>
          </a:bodyPr>
          <a:lstStyle/>
          <a:p>
            <a:pPr marL="804863" indent="-804863" algn="ctr"/>
            <a:r>
              <a:rPr lang="en-US" sz="3600" b="1" dirty="0">
                <a:latin typeface="+mj-lt"/>
              </a:rPr>
              <a:t>COMPETITOR ANALYSIS: COMPLEMENTORS</a:t>
            </a:r>
          </a:p>
        </p:txBody>
      </p:sp>
      <p:graphicFrame>
        <p:nvGraphicFramePr>
          <p:cNvPr id="11" name="Diagram 10"/>
          <p:cNvGraphicFramePr/>
          <p:nvPr>
            <p:extLst>
              <p:ext uri="{D42A27DB-BD31-4B8C-83A1-F6EECF244321}">
                <p14:modId xmlns:p14="http://schemas.microsoft.com/office/powerpoint/2010/main" val="602838002"/>
              </p:ext>
            </p:extLst>
          </p:nvPr>
        </p:nvGraphicFramePr>
        <p:xfrm>
          <a:off x="381000" y="2276872"/>
          <a:ext cx="84582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11" name="Rectangle 2"/>
          <p:cNvSpPr txBox="1">
            <a:spLocks noChangeArrowheads="1"/>
          </p:cNvSpPr>
          <p:nvPr/>
        </p:nvSpPr>
        <p:spPr>
          <a:xfrm>
            <a:off x="334" y="1380584"/>
            <a:ext cx="1524000" cy="1904400"/>
          </a:xfrm>
          <a:prstGeom prst="rect">
            <a:avLst/>
          </a:prstGeom>
          <a:solidFill>
            <a:schemeClr val="tx1"/>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j-lt"/>
                <a:ea typeface="+mj-ea"/>
                <a:cs typeface="+mj-cs"/>
              </a:rPr>
              <a:t>FIGURE  </a:t>
            </a:r>
            <a:r>
              <a:rPr kumimoji="0" lang="en-US" sz="1600" u="none" strike="noStrike" kern="1200" cap="none" spc="0" normalizeH="0" baseline="0" noProof="0" dirty="0">
                <a:ln>
                  <a:noFill/>
                </a:ln>
                <a:solidFill>
                  <a:schemeClr val="bg1"/>
                </a:solidFill>
                <a:effectLst/>
                <a:uLnTx/>
                <a:uFillTx/>
                <a:latin typeface="+mj-lt"/>
                <a:ea typeface="+mj-ea"/>
                <a:cs typeface="+mj-cs"/>
              </a:rPr>
              <a:t>2.1</a:t>
            </a:r>
            <a:r>
              <a:rPr kumimoji="0" lang="en-US" sz="1600" i="1" u="none" strike="noStrike" kern="1200" cap="none" spc="0" normalizeH="0" baseline="0" noProof="0" dirty="0">
                <a:ln>
                  <a:noFill/>
                </a:ln>
                <a:solidFill>
                  <a:schemeClr val="bg1"/>
                </a:solidFill>
                <a:effectLst/>
                <a:uLnTx/>
                <a:uFillTx/>
                <a:latin typeface="+mj-lt"/>
                <a:ea typeface="+mj-ea"/>
                <a:cs typeface="+mj-cs"/>
              </a:rPr>
              <a:t> </a:t>
            </a:r>
            <a:br>
              <a:rPr kumimoji="0" lang="en-US" sz="1600" b="1" i="1" u="none" strike="noStrike" kern="1200" cap="none" spc="0" normalizeH="0" baseline="0" noProof="0" dirty="0">
                <a:ln>
                  <a:noFill/>
                </a:ln>
                <a:solidFill>
                  <a:schemeClr val="bg1"/>
                </a:solidFill>
                <a:effectLst/>
                <a:uLnTx/>
                <a:uFillTx/>
                <a:latin typeface="+mj-lt"/>
                <a:ea typeface="+mj-ea"/>
                <a:cs typeface="+mj-cs"/>
              </a:rPr>
            </a:br>
            <a:br>
              <a:rPr kumimoji="0" lang="en-US" sz="1600" b="1" i="1" u="none" strike="noStrike" kern="1200" cap="none" spc="0" normalizeH="0" baseline="0" noProof="0" dirty="0">
                <a:ln>
                  <a:noFill/>
                </a:ln>
                <a:solidFill>
                  <a:schemeClr val="bg1"/>
                </a:solidFill>
                <a:effectLst/>
                <a:uLnTx/>
                <a:uFillTx/>
                <a:latin typeface="+mj-lt"/>
                <a:ea typeface="+mj-ea"/>
                <a:cs typeface="+mj-cs"/>
              </a:rPr>
            </a:br>
            <a:endParaRPr kumimoji="0" lang="en-US" sz="1600" b="1" i="1" u="none" strike="noStrike" kern="1200" cap="none" spc="0" normalizeH="0" baseline="0" noProof="0" dirty="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mj-lt"/>
                <a:ea typeface="+mj-ea"/>
                <a:cs typeface="+mj-cs"/>
              </a:rPr>
              <a:t>THE EXTERNAL ENVIRONMENT</a:t>
            </a:r>
            <a:endParaRPr lang="en-US" sz="1600" b="1" dirty="0">
              <a:solidFill>
                <a:schemeClr val="bg1"/>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600" b="1" i="0" u="none" strike="noStrike" kern="1200" cap="none" spc="0" normalizeH="0" baseline="0" noProof="0" dirty="0">
              <a:ln>
                <a:noFill/>
              </a:ln>
              <a:solidFill>
                <a:schemeClr val="bg1"/>
              </a:solidFill>
              <a:effectLst/>
              <a:uLnTx/>
              <a:uFillTx/>
              <a:latin typeface="+mj-lt"/>
              <a:ea typeface="+mj-ea"/>
              <a:cs typeface="+mj-cs"/>
            </a:endParaRPr>
          </a:p>
        </p:txBody>
      </p:sp>
      <p:sp>
        <p:nvSpPr>
          <p:cNvPr id="13" name="Line 5"/>
          <p:cNvSpPr>
            <a:spLocks noChangeShapeType="1"/>
          </p:cNvSpPr>
          <p:nvPr/>
        </p:nvSpPr>
        <p:spPr bwMode="auto">
          <a:xfrm rot="-120000">
            <a:off x="669" y="1943412"/>
            <a:ext cx="1524000" cy="45719"/>
          </a:xfrm>
          <a:prstGeom prst="line">
            <a:avLst/>
          </a:prstGeom>
          <a:noFill/>
          <a:ln w="57150">
            <a:solidFill>
              <a:schemeClr val="bg1"/>
            </a:solidFill>
            <a:round/>
            <a:headEnd/>
            <a:tailEnd/>
          </a:ln>
          <a:effectLst/>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1907704" y="547117"/>
            <a:ext cx="6511693" cy="497011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6" name="TextBox 5"/>
          <p:cNvSpPr txBox="1"/>
          <p:nvPr/>
        </p:nvSpPr>
        <p:spPr>
          <a:xfrm>
            <a:off x="0" y="334397"/>
            <a:ext cx="9144000" cy="646331"/>
          </a:xfrm>
          <a:prstGeom prst="rect">
            <a:avLst/>
          </a:prstGeom>
          <a:noFill/>
        </p:spPr>
        <p:txBody>
          <a:bodyPr wrap="square" rtlCol="0">
            <a:spAutoFit/>
          </a:bodyPr>
          <a:lstStyle/>
          <a:p>
            <a:pPr algn="ctr"/>
            <a:r>
              <a:rPr lang="en-US" sz="3600" b="1" dirty="0">
                <a:latin typeface="+mj-lt"/>
              </a:rPr>
              <a:t> THE EXTERNAL ENVIRONMENT </a:t>
            </a:r>
          </a:p>
        </p:txBody>
      </p:sp>
      <p:sp>
        <p:nvSpPr>
          <p:cNvPr id="4099" name="AutoShape 3"/>
          <p:cNvSpPr>
            <a:spLocks noChangeAspect="1" noChangeArrowheads="1" noTextEdit="1"/>
          </p:cNvSpPr>
          <p:nvPr/>
        </p:nvSpPr>
        <p:spPr bwMode="auto">
          <a:xfrm>
            <a:off x="342900" y="17526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endParaRPr lang="en-US" sz="2800" b="1" dirty="0">
              <a:latin typeface="Arial"/>
              <a:cs typeface="Arial"/>
            </a:endParaRPr>
          </a:p>
          <a:p>
            <a:pPr algn="just"/>
            <a:endParaRPr lang="en-US" sz="2800" b="1" dirty="0">
              <a:latin typeface="Arial"/>
              <a:cs typeface="Arial"/>
            </a:endParaRPr>
          </a:p>
        </p:txBody>
      </p:sp>
      <p:sp>
        <p:nvSpPr>
          <p:cNvPr id="7" name="Content Placeholder 2"/>
          <p:cNvSpPr txBox="1">
            <a:spLocks/>
          </p:cNvSpPr>
          <p:nvPr/>
        </p:nvSpPr>
        <p:spPr bwMode="auto">
          <a:xfrm>
            <a:off x="810228" y="1052736"/>
            <a:ext cx="7560840" cy="475252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MS PGothic" pitchFamily="34" charset="-128"/>
                <a:cs typeface="Arial"/>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pitchFamily="34" charset="-128"/>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pitchFamily="34" charset="-128"/>
                <a:cs typeface="Arial"/>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itchFamily="34" charset="-12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a:latin typeface="+mj-lt"/>
              </a:rPr>
              <a:t>A firm’s external environment creates:</a:t>
            </a:r>
          </a:p>
          <a:p>
            <a:pPr marL="803275" indent="-457200">
              <a:buFont typeface="Calibri" pitchFamily="34" charset="0"/>
              <a:buChar char="–"/>
            </a:pPr>
            <a:r>
              <a:rPr lang="en-US" sz="2600" b="1" dirty="0">
                <a:latin typeface="+mj-lt"/>
              </a:rPr>
              <a:t>opportunities</a:t>
            </a:r>
            <a:r>
              <a:rPr lang="en-US" sz="2600" dirty="0">
                <a:latin typeface="+mj-lt"/>
              </a:rPr>
              <a:t> (e.g. the opportunity for BP to enter other global markets)</a:t>
            </a:r>
          </a:p>
          <a:p>
            <a:pPr marL="803275" indent="-457200">
              <a:buFont typeface="Calibri" pitchFamily="34" charset="0"/>
              <a:buChar char="–"/>
            </a:pPr>
            <a:r>
              <a:rPr lang="en-US" sz="2600" b="1" dirty="0">
                <a:latin typeface="+mj-lt"/>
              </a:rPr>
              <a:t>threats</a:t>
            </a:r>
            <a:r>
              <a:rPr lang="en-US" sz="2600" dirty="0">
                <a:latin typeface="+mj-lt"/>
              </a:rPr>
              <a:t> (e.g. the possibility that additional regulations in its global  markets will reduce opportunities for BP to extract oil and gas).</a:t>
            </a:r>
          </a:p>
          <a:p>
            <a:r>
              <a:rPr lang="en-US" sz="2600" dirty="0">
                <a:latin typeface="+mj-lt"/>
              </a:rPr>
              <a:t>Collectively, opportunities and threats affect a firm’s strategic actions.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calcmode="lin" valueType="num">
                                      <p:cBhvr additive="base">
                                        <p:cTn id="2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534380" y="1196752"/>
            <a:ext cx="7776864" cy="4248472"/>
          </a:xfrm>
          <a:solidFill>
            <a:srgbClr val="FFFFFF"/>
          </a:solidFill>
        </p:spPr>
        <p:txBody>
          <a:bodyPr>
            <a:noAutofit/>
          </a:bodyPr>
          <a:lstStyle/>
          <a:p>
            <a:pPr>
              <a:spcBef>
                <a:spcPts val="0"/>
              </a:spcBef>
            </a:pPr>
            <a:r>
              <a:rPr lang="en-US" sz="2600" dirty="0">
                <a:latin typeface="+mj-lt"/>
              </a:rPr>
              <a:t>The</a:t>
            </a:r>
            <a:r>
              <a:rPr lang="en-US" sz="2600" b="1" dirty="0">
                <a:latin typeface="+mj-lt"/>
              </a:rPr>
              <a:t> general environment </a:t>
            </a:r>
            <a:r>
              <a:rPr lang="en-US" sz="2600" dirty="0">
                <a:latin typeface="+mj-lt"/>
              </a:rPr>
              <a:t>can be grouped into seven environmental </a:t>
            </a:r>
            <a:r>
              <a:rPr lang="en-US" sz="2600" b="1" dirty="0">
                <a:latin typeface="+mj-lt"/>
              </a:rPr>
              <a:t>segments</a:t>
            </a:r>
            <a:r>
              <a:rPr lang="en-US" sz="2600" i="1" dirty="0">
                <a:latin typeface="+mj-lt"/>
              </a:rPr>
              <a:t>:</a:t>
            </a:r>
          </a:p>
          <a:p>
            <a:pPr marL="0" indent="0">
              <a:spcBef>
                <a:spcPts val="0"/>
              </a:spcBef>
              <a:buNone/>
            </a:pPr>
            <a:endParaRPr lang="en-US" sz="2600" i="1" dirty="0">
              <a:latin typeface="+mj-lt"/>
            </a:endParaRPr>
          </a:p>
          <a:p>
            <a:pPr marL="0" indent="0">
              <a:spcBef>
                <a:spcPts val="0"/>
              </a:spcBef>
              <a:buNone/>
            </a:pPr>
            <a:endParaRPr lang="en-US" sz="2600" b="1" dirty="0">
              <a:latin typeface="+mj-lt"/>
            </a:endParaRPr>
          </a:p>
          <a:p>
            <a:pPr marL="0" indent="0">
              <a:spcBef>
                <a:spcPts val="0"/>
              </a:spcBef>
              <a:buNone/>
            </a:pPr>
            <a:endParaRPr lang="en-US" sz="2600" b="1" dirty="0">
              <a:latin typeface="+mj-lt"/>
            </a:endParaRPr>
          </a:p>
          <a:p>
            <a:pPr marL="0" indent="0">
              <a:spcBef>
                <a:spcPts val="0"/>
              </a:spcBef>
              <a:buNone/>
            </a:pPr>
            <a:endParaRPr lang="en-US" sz="2600" b="1" dirty="0">
              <a:latin typeface="+mj-lt"/>
            </a:endParaRPr>
          </a:p>
          <a:p>
            <a:pPr marL="0" indent="0">
              <a:spcBef>
                <a:spcPts val="0"/>
              </a:spcBef>
              <a:buNone/>
            </a:pPr>
            <a:endParaRPr lang="en-US" sz="2600" b="1" dirty="0">
              <a:latin typeface="+mj-lt"/>
            </a:endParaRPr>
          </a:p>
          <a:p>
            <a:pPr>
              <a:spcBef>
                <a:spcPts val="0"/>
              </a:spcBef>
            </a:pPr>
            <a:r>
              <a:rPr lang="en-US" sz="2600" dirty="0">
                <a:latin typeface="+mj-lt"/>
              </a:rPr>
              <a:t>To successfully deal with uncertainty in the external environment and achieve strategic competitiveness, firms must be aware of and understand these segments.</a:t>
            </a:r>
          </a:p>
        </p:txBody>
      </p:sp>
      <p:sp>
        <p:nvSpPr>
          <p:cNvPr id="6" name="TextBox 5"/>
          <p:cNvSpPr txBox="1"/>
          <p:nvPr/>
        </p:nvSpPr>
        <p:spPr>
          <a:xfrm>
            <a:off x="1028700" y="262389"/>
            <a:ext cx="7086600" cy="646331"/>
          </a:xfrm>
          <a:prstGeom prst="rect">
            <a:avLst/>
          </a:prstGeom>
          <a:noFill/>
        </p:spPr>
        <p:txBody>
          <a:bodyPr wrap="square" rtlCol="0">
            <a:spAutoFit/>
          </a:bodyPr>
          <a:lstStyle/>
          <a:p>
            <a:pPr algn="ctr"/>
            <a:r>
              <a:rPr lang="en-US" sz="3600" b="1" dirty="0">
                <a:latin typeface="+mj-lt"/>
              </a:rPr>
              <a:t> THE EXTERNAL ENVIRONMENT</a:t>
            </a:r>
          </a:p>
        </p:txBody>
      </p:sp>
      <p:sp>
        <p:nvSpPr>
          <p:cNvPr id="7" name="TextBox 6"/>
          <p:cNvSpPr txBox="1"/>
          <p:nvPr/>
        </p:nvSpPr>
        <p:spPr>
          <a:xfrm>
            <a:off x="971600" y="2075364"/>
            <a:ext cx="7776864" cy="1692771"/>
          </a:xfrm>
          <a:prstGeom prst="rect">
            <a:avLst/>
          </a:prstGeom>
          <a:noFill/>
        </p:spPr>
        <p:txBody>
          <a:bodyPr wrap="square" numCol="2" rtlCol="0">
            <a:spAutoFit/>
          </a:bodyPr>
          <a:lstStyle/>
          <a:p>
            <a:pPr marL="457200" indent="-457200">
              <a:buFont typeface="+mj-lt"/>
              <a:buAutoNum type="arabicPeriod"/>
            </a:pPr>
            <a:r>
              <a:rPr lang="en-US" sz="2600" dirty="0"/>
              <a:t>demographic </a:t>
            </a:r>
          </a:p>
          <a:p>
            <a:pPr marL="457200" indent="-457200">
              <a:buFont typeface="+mj-lt"/>
              <a:buAutoNum type="arabicPeriod"/>
            </a:pPr>
            <a:r>
              <a:rPr lang="en-US" sz="2600" dirty="0"/>
              <a:t>economic </a:t>
            </a:r>
          </a:p>
          <a:p>
            <a:pPr marL="457200" indent="-457200">
              <a:buFont typeface="+mj-lt"/>
              <a:buAutoNum type="arabicPeriod"/>
            </a:pPr>
            <a:r>
              <a:rPr lang="en-US" sz="2600" dirty="0"/>
              <a:t>political/legal </a:t>
            </a:r>
          </a:p>
          <a:p>
            <a:pPr marL="457200" indent="-457200">
              <a:buFont typeface="+mj-lt"/>
              <a:buAutoNum type="arabicPeriod"/>
            </a:pPr>
            <a:r>
              <a:rPr lang="en-US" sz="2600" dirty="0"/>
              <a:t>sociocultural </a:t>
            </a:r>
          </a:p>
          <a:p>
            <a:pPr marL="457200" indent="-457200">
              <a:buFont typeface="+mj-lt"/>
              <a:buAutoNum type="arabicPeriod"/>
            </a:pPr>
            <a:r>
              <a:rPr lang="en-US" sz="2600" dirty="0"/>
              <a:t>technological</a:t>
            </a:r>
          </a:p>
          <a:p>
            <a:pPr marL="457200" indent="-457200">
              <a:buFont typeface="+mj-lt"/>
              <a:buAutoNum type="arabicPeriod"/>
            </a:pPr>
            <a:r>
              <a:rPr lang="en-US" sz="2600" dirty="0"/>
              <a:t>global</a:t>
            </a:r>
          </a:p>
          <a:p>
            <a:pPr marL="457200" indent="-457200">
              <a:buFont typeface="+mj-lt"/>
              <a:buAutoNum type="arabicPeriod"/>
            </a:pPr>
            <a:r>
              <a:rPr lang="en-US" sz="2600" dirty="0"/>
              <a:t>physical environment.</a:t>
            </a:r>
          </a:p>
          <a:p>
            <a:endParaRPr lang="en-AU"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3" name="Content Placeholder 2"/>
          <p:cNvSpPr>
            <a:spLocks noGrp="1"/>
          </p:cNvSpPr>
          <p:nvPr>
            <p:ph idx="1"/>
          </p:nvPr>
        </p:nvSpPr>
        <p:spPr>
          <a:xfrm>
            <a:off x="863588" y="1124744"/>
            <a:ext cx="7416824" cy="4209256"/>
          </a:xfrm>
          <a:solidFill>
            <a:srgbClr val="FFFFFF"/>
          </a:solidFill>
        </p:spPr>
        <p:txBody>
          <a:bodyPr anchor="t">
            <a:normAutofit/>
          </a:bodyPr>
          <a:lstStyle/>
          <a:p>
            <a:r>
              <a:rPr lang="en-US" sz="2600" dirty="0">
                <a:latin typeface="+mn-lt"/>
              </a:rPr>
              <a:t>Firms cannot directly </a:t>
            </a:r>
            <a:r>
              <a:rPr lang="en-US" sz="2600" b="1" dirty="0">
                <a:latin typeface="+mn-lt"/>
              </a:rPr>
              <a:t>control</a:t>
            </a:r>
            <a:r>
              <a:rPr lang="en-US" sz="2600" dirty="0">
                <a:latin typeface="+mn-lt"/>
              </a:rPr>
              <a:t> the general environment’s segments.</a:t>
            </a:r>
          </a:p>
          <a:p>
            <a:r>
              <a:rPr lang="en-US" sz="2600" dirty="0">
                <a:latin typeface="+mn-lt"/>
              </a:rPr>
              <a:t>However, these segments influence the actions that firms take. </a:t>
            </a:r>
          </a:p>
          <a:p>
            <a:r>
              <a:rPr lang="en-US" sz="2600" dirty="0">
                <a:latin typeface="+mn-lt"/>
              </a:rPr>
              <a:t>Successful firms learn how to gather the information needed to understand all segments and the implications for selecting and implementing the firm’s strategies.</a:t>
            </a:r>
          </a:p>
        </p:txBody>
      </p:sp>
      <p:sp>
        <p:nvSpPr>
          <p:cNvPr id="6" name="TextBox 5"/>
          <p:cNvSpPr txBox="1"/>
          <p:nvPr/>
        </p:nvSpPr>
        <p:spPr>
          <a:xfrm>
            <a:off x="1028700" y="200834"/>
            <a:ext cx="7086600" cy="646331"/>
          </a:xfrm>
          <a:prstGeom prst="rect">
            <a:avLst/>
          </a:prstGeom>
          <a:noFill/>
        </p:spPr>
        <p:txBody>
          <a:bodyPr wrap="square" rtlCol="0">
            <a:spAutoFit/>
          </a:bodyPr>
          <a:lstStyle/>
          <a:p>
            <a:pPr algn="ctr"/>
            <a:r>
              <a:rPr lang="en-US" sz="3600" b="1" dirty="0">
                <a:latin typeface="+mj-lt"/>
              </a:rPr>
              <a:t> THE EXTERNAL ENVIRONMENT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1301</TotalTime>
  <Words>3106</Words>
  <Application>Microsoft Macintosh PowerPoint</Application>
  <PresentationFormat>On-screen Show (4:3)</PresentationFormat>
  <Paragraphs>508</Paragraphs>
  <Slides>55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Calibri</vt:lpstr>
      <vt:lpstr>Courier New</vt:lpstr>
      <vt:lpstr>Office Theme</vt:lpstr>
      <vt:lpstr>PowerPoint Presentation</vt:lpstr>
      <vt:lpstr>Chapter 2 The external environment: Opportunities, threats, industry competition and competitor analysis</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Cengage Learning Australia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Donna Beaty</dc:creator>
  <cp:lastModifiedBy>FAWAZ OMAR A ALMUTAIRI</cp:lastModifiedBy>
  <cp:revision>118</cp:revision>
  <dcterms:created xsi:type="dcterms:W3CDTF">2012-01-25T00:12:06Z</dcterms:created>
  <dcterms:modified xsi:type="dcterms:W3CDTF">2020-03-26T08:29:34Z</dcterms:modified>
</cp:coreProperties>
</file>