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E01"/>
    <a:srgbClr val="482A06"/>
    <a:srgbClr val="163F3A"/>
    <a:srgbClr val="3C9325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Objects="1">
      <p:cViewPr varScale="1">
        <p:scale>
          <a:sx n="96" d="100"/>
          <a:sy n="96" d="100"/>
        </p:scale>
        <p:origin x="23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FC13F-6733-4082-B5A8-EC67B560586B}" type="doc">
      <dgm:prSet loTypeId="urn:microsoft.com/office/officeart/2005/8/layout/venn3" loCatId="relationship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0AE97D72-DD32-4C5C-B397-6AEF72F100B8}">
      <dgm:prSet phldrT="[Text]" custT="1"/>
      <dgm:spPr/>
      <dgm:t>
        <a:bodyPr/>
        <a:lstStyle/>
        <a:p>
          <a:r>
            <a:rPr lang="en-US" sz="3600" b="1" dirty="0"/>
            <a:t>EXTERNAL</a:t>
          </a:r>
        </a:p>
        <a:p>
          <a:endParaRPr lang="en-US" sz="2000" dirty="0"/>
        </a:p>
        <a:p>
          <a:r>
            <a:rPr lang="en-US" sz="3600" b="1" dirty="0"/>
            <a:t> I/O</a:t>
          </a:r>
        </a:p>
        <a:p>
          <a:r>
            <a:rPr lang="en-US" sz="3600" b="1" dirty="0"/>
            <a:t>MODEL</a:t>
          </a:r>
        </a:p>
      </dgm:t>
    </dgm:pt>
    <dgm:pt modelId="{FE94FF77-BE4E-4294-9B6C-0177060C07EE}" type="parTrans" cxnId="{C7C4B615-F381-4573-AB08-A537B045E07A}">
      <dgm:prSet/>
      <dgm:spPr/>
      <dgm:t>
        <a:bodyPr/>
        <a:lstStyle/>
        <a:p>
          <a:endParaRPr lang="en-US"/>
        </a:p>
      </dgm:t>
    </dgm:pt>
    <dgm:pt modelId="{8072CDDC-2CE0-4B6E-96D0-3F2038F55AC0}" type="sibTrans" cxnId="{C7C4B615-F381-4573-AB08-A537B045E07A}">
      <dgm:prSet/>
      <dgm:spPr/>
      <dgm:t>
        <a:bodyPr/>
        <a:lstStyle/>
        <a:p>
          <a:endParaRPr lang="en-US"/>
        </a:p>
      </dgm:t>
    </dgm:pt>
    <dgm:pt modelId="{338AAA9D-DDE7-4593-A8F2-A3920594F254}">
      <dgm:prSet phldrT="[Text]" custT="1"/>
      <dgm:spPr/>
      <dgm:t>
        <a:bodyPr/>
        <a:lstStyle/>
        <a:p>
          <a:endParaRPr lang="en-US" sz="1200" b="1" dirty="0"/>
        </a:p>
        <a:p>
          <a:r>
            <a:rPr lang="en-US" sz="3600" b="1" dirty="0"/>
            <a:t>INTERNAL</a:t>
          </a:r>
        </a:p>
        <a:p>
          <a:endParaRPr lang="en-US" sz="1400" dirty="0"/>
        </a:p>
        <a:p>
          <a:r>
            <a:rPr lang="en-US" sz="3600" b="1" dirty="0"/>
            <a:t>RESOURCE-BASED MODEL</a:t>
          </a:r>
        </a:p>
      </dgm:t>
    </dgm:pt>
    <dgm:pt modelId="{C38B6C85-695E-414E-9D31-D16286BCB61A}" type="parTrans" cxnId="{3E3608DA-476E-4E68-A580-4B09C8B8C730}">
      <dgm:prSet/>
      <dgm:spPr/>
      <dgm:t>
        <a:bodyPr/>
        <a:lstStyle/>
        <a:p>
          <a:endParaRPr lang="en-US"/>
        </a:p>
      </dgm:t>
    </dgm:pt>
    <dgm:pt modelId="{99170E1D-D8EB-4A4D-B31E-0EC62E452A88}" type="sibTrans" cxnId="{3E3608DA-476E-4E68-A580-4B09C8B8C730}">
      <dgm:prSet/>
      <dgm:spPr/>
      <dgm:t>
        <a:bodyPr/>
        <a:lstStyle/>
        <a:p>
          <a:endParaRPr lang="en-US"/>
        </a:p>
      </dgm:t>
    </dgm:pt>
    <dgm:pt modelId="{AB9B375D-7002-4B5D-AC07-EDEB6628D618}" type="pres">
      <dgm:prSet presAssocID="{873FC13F-6733-4082-B5A8-EC67B560586B}" presName="Name0" presStyleCnt="0">
        <dgm:presLayoutVars>
          <dgm:dir/>
          <dgm:resizeHandles val="exact"/>
        </dgm:presLayoutVars>
      </dgm:prSet>
      <dgm:spPr/>
    </dgm:pt>
    <dgm:pt modelId="{B7080FCD-D9D6-4208-9773-68E503B8AE99}" type="pres">
      <dgm:prSet presAssocID="{0AE97D72-DD32-4C5C-B397-6AEF72F100B8}" presName="Name5" presStyleLbl="vennNode1" presStyleIdx="0" presStyleCnt="2" custScaleX="108697">
        <dgm:presLayoutVars>
          <dgm:bulletEnabled val="1"/>
        </dgm:presLayoutVars>
      </dgm:prSet>
      <dgm:spPr/>
    </dgm:pt>
    <dgm:pt modelId="{E859545F-C1EE-48BA-BE92-E48BCDF0BC24}" type="pres">
      <dgm:prSet presAssocID="{8072CDDC-2CE0-4B6E-96D0-3F2038F55AC0}" presName="space" presStyleCnt="0"/>
      <dgm:spPr/>
    </dgm:pt>
    <dgm:pt modelId="{EC38BE3D-7B9D-426D-BD8B-456DBC032D37}" type="pres">
      <dgm:prSet presAssocID="{338AAA9D-DDE7-4593-A8F2-A3920594F254}" presName="Name5" presStyleLbl="vennNode1" presStyleIdx="1" presStyleCnt="2" custScaleX="111337">
        <dgm:presLayoutVars>
          <dgm:bulletEnabled val="1"/>
        </dgm:presLayoutVars>
      </dgm:prSet>
      <dgm:spPr/>
    </dgm:pt>
  </dgm:ptLst>
  <dgm:cxnLst>
    <dgm:cxn modelId="{C7C4B615-F381-4573-AB08-A537B045E07A}" srcId="{873FC13F-6733-4082-B5A8-EC67B560586B}" destId="{0AE97D72-DD32-4C5C-B397-6AEF72F100B8}" srcOrd="0" destOrd="0" parTransId="{FE94FF77-BE4E-4294-9B6C-0177060C07EE}" sibTransId="{8072CDDC-2CE0-4B6E-96D0-3F2038F55AC0}"/>
    <dgm:cxn modelId="{0526D8A6-7667-4A2A-A638-C71BB1BBD1BC}" type="presOf" srcId="{873FC13F-6733-4082-B5A8-EC67B560586B}" destId="{AB9B375D-7002-4B5D-AC07-EDEB6628D618}" srcOrd="0" destOrd="0" presId="urn:microsoft.com/office/officeart/2005/8/layout/venn3"/>
    <dgm:cxn modelId="{103FD3B7-CDD0-4F95-9EF7-E8EF0CE2B1C5}" type="presOf" srcId="{0AE97D72-DD32-4C5C-B397-6AEF72F100B8}" destId="{B7080FCD-D9D6-4208-9773-68E503B8AE99}" srcOrd="0" destOrd="0" presId="urn:microsoft.com/office/officeart/2005/8/layout/venn3"/>
    <dgm:cxn modelId="{1FE32DB9-8F7C-4674-BB8E-687E5EAD5003}" type="presOf" srcId="{338AAA9D-DDE7-4593-A8F2-A3920594F254}" destId="{EC38BE3D-7B9D-426D-BD8B-456DBC032D37}" srcOrd="0" destOrd="0" presId="urn:microsoft.com/office/officeart/2005/8/layout/venn3"/>
    <dgm:cxn modelId="{3E3608DA-476E-4E68-A580-4B09C8B8C730}" srcId="{873FC13F-6733-4082-B5A8-EC67B560586B}" destId="{338AAA9D-DDE7-4593-A8F2-A3920594F254}" srcOrd="1" destOrd="0" parTransId="{C38B6C85-695E-414E-9D31-D16286BCB61A}" sibTransId="{99170E1D-D8EB-4A4D-B31E-0EC62E452A88}"/>
    <dgm:cxn modelId="{9121F4D5-274B-4195-B189-A204E1694007}" type="presParOf" srcId="{AB9B375D-7002-4B5D-AC07-EDEB6628D618}" destId="{B7080FCD-D9D6-4208-9773-68E503B8AE99}" srcOrd="0" destOrd="0" presId="urn:microsoft.com/office/officeart/2005/8/layout/venn3"/>
    <dgm:cxn modelId="{D5489053-C5E4-4EE8-85D8-D8EAA2FE433A}" type="presParOf" srcId="{AB9B375D-7002-4B5D-AC07-EDEB6628D618}" destId="{E859545F-C1EE-48BA-BE92-E48BCDF0BC24}" srcOrd="1" destOrd="0" presId="urn:microsoft.com/office/officeart/2005/8/layout/venn3"/>
    <dgm:cxn modelId="{34F99C06-DFE3-4EBE-895C-5A36574DCCE8}" type="presParOf" srcId="{AB9B375D-7002-4B5D-AC07-EDEB6628D618}" destId="{EC38BE3D-7B9D-426D-BD8B-456DBC032D37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D7CBB5-768B-450C-882A-58298B85CD2A}" type="doc">
      <dgm:prSet loTypeId="urn:microsoft.com/office/officeart/2005/8/layout/vList6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A15820E-CFE2-4805-9351-A4F2603A5F2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dirty="0">
            <a:latin typeface="+mj-lt"/>
            <a:cs typeface="Arial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b="1" dirty="0">
              <a:latin typeface="+mj-lt"/>
              <a:cs typeface="Arial"/>
            </a:rPr>
            <a:t>VALUABLE</a:t>
          </a:r>
          <a:endParaRPr lang="en-US" sz="3200" dirty="0">
            <a:latin typeface="+mj-lt"/>
          </a:endParaRP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dirty="0">
            <a:latin typeface="+mj-lt"/>
          </a:endParaRPr>
        </a:p>
      </dgm:t>
    </dgm:pt>
    <dgm:pt modelId="{622D7849-0585-463A-B16E-3558406D4B40}" type="parTrans" cxnId="{8B3E8274-A733-43C1-A2EF-F7BCB0EE3C6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1B8793E-DBA4-4070-B8E0-1FA8C8D9753D}" type="sibTrans" cxnId="{8B3E8274-A733-43C1-A2EF-F7BCB0EE3C6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795CBD8-1112-45EC-A347-2D5A46688FC1}">
      <dgm:prSet phldrT="[Text]" custT="1"/>
      <dgm:spPr/>
      <dgm:t>
        <a:bodyPr/>
        <a:lstStyle/>
        <a:p>
          <a:r>
            <a:rPr lang="en-AU" sz="1800" noProof="0" dirty="0">
              <a:latin typeface="+mj-lt"/>
            </a:rPr>
            <a:t>They are </a:t>
          </a:r>
          <a:r>
            <a:rPr lang="en-AU" sz="1800" b="1" i="0" noProof="0" dirty="0">
              <a:latin typeface="+mj-lt"/>
            </a:rPr>
            <a:t>valuable </a:t>
          </a:r>
          <a:r>
            <a:rPr lang="en-AU" sz="1800" noProof="0" dirty="0">
              <a:latin typeface="+mj-lt"/>
            </a:rPr>
            <a:t>when they allow a firm to take advantage of opportunities or neutralise threats. </a:t>
          </a:r>
        </a:p>
      </dgm:t>
    </dgm:pt>
    <dgm:pt modelId="{F0A9FC3A-7D5F-461A-ADDF-A7DFDB336962}" type="parTrans" cxnId="{ADDA76B0-4926-4755-BD11-1677EAAFA9C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2BE2EEA6-78D2-4609-904B-A0BA09A172E3}" type="sibTrans" cxnId="{ADDA76B0-4926-4755-BD11-1677EAAFA9C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F239CA2-8718-4151-AC8D-C2720639138F}">
      <dgm:prSet phldrT="[Text]" custT="1"/>
      <dgm:spPr/>
      <dgm:t>
        <a:bodyPr/>
        <a:lstStyle/>
        <a:p>
          <a:r>
            <a:rPr lang="en-US" sz="3000" b="1" dirty="0">
              <a:latin typeface="+mj-lt"/>
              <a:cs typeface="Arial"/>
            </a:rPr>
            <a:t>NON-SUBSTITUTABLE</a:t>
          </a:r>
          <a:endParaRPr lang="en-US" sz="3000" dirty="0">
            <a:latin typeface="+mj-lt"/>
          </a:endParaRPr>
        </a:p>
      </dgm:t>
    </dgm:pt>
    <dgm:pt modelId="{A5F3B307-D2AA-434E-9C19-33A9AABFBA9F}" type="parTrans" cxnId="{123372F0-1269-4ABE-9208-D1CBB621BF6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49B909B-6591-415A-9DD7-497F9D8CD3FD}" type="sibTrans" cxnId="{123372F0-1269-4ABE-9208-D1CBB621BF6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A033249-BD8A-4710-9ADC-9475EE62BC2E}">
      <dgm:prSet custT="1"/>
      <dgm:spPr/>
      <dgm:t>
        <a:bodyPr/>
        <a:lstStyle/>
        <a:p>
          <a:r>
            <a:rPr lang="en-US" sz="3200" b="1" dirty="0">
              <a:latin typeface="+mj-lt"/>
            </a:rPr>
            <a:t>RARE</a:t>
          </a:r>
        </a:p>
      </dgm:t>
    </dgm:pt>
    <dgm:pt modelId="{562C9123-8869-4A63-B34C-97692575E894}" type="parTrans" cxnId="{9437679E-89DE-4493-97A0-57B99249BF9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701AF44-7E06-45CA-BEB4-195A6A5C1EDA}" type="sibTrans" cxnId="{9437679E-89DE-4493-97A0-57B99249BF9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15794B50-9021-412B-A6D5-041A31463596}">
      <dgm:prSet custT="1"/>
      <dgm:spPr/>
      <dgm:t>
        <a:bodyPr/>
        <a:lstStyle/>
        <a:p>
          <a:r>
            <a:rPr lang="en-US" sz="3000" b="1" dirty="0">
              <a:latin typeface="+mj-lt"/>
              <a:cs typeface="Arial"/>
            </a:rPr>
            <a:t>COSTLY TO IMITATE </a:t>
          </a:r>
          <a:endParaRPr lang="en-US" sz="3000" dirty="0">
            <a:latin typeface="+mj-lt"/>
          </a:endParaRPr>
        </a:p>
      </dgm:t>
    </dgm:pt>
    <dgm:pt modelId="{DAE0ABA2-7CF7-414F-99DC-1C9C648042F5}" type="parTrans" cxnId="{94F51A1E-C683-4F92-9AE3-EF9D05D1BF5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627512A-85C3-4AE5-B868-A0471201BF61}" type="sibTrans" cxnId="{94F51A1E-C683-4F92-9AE3-EF9D05D1BF5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EACD054-C1B8-4181-84AB-A3DC96FCC79E}">
      <dgm:prSet custT="1"/>
      <dgm:spPr/>
      <dgm:t>
        <a:bodyPr/>
        <a:lstStyle/>
        <a:p>
          <a:r>
            <a:rPr lang="en-US" sz="1800" dirty="0">
              <a:latin typeface="+mj-lt"/>
            </a:rPr>
            <a:t>Resources are </a:t>
          </a:r>
          <a:r>
            <a:rPr lang="en-US" sz="1800" b="1" i="0" dirty="0">
              <a:latin typeface="+mj-lt"/>
            </a:rPr>
            <a:t>costly</a:t>
          </a:r>
          <a:r>
            <a:rPr lang="en-US" sz="1800" i="1" dirty="0">
              <a:latin typeface="+mj-lt"/>
            </a:rPr>
            <a:t> </a:t>
          </a:r>
          <a:r>
            <a:rPr lang="en-US" sz="1800" b="1" i="0" dirty="0">
              <a:latin typeface="+mj-lt"/>
            </a:rPr>
            <a:t>to imitate </a:t>
          </a:r>
          <a:r>
            <a:rPr lang="en-US" sz="1800" dirty="0">
              <a:latin typeface="+mj-lt"/>
            </a:rPr>
            <a:t>when other firms cannot obtain them or are at a cost disadvantage</a:t>
          </a:r>
          <a:r>
            <a:rPr lang="en-US" sz="1300" dirty="0">
              <a:latin typeface="+mj-lt"/>
            </a:rPr>
            <a:t>. </a:t>
          </a:r>
        </a:p>
      </dgm:t>
    </dgm:pt>
    <dgm:pt modelId="{F2F19385-DA09-4CAD-ADEF-FDF5B0DFBE0C}" type="parTrans" cxnId="{3FA38080-D4FD-4E70-BB41-D28C9D15EC4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3613968-EC11-48C7-A39B-EB3553CDD303}" type="sibTrans" cxnId="{3FA38080-D4FD-4E70-BB41-D28C9D15EC41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FAD2442-08F8-4F16-9E44-1F0039FFA60C}">
      <dgm:prSet custT="1"/>
      <dgm:spPr/>
      <dgm:t>
        <a:bodyPr/>
        <a:lstStyle/>
        <a:p>
          <a:r>
            <a:rPr lang="en-US" sz="1800" dirty="0">
              <a:latin typeface="+mj-lt"/>
            </a:rPr>
            <a:t>They are </a:t>
          </a:r>
          <a:r>
            <a:rPr lang="en-US" sz="1800" b="1" i="0" dirty="0">
              <a:latin typeface="+mj-lt"/>
            </a:rPr>
            <a:t>rare</a:t>
          </a:r>
          <a:r>
            <a:rPr lang="en-US" sz="1800" i="1" dirty="0">
              <a:latin typeface="+mj-lt"/>
            </a:rPr>
            <a:t> </a:t>
          </a:r>
          <a:r>
            <a:rPr lang="en-US" sz="1800" dirty="0">
              <a:latin typeface="+mj-lt"/>
            </a:rPr>
            <a:t>when possessed by few, if any, current and potential competitors.</a:t>
          </a:r>
          <a:endParaRPr lang="en-US" sz="800" dirty="0">
            <a:latin typeface="+mj-lt"/>
          </a:endParaRPr>
        </a:p>
      </dgm:t>
    </dgm:pt>
    <dgm:pt modelId="{7764E3CF-8F37-4E41-9F1F-CC46E90D60D5}" type="parTrans" cxnId="{3DEAFC32-DB53-40F3-A83E-6A3A3CB08107}">
      <dgm:prSet/>
      <dgm:spPr/>
      <dgm:t>
        <a:bodyPr/>
        <a:lstStyle/>
        <a:p>
          <a:endParaRPr lang="en-US"/>
        </a:p>
      </dgm:t>
    </dgm:pt>
    <dgm:pt modelId="{2DFA4878-C7B9-4BA8-91F2-F7A92C353F11}" type="sibTrans" cxnId="{3DEAFC32-DB53-40F3-A83E-6A3A3CB08107}">
      <dgm:prSet/>
      <dgm:spPr/>
      <dgm:t>
        <a:bodyPr/>
        <a:lstStyle/>
        <a:p>
          <a:endParaRPr lang="en-US"/>
        </a:p>
      </dgm:t>
    </dgm:pt>
    <dgm:pt modelId="{9F7F5DE5-F444-49E1-8F8E-FC56F1DC86BB}">
      <dgm:prSet phldrT="[Text]" custT="1"/>
      <dgm:spPr/>
      <dgm:t>
        <a:bodyPr/>
        <a:lstStyle/>
        <a:p>
          <a:r>
            <a:rPr lang="en-US" sz="1800" dirty="0">
              <a:latin typeface="+mj-lt"/>
              <a:cs typeface="Arial"/>
            </a:rPr>
            <a:t>T</a:t>
          </a:r>
          <a:r>
            <a:rPr lang="en-US" sz="1800" dirty="0">
              <a:latin typeface="+mj-lt"/>
            </a:rPr>
            <a:t>hey are </a:t>
          </a:r>
          <a:r>
            <a:rPr lang="en-US" sz="1800" b="1" i="0" dirty="0">
              <a:latin typeface="+mj-lt"/>
            </a:rPr>
            <a:t>non-substitutable</a:t>
          </a:r>
          <a:r>
            <a:rPr lang="en-US" sz="1800" i="1" dirty="0">
              <a:latin typeface="+mj-lt"/>
            </a:rPr>
            <a:t> </a:t>
          </a:r>
          <a:r>
            <a:rPr lang="en-US" sz="1800" dirty="0">
              <a:latin typeface="+mj-lt"/>
            </a:rPr>
            <a:t>when they have no structural equivalents.</a:t>
          </a:r>
          <a:endParaRPr lang="en-US" sz="800" dirty="0">
            <a:latin typeface="+mj-lt"/>
          </a:endParaRPr>
        </a:p>
      </dgm:t>
    </dgm:pt>
    <dgm:pt modelId="{3B98F100-197B-4D01-87CA-6E3C5A116869}" type="parTrans" cxnId="{BEB29BD4-1937-4D06-8B79-B5E9C862D97E}">
      <dgm:prSet/>
      <dgm:spPr/>
      <dgm:t>
        <a:bodyPr/>
        <a:lstStyle/>
        <a:p>
          <a:endParaRPr lang="en-US"/>
        </a:p>
      </dgm:t>
    </dgm:pt>
    <dgm:pt modelId="{617FED2E-7AEB-4AB4-B430-99D4641A5E50}" type="sibTrans" cxnId="{BEB29BD4-1937-4D06-8B79-B5E9C862D97E}">
      <dgm:prSet/>
      <dgm:spPr/>
      <dgm:t>
        <a:bodyPr/>
        <a:lstStyle/>
        <a:p>
          <a:endParaRPr lang="en-US"/>
        </a:p>
      </dgm:t>
    </dgm:pt>
    <dgm:pt modelId="{4442EA69-4551-4CFE-A749-B2D550419A42}" type="pres">
      <dgm:prSet presAssocID="{33D7CBB5-768B-450C-882A-58298B85CD2A}" presName="Name0" presStyleCnt="0">
        <dgm:presLayoutVars>
          <dgm:dir/>
          <dgm:animLvl val="lvl"/>
          <dgm:resizeHandles/>
        </dgm:presLayoutVars>
      </dgm:prSet>
      <dgm:spPr/>
    </dgm:pt>
    <dgm:pt modelId="{363DC9D7-9FE9-4D4F-B6A2-DCB4FB5DC5A7}" type="pres">
      <dgm:prSet presAssocID="{4A15820E-CFE2-4805-9351-A4F2603A5F20}" presName="linNode" presStyleCnt="0"/>
      <dgm:spPr/>
    </dgm:pt>
    <dgm:pt modelId="{B5B1680A-E02B-4733-BB72-FF3A97733279}" type="pres">
      <dgm:prSet presAssocID="{4A15820E-CFE2-4805-9351-A4F2603A5F20}" presName="parentShp" presStyleLbl="node1" presStyleIdx="0" presStyleCnt="4" custScaleY="671439" custLinFactNeighborY="-1338">
        <dgm:presLayoutVars>
          <dgm:bulletEnabled val="1"/>
        </dgm:presLayoutVars>
      </dgm:prSet>
      <dgm:spPr/>
    </dgm:pt>
    <dgm:pt modelId="{D4F3E1BF-07BB-4AA1-847E-CFB1D3C646CA}" type="pres">
      <dgm:prSet presAssocID="{4A15820E-CFE2-4805-9351-A4F2603A5F20}" presName="childShp" presStyleLbl="bgAccFollowNode1" presStyleIdx="0" presStyleCnt="4" custScaleY="839079">
        <dgm:presLayoutVars>
          <dgm:bulletEnabled val="1"/>
        </dgm:presLayoutVars>
      </dgm:prSet>
      <dgm:spPr/>
    </dgm:pt>
    <dgm:pt modelId="{3111F94C-23E1-46D9-BA6A-9397E34BB421}" type="pres">
      <dgm:prSet presAssocID="{A1B8793E-DBA4-4070-B8E0-1FA8C8D9753D}" presName="spacing" presStyleCnt="0"/>
      <dgm:spPr/>
    </dgm:pt>
    <dgm:pt modelId="{B654D839-34C2-4DF2-A640-4AA9053165B3}" type="pres">
      <dgm:prSet presAssocID="{6A033249-BD8A-4710-9ADC-9475EE62BC2E}" presName="linNode" presStyleCnt="0"/>
      <dgm:spPr/>
    </dgm:pt>
    <dgm:pt modelId="{FBA40300-D264-4B56-A26C-54C3D1737BE0}" type="pres">
      <dgm:prSet presAssocID="{6A033249-BD8A-4710-9ADC-9475EE62BC2E}" presName="parentShp" presStyleLbl="node1" presStyleIdx="1" presStyleCnt="4" custScaleY="590341" custLinFactNeighborY="-60462">
        <dgm:presLayoutVars>
          <dgm:bulletEnabled val="1"/>
        </dgm:presLayoutVars>
      </dgm:prSet>
      <dgm:spPr/>
    </dgm:pt>
    <dgm:pt modelId="{66EBD6CC-B123-4865-A32D-DFBC9752E9DC}" type="pres">
      <dgm:prSet presAssocID="{6A033249-BD8A-4710-9ADC-9475EE62BC2E}" presName="childShp" presStyleLbl="bgAccFollowNode1" presStyleIdx="1" presStyleCnt="4" custScaleY="597791" custLinFactNeighborY="-56736">
        <dgm:presLayoutVars>
          <dgm:bulletEnabled val="1"/>
        </dgm:presLayoutVars>
      </dgm:prSet>
      <dgm:spPr/>
    </dgm:pt>
    <dgm:pt modelId="{67DB351C-7587-4D2A-90BD-528FD65D7C8D}" type="pres">
      <dgm:prSet presAssocID="{8701AF44-7E06-45CA-BEB4-195A6A5C1EDA}" presName="spacing" presStyleCnt="0"/>
      <dgm:spPr/>
    </dgm:pt>
    <dgm:pt modelId="{36C20FC5-8D62-4D07-B563-0795E2567DB9}" type="pres">
      <dgm:prSet presAssocID="{15794B50-9021-412B-A6D5-041A31463596}" presName="linNode" presStyleCnt="0"/>
      <dgm:spPr/>
    </dgm:pt>
    <dgm:pt modelId="{4F3F96E4-49B9-42B2-84A6-109887A47C95}" type="pres">
      <dgm:prSet presAssocID="{15794B50-9021-412B-A6D5-041A31463596}" presName="parentShp" presStyleLbl="node1" presStyleIdx="2" presStyleCnt="4" custScaleY="669481" custLinFactY="-42407" custLinFactNeighborY="-100000">
        <dgm:presLayoutVars>
          <dgm:bulletEnabled val="1"/>
        </dgm:presLayoutVars>
      </dgm:prSet>
      <dgm:spPr/>
    </dgm:pt>
    <dgm:pt modelId="{1A6446BE-5992-45C1-ADCE-1E212129EF13}" type="pres">
      <dgm:prSet presAssocID="{15794B50-9021-412B-A6D5-041A31463596}" presName="childShp" presStyleLbl="bgAccFollowNode1" presStyleIdx="2" presStyleCnt="4" custScaleY="826434" custLinFactY="-10130" custLinFactNeighborY="-100000">
        <dgm:presLayoutVars>
          <dgm:bulletEnabled val="1"/>
        </dgm:presLayoutVars>
      </dgm:prSet>
      <dgm:spPr/>
    </dgm:pt>
    <dgm:pt modelId="{91D002FF-3B18-49F1-AEBD-CAFB7E605615}" type="pres">
      <dgm:prSet presAssocID="{6627512A-85C3-4AE5-B868-A0471201BF61}" presName="spacing" presStyleCnt="0"/>
      <dgm:spPr/>
    </dgm:pt>
    <dgm:pt modelId="{A7F4A0DD-9D7C-4A52-96E2-5635576EFEF3}" type="pres">
      <dgm:prSet presAssocID="{7F239CA2-8718-4151-AC8D-C2720639138F}" presName="linNode" presStyleCnt="0"/>
      <dgm:spPr/>
    </dgm:pt>
    <dgm:pt modelId="{E4256A64-1103-4539-9671-EC570AAAD3D9}" type="pres">
      <dgm:prSet presAssocID="{7F239CA2-8718-4151-AC8D-C2720639138F}" presName="parentShp" presStyleLbl="node1" presStyleIdx="3" presStyleCnt="4" custScaleY="701762" custLinFactY="-100000" custLinFactNeighborY="-113111">
        <dgm:presLayoutVars>
          <dgm:bulletEnabled val="1"/>
        </dgm:presLayoutVars>
      </dgm:prSet>
      <dgm:spPr/>
    </dgm:pt>
    <dgm:pt modelId="{F02EDB26-5976-436E-875E-F18FA3374F42}" type="pres">
      <dgm:prSet presAssocID="{7F239CA2-8718-4151-AC8D-C2720639138F}" presName="childShp" presStyleLbl="bgAccFollowNode1" presStyleIdx="3" presStyleCnt="4" custScaleY="638105" custLinFactY="-100000" custLinFactNeighborY="-102695">
        <dgm:presLayoutVars>
          <dgm:bulletEnabled val="1"/>
        </dgm:presLayoutVars>
      </dgm:prSet>
      <dgm:spPr/>
    </dgm:pt>
  </dgm:ptLst>
  <dgm:cxnLst>
    <dgm:cxn modelId="{10729A08-9363-4781-8253-607423E4FE1A}" type="presOf" srcId="{6795CBD8-1112-45EC-A347-2D5A46688FC1}" destId="{D4F3E1BF-07BB-4AA1-847E-CFB1D3C646CA}" srcOrd="0" destOrd="0" presId="urn:microsoft.com/office/officeart/2005/8/layout/vList6"/>
    <dgm:cxn modelId="{94F51A1E-C683-4F92-9AE3-EF9D05D1BF54}" srcId="{33D7CBB5-768B-450C-882A-58298B85CD2A}" destId="{15794B50-9021-412B-A6D5-041A31463596}" srcOrd="2" destOrd="0" parTransId="{DAE0ABA2-7CF7-414F-99DC-1C9C648042F5}" sibTransId="{6627512A-85C3-4AE5-B868-A0471201BF61}"/>
    <dgm:cxn modelId="{FDF54B29-F0DF-4239-8AE6-5874C50B34DE}" type="presOf" srcId="{7F239CA2-8718-4151-AC8D-C2720639138F}" destId="{E4256A64-1103-4539-9671-EC570AAAD3D9}" srcOrd="0" destOrd="0" presId="urn:microsoft.com/office/officeart/2005/8/layout/vList6"/>
    <dgm:cxn modelId="{3DEAFC32-DB53-40F3-A83E-6A3A3CB08107}" srcId="{6A033249-BD8A-4710-9ADC-9475EE62BC2E}" destId="{AFAD2442-08F8-4F16-9E44-1F0039FFA60C}" srcOrd="0" destOrd="0" parTransId="{7764E3CF-8F37-4E41-9F1F-CC46E90D60D5}" sibTransId="{2DFA4878-C7B9-4BA8-91F2-F7A92C353F11}"/>
    <dgm:cxn modelId="{5CA84041-CF8B-46E5-9B51-2D75E2B0EE09}" type="presOf" srcId="{4A15820E-CFE2-4805-9351-A4F2603A5F20}" destId="{B5B1680A-E02B-4733-BB72-FF3A97733279}" srcOrd="0" destOrd="0" presId="urn:microsoft.com/office/officeart/2005/8/layout/vList6"/>
    <dgm:cxn modelId="{8B3E8274-A733-43C1-A2EF-F7BCB0EE3C61}" srcId="{33D7CBB5-768B-450C-882A-58298B85CD2A}" destId="{4A15820E-CFE2-4805-9351-A4F2603A5F20}" srcOrd="0" destOrd="0" parTransId="{622D7849-0585-463A-B16E-3558406D4B40}" sibTransId="{A1B8793E-DBA4-4070-B8E0-1FA8C8D9753D}"/>
    <dgm:cxn modelId="{C9797D80-ADCB-4BA4-876C-44A3E50A3F61}" type="presOf" srcId="{15794B50-9021-412B-A6D5-041A31463596}" destId="{4F3F96E4-49B9-42B2-84A6-109887A47C95}" srcOrd="0" destOrd="0" presId="urn:microsoft.com/office/officeart/2005/8/layout/vList6"/>
    <dgm:cxn modelId="{3FA38080-D4FD-4E70-BB41-D28C9D15EC41}" srcId="{15794B50-9021-412B-A6D5-041A31463596}" destId="{AEACD054-C1B8-4181-84AB-A3DC96FCC79E}" srcOrd="0" destOrd="0" parTransId="{F2F19385-DA09-4CAD-ADEF-FDF5B0DFBE0C}" sibTransId="{73613968-EC11-48C7-A39B-EB3553CDD303}"/>
    <dgm:cxn modelId="{C4EB8E8F-BA03-4FBC-9CB9-468DA1A4A9AA}" type="presOf" srcId="{9F7F5DE5-F444-49E1-8F8E-FC56F1DC86BB}" destId="{F02EDB26-5976-436E-875E-F18FA3374F42}" srcOrd="0" destOrd="0" presId="urn:microsoft.com/office/officeart/2005/8/layout/vList6"/>
    <dgm:cxn modelId="{26CA5A9B-5599-4848-981E-D27FA0992611}" type="presOf" srcId="{6A033249-BD8A-4710-9ADC-9475EE62BC2E}" destId="{FBA40300-D264-4B56-A26C-54C3D1737BE0}" srcOrd="0" destOrd="0" presId="urn:microsoft.com/office/officeart/2005/8/layout/vList6"/>
    <dgm:cxn modelId="{3DBB6D9D-4698-4C05-8399-38D830FD3C91}" type="presOf" srcId="{AEACD054-C1B8-4181-84AB-A3DC96FCC79E}" destId="{1A6446BE-5992-45C1-ADCE-1E212129EF13}" srcOrd="0" destOrd="0" presId="urn:microsoft.com/office/officeart/2005/8/layout/vList6"/>
    <dgm:cxn modelId="{9437679E-89DE-4493-97A0-57B99249BF93}" srcId="{33D7CBB5-768B-450C-882A-58298B85CD2A}" destId="{6A033249-BD8A-4710-9ADC-9475EE62BC2E}" srcOrd="1" destOrd="0" parTransId="{562C9123-8869-4A63-B34C-97692575E894}" sibTransId="{8701AF44-7E06-45CA-BEB4-195A6A5C1EDA}"/>
    <dgm:cxn modelId="{ADDA76B0-4926-4755-BD11-1677EAAFA9CF}" srcId="{4A15820E-CFE2-4805-9351-A4F2603A5F20}" destId="{6795CBD8-1112-45EC-A347-2D5A46688FC1}" srcOrd="0" destOrd="0" parTransId="{F0A9FC3A-7D5F-461A-ADDF-A7DFDB336962}" sibTransId="{2BE2EEA6-78D2-4609-904B-A0BA09A172E3}"/>
    <dgm:cxn modelId="{B020F1B8-44EE-4F04-98A9-D2A5940C3541}" type="presOf" srcId="{33D7CBB5-768B-450C-882A-58298B85CD2A}" destId="{4442EA69-4551-4CFE-A749-B2D550419A42}" srcOrd="0" destOrd="0" presId="urn:microsoft.com/office/officeart/2005/8/layout/vList6"/>
    <dgm:cxn modelId="{97B1BBC8-51D6-489B-A05B-A6605387F856}" type="presOf" srcId="{AFAD2442-08F8-4F16-9E44-1F0039FFA60C}" destId="{66EBD6CC-B123-4865-A32D-DFBC9752E9DC}" srcOrd="0" destOrd="0" presId="urn:microsoft.com/office/officeart/2005/8/layout/vList6"/>
    <dgm:cxn modelId="{BEB29BD4-1937-4D06-8B79-B5E9C862D97E}" srcId="{7F239CA2-8718-4151-AC8D-C2720639138F}" destId="{9F7F5DE5-F444-49E1-8F8E-FC56F1DC86BB}" srcOrd="0" destOrd="0" parTransId="{3B98F100-197B-4D01-87CA-6E3C5A116869}" sibTransId="{617FED2E-7AEB-4AB4-B430-99D4641A5E50}"/>
    <dgm:cxn modelId="{123372F0-1269-4ABE-9208-D1CBB621BF6F}" srcId="{33D7CBB5-768B-450C-882A-58298B85CD2A}" destId="{7F239CA2-8718-4151-AC8D-C2720639138F}" srcOrd="3" destOrd="0" parTransId="{A5F3B307-D2AA-434E-9C19-33A9AABFBA9F}" sibTransId="{B49B909B-6591-415A-9DD7-497F9D8CD3FD}"/>
    <dgm:cxn modelId="{0AD85380-FD00-4D7A-A117-7AB0440754F6}" type="presParOf" srcId="{4442EA69-4551-4CFE-A749-B2D550419A42}" destId="{363DC9D7-9FE9-4D4F-B6A2-DCB4FB5DC5A7}" srcOrd="0" destOrd="0" presId="urn:microsoft.com/office/officeart/2005/8/layout/vList6"/>
    <dgm:cxn modelId="{3FB3E45A-E609-4FEE-9D28-1AD411F74E6D}" type="presParOf" srcId="{363DC9D7-9FE9-4D4F-B6A2-DCB4FB5DC5A7}" destId="{B5B1680A-E02B-4733-BB72-FF3A97733279}" srcOrd="0" destOrd="0" presId="urn:microsoft.com/office/officeart/2005/8/layout/vList6"/>
    <dgm:cxn modelId="{4915A88B-750F-4A74-A19A-BFA25AEE416A}" type="presParOf" srcId="{363DC9D7-9FE9-4D4F-B6A2-DCB4FB5DC5A7}" destId="{D4F3E1BF-07BB-4AA1-847E-CFB1D3C646CA}" srcOrd="1" destOrd="0" presId="urn:microsoft.com/office/officeart/2005/8/layout/vList6"/>
    <dgm:cxn modelId="{B7019C49-6094-48C7-8DB8-5660462958E3}" type="presParOf" srcId="{4442EA69-4551-4CFE-A749-B2D550419A42}" destId="{3111F94C-23E1-46D9-BA6A-9397E34BB421}" srcOrd="1" destOrd="0" presId="urn:microsoft.com/office/officeart/2005/8/layout/vList6"/>
    <dgm:cxn modelId="{9233A8E7-B5EE-4EC9-A6A3-418CDE4D04F1}" type="presParOf" srcId="{4442EA69-4551-4CFE-A749-B2D550419A42}" destId="{B654D839-34C2-4DF2-A640-4AA9053165B3}" srcOrd="2" destOrd="0" presId="urn:microsoft.com/office/officeart/2005/8/layout/vList6"/>
    <dgm:cxn modelId="{DED7B805-DC4F-46A4-BF93-8A8CFA6118D6}" type="presParOf" srcId="{B654D839-34C2-4DF2-A640-4AA9053165B3}" destId="{FBA40300-D264-4B56-A26C-54C3D1737BE0}" srcOrd="0" destOrd="0" presId="urn:microsoft.com/office/officeart/2005/8/layout/vList6"/>
    <dgm:cxn modelId="{5A956658-C10D-47BC-B5B2-BB6F17C4A83C}" type="presParOf" srcId="{B654D839-34C2-4DF2-A640-4AA9053165B3}" destId="{66EBD6CC-B123-4865-A32D-DFBC9752E9DC}" srcOrd="1" destOrd="0" presId="urn:microsoft.com/office/officeart/2005/8/layout/vList6"/>
    <dgm:cxn modelId="{AFD78300-378A-46C6-B303-AF5FA5658B1E}" type="presParOf" srcId="{4442EA69-4551-4CFE-A749-B2D550419A42}" destId="{67DB351C-7587-4D2A-90BD-528FD65D7C8D}" srcOrd="3" destOrd="0" presId="urn:microsoft.com/office/officeart/2005/8/layout/vList6"/>
    <dgm:cxn modelId="{DFDF08AF-F63F-4E1F-9F65-0D229AC42E8A}" type="presParOf" srcId="{4442EA69-4551-4CFE-A749-B2D550419A42}" destId="{36C20FC5-8D62-4D07-B563-0795E2567DB9}" srcOrd="4" destOrd="0" presId="urn:microsoft.com/office/officeart/2005/8/layout/vList6"/>
    <dgm:cxn modelId="{DA9BC698-B3A2-408F-B396-9CF4CF20EC16}" type="presParOf" srcId="{36C20FC5-8D62-4D07-B563-0795E2567DB9}" destId="{4F3F96E4-49B9-42B2-84A6-109887A47C95}" srcOrd="0" destOrd="0" presId="urn:microsoft.com/office/officeart/2005/8/layout/vList6"/>
    <dgm:cxn modelId="{9E6778AD-8D66-4AE6-9EA0-6BE4C4E6A434}" type="presParOf" srcId="{36C20FC5-8D62-4D07-B563-0795E2567DB9}" destId="{1A6446BE-5992-45C1-ADCE-1E212129EF13}" srcOrd="1" destOrd="0" presId="urn:microsoft.com/office/officeart/2005/8/layout/vList6"/>
    <dgm:cxn modelId="{1558777E-7C89-48C1-9F70-ED150A6D8E41}" type="presParOf" srcId="{4442EA69-4551-4CFE-A749-B2D550419A42}" destId="{91D002FF-3B18-49F1-AEBD-CAFB7E605615}" srcOrd="5" destOrd="0" presId="urn:microsoft.com/office/officeart/2005/8/layout/vList6"/>
    <dgm:cxn modelId="{4C2A1D8A-9012-4DC1-AE29-4F94AF50F008}" type="presParOf" srcId="{4442EA69-4551-4CFE-A749-B2D550419A42}" destId="{A7F4A0DD-9D7C-4A52-96E2-5635576EFEF3}" srcOrd="6" destOrd="0" presId="urn:microsoft.com/office/officeart/2005/8/layout/vList6"/>
    <dgm:cxn modelId="{9C9EF2B9-0AA5-42D9-B470-12D9351E8931}" type="presParOf" srcId="{A7F4A0DD-9D7C-4A52-96E2-5635576EFEF3}" destId="{E4256A64-1103-4539-9671-EC570AAAD3D9}" srcOrd="0" destOrd="0" presId="urn:microsoft.com/office/officeart/2005/8/layout/vList6"/>
    <dgm:cxn modelId="{5E7C5417-30AE-4B85-ABAC-05C2EFD6AD92}" type="presParOf" srcId="{A7F4A0DD-9D7C-4A52-96E2-5635576EFEF3}" destId="{F02EDB26-5976-436E-875E-F18FA3374F4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3FC13F-6733-4082-B5A8-EC67B560586B}" type="doc">
      <dgm:prSet loTypeId="urn:microsoft.com/office/officeart/2005/8/layout/venn3" loCatId="relationship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0AE97D72-DD32-4C5C-B397-6AEF72F100B8}">
      <dgm:prSet phldrT="[Text]" custT="1"/>
      <dgm:spPr/>
      <dgm:t>
        <a:bodyPr/>
        <a:lstStyle/>
        <a:p>
          <a:r>
            <a:rPr lang="en-US" sz="3600" b="1" dirty="0"/>
            <a:t>EXTERNAL</a:t>
          </a:r>
        </a:p>
        <a:p>
          <a:endParaRPr lang="en-US" sz="2000" dirty="0"/>
        </a:p>
        <a:p>
          <a:r>
            <a:rPr lang="en-US" sz="3600" b="1" dirty="0"/>
            <a:t> I/O</a:t>
          </a:r>
        </a:p>
        <a:p>
          <a:r>
            <a:rPr lang="en-US" sz="3600" b="1" dirty="0"/>
            <a:t>MODEL</a:t>
          </a:r>
        </a:p>
      </dgm:t>
    </dgm:pt>
    <dgm:pt modelId="{FE94FF77-BE4E-4294-9B6C-0177060C07EE}" type="parTrans" cxnId="{C7C4B615-F381-4573-AB08-A537B045E07A}">
      <dgm:prSet/>
      <dgm:spPr/>
      <dgm:t>
        <a:bodyPr/>
        <a:lstStyle/>
        <a:p>
          <a:endParaRPr lang="en-US"/>
        </a:p>
      </dgm:t>
    </dgm:pt>
    <dgm:pt modelId="{8072CDDC-2CE0-4B6E-96D0-3F2038F55AC0}" type="sibTrans" cxnId="{C7C4B615-F381-4573-AB08-A537B045E07A}">
      <dgm:prSet/>
      <dgm:spPr/>
      <dgm:t>
        <a:bodyPr/>
        <a:lstStyle/>
        <a:p>
          <a:endParaRPr lang="en-US"/>
        </a:p>
      </dgm:t>
    </dgm:pt>
    <dgm:pt modelId="{338AAA9D-DDE7-4593-A8F2-A3920594F254}">
      <dgm:prSet phldrT="[Text]" custT="1"/>
      <dgm:spPr/>
      <dgm:t>
        <a:bodyPr/>
        <a:lstStyle/>
        <a:p>
          <a:endParaRPr lang="en-US" sz="1200" b="1" dirty="0"/>
        </a:p>
        <a:p>
          <a:r>
            <a:rPr lang="en-US" sz="3600" b="1" dirty="0"/>
            <a:t>INTERNAL</a:t>
          </a:r>
        </a:p>
        <a:p>
          <a:endParaRPr lang="en-US" sz="1400" dirty="0"/>
        </a:p>
        <a:p>
          <a:r>
            <a:rPr lang="en-US" sz="3600" b="1" dirty="0"/>
            <a:t>RESOURCE-BASED MODEL</a:t>
          </a:r>
        </a:p>
      </dgm:t>
    </dgm:pt>
    <dgm:pt modelId="{C38B6C85-695E-414E-9D31-D16286BCB61A}" type="parTrans" cxnId="{3E3608DA-476E-4E68-A580-4B09C8B8C730}">
      <dgm:prSet/>
      <dgm:spPr/>
      <dgm:t>
        <a:bodyPr/>
        <a:lstStyle/>
        <a:p>
          <a:endParaRPr lang="en-US"/>
        </a:p>
      </dgm:t>
    </dgm:pt>
    <dgm:pt modelId="{99170E1D-D8EB-4A4D-B31E-0EC62E452A88}" type="sibTrans" cxnId="{3E3608DA-476E-4E68-A580-4B09C8B8C730}">
      <dgm:prSet/>
      <dgm:spPr/>
      <dgm:t>
        <a:bodyPr/>
        <a:lstStyle/>
        <a:p>
          <a:endParaRPr lang="en-US"/>
        </a:p>
      </dgm:t>
    </dgm:pt>
    <dgm:pt modelId="{AB9B375D-7002-4B5D-AC07-EDEB6628D618}" type="pres">
      <dgm:prSet presAssocID="{873FC13F-6733-4082-B5A8-EC67B560586B}" presName="Name0" presStyleCnt="0">
        <dgm:presLayoutVars>
          <dgm:dir/>
          <dgm:resizeHandles val="exact"/>
        </dgm:presLayoutVars>
      </dgm:prSet>
      <dgm:spPr/>
    </dgm:pt>
    <dgm:pt modelId="{B7080FCD-D9D6-4208-9773-68E503B8AE99}" type="pres">
      <dgm:prSet presAssocID="{0AE97D72-DD32-4C5C-B397-6AEF72F100B8}" presName="Name5" presStyleLbl="vennNode1" presStyleIdx="0" presStyleCnt="2" custScaleX="108697">
        <dgm:presLayoutVars>
          <dgm:bulletEnabled val="1"/>
        </dgm:presLayoutVars>
      </dgm:prSet>
      <dgm:spPr/>
    </dgm:pt>
    <dgm:pt modelId="{E859545F-C1EE-48BA-BE92-E48BCDF0BC24}" type="pres">
      <dgm:prSet presAssocID="{8072CDDC-2CE0-4B6E-96D0-3F2038F55AC0}" presName="space" presStyleCnt="0"/>
      <dgm:spPr/>
    </dgm:pt>
    <dgm:pt modelId="{EC38BE3D-7B9D-426D-BD8B-456DBC032D37}" type="pres">
      <dgm:prSet presAssocID="{338AAA9D-DDE7-4593-A8F2-A3920594F254}" presName="Name5" presStyleLbl="vennNode1" presStyleIdx="1" presStyleCnt="2" custScaleX="111337">
        <dgm:presLayoutVars>
          <dgm:bulletEnabled val="1"/>
        </dgm:presLayoutVars>
      </dgm:prSet>
      <dgm:spPr/>
    </dgm:pt>
  </dgm:ptLst>
  <dgm:cxnLst>
    <dgm:cxn modelId="{C7C4B615-F381-4573-AB08-A537B045E07A}" srcId="{873FC13F-6733-4082-B5A8-EC67B560586B}" destId="{0AE97D72-DD32-4C5C-B397-6AEF72F100B8}" srcOrd="0" destOrd="0" parTransId="{FE94FF77-BE4E-4294-9B6C-0177060C07EE}" sibTransId="{8072CDDC-2CE0-4B6E-96D0-3F2038F55AC0}"/>
    <dgm:cxn modelId="{BD2EB420-5187-4FC5-A552-8EBB17287514}" type="presOf" srcId="{873FC13F-6733-4082-B5A8-EC67B560586B}" destId="{AB9B375D-7002-4B5D-AC07-EDEB6628D618}" srcOrd="0" destOrd="0" presId="urn:microsoft.com/office/officeart/2005/8/layout/venn3"/>
    <dgm:cxn modelId="{D566248C-FFCE-4A01-8EA4-56B65065CE5F}" type="presOf" srcId="{338AAA9D-DDE7-4593-A8F2-A3920594F254}" destId="{EC38BE3D-7B9D-426D-BD8B-456DBC032D37}" srcOrd="0" destOrd="0" presId="urn:microsoft.com/office/officeart/2005/8/layout/venn3"/>
    <dgm:cxn modelId="{259DA39D-6B3F-443E-8128-98187F5F382D}" type="presOf" srcId="{0AE97D72-DD32-4C5C-B397-6AEF72F100B8}" destId="{B7080FCD-D9D6-4208-9773-68E503B8AE99}" srcOrd="0" destOrd="0" presId="urn:microsoft.com/office/officeart/2005/8/layout/venn3"/>
    <dgm:cxn modelId="{3E3608DA-476E-4E68-A580-4B09C8B8C730}" srcId="{873FC13F-6733-4082-B5A8-EC67B560586B}" destId="{338AAA9D-DDE7-4593-A8F2-A3920594F254}" srcOrd="1" destOrd="0" parTransId="{C38B6C85-695E-414E-9D31-D16286BCB61A}" sibTransId="{99170E1D-D8EB-4A4D-B31E-0EC62E452A88}"/>
    <dgm:cxn modelId="{C4E4F376-00B5-45D8-BCC5-279F08166F3B}" type="presParOf" srcId="{AB9B375D-7002-4B5D-AC07-EDEB6628D618}" destId="{B7080FCD-D9D6-4208-9773-68E503B8AE99}" srcOrd="0" destOrd="0" presId="urn:microsoft.com/office/officeart/2005/8/layout/venn3"/>
    <dgm:cxn modelId="{3BB04B73-DC84-45AF-A299-F81374CA1423}" type="presParOf" srcId="{AB9B375D-7002-4B5D-AC07-EDEB6628D618}" destId="{E859545F-C1EE-48BA-BE92-E48BCDF0BC24}" srcOrd="1" destOrd="0" presId="urn:microsoft.com/office/officeart/2005/8/layout/venn3"/>
    <dgm:cxn modelId="{B947980B-CFDF-4BA9-B7E8-C2CB639A1F4E}" type="presParOf" srcId="{AB9B375D-7002-4B5D-AC07-EDEB6628D618}" destId="{EC38BE3D-7B9D-426D-BD8B-456DBC032D37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C9A507-9263-465F-9AF6-82231F5E981C}" type="doc">
      <dgm:prSet loTypeId="urn:microsoft.com/office/officeart/2005/8/layout/pyramid2" loCatId="list" qsTypeId="urn:microsoft.com/office/officeart/2005/8/quickstyle/3d2#1" qsCatId="3D" csTypeId="urn:microsoft.com/office/officeart/2005/8/colors/accent0_1" csCatId="mainScheme" phldr="1"/>
      <dgm:spPr/>
    </dgm:pt>
    <dgm:pt modelId="{D8C31A6D-534D-4AC7-8EA3-37B35CBFC62F}">
      <dgm:prSet phldrT="[Text]" custT="1"/>
      <dgm:spPr/>
      <dgm:t>
        <a:bodyPr/>
        <a:lstStyle/>
        <a:p>
          <a:r>
            <a:rPr lang="en-US" sz="3400" dirty="0"/>
            <a:t>POWER</a:t>
          </a:r>
        </a:p>
      </dgm:t>
    </dgm:pt>
    <dgm:pt modelId="{D1E56868-7E07-4E1C-8BC6-C2A4D436001E}" type="parTrans" cxnId="{113C0A17-92B5-4054-9855-BC3A26D70DBD}">
      <dgm:prSet/>
      <dgm:spPr/>
      <dgm:t>
        <a:bodyPr/>
        <a:lstStyle/>
        <a:p>
          <a:endParaRPr lang="en-US"/>
        </a:p>
      </dgm:t>
    </dgm:pt>
    <dgm:pt modelId="{C309BA05-6D0C-4076-A777-8B135E4B5E68}" type="sibTrans" cxnId="{113C0A17-92B5-4054-9855-BC3A26D70DBD}">
      <dgm:prSet/>
      <dgm:spPr/>
      <dgm:t>
        <a:bodyPr/>
        <a:lstStyle/>
        <a:p>
          <a:endParaRPr lang="en-US"/>
        </a:p>
      </dgm:t>
    </dgm:pt>
    <dgm:pt modelId="{74FE54F6-4023-4EB4-82A3-DB5F95E23930}">
      <dgm:prSet phldrT="[Text]" custT="1"/>
      <dgm:spPr/>
      <dgm:t>
        <a:bodyPr/>
        <a:lstStyle/>
        <a:p>
          <a:r>
            <a:rPr lang="en-US" sz="3400" dirty="0"/>
            <a:t>URGENCY</a:t>
          </a:r>
        </a:p>
      </dgm:t>
    </dgm:pt>
    <dgm:pt modelId="{72D0DC83-3F78-4559-B5E3-B46674C2D471}" type="parTrans" cxnId="{29A7E688-43F6-43B0-BAD4-52B539D5A917}">
      <dgm:prSet/>
      <dgm:spPr/>
      <dgm:t>
        <a:bodyPr/>
        <a:lstStyle/>
        <a:p>
          <a:endParaRPr lang="en-US"/>
        </a:p>
      </dgm:t>
    </dgm:pt>
    <dgm:pt modelId="{8E6D20D9-F938-4B30-837E-22521FB09B36}" type="sibTrans" cxnId="{29A7E688-43F6-43B0-BAD4-52B539D5A917}">
      <dgm:prSet/>
      <dgm:spPr/>
      <dgm:t>
        <a:bodyPr/>
        <a:lstStyle/>
        <a:p>
          <a:endParaRPr lang="en-US"/>
        </a:p>
      </dgm:t>
    </dgm:pt>
    <dgm:pt modelId="{087B4CC1-3273-434D-A444-A7147B2F9EAC}">
      <dgm:prSet phldrT="[Text]" custT="1"/>
      <dgm:spPr/>
      <dgm:t>
        <a:bodyPr/>
        <a:lstStyle/>
        <a:p>
          <a:r>
            <a:rPr lang="en-US" sz="3400" dirty="0"/>
            <a:t>IMPORTANCE</a:t>
          </a:r>
        </a:p>
      </dgm:t>
    </dgm:pt>
    <dgm:pt modelId="{F23D8E66-9921-427F-8412-8C7E97E9C236}" type="parTrans" cxnId="{0739D491-6949-4F04-9095-EEE1970F1075}">
      <dgm:prSet/>
      <dgm:spPr/>
      <dgm:t>
        <a:bodyPr/>
        <a:lstStyle/>
        <a:p>
          <a:endParaRPr lang="en-US"/>
        </a:p>
      </dgm:t>
    </dgm:pt>
    <dgm:pt modelId="{9BC436A3-88A3-422C-875A-14D189CA63CF}" type="sibTrans" cxnId="{0739D491-6949-4F04-9095-EEE1970F1075}">
      <dgm:prSet/>
      <dgm:spPr/>
      <dgm:t>
        <a:bodyPr/>
        <a:lstStyle/>
        <a:p>
          <a:endParaRPr lang="en-US"/>
        </a:p>
      </dgm:t>
    </dgm:pt>
    <dgm:pt modelId="{2DDA7EBD-DEC0-4727-A899-62898BA9410D}" type="pres">
      <dgm:prSet presAssocID="{09C9A507-9263-465F-9AF6-82231F5E981C}" presName="compositeShape" presStyleCnt="0">
        <dgm:presLayoutVars>
          <dgm:dir/>
          <dgm:resizeHandles/>
        </dgm:presLayoutVars>
      </dgm:prSet>
      <dgm:spPr/>
    </dgm:pt>
    <dgm:pt modelId="{8851C8C9-A700-4F08-9BFD-69A1AEF6FBE7}" type="pres">
      <dgm:prSet presAssocID="{09C9A507-9263-465F-9AF6-82231F5E981C}" presName="pyramid" presStyleLbl="node1" presStyleIdx="0" presStyleCnt="1" custLinFactNeighborX="-1080" custLinFactNeighborY="18251"/>
      <dgm:spPr/>
    </dgm:pt>
    <dgm:pt modelId="{DD113E19-74C1-4B25-933A-976524AA9875}" type="pres">
      <dgm:prSet presAssocID="{09C9A507-9263-465F-9AF6-82231F5E981C}" presName="theList" presStyleCnt="0"/>
      <dgm:spPr/>
    </dgm:pt>
    <dgm:pt modelId="{19DB217E-B857-462A-87F0-7194815FA160}" type="pres">
      <dgm:prSet presAssocID="{D8C31A6D-534D-4AC7-8EA3-37B35CBFC62F}" presName="aNode" presStyleLbl="fgAcc1" presStyleIdx="0" presStyleCnt="3">
        <dgm:presLayoutVars>
          <dgm:bulletEnabled val="1"/>
        </dgm:presLayoutVars>
      </dgm:prSet>
      <dgm:spPr/>
    </dgm:pt>
    <dgm:pt modelId="{38ECEA77-1AAC-4DE1-9F58-E394EBEF968D}" type="pres">
      <dgm:prSet presAssocID="{D8C31A6D-534D-4AC7-8EA3-37B35CBFC62F}" presName="aSpace" presStyleCnt="0"/>
      <dgm:spPr/>
    </dgm:pt>
    <dgm:pt modelId="{323996E5-6ACB-43DA-91E5-A2241A89D655}" type="pres">
      <dgm:prSet presAssocID="{74FE54F6-4023-4EB4-82A3-DB5F95E23930}" presName="aNode" presStyleLbl="fgAcc1" presStyleIdx="1" presStyleCnt="3">
        <dgm:presLayoutVars>
          <dgm:bulletEnabled val="1"/>
        </dgm:presLayoutVars>
      </dgm:prSet>
      <dgm:spPr/>
    </dgm:pt>
    <dgm:pt modelId="{DB7D863B-5E38-427D-89A1-CE427738BF68}" type="pres">
      <dgm:prSet presAssocID="{74FE54F6-4023-4EB4-82A3-DB5F95E23930}" presName="aSpace" presStyleCnt="0"/>
      <dgm:spPr/>
    </dgm:pt>
    <dgm:pt modelId="{39F7AEBA-EE0E-40DF-AC9B-DF4097B96E04}" type="pres">
      <dgm:prSet presAssocID="{087B4CC1-3273-434D-A444-A7147B2F9EAC}" presName="aNode" presStyleLbl="fgAcc1" presStyleIdx="2" presStyleCnt="3">
        <dgm:presLayoutVars>
          <dgm:bulletEnabled val="1"/>
        </dgm:presLayoutVars>
      </dgm:prSet>
      <dgm:spPr/>
    </dgm:pt>
    <dgm:pt modelId="{5410B83D-D41B-4606-BEC8-BCBD791B57D9}" type="pres">
      <dgm:prSet presAssocID="{087B4CC1-3273-434D-A444-A7147B2F9EAC}" presName="aSpace" presStyleCnt="0"/>
      <dgm:spPr/>
    </dgm:pt>
  </dgm:ptLst>
  <dgm:cxnLst>
    <dgm:cxn modelId="{113C0A17-92B5-4054-9855-BC3A26D70DBD}" srcId="{09C9A507-9263-465F-9AF6-82231F5E981C}" destId="{D8C31A6D-534D-4AC7-8EA3-37B35CBFC62F}" srcOrd="0" destOrd="0" parTransId="{D1E56868-7E07-4E1C-8BC6-C2A4D436001E}" sibTransId="{C309BA05-6D0C-4076-A777-8B135E4B5E68}"/>
    <dgm:cxn modelId="{29A7E688-43F6-43B0-BAD4-52B539D5A917}" srcId="{09C9A507-9263-465F-9AF6-82231F5E981C}" destId="{74FE54F6-4023-4EB4-82A3-DB5F95E23930}" srcOrd="1" destOrd="0" parTransId="{72D0DC83-3F78-4559-B5E3-B46674C2D471}" sibTransId="{8E6D20D9-F938-4B30-837E-22521FB09B36}"/>
    <dgm:cxn modelId="{12D38A8A-07D1-41ED-B628-94D6A9E9327A}" type="presOf" srcId="{09C9A507-9263-465F-9AF6-82231F5E981C}" destId="{2DDA7EBD-DEC0-4727-A899-62898BA9410D}" srcOrd="0" destOrd="0" presId="urn:microsoft.com/office/officeart/2005/8/layout/pyramid2"/>
    <dgm:cxn modelId="{0739D491-6949-4F04-9095-EEE1970F1075}" srcId="{09C9A507-9263-465F-9AF6-82231F5E981C}" destId="{087B4CC1-3273-434D-A444-A7147B2F9EAC}" srcOrd="2" destOrd="0" parTransId="{F23D8E66-9921-427F-8412-8C7E97E9C236}" sibTransId="{9BC436A3-88A3-422C-875A-14D189CA63CF}"/>
    <dgm:cxn modelId="{835817BC-7C22-4B89-BE87-FBFFE2276209}" type="presOf" srcId="{087B4CC1-3273-434D-A444-A7147B2F9EAC}" destId="{39F7AEBA-EE0E-40DF-AC9B-DF4097B96E04}" srcOrd="0" destOrd="0" presId="urn:microsoft.com/office/officeart/2005/8/layout/pyramid2"/>
    <dgm:cxn modelId="{3ABC1ADE-7627-43F3-A3B2-C5D3D50F38C7}" type="presOf" srcId="{D8C31A6D-534D-4AC7-8EA3-37B35CBFC62F}" destId="{19DB217E-B857-462A-87F0-7194815FA160}" srcOrd="0" destOrd="0" presId="urn:microsoft.com/office/officeart/2005/8/layout/pyramid2"/>
    <dgm:cxn modelId="{DBE707E5-D699-4D17-B438-68D358D624D2}" type="presOf" srcId="{74FE54F6-4023-4EB4-82A3-DB5F95E23930}" destId="{323996E5-6ACB-43DA-91E5-A2241A89D655}" srcOrd="0" destOrd="0" presId="urn:microsoft.com/office/officeart/2005/8/layout/pyramid2"/>
    <dgm:cxn modelId="{DC1302D7-9317-4971-9309-B1263487C63B}" type="presParOf" srcId="{2DDA7EBD-DEC0-4727-A899-62898BA9410D}" destId="{8851C8C9-A700-4F08-9BFD-69A1AEF6FBE7}" srcOrd="0" destOrd="0" presId="urn:microsoft.com/office/officeart/2005/8/layout/pyramid2"/>
    <dgm:cxn modelId="{DD1A475F-D78B-4AD1-A9B2-600AE5E1473C}" type="presParOf" srcId="{2DDA7EBD-DEC0-4727-A899-62898BA9410D}" destId="{DD113E19-74C1-4B25-933A-976524AA9875}" srcOrd="1" destOrd="0" presId="urn:microsoft.com/office/officeart/2005/8/layout/pyramid2"/>
    <dgm:cxn modelId="{D69F592B-AE98-4FC6-ACF4-B0D4A3F6B332}" type="presParOf" srcId="{DD113E19-74C1-4B25-933A-976524AA9875}" destId="{19DB217E-B857-462A-87F0-7194815FA160}" srcOrd="0" destOrd="0" presId="urn:microsoft.com/office/officeart/2005/8/layout/pyramid2"/>
    <dgm:cxn modelId="{8D88084B-2F8D-41E5-9B5E-60EA4DF40BFB}" type="presParOf" srcId="{DD113E19-74C1-4B25-933A-976524AA9875}" destId="{38ECEA77-1AAC-4DE1-9F58-E394EBEF968D}" srcOrd="1" destOrd="0" presId="urn:microsoft.com/office/officeart/2005/8/layout/pyramid2"/>
    <dgm:cxn modelId="{08A13A08-30A5-4442-905C-F605BB684239}" type="presParOf" srcId="{DD113E19-74C1-4B25-933A-976524AA9875}" destId="{323996E5-6ACB-43DA-91E5-A2241A89D655}" srcOrd="2" destOrd="0" presId="urn:microsoft.com/office/officeart/2005/8/layout/pyramid2"/>
    <dgm:cxn modelId="{2594091D-31DA-4203-ADB1-BA7C3288FA40}" type="presParOf" srcId="{DD113E19-74C1-4B25-933A-976524AA9875}" destId="{DB7D863B-5E38-427D-89A1-CE427738BF68}" srcOrd="3" destOrd="0" presId="urn:microsoft.com/office/officeart/2005/8/layout/pyramid2"/>
    <dgm:cxn modelId="{D00A694F-BA27-4D89-8B95-356F86B01B68}" type="presParOf" srcId="{DD113E19-74C1-4B25-933A-976524AA9875}" destId="{39F7AEBA-EE0E-40DF-AC9B-DF4097B96E04}" srcOrd="4" destOrd="0" presId="urn:microsoft.com/office/officeart/2005/8/layout/pyramid2"/>
    <dgm:cxn modelId="{C9E5B408-305A-4AB9-9D99-15922803AC2E}" type="presParOf" srcId="{DD113E19-74C1-4B25-933A-976524AA9875}" destId="{5410B83D-D41B-4606-BEC8-BCBD791B57D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BA7221-6139-425E-B7F3-8FD0922F9A53}" type="doc">
      <dgm:prSet loTypeId="urn:microsoft.com/office/officeart/2005/8/layout/chevron2" loCatId="process" qsTypeId="urn:microsoft.com/office/officeart/2005/8/quickstyle/3d2#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3943E398-0161-4450-BD18-A504C74626EC}">
      <dgm:prSet phldrT="[Text]"/>
      <dgm:spPr/>
      <dgm:t>
        <a:bodyPr/>
        <a:lstStyle/>
        <a:p>
          <a:r>
            <a:rPr lang="en-US" dirty="0"/>
            <a:t>The global economy</a:t>
          </a:r>
        </a:p>
      </dgm:t>
    </dgm:pt>
    <dgm:pt modelId="{41FFD692-F2E9-4725-B32F-CAC08EF1F2CB}" type="parTrans" cxnId="{CA953414-DCAC-41DC-A729-39E807C65583}">
      <dgm:prSet/>
      <dgm:spPr/>
      <dgm:t>
        <a:bodyPr/>
        <a:lstStyle/>
        <a:p>
          <a:endParaRPr lang="en-US"/>
        </a:p>
      </dgm:t>
    </dgm:pt>
    <dgm:pt modelId="{198B5D0E-26D5-40AA-BA39-85B2D500DC50}" type="sibTrans" cxnId="{CA953414-DCAC-41DC-A729-39E807C65583}">
      <dgm:prSet/>
      <dgm:spPr/>
      <dgm:t>
        <a:bodyPr/>
        <a:lstStyle/>
        <a:p>
          <a:endParaRPr lang="en-US"/>
        </a:p>
      </dgm:t>
    </dgm:pt>
    <dgm:pt modelId="{13EF467D-6936-43BB-83F4-E909FCC61091}">
      <dgm:prSet phldrT="[Text]" custT="1"/>
      <dgm:spPr/>
      <dgm:t>
        <a:bodyPr/>
        <a:lstStyle/>
        <a:p>
          <a:r>
            <a:rPr lang="en-US" sz="2600" dirty="0" err="1"/>
            <a:t>Globalisation</a:t>
          </a:r>
          <a:endParaRPr lang="en-US" sz="2600" dirty="0"/>
        </a:p>
      </dgm:t>
    </dgm:pt>
    <dgm:pt modelId="{11865B92-7F9C-41FE-8BB8-75E94EDF67F7}" type="sibTrans" cxnId="{66492439-478A-41E3-A990-F930A3F2A6E4}">
      <dgm:prSet/>
      <dgm:spPr/>
      <dgm:t>
        <a:bodyPr/>
        <a:lstStyle/>
        <a:p>
          <a:endParaRPr lang="en-US"/>
        </a:p>
      </dgm:t>
    </dgm:pt>
    <dgm:pt modelId="{15F5F767-0ECF-4D5F-96D8-D6B9309E6AB8}" type="parTrans" cxnId="{66492439-478A-41E3-A990-F930A3F2A6E4}">
      <dgm:prSet/>
      <dgm:spPr/>
      <dgm:t>
        <a:bodyPr/>
        <a:lstStyle/>
        <a:p>
          <a:endParaRPr lang="en-US"/>
        </a:p>
      </dgm:t>
    </dgm:pt>
    <dgm:pt modelId="{A4F8EA21-11F7-4C15-9B25-2C5E1556002C}">
      <dgm:prSet phldrT="[Text]" custT="1"/>
      <dgm:spPr/>
      <dgm:t>
        <a:bodyPr/>
        <a:lstStyle/>
        <a:p>
          <a:r>
            <a:rPr lang="en-US" sz="2600" dirty="0"/>
            <a:t>Rapid technological change</a:t>
          </a:r>
        </a:p>
      </dgm:t>
    </dgm:pt>
    <dgm:pt modelId="{F35B9182-3651-45A1-8F30-25D21FC4BD95}" type="parTrans" cxnId="{61ED6BDB-2AD3-4DE6-8BC7-782CC4DCFD72}">
      <dgm:prSet/>
      <dgm:spPr/>
      <dgm:t>
        <a:bodyPr/>
        <a:lstStyle/>
        <a:p>
          <a:endParaRPr lang="en-US"/>
        </a:p>
      </dgm:t>
    </dgm:pt>
    <dgm:pt modelId="{802AFD24-8EB8-433F-A5C0-2571BC728C83}" type="sibTrans" cxnId="{61ED6BDB-2AD3-4DE6-8BC7-782CC4DCFD72}">
      <dgm:prSet/>
      <dgm:spPr/>
      <dgm:t>
        <a:bodyPr/>
        <a:lstStyle/>
        <a:p>
          <a:endParaRPr lang="en-US"/>
        </a:p>
      </dgm:t>
    </dgm:pt>
    <dgm:pt modelId="{8F829BAB-D38C-4079-BFCF-8E229A99E808}">
      <dgm:prSet phldrT="[Text]" custT="1"/>
      <dgm:spPr/>
      <dgm:t>
        <a:bodyPr/>
        <a:lstStyle/>
        <a:p>
          <a:r>
            <a:rPr lang="en-US" sz="2600" dirty="0"/>
            <a:t>Increasing importance of knowledge</a:t>
          </a:r>
        </a:p>
      </dgm:t>
    </dgm:pt>
    <dgm:pt modelId="{F6F2FDE6-F750-44A0-958E-95670E4E7F88}" type="parTrans" cxnId="{F27879F1-FFFA-4E49-9691-3D69113D6EE7}">
      <dgm:prSet/>
      <dgm:spPr/>
      <dgm:t>
        <a:bodyPr/>
        <a:lstStyle/>
        <a:p>
          <a:endParaRPr lang="en-US"/>
        </a:p>
      </dgm:t>
    </dgm:pt>
    <dgm:pt modelId="{61E35620-B103-4AD8-9F8F-C231A79188DB}" type="sibTrans" cxnId="{F27879F1-FFFA-4E49-9691-3D69113D6EE7}">
      <dgm:prSet/>
      <dgm:spPr/>
      <dgm:t>
        <a:bodyPr/>
        <a:lstStyle/>
        <a:p>
          <a:endParaRPr lang="en-US"/>
        </a:p>
      </dgm:t>
    </dgm:pt>
    <dgm:pt modelId="{644C6168-1600-456C-974B-A6CE29B7136A}">
      <dgm:prSet phldrT="[Text]" custT="1"/>
      <dgm:spPr/>
      <dgm:t>
        <a:bodyPr/>
        <a:lstStyle/>
        <a:p>
          <a:r>
            <a:rPr lang="en-US" sz="2600" dirty="0"/>
            <a:t>People as sources of competitive advantage</a:t>
          </a:r>
        </a:p>
      </dgm:t>
    </dgm:pt>
    <dgm:pt modelId="{66E0DB27-9FB2-4686-9064-2656467A0B85}" type="parTrans" cxnId="{EFD08AEE-B172-49F8-9CAB-E76F2FB66CBC}">
      <dgm:prSet/>
      <dgm:spPr/>
      <dgm:t>
        <a:bodyPr/>
        <a:lstStyle/>
        <a:p>
          <a:endParaRPr lang="en-US"/>
        </a:p>
      </dgm:t>
    </dgm:pt>
    <dgm:pt modelId="{79861958-CD20-47B0-A561-3B7E824101C0}" type="sibTrans" cxnId="{EFD08AEE-B172-49F8-9CAB-E76F2FB66CBC}">
      <dgm:prSet/>
      <dgm:spPr/>
      <dgm:t>
        <a:bodyPr/>
        <a:lstStyle/>
        <a:p>
          <a:endParaRPr lang="en-US"/>
        </a:p>
      </dgm:t>
    </dgm:pt>
    <dgm:pt modelId="{8779C10C-7661-4C37-9813-18F4462E8C70}" type="pres">
      <dgm:prSet presAssocID="{BEBA7221-6139-425E-B7F3-8FD0922F9A53}" presName="linearFlow" presStyleCnt="0">
        <dgm:presLayoutVars>
          <dgm:dir/>
          <dgm:animLvl val="lvl"/>
          <dgm:resizeHandles val="exact"/>
        </dgm:presLayoutVars>
      </dgm:prSet>
      <dgm:spPr/>
    </dgm:pt>
    <dgm:pt modelId="{C708FA26-F48F-41E1-9F8C-41A6BD0204EB}" type="pres">
      <dgm:prSet presAssocID="{3943E398-0161-4450-BD18-A504C74626EC}" presName="composite" presStyleCnt="0"/>
      <dgm:spPr/>
    </dgm:pt>
    <dgm:pt modelId="{E216B6B3-369D-4C59-8FD4-40147FBCCBD9}" type="pres">
      <dgm:prSet presAssocID="{3943E398-0161-4450-BD18-A504C74626E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082AFE00-D873-4E2C-99DF-8B6DA2ED7A51}" type="pres">
      <dgm:prSet presAssocID="{3943E398-0161-4450-BD18-A504C74626EC}" presName="descendantText" presStyleLbl="alignAcc1" presStyleIdx="0" presStyleCnt="1" custScaleY="190357">
        <dgm:presLayoutVars>
          <dgm:bulletEnabled val="1"/>
        </dgm:presLayoutVars>
      </dgm:prSet>
      <dgm:spPr/>
    </dgm:pt>
  </dgm:ptLst>
  <dgm:cxnLst>
    <dgm:cxn modelId="{CA953414-DCAC-41DC-A729-39E807C65583}" srcId="{BEBA7221-6139-425E-B7F3-8FD0922F9A53}" destId="{3943E398-0161-4450-BD18-A504C74626EC}" srcOrd="0" destOrd="0" parTransId="{41FFD692-F2E9-4725-B32F-CAC08EF1F2CB}" sibTransId="{198B5D0E-26D5-40AA-BA39-85B2D500DC50}"/>
    <dgm:cxn modelId="{938A8924-731A-4989-BA25-FB0D6FD728D3}" type="presOf" srcId="{13EF467D-6936-43BB-83F4-E909FCC61091}" destId="{082AFE00-D873-4E2C-99DF-8B6DA2ED7A51}" srcOrd="0" destOrd="0" presId="urn:microsoft.com/office/officeart/2005/8/layout/chevron2"/>
    <dgm:cxn modelId="{22C50129-707B-4889-ADD7-F21C1CB06B23}" type="presOf" srcId="{8F829BAB-D38C-4079-BFCF-8E229A99E808}" destId="{082AFE00-D873-4E2C-99DF-8B6DA2ED7A51}" srcOrd="0" destOrd="2" presId="urn:microsoft.com/office/officeart/2005/8/layout/chevron2"/>
    <dgm:cxn modelId="{66492439-478A-41E3-A990-F930A3F2A6E4}" srcId="{3943E398-0161-4450-BD18-A504C74626EC}" destId="{13EF467D-6936-43BB-83F4-E909FCC61091}" srcOrd="0" destOrd="0" parTransId="{15F5F767-0ECF-4D5F-96D8-D6B9309E6AB8}" sibTransId="{11865B92-7F9C-41FE-8BB8-75E94EDF67F7}"/>
    <dgm:cxn modelId="{8555263E-DFCE-4F99-99B8-CA8635BACC46}" type="presOf" srcId="{3943E398-0161-4450-BD18-A504C74626EC}" destId="{E216B6B3-369D-4C59-8FD4-40147FBCCBD9}" srcOrd="0" destOrd="0" presId="urn:microsoft.com/office/officeart/2005/8/layout/chevron2"/>
    <dgm:cxn modelId="{58C02292-6EDB-4388-BF29-F3C874C654A3}" type="presOf" srcId="{A4F8EA21-11F7-4C15-9B25-2C5E1556002C}" destId="{082AFE00-D873-4E2C-99DF-8B6DA2ED7A51}" srcOrd="0" destOrd="1" presId="urn:microsoft.com/office/officeart/2005/8/layout/chevron2"/>
    <dgm:cxn modelId="{D23BB5AE-F527-4338-8993-824D956041CA}" type="presOf" srcId="{644C6168-1600-456C-974B-A6CE29B7136A}" destId="{082AFE00-D873-4E2C-99DF-8B6DA2ED7A51}" srcOrd="0" destOrd="3" presId="urn:microsoft.com/office/officeart/2005/8/layout/chevron2"/>
    <dgm:cxn modelId="{61ED6BDB-2AD3-4DE6-8BC7-782CC4DCFD72}" srcId="{3943E398-0161-4450-BD18-A504C74626EC}" destId="{A4F8EA21-11F7-4C15-9B25-2C5E1556002C}" srcOrd="1" destOrd="0" parTransId="{F35B9182-3651-45A1-8F30-25D21FC4BD95}" sibTransId="{802AFD24-8EB8-433F-A5C0-2571BC728C83}"/>
    <dgm:cxn modelId="{08DFC6EC-0D68-42B1-A657-28B7BB2C10BE}" type="presOf" srcId="{BEBA7221-6139-425E-B7F3-8FD0922F9A53}" destId="{8779C10C-7661-4C37-9813-18F4462E8C70}" srcOrd="0" destOrd="0" presId="urn:microsoft.com/office/officeart/2005/8/layout/chevron2"/>
    <dgm:cxn modelId="{EFD08AEE-B172-49F8-9CAB-E76F2FB66CBC}" srcId="{3943E398-0161-4450-BD18-A504C74626EC}" destId="{644C6168-1600-456C-974B-A6CE29B7136A}" srcOrd="3" destOrd="0" parTransId="{66E0DB27-9FB2-4686-9064-2656467A0B85}" sibTransId="{79861958-CD20-47B0-A561-3B7E824101C0}"/>
    <dgm:cxn modelId="{F27879F1-FFFA-4E49-9691-3D69113D6EE7}" srcId="{3943E398-0161-4450-BD18-A504C74626EC}" destId="{8F829BAB-D38C-4079-BFCF-8E229A99E808}" srcOrd="2" destOrd="0" parTransId="{F6F2FDE6-F750-44A0-958E-95670E4E7F88}" sibTransId="{61E35620-B103-4AD8-9F8F-C231A79188DB}"/>
    <dgm:cxn modelId="{CD147E54-71C2-49FD-B00C-78B1BC8183B7}" type="presParOf" srcId="{8779C10C-7661-4C37-9813-18F4462E8C70}" destId="{C708FA26-F48F-41E1-9F8C-41A6BD0204EB}" srcOrd="0" destOrd="0" presId="urn:microsoft.com/office/officeart/2005/8/layout/chevron2"/>
    <dgm:cxn modelId="{BCE0A2AA-FDF8-42B6-BD6F-D3895DE1BA9D}" type="presParOf" srcId="{C708FA26-F48F-41E1-9F8C-41A6BD0204EB}" destId="{E216B6B3-369D-4C59-8FD4-40147FBCCBD9}" srcOrd="0" destOrd="0" presId="urn:microsoft.com/office/officeart/2005/8/layout/chevron2"/>
    <dgm:cxn modelId="{F35990B8-438F-4FBB-998B-CEE277BB25A8}" type="presParOf" srcId="{C708FA26-F48F-41E1-9F8C-41A6BD0204EB}" destId="{082AFE00-D873-4E2C-99DF-8B6DA2ED7A5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080FCD-D9D6-4208-9773-68E503B8AE99}">
      <dsp:nvSpPr>
        <dsp:cNvPr id="0" name=""/>
        <dsp:cNvSpPr/>
      </dsp:nvSpPr>
      <dsp:spPr>
        <a:xfrm>
          <a:off x="741657" y="1700"/>
          <a:ext cx="3518478" cy="323695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8141" tIns="45720" rIns="178141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EXTERNAL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 I/O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MODEL</a:t>
          </a:r>
        </a:p>
      </dsp:txBody>
      <dsp:txXfrm>
        <a:off x="741657" y="1700"/>
        <a:ext cx="3518478" cy="3236959"/>
      </dsp:txXfrm>
    </dsp:sp>
    <dsp:sp modelId="{EC38BE3D-7B9D-426D-BD8B-456DBC032D37}">
      <dsp:nvSpPr>
        <dsp:cNvPr id="0" name=""/>
        <dsp:cNvSpPr/>
      </dsp:nvSpPr>
      <dsp:spPr>
        <a:xfrm>
          <a:off x="3612744" y="1700"/>
          <a:ext cx="3603934" cy="3236959"/>
        </a:xfrm>
        <a:prstGeom prst="ellipse">
          <a:avLst/>
        </a:prstGeom>
        <a:solidFill>
          <a:schemeClr val="accent4">
            <a:shade val="80000"/>
            <a:alpha val="50000"/>
            <a:hueOff val="-57"/>
            <a:satOff val="1086"/>
            <a:lumOff val="5050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8141" tIns="15240" rIns="178141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INTERNAL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RESOURCE-BASED MODEL</a:t>
          </a:r>
        </a:p>
      </dsp:txBody>
      <dsp:txXfrm>
        <a:off x="3612744" y="1700"/>
        <a:ext cx="3603934" cy="3236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3E1BF-07BB-4AA1-847E-CFB1D3C646CA}">
      <dsp:nvSpPr>
        <dsp:cNvPr id="0" name=""/>
        <dsp:cNvSpPr/>
      </dsp:nvSpPr>
      <dsp:spPr>
        <a:xfrm>
          <a:off x="3262156" y="110"/>
          <a:ext cx="4887262" cy="102866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kern="1200" noProof="0" dirty="0">
              <a:latin typeface="+mj-lt"/>
            </a:rPr>
            <a:t>They are </a:t>
          </a:r>
          <a:r>
            <a:rPr lang="en-AU" sz="1800" b="1" i="0" kern="1200" noProof="0" dirty="0">
              <a:latin typeface="+mj-lt"/>
            </a:rPr>
            <a:t>valuable </a:t>
          </a:r>
          <a:r>
            <a:rPr lang="en-AU" sz="1800" kern="1200" noProof="0" dirty="0">
              <a:latin typeface="+mj-lt"/>
            </a:rPr>
            <a:t>when they allow a firm to take advantage of opportunities or neutralise threats. </a:t>
          </a:r>
        </a:p>
      </dsp:txBody>
      <dsp:txXfrm>
        <a:off x="3262156" y="110"/>
        <a:ext cx="4887262" cy="1028662"/>
      </dsp:txXfrm>
    </dsp:sp>
    <dsp:sp modelId="{B5B1680A-E02B-4733-BB72-FF3A97733279}">
      <dsp:nvSpPr>
        <dsp:cNvPr id="0" name=""/>
        <dsp:cNvSpPr/>
      </dsp:nvSpPr>
      <dsp:spPr>
        <a:xfrm>
          <a:off x="3981" y="101229"/>
          <a:ext cx="3258175" cy="823145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kern="1200" dirty="0">
            <a:latin typeface="+mj-lt"/>
            <a:cs typeface="Arial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b="1" kern="1200" dirty="0">
              <a:latin typeface="+mj-lt"/>
              <a:cs typeface="Arial"/>
            </a:rPr>
            <a:t>VALUABLE</a:t>
          </a:r>
          <a:endParaRPr lang="en-US" sz="3200" kern="1200" dirty="0">
            <a:latin typeface="+mj-lt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>
            <a:latin typeface="+mj-lt"/>
          </a:endParaRPr>
        </a:p>
      </dsp:txBody>
      <dsp:txXfrm>
        <a:off x="3981" y="101229"/>
        <a:ext cx="3258175" cy="823145"/>
      </dsp:txXfrm>
    </dsp:sp>
    <dsp:sp modelId="{66EBD6CC-B123-4865-A32D-DFBC9752E9DC}">
      <dsp:nvSpPr>
        <dsp:cNvPr id="0" name=""/>
        <dsp:cNvSpPr/>
      </dsp:nvSpPr>
      <dsp:spPr>
        <a:xfrm>
          <a:off x="3262156" y="971477"/>
          <a:ext cx="4887262" cy="7328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+mj-lt"/>
            </a:rPr>
            <a:t>They are </a:t>
          </a:r>
          <a:r>
            <a:rPr lang="en-US" sz="1800" b="1" i="0" kern="1200" dirty="0">
              <a:latin typeface="+mj-lt"/>
            </a:rPr>
            <a:t>rare</a:t>
          </a:r>
          <a:r>
            <a:rPr lang="en-US" sz="1800" i="1" kern="1200" dirty="0">
              <a:latin typeface="+mj-lt"/>
            </a:rPr>
            <a:t> </a:t>
          </a:r>
          <a:r>
            <a:rPr lang="en-US" sz="1800" kern="1200" dirty="0">
              <a:latin typeface="+mj-lt"/>
            </a:rPr>
            <a:t>when possessed by few, if any, current and potential competitors.</a:t>
          </a:r>
          <a:endParaRPr lang="en-US" sz="800" kern="1200" dirty="0">
            <a:latin typeface="+mj-lt"/>
          </a:endParaRPr>
        </a:p>
      </dsp:txBody>
      <dsp:txXfrm>
        <a:off x="3262156" y="971477"/>
        <a:ext cx="4887262" cy="732857"/>
      </dsp:txXfrm>
    </dsp:sp>
    <dsp:sp modelId="{FBA40300-D264-4B56-A26C-54C3D1737BE0}">
      <dsp:nvSpPr>
        <dsp:cNvPr id="0" name=""/>
        <dsp:cNvSpPr/>
      </dsp:nvSpPr>
      <dsp:spPr>
        <a:xfrm>
          <a:off x="3981" y="971476"/>
          <a:ext cx="3258175" cy="723724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latin typeface="+mj-lt"/>
            </a:rPr>
            <a:t>RARE</a:t>
          </a:r>
        </a:p>
      </dsp:txBody>
      <dsp:txXfrm>
        <a:off x="3981" y="971476"/>
        <a:ext cx="3258175" cy="723724"/>
      </dsp:txXfrm>
    </dsp:sp>
    <dsp:sp modelId="{1A6446BE-5992-45C1-ADCE-1E212129EF13}">
      <dsp:nvSpPr>
        <dsp:cNvPr id="0" name=""/>
        <dsp:cNvSpPr/>
      </dsp:nvSpPr>
      <dsp:spPr>
        <a:xfrm>
          <a:off x="3262156" y="1651136"/>
          <a:ext cx="4887262" cy="10131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+mj-lt"/>
            </a:rPr>
            <a:t>Resources are </a:t>
          </a:r>
          <a:r>
            <a:rPr lang="en-US" sz="1800" b="1" i="0" kern="1200" dirty="0">
              <a:latin typeface="+mj-lt"/>
            </a:rPr>
            <a:t>costly</a:t>
          </a:r>
          <a:r>
            <a:rPr lang="en-US" sz="1800" i="1" kern="1200" dirty="0">
              <a:latin typeface="+mj-lt"/>
            </a:rPr>
            <a:t> </a:t>
          </a:r>
          <a:r>
            <a:rPr lang="en-US" sz="1800" b="1" i="0" kern="1200" dirty="0">
              <a:latin typeface="+mj-lt"/>
            </a:rPr>
            <a:t>to imitate </a:t>
          </a:r>
          <a:r>
            <a:rPr lang="en-US" sz="1800" kern="1200" dirty="0">
              <a:latin typeface="+mj-lt"/>
            </a:rPr>
            <a:t>when other firms cannot obtain them or are at a cost disadvantage</a:t>
          </a:r>
          <a:r>
            <a:rPr lang="en-US" sz="1300" kern="1200" dirty="0">
              <a:latin typeface="+mj-lt"/>
            </a:rPr>
            <a:t>. </a:t>
          </a:r>
        </a:p>
      </dsp:txBody>
      <dsp:txXfrm>
        <a:off x="3262156" y="1651136"/>
        <a:ext cx="4887262" cy="1013160"/>
      </dsp:txXfrm>
    </dsp:sp>
    <dsp:sp modelId="{4F3F96E4-49B9-42B2-84A6-109887A47C95}">
      <dsp:nvSpPr>
        <dsp:cNvPr id="0" name=""/>
        <dsp:cNvSpPr/>
      </dsp:nvSpPr>
      <dsp:spPr>
        <a:xfrm>
          <a:off x="3981" y="1707774"/>
          <a:ext cx="3258175" cy="820745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latin typeface="+mj-lt"/>
              <a:cs typeface="Arial"/>
            </a:rPr>
            <a:t>COSTLY TO IMITATE </a:t>
          </a:r>
          <a:endParaRPr lang="en-US" sz="3000" kern="1200" dirty="0">
            <a:latin typeface="+mj-lt"/>
          </a:endParaRPr>
        </a:p>
      </dsp:txBody>
      <dsp:txXfrm>
        <a:off x="3981" y="1707774"/>
        <a:ext cx="3258175" cy="820745"/>
      </dsp:txXfrm>
    </dsp:sp>
    <dsp:sp modelId="{F02EDB26-5976-436E-875E-F18FA3374F42}">
      <dsp:nvSpPr>
        <dsp:cNvPr id="0" name=""/>
        <dsp:cNvSpPr/>
      </dsp:nvSpPr>
      <dsp:spPr>
        <a:xfrm>
          <a:off x="3262156" y="2602096"/>
          <a:ext cx="4887262" cy="7822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+mj-lt"/>
              <a:cs typeface="Arial"/>
            </a:rPr>
            <a:t>T</a:t>
          </a:r>
          <a:r>
            <a:rPr lang="en-US" sz="1800" kern="1200" dirty="0">
              <a:latin typeface="+mj-lt"/>
            </a:rPr>
            <a:t>hey are </a:t>
          </a:r>
          <a:r>
            <a:rPr lang="en-US" sz="1800" b="1" i="0" kern="1200" dirty="0">
              <a:latin typeface="+mj-lt"/>
            </a:rPr>
            <a:t>non-substitutable</a:t>
          </a:r>
          <a:r>
            <a:rPr lang="en-US" sz="1800" i="1" kern="1200" dirty="0">
              <a:latin typeface="+mj-lt"/>
            </a:rPr>
            <a:t> </a:t>
          </a:r>
          <a:r>
            <a:rPr lang="en-US" sz="1800" kern="1200" dirty="0">
              <a:latin typeface="+mj-lt"/>
            </a:rPr>
            <a:t>when they have no structural equivalents.</a:t>
          </a:r>
          <a:endParaRPr lang="en-US" sz="800" kern="1200" dirty="0">
            <a:latin typeface="+mj-lt"/>
          </a:endParaRPr>
        </a:p>
      </dsp:txBody>
      <dsp:txXfrm>
        <a:off x="3262156" y="2602096"/>
        <a:ext cx="4887262" cy="782279"/>
      </dsp:txXfrm>
    </dsp:sp>
    <dsp:sp modelId="{E4256A64-1103-4539-9671-EC570AAAD3D9}">
      <dsp:nvSpPr>
        <dsp:cNvPr id="0" name=""/>
        <dsp:cNvSpPr/>
      </dsp:nvSpPr>
      <dsp:spPr>
        <a:xfrm>
          <a:off x="3981" y="2550307"/>
          <a:ext cx="3258175" cy="860319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latin typeface="+mj-lt"/>
              <a:cs typeface="Arial"/>
            </a:rPr>
            <a:t>NON-SUBSTITUTABLE</a:t>
          </a:r>
          <a:endParaRPr lang="en-US" sz="3000" kern="1200" dirty="0">
            <a:latin typeface="+mj-lt"/>
          </a:endParaRPr>
        </a:p>
      </dsp:txBody>
      <dsp:txXfrm>
        <a:off x="3981" y="2550307"/>
        <a:ext cx="3258175" cy="8603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080FCD-D9D6-4208-9773-68E503B8AE99}">
      <dsp:nvSpPr>
        <dsp:cNvPr id="0" name=""/>
        <dsp:cNvSpPr/>
      </dsp:nvSpPr>
      <dsp:spPr>
        <a:xfrm>
          <a:off x="741657" y="1700"/>
          <a:ext cx="3518478" cy="323695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8141" tIns="45720" rIns="178141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EXTERNAL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 I/O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MODEL</a:t>
          </a:r>
        </a:p>
      </dsp:txBody>
      <dsp:txXfrm>
        <a:off x="741657" y="1700"/>
        <a:ext cx="3518478" cy="3236959"/>
      </dsp:txXfrm>
    </dsp:sp>
    <dsp:sp modelId="{EC38BE3D-7B9D-426D-BD8B-456DBC032D37}">
      <dsp:nvSpPr>
        <dsp:cNvPr id="0" name=""/>
        <dsp:cNvSpPr/>
      </dsp:nvSpPr>
      <dsp:spPr>
        <a:xfrm>
          <a:off x="3612744" y="1700"/>
          <a:ext cx="3603934" cy="3236959"/>
        </a:xfrm>
        <a:prstGeom prst="ellipse">
          <a:avLst/>
        </a:prstGeom>
        <a:solidFill>
          <a:schemeClr val="accent4">
            <a:shade val="80000"/>
            <a:alpha val="50000"/>
            <a:hueOff val="-57"/>
            <a:satOff val="1086"/>
            <a:lumOff val="5050"/>
            <a:alphaOff val="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8141" tIns="15240" rIns="178141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INTERNAL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RESOURCE-BASED MODEL</a:t>
          </a:r>
        </a:p>
      </dsp:txBody>
      <dsp:txXfrm>
        <a:off x="3612744" y="1700"/>
        <a:ext cx="3603934" cy="32369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1C8C9-A700-4F08-9BFD-69A1AEF6FBE7}">
      <dsp:nvSpPr>
        <dsp:cNvPr id="0" name=""/>
        <dsp:cNvSpPr/>
      </dsp:nvSpPr>
      <dsp:spPr>
        <a:xfrm>
          <a:off x="265567" y="0"/>
          <a:ext cx="4749800" cy="4749800"/>
        </a:xfrm>
        <a:prstGeom prst="triangl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DB217E-B857-462A-87F0-7194815FA160}">
      <dsp:nvSpPr>
        <dsp:cNvPr id="0" name=""/>
        <dsp:cNvSpPr/>
      </dsp:nvSpPr>
      <dsp:spPr>
        <a:xfrm>
          <a:off x="2691765" y="477531"/>
          <a:ext cx="3087370" cy="1124366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POWER</a:t>
          </a:r>
        </a:p>
      </dsp:txBody>
      <dsp:txXfrm>
        <a:off x="2691765" y="477531"/>
        <a:ext cx="3087370" cy="1124366"/>
      </dsp:txXfrm>
    </dsp:sp>
    <dsp:sp modelId="{323996E5-6ACB-43DA-91E5-A2241A89D655}">
      <dsp:nvSpPr>
        <dsp:cNvPr id="0" name=""/>
        <dsp:cNvSpPr/>
      </dsp:nvSpPr>
      <dsp:spPr>
        <a:xfrm>
          <a:off x="2691765" y="1742443"/>
          <a:ext cx="3087370" cy="1124366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URGENCY</a:t>
          </a:r>
        </a:p>
      </dsp:txBody>
      <dsp:txXfrm>
        <a:off x="2691765" y="1742443"/>
        <a:ext cx="3087370" cy="1124366"/>
      </dsp:txXfrm>
    </dsp:sp>
    <dsp:sp modelId="{39F7AEBA-EE0E-40DF-AC9B-DF4097B96E04}">
      <dsp:nvSpPr>
        <dsp:cNvPr id="0" name=""/>
        <dsp:cNvSpPr/>
      </dsp:nvSpPr>
      <dsp:spPr>
        <a:xfrm>
          <a:off x="2691765" y="3007356"/>
          <a:ext cx="3087370" cy="1124366"/>
        </a:xfrm>
        <a:prstGeom prst="round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IMPORTANCE</a:t>
          </a:r>
        </a:p>
      </dsp:txBody>
      <dsp:txXfrm>
        <a:off x="2691765" y="3007356"/>
        <a:ext cx="3087370" cy="1124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6B6B3-369D-4C59-8FD4-40147FBCCBD9}">
      <dsp:nvSpPr>
        <dsp:cNvPr id="0" name=""/>
        <dsp:cNvSpPr/>
      </dsp:nvSpPr>
      <dsp:spPr>
        <a:xfrm rot="5400000">
          <a:off x="-522618" y="1806919"/>
          <a:ext cx="3483637" cy="24384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The global economy</a:t>
          </a:r>
        </a:p>
      </dsp:txBody>
      <dsp:txXfrm rot="-5400000">
        <a:off x="1" y="2503500"/>
        <a:ext cx="2438400" cy="1045237"/>
      </dsp:txXfrm>
    </dsp:sp>
    <dsp:sp modelId="{082AFE00-D873-4E2C-99DF-8B6DA2ED7A51}">
      <dsp:nvSpPr>
        <dsp:cNvPr id="0" name=""/>
        <dsp:cNvSpPr/>
      </dsp:nvSpPr>
      <dsp:spPr>
        <a:xfrm rot="5400000">
          <a:off x="2111942" y="587719"/>
          <a:ext cx="4310515" cy="3657600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 err="1"/>
            <a:t>Globalisation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Rapid technological change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Increasing importance of knowledge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People as sources of competitive advantage</a:t>
          </a:r>
        </a:p>
      </dsp:txBody>
      <dsp:txXfrm rot="-5400000">
        <a:off x="2438400" y="439811"/>
        <a:ext cx="3479051" cy="39534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732BD62-0920-4966-A889-CD9057F3144B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4E852DC-1C92-4770-8F99-A58F765FE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2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3BFF2D-148A-4597-BD21-7424BA730790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CB7FE00C-FE4C-420A-95C5-60E622431A21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27365EE9-CC8F-43A9-ADF8-B63AE4DB9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3FBA611-4FF6-4586-AE29-E7338BEFA142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D372221C-6674-4CC5-9524-AB462AA80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524000" y="0"/>
            <a:ext cx="7086600" cy="1295400"/>
          </a:xfrm>
        </p:spPr>
        <p:txBody>
          <a:bodyPr>
            <a:noAutofit/>
          </a:bodyPr>
          <a:lstStyle>
            <a:lvl1pPr algn="ctr">
              <a:defRPr sz="4000">
                <a:latin typeface="+mj-lt"/>
                <a:cs typeface="Arial" pitchFamily="34" charset="0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600200" y="6400800"/>
            <a:ext cx="6553200" cy="457200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235BD0-D356-4402-BB91-39E656073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IH_Cover_globe-2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0000" r="13333"/>
          <a:stretch>
            <a:fillRect/>
          </a:stretch>
        </p:blipFill>
        <p:spPr>
          <a:xfrm>
            <a:off x="0" y="0"/>
            <a:ext cx="1524000" cy="6858000"/>
          </a:xfrm>
          <a:prstGeom prst="rect">
            <a:avLst/>
          </a:prstGeom>
        </p:spPr>
      </p:pic>
      <p:pic>
        <p:nvPicPr>
          <p:cNvPr id="8" name="Picture 7" descr="HIH_Cove_log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0600" y="0"/>
            <a:ext cx="533400" cy="576503"/>
          </a:xfrm>
          <a:prstGeom prst="rect">
            <a:avLst/>
          </a:prstGeom>
        </p:spPr>
      </p:pic>
      <p:sp>
        <p:nvSpPr>
          <p:cNvPr id="9" name="Footer Placeholder 18"/>
          <p:cNvSpPr txBox="1">
            <a:spLocks/>
          </p:cNvSpPr>
          <p:nvPr/>
        </p:nvSpPr>
        <p:spPr>
          <a:xfrm>
            <a:off x="1524000" y="6477000"/>
            <a:ext cx="6858000" cy="533400"/>
          </a:xfrm>
          <a:prstGeom prst="rect">
            <a:avLst/>
          </a:prstGeom>
        </p:spPr>
        <p:txBody>
          <a:bodyPr vert="horz"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©2013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Cengage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Learning.  All Rights Reserved.  May not be copied, scanned, or duplicated, in whole or in part, except for use as permitted in a license distributed with a certain product or service or otherwise on a password-protected website for classroom 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600200" y="6400800"/>
            <a:ext cx="6553200" cy="457200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235BD0-D356-4402-BB91-39E656073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IH_Cover_globe-2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0000" r="13333"/>
          <a:stretch>
            <a:fillRect/>
          </a:stretch>
        </p:blipFill>
        <p:spPr>
          <a:xfrm>
            <a:off x="0" y="0"/>
            <a:ext cx="1524000" cy="6858000"/>
          </a:xfrm>
          <a:prstGeom prst="rect">
            <a:avLst/>
          </a:prstGeom>
        </p:spPr>
      </p:pic>
      <p:pic>
        <p:nvPicPr>
          <p:cNvPr id="8" name="Picture 7" descr="HIH_Cove_log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0600" y="0"/>
            <a:ext cx="533400" cy="576503"/>
          </a:xfrm>
          <a:prstGeom prst="rect">
            <a:avLst/>
          </a:prstGeom>
        </p:spPr>
      </p:pic>
      <p:sp>
        <p:nvSpPr>
          <p:cNvPr id="9" name="Footer Placeholder 18"/>
          <p:cNvSpPr txBox="1">
            <a:spLocks/>
          </p:cNvSpPr>
          <p:nvPr/>
        </p:nvSpPr>
        <p:spPr>
          <a:xfrm>
            <a:off x="1524000" y="6477000"/>
            <a:ext cx="6858000" cy="533400"/>
          </a:xfrm>
          <a:prstGeom prst="rect">
            <a:avLst/>
          </a:prstGeom>
        </p:spPr>
        <p:txBody>
          <a:bodyPr vert="horz"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©2013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Cengage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Learning.  All Rights Reserved.  May not be copied, scanned, or duplicated, in whole or in part, except for use as permitted in a license distributed with a certain product or service or otherwise on a password-protected website for classroom 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374"/>
            <a:ext cx="8229600" cy="884238"/>
          </a:xfrm>
        </p:spPr>
        <p:txBody>
          <a:bodyPr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D5D93C98-5EE6-47DF-9B0A-813E977BCDEC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BCF173FC-4AEE-4EE4-B95F-28DDF6A28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B8E078D8-4F6D-492B-83CD-752190BA169F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2DCB270F-83CC-4C9D-9C49-85898EC5E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882F6AE4-6457-4B67-AA0D-134057F3DD22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C129C951-9A3C-4478-B00A-560945F3F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48C1599F-68D8-4077-B0CC-C770530B1191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D5F41548-0E6D-42E4-BBC0-8AEEE8329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SecondClick to edit Master title style</a:t>
            </a:r>
            <a:endParaRPr lang="en-US"/>
          </a:p>
          <a:p>
            <a:pPr lvl="1"/>
            <a:r>
              <a:rPr lang="en-AU"/>
              <a:t>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914400" y="1580728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n-lt"/>
              </a:rPr>
              <a:t>Goods, services, people, skills and ideas move freely across geographic borders.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n-lt"/>
              </a:rPr>
              <a:t>New opportunities and challenges emerge. 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n-lt"/>
              </a:rPr>
              <a:t>Competitive environments are broader and increasingly more complex.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8700" y="284455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COMPETITIVE LANDSCAPE: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THE GLOBAL ECONOMY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6858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 </a:t>
            </a:r>
            <a:endParaRPr lang="en-US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28700" y="284455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</a:t>
            </a:r>
            <a:r>
              <a:rPr lang="en-US" sz="3600" b="1" dirty="0"/>
              <a:t>THE COMPETITIVE LANDSCAPE: </a:t>
            </a:r>
            <a:br>
              <a:rPr lang="en-US" sz="3600" b="1" dirty="0"/>
            </a:br>
            <a:r>
              <a:rPr lang="en-US" sz="3600" b="1" dirty="0"/>
              <a:t>THE GLOBAL ECONOMY</a:t>
            </a:r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755576" y="1571612"/>
            <a:ext cx="763284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The European Union has become one of the world’s largest markets, with 700 million potential customers.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China has become the second largest economy in the world surpassing Japan.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India, the world’s largest democracy, has an economy that now ranks as the fourth largest in the world.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28700" y="284455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COMPETITIVE LANDSCAPE: STRATEGIC FOCUS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683568" y="1700808"/>
            <a:ext cx="7776864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b="1" i="1" dirty="0" err="1"/>
              <a:t>Guanxi</a:t>
            </a:r>
            <a:r>
              <a:rPr lang="en-US" sz="2600" b="1" dirty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involves strong relationships in which each party feels obligated to help the other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is a key element of doing business in China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is an important dimension of Chinese culture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/>
              <a:t>is important when conducting business in the West.</a:t>
            </a:r>
          </a:p>
          <a:p>
            <a:r>
              <a:rPr lang="en-US" sz="2600" dirty="0"/>
              <a:t>	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6096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 </a:t>
            </a:r>
            <a:endParaRPr lang="en-US" sz="3800" b="1" dirty="0">
              <a:latin typeface="+mj-lt"/>
            </a:endParaRP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762000" y="1571612"/>
            <a:ext cx="7620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Technology is significantly altering the nature of competition and enabling unstable competitive environments.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Categories of technology trends:</a:t>
            </a:r>
          </a:p>
          <a:p>
            <a:pPr marL="914400" indent="-457200" defTabSz="1201738">
              <a:buFont typeface="Calibri" pitchFamily="34" charset="0"/>
              <a:buChar char="–"/>
            </a:pPr>
            <a:r>
              <a:rPr lang="en-US" sz="2600" b="1" dirty="0">
                <a:latin typeface="+mn-lt"/>
              </a:rPr>
              <a:t>Technology diffusion and disruptive technologies</a:t>
            </a:r>
          </a:p>
          <a:p>
            <a:pPr marL="914400" indent="-457200" defTabSz="1201738">
              <a:buFont typeface="Calibri" pitchFamily="34" charset="0"/>
              <a:buChar char="–"/>
            </a:pPr>
            <a:r>
              <a:rPr lang="en-US" sz="2600" b="1" dirty="0">
                <a:latin typeface="+mn-lt"/>
              </a:rPr>
              <a:t>Information age</a:t>
            </a:r>
          </a:p>
          <a:p>
            <a:pPr marL="914400" indent="-457200" algn="just">
              <a:buFont typeface="Calibri" pitchFamily="34" charset="0"/>
              <a:buChar char="–"/>
            </a:pPr>
            <a:r>
              <a:rPr lang="en-US" sz="2600" b="1" dirty="0">
                <a:latin typeface="+mn-lt"/>
              </a:rPr>
              <a:t>Increasing knowledge intensity            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008" y="202377"/>
            <a:ext cx="903649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THE COMPETITIVE LANDSCAPE:</a:t>
            </a:r>
          </a:p>
          <a:p>
            <a:pPr algn="ctr"/>
            <a:r>
              <a:rPr lang="en-US" sz="3600" b="1" dirty="0"/>
              <a:t>TECHNOLOGY AND TECHNOLOGICAL CHANGES</a:t>
            </a:r>
            <a:r>
              <a:rPr lang="en-US" sz="3600" b="1" dirty="0">
                <a:latin typeface="+mj-lt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65175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+mj-lt"/>
              </a:rPr>
              <a:t> TWO MODELS OF STRATEGIC DECISION MAKING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12000" y="1128573"/>
            <a:ext cx="7920000" cy="546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dirty="0"/>
              <a:t>Firms use two major models to help develop their vision and mission and then choose one or more strategies in pursuit of strategic competitiveness and above-average returns. </a:t>
            </a:r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62573891"/>
              </p:ext>
            </p:extLst>
          </p:nvPr>
        </p:nvGraphicFramePr>
        <p:xfrm>
          <a:off x="611560" y="2420888"/>
          <a:ext cx="795833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12000" y="1200118"/>
            <a:ext cx="7920000" cy="554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en-US" sz="2600" dirty="0"/>
              <a:t>Grounded in economics, the I/O model has four underlying assumptions:</a:t>
            </a:r>
          </a:p>
          <a:p>
            <a:pPr marL="514350" indent="-514350">
              <a:spcAft>
                <a:spcPts val="1000"/>
              </a:spcAft>
              <a:buFont typeface="+mj-lt"/>
              <a:buAutoNum type="arabicPeriod"/>
            </a:pPr>
            <a:r>
              <a:rPr lang="en-US" sz="2600" dirty="0"/>
              <a:t>The external environment is assumed to impose pressures and constraints that determine strategies that will result in above-average returns. </a:t>
            </a:r>
          </a:p>
          <a:p>
            <a:pPr marL="514350" indent="-514350">
              <a:spcAft>
                <a:spcPts val="1000"/>
              </a:spcAft>
              <a:buFont typeface="+mj-lt"/>
              <a:buAutoNum type="arabicPeriod"/>
            </a:pPr>
            <a:r>
              <a:rPr lang="en-US" sz="2600" dirty="0"/>
              <a:t>Most firms competing within an industry or a segment of that industry are assumed to control similar strategically relevant resources and to pursue similar strategies in light of those resources.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39865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>
                <a:latin typeface="+mj-lt"/>
              </a:rPr>
              <a:t> </a:t>
            </a:r>
            <a:r>
              <a:rPr lang="en-AU" sz="3400" b="1" dirty="0">
                <a:latin typeface="+mj-lt"/>
              </a:rPr>
              <a:t>THE I/O MODEL OF ABOVE-AVERAGE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12000" y="1124744"/>
            <a:ext cx="7920000" cy="384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spcAft>
                <a:spcPts val="1000"/>
              </a:spcAft>
              <a:buFont typeface="+mj-lt"/>
              <a:buAutoNum type="arabicPeriod" startAt="3"/>
            </a:pPr>
            <a:r>
              <a:rPr lang="en-AU" sz="2600" dirty="0"/>
              <a:t>Resources used to implement strategies are assumed to be highly mobile across firms, so any resource differences that might develop between firms will be short lived.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AU" sz="2600" dirty="0"/>
              <a:t>Organisational decision makers are assumed to be rational and committed to acting in the firm’s best </a:t>
            </a:r>
            <a:br>
              <a:rPr lang="en-AU" sz="2600" dirty="0"/>
            </a:br>
            <a:r>
              <a:rPr lang="en-AU" sz="2600" dirty="0"/>
              <a:t>interests, as shown by their </a:t>
            </a:r>
            <a:br>
              <a:rPr lang="en-AU" sz="2600" dirty="0"/>
            </a:br>
            <a:r>
              <a:rPr lang="en-AU" sz="2600" dirty="0"/>
              <a:t>profit-maximising behaviour.</a:t>
            </a:r>
            <a:r>
              <a:rPr lang="en-AU" sz="2600" dirty="0">
                <a:latin typeface="+mj-lt"/>
              </a:rPr>
              <a:t>                                  </a:t>
            </a:r>
          </a:p>
          <a:p>
            <a:endParaRPr lang="en-AU" sz="2400" b="1" dirty="0"/>
          </a:p>
          <a:p>
            <a:r>
              <a:rPr lang="en-AU" sz="2400" dirty="0"/>
              <a:t> </a:t>
            </a:r>
            <a:endParaRPr lang="en-AU" b="1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73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-60000">
            <a:off x="5525863" y="3721261"/>
            <a:ext cx="2814782" cy="205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339865"/>
            <a:ext cx="91439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400" b="1" dirty="0">
                <a:latin typeface="+mj-lt"/>
              </a:rPr>
              <a:t> THE I/O MODEL OF ABOVE-AVERAGE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768"/>
            <a:ext cx="8229600" cy="4429472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latin typeface="+mj-lt"/>
              </a:rPr>
              <a:t>The </a:t>
            </a:r>
            <a:r>
              <a:rPr lang="en-US" sz="2600" b="1" dirty="0">
                <a:latin typeface="+mj-lt"/>
              </a:rPr>
              <a:t>five forces model </a:t>
            </a:r>
            <a:r>
              <a:rPr lang="en-US" sz="2600" dirty="0">
                <a:latin typeface="+mj-lt"/>
              </a:rPr>
              <a:t>of competition is an analytical tool used to help firms find the industry that is the most attractive as measured by its profitability potential. </a:t>
            </a:r>
          </a:p>
          <a:p>
            <a:pPr marL="0" indent="0">
              <a:spcBef>
                <a:spcPts val="0"/>
              </a:spcBef>
              <a:buNone/>
            </a:pPr>
            <a:endParaRPr lang="en-US" sz="2600" dirty="0">
              <a:latin typeface="+mj-lt"/>
            </a:endParaRPr>
          </a:p>
          <a:p>
            <a:pPr marL="0" indent="0">
              <a:buNone/>
            </a:pPr>
            <a:r>
              <a:rPr lang="en-US" sz="2600" dirty="0">
                <a:latin typeface="+mj-lt"/>
              </a:rPr>
              <a:t>The five forces model suggests that an industry’s profitability (i.e. its rate of return on invested capital relative to its cost of capital) is a function of interactions among the </a:t>
            </a:r>
            <a:r>
              <a:rPr lang="en-US" sz="2600" b="1" dirty="0">
                <a:latin typeface="+mj-lt"/>
              </a:rPr>
              <a:t>five forces </a:t>
            </a:r>
            <a:r>
              <a:rPr lang="en-US" sz="2600" dirty="0">
                <a:latin typeface="+mj-lt"/>
              </a:rPr>
              <a:t>– suppliers, buyers, rivalry, product substitutes and potential entrants to the industry.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39865"/>
            <a:ext cx="91439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400" b="1" dirty="0">
                <a:latin typeface="+mj-lt"/>
              </a:rPr>
              <a:t> THE I/O MODEL OF ABOVE-AVERAGE RETURNS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1248"/>
            <a:ext cx="8363272" cy="4500000"/>
          </a:xfrm>
          <a:solidFill>
            <a:srgbClr val="FFFFFF"/>
          </a:solidFill>
        </p:spPr>
        <p:txBody>
          <a:bodyPr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Firms can earn above-average returns with the following strategies:</a:t>
            </a:r>
          </a:p>
          <a:p>
            <a:pPr marL="685800">
              <a:spcBef>
                <a:spcPts val="0"/>
              </a:spcBef>
              <a:buFont typeface="Calibri" pitchFamily="34" charset="0"/>
              <a:buChar char="–"/>
            </a:pPr>
            <a:r>
              <a:rPr lang="en-US" sz="2400" b="1" dirty="0">
                <a:solidFill>
                  <a:srgbClr val="000000"/>
                </a:solidFill>
                <a:latin typeface="+mj-lt"/>
              </a:rPr>
              <a:t>cost leadership strategy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, which produces </a:t>
            </a:r>
            <a:r>
              <a:rPr lang="en-US" sz="2400" dirty="0" err="1">
                <a:solidFill>
                  <a:srgbClr val="000000"/>
                </a:solidFill>
                <a:latin typeface="+mj-lt"/>
              </a:rPr>
              <a:t>standardised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 goods or services at costs below those of competitors </a:t>
            </a:r>
          </a:p>
          <a:p>
            <a:pPr marL="685800">
              <a:spcBef>
                <a:spcPts val="0"/>
              </a:spcBef>
              <a:spcAft>
                <a:spcPts val="1000"/>
              </a:spcAft>
              <a:buFont typeface="Calibri" pitchFamily="34" charset="0"/>
              <a:buChar char="–"/>
            </a:pPr>
            <a:r>
              <a:rPr lang="en-US" sz="2400" b="1" dirty="0">
                <a:solidFill>
                  <a:srgbClr val="000000"/>
                </a:solidFill>
                <a:latin typeface="+mj-lt"/>
              </a:rPr>
              <a:t>differentiation strategy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, which produces differentiated goods or services for which customers are willing to pay a price premium.</a:t>
            </a:r>
          </a:p>
          <a:p>
            <a:pPr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The I/O model suggests that 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above-average returns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are earned when firms are able to effectively study the external environment as the foundation for identifying an attractive industry and implementing the appropriate strategy.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39865"/>
            <a:ext cx="91439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400" b="1" dirty="0">
                <a:latin typeface="+mj-lt"/>
              </a:rPr>
              <a:t> THE I/O MODEL OF ABOVE-AVERAGE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85800" y="1905000"/>
            <a:ext cx="80772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800" y="1124744"/>
            <a:ext cx="7920000" cy="43574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+mj-lt"/>
                <a:ea typeface="+mn-ea"/>
              </a:rPr>
              <a:t>Research findings support the I/O model in that approximately 20 per cent of a firm’s profitability is explained by the industry in which it chooses to compete.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+mj-lt"/>
                <a:ea typeface="+mn-ea"/>
              </a:rPr>
              <a:t>However,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this research also shows that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36 per cent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of the variance in firm profitability can be attributed to the firm’s characteristics and actions.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+mj-lt"/>
                <a:ea typeface="+mn-ea"/>
              </a:rPr>
              <a:t>These findings suggest that the external AND internal environments influence a company’s ability to achieve strategic competitiveness and earn above-average returns.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39865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400" b="1" dirty="0">
                <a:latin typeface="+mj-lt"/>
              </a:rPr>
              <a:t> THE I/O MODEL OF ABOVE-AVERAGE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612000" y="116632"/>
            <a:ext cx="7920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+mj-lt"/>
                <a:cs typeface="Arial" pitchFamily="34" charset="0"/>
              </a:rPr>
              <a:t>PART 1: </a:t>
            </a:r>
          </a:p>
          <a:p>
            <a:r>
              <a:rPr lang="en-US" sz="4000" b="1" dirty="0">
                <a:latin typeface="+mj-lt"/>
                <a:cs typeface="Arial" pitchFamily="34" charset="0"/>
              </a:rPr>
              <a:t>STRATEGIC MANAGEMENT INPUTS</a:t>
            </a:r>
            <a:endParaRPr lang="en-US" sz="4000" dirty="0">
              <a:latin typeface="+mj-lt"/>
              <a:cs typeface="Arial" pitchFamily="34" charset="0"/>
            </a:endParaRPr>
          </a:p>
        </p:txBody>
      </p:sp>
      <p:sp>
        <p:nvSpPr>
          <p:cNvPr id="13" name="Title 12"/>
          <p:cNvSpPr txBox="1">
            <a:spLocks noGrp="1"/>
          </p:cNvSpPr>
          <p:nvPr>
            <p:ph type="ctrTitle"/>
          </p:nvPr>
        </p:nvSpPr>
        <p:spPr>
          <a:xfrm>
            <a:off x="972000" y="2459505"/>
            <a:ext cx="720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none" dirty="0">
                <a:solidFill>
                  <a:schemeClr val="tx1"/>
                </a:solidFill>
                <a:latin typeface="+mj-lt"/>
                <a:cs typeface="Arial" pitchFamily="34" charset="0"/>
              </a:rPr>
              <a:t>Chapter 1</a:t>
            </a:r>
            <a:br>
              <a:rPr lang="en-US" b="1" cap="none" dirty="0">
                <a:solidFill>
                  <a:schemeClr val="tx1"/>
                </a:solidFill>
                <a:latin typeface="+mj-lt"/>
                <a:cs typeface="Arial" pitchFamily="34" charset="0"/>
              </a:rPr>
            </a:br>
            <a:r>
              <a:rPr lang="en-US" b="1" cap="none" dirty="0">
                <a:solidFill>
                  <a:schemeClr val="tx1"/>
                </a:solidFill>
                <a:latin typeface="+mj-lt"/>
              </a:rPr>
              <a:t>Strategic management and strategic competitiveness</a:t>
            </a:r>
            <a:endParaRPr lang="en-US" b="1" cap="none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371600"/>
            <a:ext cx="1524000" cy="1905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I/O MODEL OF ABOVE AVERAGE RETURNS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rot="120000" flipV="1">
            <a:off x="0" y="1889762"/>
            <a:ext cx="1524000" cy="4571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557" y="548680"/>
            <a:ext cx="7369939" cy="502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71600"/>
            <a:ext cx="7704856" cy="414563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sz="2400" dirty="0">
              <a:latin typeface="Calibri" pitchFamily="34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0976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 </a:t>
            </a:r>
            <a:r>
              <a:rPr lang="en-US" sz="3400" b="1" dirty="0">
                <a:latin typeface="+mj-lt"/>
              </a:rPr>
              <a:t>THE RESOURCE-BASED MODEL OF </a:t>
            </a:r>
            <a:br>
              <a:rPr lang="en-US" sz="3400" b="1" dirty="0">
                <a:latin typeface="+mj-lt"/>
              </a:rPr>
            </a:br>
            <a:r>
              <a:rPr lang="en-US" sz="3400" b="1" dirty="0">
                <a:latin typeface="+mj-lt"/>
              </a:rPr>
              <a:t>ABOVE-AVERAGE RETURNS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732359" y="1443336"/>
            <a:ext cx="763284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Aft>
                <a:spcPts val="1200"/>
              </a:spcAft>
            </a:pPr>
            <a:r>
              <a:rPr lang="en-US" sz="2400" dirty="0"/>
              <a:t>The resource-based model assumes that each </a:t>
            </a:r>
            <a:r>
              <a:rPr lang="en-US" sz="2400" dirty="0" err="1"/>
              <a:t>organisation</a:t>
            </a:r>
            <a:r>
              <a:rPr lang="en-US" sz="2400" dirty="0"/>
              <a:t> is a collection of unique resources and capabilities. </a:t>
            </a:r>
          </a:p>
          <a:p>
            <a:pPr lvl="0">
              <a:spcAft>
                <a:spcPts val="1200"/>
              </a:spcAft>
            </a:pPr>
            <a:r>
              <a:rPr lang="en-US" sz="2400" dirty="0"/>
              <a:t>The uniqueness of its resources and capabilities is the basis of a firm’s strategy and its ability to earn above-average returns.</a:t>
            </a:r>
          </a:p>
          <a:p>
            <a:pPr lvl="0">
              <a:spcAft>
                <a:spcPts val="1200"/>
              </a:spcAft>
            </a:pPr>
            <a:r>
              <a:rPr lang="en-US" sz="2400" dirty="0"/>
              <a:t>The core assumption of the resource-based model is that a firm’s unique resources, capabilities and core competencies have more influence on selecting and using strategies than does the firm’s external environment.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181670"/>
            <a:ext cx="7086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 </a:t>
            </a:r>
            <a:r>
              <a:rPr lang="en-US" sz="3400" b="1" dirty="0">
                <a:latin typeface="+mj-lt"/>
              </a:rPr>
              <a:t>THE RESOURCE-BASED MODEL OF ABOVE-AVERAGE RETURNS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952500" y="1515616"/>
            <a:ext cx="7239000" cy="4433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A </a:t>
            </a:r>
            <a:r>
              <a:rPr lang="en-US" sz="2600" b="1" dirty="0"/>
              <a:t>capability </a:t>
            </a:r>
            <a:r>
              <a:rPr lang="en-US" sz="2600" dirty="0"/>
              <a:t>is the capacity for a set of resources to perform a task or an activity in an </a:t>
            </a:r>
            <a:r>
              <a:rPr lang="en-US" sz="2600" b="1" dirty="0"/>
              <a:t>integrative</a:t>
            </a:r>
            <a:r>
              <a:rPr lang="en-US" sz="2600" dirty="0"/>
              <a:t> manner. </a:t>
            </a: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Capabilities evolve over time and must be managed dynamically in pursuit of above-average returns.</a:t>
            </a:r>
            <a:r>
              <a:rPr lang="en-US" sz="2600" b="1" dirty="0"/>
              <a:t> </a:t>
            </a:r>
          </a:p>
          <a:p>
            <a:pPr marL="457200" lvl="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Core competencies </a:t>
            </a:r>
            <a:r>
              <a:rPr lang="en-US" sz="2600" dirty="0"/>
              <a:t>are resources and capabilities that serve as a source of competitive advantage.</a:t>
            </a:r>
          </a:p>
          <a:p>
            <a:pPr algn="just"/>
            <a:r>
              <a:rPr lang="en-US" sz="2400" dirty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63624"/>
            <a:ext cx="8153400" cy="451364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140439"/>
            <a:ext cx="7086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 </a:t>
            </a:r>
            <a:r>
              <a:rPr lang="en-US" sz="3400" b="1" dirty="0">
                <a:latin typeface="+mj-lt"/>
              </a:rPr>
              <a:t>THE RESOURCE-BASED MODEL OF </a:t>
            </a:r>
            <a:r>
              <a:rPr lang="en-AU" sz="3400" b="1" dirty="0">
                <a:latin typeface="+mj-lt"/>
              </a:rPr>
              <a:t>ABOVE-AVERAGE</a:t>
            </a:r>
            <a:r>
              <a:rPr lang="en-US" sz="3400" b="1" dirty="0">
                <a:latin typeface="+mj-lt"/>
              </a:rPr>
              <a:t> RETURNS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1157808" y="1363624"/>
            <a:ext cx="7086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dirty="0"/>
              <a:t>When these four criteria are met, resources and capabilities become core competencies:</a:t>
            </a:r>
            <a:endParaRPr lang="en-US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599118585"/>
              </p:ext>
            </p:extLst>
          </p:nvPr>
        </p:nvGraphicFramePr>
        <p:xfrm>
          <a:off x="495300" y="2060848"/>
          <a:ext cx="8153400" cy="36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RESOURCE-BASED MODEL OF ABOVE-AVERAGE RETURNS</a:t>
            </a:r>
          </a:p>
        </p:txBody>
      </p:sp>
      <p:sp>
        <p:nvSpPr>
          <p:cNvPr id="10" name="AutoShape 3"/>
          <p:cNvSpPr>
            <a:spLocks noChangeAspect="1" noChangeArrowheads="1" noTextEdit="1"/>
          </p:cNvSpPr>
          <p:nvPr/>
        </p:nvSpPr>
        <p:spPr bwMode="auto">
          <a:xfrm>
            <a:off x="743848" y="1484784"/>
            <a:ext cx="76445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The resource-based model has four underlying assumptions: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/>
              <a:t>Differences in firms’ performances across time are due primarily to their unique resources and capabilities rather than the industry’s structural characteristics. 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/>
              <a:t>Firms acquire different resources and develop unique capabilities based on how they combine and use the resources.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RESOURCE-BASED MODEL OF ABOVE-AVERAGE RETURNS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1104900" y="1268760"/>
            <a:ext cx="6934200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>
              <a:spcAft>
                <a:spcPts val="1000"/>
              </a:spcAft>
              <a:buFont typeface="+mj-lt"/>
              <a:buAutoNum type="arabicPeriod" startAt="3"/>
            </a:pPr>
            <a:r>
              <a:rPr lang="en-US" sz="2400" dirty="0"/>
              <a:t>Resources and capabilities are not highly mobile across firms.</a:t>
            </a:r>
          </a:p>
          <a:p>
            <a:pPr marL="457200" indent="-457200" algn="just">
              <a:spcAft>
                <a:spcPts val="1000"/>
              </a:spcAft>
              <a:buFont typeface="+mj-lt"/>
              <a:buAutoNum type="arabicPeriod" startAt="3"/>
            </a:pPr>
            <a:r>
              <a:rPr lang="en-US" sz="2400" dirty="0"/>
              <a:t>The differences in resources and capabilities are the basis of competitive advantages. </a:t>
            </a:r>
          </a:p>
          <a:p>
            <a:pPr algn="just"/>
            <a:r>
              <a:rPr lang="en-US" sz="2400" dirty="0">
                <a:latin typeface="+mj-lt"/>
              </a:rPr>
              <a:t>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9398" name="Picture 6" descr="C:\Documents and Settings\laptop\Local Settings\Temporary Internet Files\Content.IE5\F82UZTKI\MC90007119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286472"/>
            <a:ext cx="1653480" cy="24442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59632" y="3573016"/>
            <a:ext cx="5334000" cy="1938992"/>
          </a:xfrm>
          <a:prstGeom prst="rect">
            <a:avLst/>
          </a:prstGeom>
          <a:solidFill>
            <a:srgbClr val="B66ECC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schemeClr val="bg1"/>
                </a:solidFill>
              </a:rPr>
              <a:t>Above-average returns are earned when a firm uses its valuable, rare, costly-to-imitate and non-substitutable resources and capabilities to compete against its rivals in one or more industries.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85800" y="2057400"/>
            <a:ext cx="80010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1295400"/>
            <a:ext cx="1524000" cy="2133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RESOURCE-BASED MODEL OF ABOVE-AVERAGE RETURNS</a:t>
            </a: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rot="-60000">
            <a:off x="0" y="1828800"/>
            <a:ext cx="1524000" cy="4571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7977" y="620688"/>
            <a:ext cx="721540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04664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+mj-lt"/>
              </a:rPr>
              <a:t> TWO MODELS OF STRATEGIC DECISION MAKING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12000" y="1119068"/>
            <a:ext cx="7920000" cy="576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/>
              <a:t>Evidence indicates that both models yield insights that are linked to successfully selecting and using strategies. </a:t>
            </a:r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87722338"/>
              </p:ext>
            </p:extLst>
          </p:nvPr>
        </p:nvGraphicFramePr>
        <p:xfrm>
          <a:off x="611560" y="2420888"/>
          <a:ext cx="795833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539552" y="1295400"/>
            <a:ext cx="7920000" cy="434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73075" indent="-473075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A</a:t>
            </a:r>
            <a:r>
              <a:rPr lang="en-US" sz="2600" b="1" dirty="0"/>
              <a:t> vision </a:t>
            </a:r>
            <a:r>
              <a:rPr lang="en-US" sz="2600" dirty="0"/>
              <a:t>is a picture of what a firm wants to be and, in broad terms, what it wants to ultimately achieve. 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</a:rPr>
              <a:t>Executives and top-level managers must formulate and implement strategies consistent with the vision.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</a:rPr>
              <a:t>A firm’s vision tends to be enduring, whereas its mission can change in light of changing environmental conditions. </a:t>
            </a:r>
            <a:endParaRPr lang="en-US" sz="2600" dirty="0"/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dirty="0"/>
          </a:p>
          <a:p>
            <a:pPr algn="just"/>
            <a:endParaRPr lang="en-US" sz="1600" dirty="0"/>
          </a:p>
          <a:p>
            <a:pPr algn="just"/>
            <a:r>
              <a:rPr lang="en-US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dirty="0"/>
          </a:p>
          <a:p>
            <a:r>
              <a:rPr lang="en-US" sz="2400" dirty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1028700" y="0"/>
            <a:ext cx="7086600" cy="1295400"/>
          </a:xfrm>
        </p:spPr>
        <p:txBody>
          <a:bodyPr/>
          <a:lstStyle/>
          <a:p>
            <a:r>
              <a:rPr lang="en-US" sz="3600" b="1" dirty="0">
                <a:latin typeface="+mj-lt"/>
              </a:rPr>
              <a:t>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7"/>
          <p:cNvSpPr>
            <a:spLocks noGrp="1"/>
          </p:cNvSpPr>
          <p:nvPr>
            <p:ph type="title" idx="4294967295"/>
          </p:nvPr>
        </p:nvSpPr>
        <p:spPr>
          <a:xfrm>
            <a:off x="1028700" y="45368"/>
            <a:ext cx="7086600" cy="1295400"/>
          </a:xfrm>
        </p:spPr>
        <p:txBody>
          <a:bodyPr/>
          <a:lstStyle/>
          <a:p>
            <a:r>
              <a:rPr lang="en-US" sz="3600" b="1" dirty="0">
                <a:latin typeface="+mj-lt"/>
              </a:rPr>
              <a:t>VISION STATEMENT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03945" y="1192708"/>
            <a:ext cx="7920000" cy="468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/>
              <a:t>A </a:t>
            </a:r>
            <a:r>
              <a:rPr lang="en-US" sz="2800" b="1" dirty="0"/>
              <a:t>vision statement </a:t>
            </a:r>
            <a:r>
              <a:rPr lang="en-US" sz="2800" dirty="0"/>
              <a:t>articulates the ideal description of the </a:t>
            </a:r>
            <a:r>
              <a:rPr lang="en-US" sz="2800" dirty="0" err="1"/>
              <a:t>organisation</a:t>
            </a:r>
            <a:r>
              <a:rPr lang="en-US" sz="2800" dirty="0"/>
              <a:t> and gives shape to its intended	future. It is short and concise, making it easy to remember.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Vision statements reflect a firm’s values and aspirations and are intended to capture the heart and mind of each stakeholder.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"/>
          <p:cNvSpPr>
            <a:spLocks noChangeShapeType="1"/>
          </p:cNvSpPr>
          <p:nvPr/>
        </p:nvSpPr>
        <p:spPr bwMode="auto">
          <a:xfrm rot="120000" flipV="1">
            <a:off x="0" y="2015420"/>
            <a:ext cx="1524000" cy="4571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371600"/>
            <a:ext cx="1524000" cy="1905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 defTabSz="914400" fontAlgn="auto"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</a:rPr>
              <a:t>THE STRATEGIC MANAGEMENT  PROCESS</a:t>
            </a:r>
          </a:p>
          <a:p>
            <a:pPr lvl="0" algn="ctr" defTabSz="914400" fontAlgn="auto">
              <a:spcAft>
                <a:spcPts val="0"/>
              </a:spcAft>
              <a:defRPr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rot="120000" flipV="1">
            <a:off x="0" y="1889762"/>
            <a:ext cx="1524000" cy="4571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696" y="476671"/>
            <a:ext cx="6984776" cy="52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85800" y="1676400"/>
            <a:ext cx="807720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1143000" y="1161876"/>
            <a:ext cx="6858000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/>
              <a:t>‘Our vision is to be the world’s best quick service restaurant…’ –McDonald’s</a:t>
            </a:r>
          </a:p>
          <a:p>
            <a:endParaRPr lang="en-US" sz="2600" dirty="0"/>
          </a:p>
          <a:p>
            <a:r>
              <a:rPr lang="en-US" sz="2600" dirty="0"/>
              <a:t>‘To make the automobile accessible to every American.’ – Ford Motor Company’s vision (when established by Henry Ford) </a:t>
            </a:r>
          </a:p>
          <a:p>
            <a:pPr algn="just"/>
            <a:endParaRPr lang="en-US" sz="2400" dirty="0"/>
          </a:p>
        </p:txBody>
      </p:sp>
      <p:sp>
        <p:nvSpPr>
          <p:cNvPr id="10" name="Title 7"/>
          <p:cNvSpPr>
            <a:spLocks noGrp="1"/>
          </p:cNvSpPr>
          <p:nvPr>
            <p:ph type="title" idx="4294967295"/>
          </p:nvPr>
        </p:nvSpPr>
        <p:spPr>
          <a:xfrm>
            <a:off x="1028700" y="0"/>
            <a:ext cx="7086600" cy="1295400"/>
          </a:xfrm>
        </p:spPr>
        <p:txBody>
          <a:bodyPr/>
          <a:lstStyle/>
          <a:p>
            <a:r>
              <a:rPr lang="en-US" sz="3600" b="1" dirty="0">
                <a:latin typeface="+mj-lt"/>
              </a:rPr>
              <a:t>Examples OF VISION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xfrm>
            <a:off x="1028700" y="0"/>
            <a:ext cx="7086600" cy="1295400"/>
          </a:xfrm>
        </p:spPr>
        <p:txBody>
          <a:bodyPr/>
          <a:lstStyle/>
          <a:p>
            <a:r>
              <a:rPr lang="en-US" sz="3600" b="1" dirty="0">
                <a:latin typeface="+mj-lt"/>
              </a:rPr>
              <a:t>MISSION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85800" y="1981200"/>
            <a:ext cx="81534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685800" y="1289695"/>
            <a:ext cx="7920000" cy="372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The vision is the </a:t>
            </a:r>
            <a:r>
              <a:rPr lang="en-US" sz="2600" b="1" dirty="0"/>
              <a:t>foundation </a:t>
            </a:r>
            <a:r>
              <a:rPr lang="en-US" sz="2600" dirty="0"/>
              <a:t>for a firm’s mission.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A firm’s mission is more concrete than its vision. </a:t>
            </a:r>
            <a:r>
              <a:rPr lang="en-US" sz="2600" b="1" dirty="0"/>
              <a:t>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A </a:t>
            </a:r>
            <a:r>
              <a:rPr lang="en-US" sz="2600" b="1" dirty="0"/>
              <a:t>mission </a:t>
            </a:r>
            <a:r>
              <a:rPr lang="en-US" sz="2600" dirty="0"/>
              <a:t>specifies the business or businesses in which the firm intends to compete and the customers it intends to serve. </a:t>
            </a:r>
          </a:p>
          <a:p>
            <a:pPr algn="just"/>
            <a:r>
              <a:rPr lang="en-US" sz="2800" dirty="0">
                <a:latin typeface="+mj-lt"/>
              </a:rPr>
              <a:t>                                                </a:t>
            </a:r>
          </a:p>
          <a:p>
            <a:endParaRPr lang="en-US" sz="2800" b="1" dirty="0"/>
          </a:p>
          <a:p>
            <a:r>
              <a:rPr lang="en-US" sz="2800" dirty="0"/>
              <a:t> </a:t>
            </a:r>
            <a:endParaRPr lang="en-US" sz="2800" b="1" dirty="0"/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1028700" y="0"/>
            <a:ext cx="7086600" cy="1295400"/>
          </a:xfrm>
        </p:spPr>
        <p:txBody>
          <a:bodyPr/>
          <a:lstStyle/>
          <a:p>
            <a:r>
              <a:rPr lang="en-US" sz="3600" b="1" dirty="0">
                <a:latin typeface="+mn-lt"/>
              </a:rPr>
              <a:t>MISSION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11560" y="980728"/>
            <a:ext cx="8064016" cy="531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</a:rPr>
              <a:t>Similar to the vision, a mission should establish a firm’s individuality and should be inspirational to all stakeholders. 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solidFill>
                  <a:srgbClr val="000000"/>
                </a:solidFill>
              </a:rPr>
              <a:t>A firm’s vision and mission are critical aspects of the </a:t>
            </a:r>
            <a:r>
              <a:rPr lang="en-US" sz="2600" b="1" dirty="0">
                <a:solidFill>
                  <a:srgbClr val="000000"/>
                </a:solidFill>
              </a:rPr>
              <a:t>strategic inputs </a:t>
            </a:r>
            <a:r>
              <a:rPr lang="en-US" sz="2600" dirty="0">
                <a:solidFill>
                  <a:srgbClr val="000000"/>
                </a:solidFill>
              </a:rPr>
              <a:t>required to engage in </a:t>
            </a:r>
            <a:r>
              <a:rPr lang="en-US" sz="2600" b="1" dirty="0">
                <a:solidFill>
                  <a:srgbClr val="000000"/>
                </a:solidFill>
              </a:rPr>
              <a:t>strategic actions</a:t>
            </a:r>
            <a:r>
              <a:rPr lang="en-US" sz="2600" i="1" dirty="0">
                <a:solidFill>
                  <a:srgbClr val="000000"/>
                </a:solidFill>
              </a:rPr>
              <a:t> </a:t>
            </a:r>
            <a:r>
              <a:rPr lang="en-US" sz="2600" dirty="0">
                <a:solidFill>
                  <a:srgbClr val="000000"/>
                </a:solidFill>
              </a:rPr>
              <a:t>that help achieve strategic competitiveness and earn above-average returns.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sz="3600" b="1" dirty="0">
                <a:latin typeface="+mj-lt"/>
              </a:rPr>
              <a:t>Examples of MISSION Statements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827584" y="1071389"/>
            <a:ext cx="7488832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/>
              <a:t>‘Be the best employer for our people in each community around the world and deliver operational excellence to our customers in each of our restaurants.’ –McDonald’s</a:t>
            </a:r>
          </a:p>
          <a:p>
            <a:pPr algn="just"/>
            <a:endParaRPr lang="en-US" sz="2600" dirty="0"/>
          </a:p>
          <a:p>
            <a:r>
              <a:rPr lang="en-US" sz="2600" dirty="0"/>
              <a:t>‘Our mission is to be </a:t>
            </a:r>
            <a:r>
              <a:rPr lang="en-US" sz="2600" dirty="0" err="1"/>
              <a:t>recognised</a:t>
            </a:r>
            <a:r>
              <a:rPr lang="en-US" sz="2600" dirty="0"/>
              <a:t> by our customers as the leader in applications engineering. We always focus on the activities customers desire; we are highly motivated and strive to advance our technical knowledge in the areas of material, part design, and fabrication technology.’ –LNP, a GE Plastics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2057400" y="0"/>
            <a:ext cx="7086600" cy="1295400"/>
          </a:xfrm>
        </p:spPr>
        <p:txBody>
          <a:bodyPr/>
          <a:lstStyle/>
          <a:p>
            <a:r>
              <a:rPr lang="en-US" dirty="0" err="1"/>
              <a:t>hort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72842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STAKEHOLDERS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09600" y="1752600"/>
            <a:ext cx="7920000" cy="472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612000" y="1331168"/>
            <a:ext cx="7920000" cy="382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b="1" dirty="0"/>
              <a:t>Stakeholders: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600" dirty="0"/>
              <a:t>are individuals, groups and </a:t>
            </a:r>
            <a:r>
              <a:rPr lang="en-US" sz="2600" dirty="0" err="1"/>
              <a:t>organisations</a:t>
            </a:r>
            <a:r>
              <a:rPr lang="en-US" sz="2600" dirty="0"/>
              <a:t> that have a stake in the </a:t>
            </a:r>
            <a:r>
              <a:rPr lang="en-US" sz="2600" dirty="0" err="1"/>
              <a:t>organisation</a:t>
            </a:r>
            <a:endParaRPr lang="en-US" sz="26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600" dirty="0"/>
              <a:t>can affect a firm’s vision and mission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600" dirty="0"/>
              <a:t>are affected by the strategic outcomes achieved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600" dirty="0"/>
              <a:t>have enforceable claims on a firm’s performance.</a:t>
            </a:r>
          </a:p>
          <a:p>
            <a:endParaRPr lang="en-US" sz="2600" b="1" dirty="0"/>
          </a:p>
          <a:p>
            <a:r>
              <a:rPr lang="en-US" sz="2600" b="1" dirty="0"/>
              <a:t>Competitive advantage: </a:t>
            </a:r>
            <a:r>
              <a:rPr lang="en-US" sz="2600" dirty="0"/>
              <a:t>Firms effectively managing stakeholder relationships outperform those that do not.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 idx="4294967295"/>
          </p:nvPr>
        </p:nvSpPr>
        <p:spPr>
          <a:xfrm>
            <a:off x="2057400" y="0"/>
            <a:ext cx="7086600" cy="1295400"/>
          </a:xfrm>
        </p:spPr>
        <p:txBody>
          <a:bodyPr/>
          <a:lstStyle/>
          <a:p>
            <a:r>
              <a:rPr lang="en-US" dirty="0" err="1"/>
              <a:t>hort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728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STAKEHOLDERS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09600" y="17526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612000" y="1123248"/>
            <a:ext cx="7920000" cy="4610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 err="1"/>
              <a:t>Organisations</a:t>
            </a:r>
            <a:r>
              <a:rPr lang="en-US" sz="2600" dirty="0"/>
              <a:t> are not equally dependent on all stakeholders, so not every stakeholder has the same level of influence.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The more critical and valued a stakeholder’s participation, the greater a firm’s dependence on it, which gives the stakeholder more potential influence over the firm.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Managers must find ways to accommodate or insulate the </a:t>
            </a:r>
            <a:r>
              <a:rPr lang="en-US" sz="2600" dirty="0" err="1"/>
              <a:t>organisation</a:t>
            </a:r>
            <a:r>
              <a:rPr lang="en-US" sz="2600" dirty="0"/>
              <a:t> from the demands of stakeholders controlling critical resources.</a:t>
            </a:r>
          </a:p>
          <a:p>
            <a:pPr>
              <a:spcBef>
                <a:spcPts val="4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728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CLASSIFICATION OF STAKEHOLDERS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2000" y="1079334"/>
            <a:ext cx="7920000" cy="4752528"/>
          </a:xfrm>
          <a:solidFill>
            <a:srgbClr val="FFFFFF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>
                <a:latin typeface="+mn-lt"/>
              </a:rPr>
              <a:t>There are three groups of stakeholders:</a:t>
            </a:r>
          </a:p>
          <a:p>
            <a:r>
              <a:rPr lang="en-US" sz="2600" b="1" dirty="0">
                <a:latin typeface="+mn-lt"/>
              </a:rPr>
              <a:t>Capital market stakeholders: </a:t>
            </a:r>
            <a:r>
              <a:rPr lang="en-US" sz="2600" dirty="0">
                <a:latin typeface="+mn-lt"/>
              </a:rPr>
              <a:t>shareholders and the major suppliers of a firm’s capital  </a:t>
            </a:r>
          </a:p>
          <a:p>
            <a:r>
              <a:rPr lang="en-US" sz="2600" b="1" dirty="0">
                <a:latin typeface="+mn-lt"/>
              </a:rPr>
              <a:t>Product market stakeholders: </a:t>
            </a:r>
            <a:r>
              <a:rPr lang="en-US" sz="2600" dirty="0">
                <a:latin typeface="+mn-lt"/>
              </a:rPr>
              <a:t>a firm’s primary customers, suppliers, host communities and unions representing the workforce</a:t>
            </a:r>
          </a:p>
          <a:p>
            <a:r>
              <a:rPr lang="en-US" sz="2600" b="1" dirty="0" err="1">
                <a:latin typeface="+mn-lt"/>
              </a:rPr>
              <a:t>Organisational</a:t>
            </a:r>
            <a:r>
              <a:rPr lang="en-US" sz="2600" b="1" dirty="0">
                <a:latin typeface="+mn-lt"/>
              </a:rPr>
              <a:t> stakeholders: </a:t>
            </a:r>
            <a:r>
              <a:rPr lang="en-US" sz="2600" dirty="0">
                <a:latin typeface="+mn-lt"/>
              </a:rPr>
              <a:t>a firm’s employees, including both non-managerial and managerial personnel.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762000" y="17526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447800"/>
            <a:ext cx="1524000" cy="14478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FOUR STAKEHOLDER GROUPS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0" y="1920240"/>
            <a:ext cx="1524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692696"/>
            <a:ext cx="7186389" cy="48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692696"/>
            <a:ext cx="8147248" cy="5105400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>
                <a:latin typeface="+mn-lt"/>
              </a:rPr>
              <a:t>Trade-offs must be made in situations where the objectives of various stakeholder groups differ or conflict. For example:</a:t>
            </a:r>
          </a:p>
          <a:p>
            <a:pPr marL="685800">
              <a:spcBef>
                <a:spcPts val="0"/>
              </a:spcBef>
              <a:buFont typeface="Calibri" pitchFamily="34" charset="0"/>
              <a:buChar char="–"/>
            </a:pPr>
            <a:r>
              <a:rPr lang="en-US" sz="2400" b="1" dirty="0">
                <a:latin typeface="+mn-lt"/>
              </a:rPr>
              <a:t>Shareholders </a:t>
            </a:r>
            <a:r>
              <a:rPr lang="en-US" sz="2400" dirty="0">
                <a:latin typeface="+mn-lt"/>
              </a:rPr>
              <a:t>are individuals and groups who have invested capital in a firm in the expectation of earning a positive return on their investments. These stakeholders’ rights are grounded in laws governing private property and private enterprise.</a:t>
            </a:r>
          </a:p>
          <a:p>
            <a:pPr marL="685800">
              <a:spcBef>
                <a:spcPts val="0"/>
              </a:spcBef>
              <a:buFont typeface="Calibri" pitchFamily="34" charset="0"/>
              <a:buChar char="–"/>
            </a:pPr>
            <a:r>
              <a:rPr lang="en-US" sz="2400" b="1" dirty="0">
                <a:latin typeface="+mn-lt"/>
              </a:rPr>
              <a:t>Consumers’</a:t>
            </a:r>
            <a:r>
              <a:rPr lang="en-US" sz="2400" dirty="0">
                <a:latin typeface="+mn-lt"/>
              </a:rPr>
              <a:t> interests are </a:t>
            </a:r>
            <a:r>
              <a:rPr lang="en-US" sz="2400" dirty="0" err="1">
                <a:latin typeface="+mn-lt"/>
              </a:rPr>
              <a:t>maximised</a:t>
            </a:r>
            <a:r>
              <a:rPr lang="en-US" sz="2400" dirty="0">
                <a:latin typeface="+mn-lt"/>
              </a:rPr>
              <a:t> when the quality and reliability of a firm’s products are improved, but without high prices.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+mn-lt"/>
              </a:rPr>
              <a:t>High returns to customers might come at the expense of lower returns for capital market stakeholders and vice-versa.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728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CLASSIFICATION OF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MANAGING STAKEHOLDER CONFLICT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09600" y="17526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Content Placeholder 11"/>
          <p:cNvSpPr txBox="1">
            <a:spLocks/>
          </p:cNvSpPr>
          <p:nvPr/>
        </p:nvSpPr>
        <p:spPr>
          <a:xfrm>
            <a:off x="609600" y="1124744"/>
            <a:ext cx="79248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irst, a firm must thoroughly identify and</a:t>
            </a:r>
            <a:r>
              <a:rPr kumimoji="0" lang="en-US" sz="2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understand all important stakeholders.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econd, it must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prioritise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them in case it cannot satisfy all of them. </a:t>
            </a:r>
          </a:p>
          <a:p>
            <a:pPr marL="9144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most critical criterion in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prioritising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stakeholders. </a:t>
            </a:r>
          </a:p>
          <a:p>
            <a:pPr marL="9144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 criteria might include the urgency of satisfying each particular stakeholder group and the degree of importance of each to the firm’s above-average returns.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3773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IMPORTANT DEFINITIONS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36755" y="1236854"/>
            <a:ext cx="7920000" cy="585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Strategic competitiveness </a:t>
            </a:r>
            <a:r>
              <a:rPr lang="en-US" sz="2600" dirty="0"/>
              <a:t>is achieved when a firm successfully formulates and implements a value-creating strategy.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Strategy </a:t>
            </a:r>
            <a:r>
              <a:rPr lang="en-US" sz="2600" dirty="0"/>
              <a:t>is an integrated and coordinated set of commitments and actions designed to exploit core competencies and gain a competitive advantage. 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Competitive advantage </a:t>
            </a:r>
            <a:r>
              <a:rPr lang="en-US" sz="2600" dirty="0"/>
              <a:t>occurs</a:t>
            </a:r>
            <a:r>
              <a:rPr lang="en-US" sz="2600" b="1" dirty="0"/>
              <a:t> </a:t>
            </a:r>
            <a:r>
              <a:rPr lang="en-US" sz="2600" dirty="0"/>
              <a:t>when a firm implements a strategy that creates superior value for customers, which competitors are unable to duplicate it or find too costly to imitate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447800" y="1600200"/>
            <a:ext cx="7239000" cy="4724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1000" dirty="0"/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0083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MANAGING STAKEHOLDER CONFLICT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762000" y="17526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263331658"/>
              </p:ext>
            </p:extLst>
          </p:nvPr>
        </p:nvGraphicFramePr>
        <p:xfrm>
          <a:off x="1524000" y="908720"/>
          <a:ext cx="6096000" cy="474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 rot="17819396">
            <a:off x="794725" y="2213486"/>
            <a:ext cx="327187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STAKEHOLDER PRIORITIES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12000" y="1144488"/>
            <a:ext cx="7920000" cy="4876800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SzPct val="110000"/>
            </a:pPr>
            <a:r>
              <a:rPr lang="en-US" sz="2600" dirty="0">
                <a:latin typeface="+mn-lt"/>
              </a:rPr>
              <a:t>Though all product market stakeholders are important, the other product market stakeholders are of little value if there are no customers.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SzPct val="110000"/>
            </a:pPr>
            <a:r>
              <a:rPr lang="en-US" sz="2600" dirty="0">
                <a:latin typeface="+mn-lt"/>
              </a:rPr>
              <a:t>Customers demand reliable products at the lowest possible prices. 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SzPct val="110000"/>
            </a:pPr>
            <a:r>
              <a:rPr lang="en-US" sz="2600" dirty="0">
                <a:latin typeface="+mn-lt"/>
              </a:rPr>
              <a:t>Host communities want companies that are willing to be long-term employers and providers of tax revenue but that do not place excessive demands on public support services.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728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PRODUCT MARKET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181600"/>
          </a:xfrm>
        </p:spPr>
        <p:txBody>
          <a:bodyPr>
            <a:noAutofit/>
          </a:bodyPr>
          <a:lstStyle/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en-US" sz="2600" dirty="0">
                <a:latin typeface="+mn-lt"/>
              </a:rPr>
              <a:t>Suppliers seek loyal customers who are willing to pay the highest sustainable prices for the goods and services they receive. 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en-US" sz="2600" dirty="0">
                <a:latin typeface="+mn-lt"/>
              </a:rPr>
              <a:t>Union officials are interested in secure jobs, under highly desirable working conditions, for the employees they represent. 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en-US" sz="2600" dirty="0">
                <a:latin typeface="+mn-lt"/>
              </a:rPr>
              <a:t>Product market stakeholders are generally satisfied when a firm’s profit margin reflects at least a balance between the returns to capital market stakeholders and goals of product market stakeholders.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728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PRODUCT MARKET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612000" y="1140296"/>
            <a:ext cx="7920000" cy="495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600" dirty="0">
                <a:latin typeface="+mn-lt"/>
              </a:rPr>
              <a:t>Employees expect a firm to provide a dynamic, stimulating and rewarding work environment. </a:t>
            </a:r>
          </a:p>
          <a:p>
            <a:pPr marL="457200" indent="-457200"/>
            <a:r>
              <a:rPr lang="en-US" sz="2600" dirty="0">
                <a:latin typeface="+mn-lt"/>
              </a:rPr>
              <a:t>Employees are usually satisfied working for a company that is:</a:t>
            </a:r>
          </a:p>
          <a:p>
            <a:pPr marL="914400" indent="-457200" algn="just">
              <a:buFont typeface="Calibri" pitchFamily="34" charset="0"/>
              <a:buChar char="–"/>
            </a:pPr>
            <a:r>
              <a:rPr lang="en-US" sz="2600" dirty="0">
                <a:latin typeface="+mn-lt"/>
              </a:rPr>
              <a:t>growing  </a:t>
            </a:r>
          </a:p>
          <a:p>
            <a:pPr marL="914400" indent="-457200">
              <a:buFont typeface="Calibri" pitchFamily="34" charset="0"/>
              <a:buChar char="–"/>
            </a:pPr>
            <a:r>
              <a:rPr lang="en-US" sz="2600" dirty="0">
                <a:latin typeface="+mn-lt"/>
              </a:rPr>
              <a:t>actively developing their skills to be effective team members  </a:t>
            </a:r>
          </a:p>
          <a:p>
            <a:pPr marL="914400" indent="-457200">
              <a:buFont typeface="Calibri" pitchFamily="34" charset="0"/>
              <a:buChar char="–"/>
            </a:pPr>
            <a:r>
              <a:rPr lang="en-US" sz="2600" dirty="0">
                <a:latin typeface="+mn-lt"/>
              </a:rPr>
              <a:t>meeting or exceeding global work standards.</a:t>
            </a:r>
          </a:p>
          <a:p>
            <a:pPr marL="914400" indent="-457200" algn="just">
              <a:buFont typeface="Courier New" pitchFamily="49" charset="0"/>
              <a:buChar char="o"/>
            </a:pPr>
            <a:endParaRPr lang="en-US" sz="26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" y="188640"/>
            <a:ext cx="8115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+mj-lt"/>
              </a:rPr>
              <a:t>  </a:t>
            </a:r>
            <a:r>
              <a:rPr lang="en-US" sz="4000" b="1" dirty="0">
                <a:latin typeface="+mj-lt"/>
              </a:rPr>
              <a:t>ORGANISATIONAL STAKEHOLDERS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12000" y="1144488"/>
            <a:ext cx="7920000" cy="4876800"/>
          </a:xfrm>
        </p:spPr>
        <p:txBody>
          <a:bodyPr>
            <a:noAutofit/>
          </a:bodyPr>
          <a:lstStyle/>
          <a:p>
            <a:r>
              <a:rPr lang="en-US" sz="2600" dirty="0">
                <a:latin typeface="+mn-lt"/>
              </a:rPr>
              <a:t>International assignments help cultivate employee skills for the global competitive landscape.</a:t>
            </a:r>
          </a:p>
          <a:p>
            <a:r>
              <a:rPr lang="en-US" sz="2600" dirty="0">
                <a:latin typeface="+mn-lt"/>
              </a:rPr>
              <a:t>The process of managing expatriate employees and helping them build knowledge can have significant effects on a firm’s global competence.</a:t>
            </a:r>
          </a:p>
          <a:p>
            <a:r>
              <a:rPr lang="en-US" sz="2600" dirty="0">
                <a:latin typeface="+mn-lt"/>
              </a:rPr>
              <a:t>To be successful, strategic leaders must effectively leverage a firm’s human capital. </a:t>
            </a:r>
          </a:p>
          <a:p>
            <a:pPr algn="just"/>
            <a:endParaRPr lang="en-US" sz="26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" y="334397"/>
            <a:ext cx="811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ORGANISATIONAL STAKEHOLDERS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3600400"/>
          </a:xfrm>
          <a:solidFill>
            <a:schemeClr val="bg1"/>
          </a:solidFill>
        </p:spPr>
        <p:txBody>
          <a:bodyPr anchor="t">
            <a:noAutofit/>
          </a:bodyPr>
          <a:lstStyle/>
          <a:p>
            <a:r>
              <a:rPr lang="en-US" sz="2600" dirty="0">
                <a:latin typeface="+mn-lt"/>
              </a:rPr>
              <a:t>Strategic leaders are people located in different areas and levels of a firm who use the strategic management process to select strategic actions that help the firm achieve its vision and </a:t>
            </a:r>
            <a:r>
              <a:rPr lang="en-US" sz="2600" dirty="0" err="1">
                <a:latin typeface="+mn-lt"/>
              </a:rPr>
              <a:t>fulfil</a:t>
            </a:r>
            <a:r>
              <a:rPr lang="en-US" sz="2600" dirty="0">
                <a:latin typeface="+mn-lt"/>
              </a:rPr>
              <a:t> its mission. </a:t>
            </a:r>
          </a:p>
          <a:p>
            <a:r>
              <a:rPr lang="en-US" sz="2600" dirty="0">
                <a:latin typeface="+mn-lt"/>
              </a:rPr>
              <a:t>Successful strategic leaders are decisive, committed to nurturing those around them and committed to helping the firm create value for all stakeholder groups. </a:t>
            </a:r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272842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STRATEGIC LEADERS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334397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 STRATEGIC LEADERS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762000" y="1676400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dirty="0"/>
          </a:p>
          <a:p>
            <a:pPr lvl="0"/>
            <a:endParaRPr lang="en-US" sz="2400" dirty="0"/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</a:p>
          <a:p>
            <a:pPr algn="just"/>
            <a:endParaRPr lang="en-US" sz="10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	 	</a:t>
            </a:r>
            <a:endParaRPr lang="en-US" sz="2400" dirty="0"/>
          </a:p>
          <a:p>
            <a:pPr algn="just"/>
            <a:endParaRPr lang="en-US" sz="2400" dirty="0"/>
          </a:p>
          <a:p>
            <a:pPr algn="just"/>
            <a:endParaRPr lang="en-US" sz="1200" dirty="0"/>
          </a:p>
          <a:p>
            <a:pPr algn="just"/>
            <a:r>
              <a:rPr lang="en-US" sz="2400" dirty="0"/>
              <a:t>	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/>
              <a:t> </a:t>
            </a:r>
          </a:p>
          <a:p>
            <a:pPr algn="just"/>
            <a:endParaRPr lang="en-US" sz="800" dirty="0"/>
          </a:p>
          <a:p>
            <a:pPr algn="just"/>
            <a:r>
              <a:rPr lang="en-US" sz="2400" i="1" dirty="0"/>
              <a:t>		</a:t>
            </a:r>
            <a:r>
              <a:rPr lang="en-US" sz="2400" dirty="0"/>
              <a:t>		</a:t>
            </a:r>
            <a:endParaRPr lang="en-US" sz="3600" b="1" dirty="0"/>
          </a:p>
          <a:p>
            <a:pPr algn="just"/>
            <a:endParaRPr lang="en-US" sz="1600" dirty="0"/>
          </a:p>
          <a:p>
            <a:pPr algn="just"/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33088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/>
              </a:rPr>
              <a:t> </a:t>
            </a:r>
            <a:r>
              <a:rPr lang="en-US" sz="2400" dirty="0">
                <a:latin typeface="+mj-lt"/>
              </a:rPr>
              <a:t>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70426151"/>
              </p:ext>
            </p:extLst>
          </p:nvPr>
        </p:nvGraphicFramePr>
        <p:xfrm>
          <a:off x="2771800" y="992088"/>
          <a:ext cx="6096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9512" y="1268760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j-lt"/>
              </a:rPr>
              <a:t>Increasingly, CEOs delegate strategic responsibilities to include decision makers closest to the action due to the changing competitive landscape.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404664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IMPORTANT DEFINITIONS  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594091" y="1249215"/>
            <a:ext cx="7920000" cy="61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RISK </a:t>
            </a:r>
            <a:r>
              <a:rPr lang="en-US" sz="2600" dirty="0"/>
              <a:t>refers to an investor’s uncertainty about the economic gains or losses that will result from a particular investment. </a:t>
            </a:r>
            <a:r>
              <a:rPr lang="en-US" sz="2600" dirty="0">
                <a:latin typeface="+mj-lt"/>
              </a:rPr>
              <a:t>                                               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Above-average returns </a:t>
            </a:r>
            <a:r>
              <a:rPr lang="en-US" sz="2600" dirty="0"/>
              <a:t>are returns in excess of what an investor expects to earn from other investments with a similar amount of risk. </a:t>
            </a:r>
            <a:endParaRPr lang="en-US" sz="2600" b="1" dirty="0">
              <a:cs typeface="Arial"/>
            </a:endParaRP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Average returns </a:t>
            </a:r>
            <a:r>
              <a:rPr lang="en-US" sz="2600" dirty="0"/>
              <a:t>are</a:t>
            </a:r>
            <a:r>
              <a:rPr lang="en-US" sz="2600" b="1" dirty="0"/>
              <a:t> </a:t>
            </a:r>
            <a:r>
              <a:rPr lang="en-US" sz="2600" dirty="0"/>
              <a:t>returns equal to those an investor expects to earn from other investments with a similar amount of risk.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406405"/>
            <a:ext cx="819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>
                <a:latin typeface="+mj-lt"/>
              </a:rPr>
              <a:t> </a:t>
            </a:r>
            <a:r>
              <a:rPr lang="en-US" sz="3600" b="1" cap="all" dirty="0">
                <a:solidFill>
                  <a:srgbClr val="000000"/>
                </a:solidFill>
              </a:rPr>
              <a:t>THE STRATEGIC MANAGEMENT PROCESS</a:t>
            </a:r>
            <a:endParaRPr lang="en-US" sz="3600" b="1" dirty="0">
              <a:latin typeface="+mj-lt"/>
            </a:endParaRP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544935" y="1270223"/>
            <a:ext cx="814724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ts val="1000"/>
              </a:spcAft>
            </a:pPr>
            <a:r>
              <a:rPr lang="en-US" sz="2400" b="1" dirty="0">
                <a:latin typeface="+mj-lt"/>
              </a:rPr>
              <a:t>First: </a:t>
            </a:r>
            <a:r>
              <a:rPr lang="en-US" sz="2400" dirty="0">
                <a:latin typeface="+mj-lt"/>
              </a:rPr>
              <a:t>External environment and internal </a:t>
            </a:r>
            <a:r>
              <a:rPr lang="en-US" sz="2400" dirty="0" err="1">
                <a:latin typeface="+mj-lt"/>
              </a:rPr>
              <a:t>organisation</a:t>
            </a:r>
            <a:r>
              <a:rPr lang="en-US" sz="2400" dirty="0">
                <a:latin typeface="+mj-lt"/>
              </a:rPr>
              <a:t> are </a:t>
            </a:r>
            <a:r>
              <a:rPr lang="en-US" sz="2400" dirty="0" err="1">
                <a:latin typeface="+mj-lt"/>
              </a:rPr>
              <a:t>analysed</a:t>
            </a:r>
            <a:r>
              <a:rPr lang="en-US" sz="2400" dirty="0">
                <a:latin typeface="+mj-lt"/>
              </a:rPr>
              <a:t> to determine resources, capabilities and core competencies – the sources of ‘strategic inputs’.</a:t>
            </a:r>
          </a:p>
          <a:p>
            <a:pPr>
              <a:spcAft>
                <a:spcPts val="1000"/>
              </a:spcAft>
            </a:pPr>
            <a:r>
              <a:rPr lang="en-US" sz="2400" b="1" dirty="0">
                <a:latin typeface="+mj-lt"/>
              </a:rPr>
              <a:t>Next: </a:t>
            </a:r>
            <a:r>
              <a:rPr lang="en-US" sz="2400" dirty="0">
                <a:latin typeface="+mj-lt"/>
              </a:rPr>
              <a:t>Vision and mission are developed; strategies are formulated.</a:t>
            </a:r>
          </a:p>
          <a:p>
            <a:pPr>
              <a:spcAft>
                <a:spcPts val="1000"/>
              </a:spcAft>
            </a:pPr>
            <a:r>
              <a:rPr lang="en-US" sz="2400" b="1" dirty="0">
                <a:latin typeface="+mj-lt"/>
                <a:cs typeface="Arial"/>
              </a:rPr>
              <a:t>Then: </a:t>
            </a:r>
            <a:r>
              <a:rPr lang="en-US" sz="2400" dirty="0">
                <a:latin typeface="+mj-lt"/>
                <a:cs typeface="Arial"/>
              </a:rPr>
              <a:t>Strategies are </a:t>
            </a:r>
            <a:r>
              <a:rPr lang="en-US" sz="2400" dirty="0">
                <a:latin typeface="+mj-lt"/>
              </a:rPr>
              <a:t>implemented with the goal of achieving strategic competitiveness and above-average returns. </a:t>
            </a:r>
          </a:p>
          <a:p>
            <a:pPr>
              <a:spcAft>
                <a:spcPts val="1000"/>
              </a:spcAft>
            </a:pPr>
            <a:r>
              <a:rPr lang="en-US" sz="2400" b="1" dirty="0">
                <a:latin typeface="+mj-lt"/>
                <a:cs typeface="Arial"/>
              </a:rPr>
              <a:t>Dynamic process: </a:t>
            </a:r>
            <a:r>
              <a:rPr lang="en-US" sz="2400" dirty="0">
                <a:latin typeface="+mj-lt"/>
                <a:cs typeface="Arial"/>
              </a:rPr>
              <a:t>Continuously changing markets and industry conditions must match </a:t>
            </a:r>
            <a:r>
              <a:rPr lang="en-US" sz="2400" dirty="0">
                <a:latin typeface="+mj-lt"/>
              </a:rPr>
              <a:t>evolving strategic inputs.</a:t>
            </a:r>
          </a:p>
          <a:p>
            <a:pPr>
              <a:spcAft>
                <a:spcPts val="1000"/>
              </a:spcAf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350" y="406405"/>
            <a:ext cx="811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>
                <a:latin typeface="+mj-lt"/>
              </a:rPr>
              <a:t> </a:t>
            </a:r>
            <a:r>
              <a:rPr lang="en-US" sz="3600" b="1" cap="all" dirty="0">
                <a:latin typeface="+mj-lt"/>
              </a:rPr>
              <a:t>THE STRATEGIC MANAGEMENT PROCESS</a:t>
            </a:r>
            <a:endParaRPr lang="en-US" sz="3600" b="1" dirty="0">
              <a:latin typeface="+mj-lt"/>
            </a:endParaRP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85800" y="1676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US" sz="2400" dirty="0">
              <a:latin typeface="+mj-lt"/>
            </a:endParaRPr>
          </a:p>
          <a:p>
            <a:pPr algn="just"/>
            <a:r>
              <a:rPr lang="en-US" sz="2400" dirty="0">
                <a:latin typeface="+mj-lt"/>
              </a:rPr>
              <a:t>                                                   </a:t>
            </a:r>
          </a:p>
          <a:p>
            <a:endParaRPr lang="en-US" sz="2400" b="1" dirty="0"/>
          </a:p>
          <a:p>
            <a:r>
              <a:rPr lang="en-US" sz="2400" dirty="0"/>
              <a:t> </a:t>
            </a: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742950" y="1186111"/>
            <a:ext cx="7658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The strategic management process is a </a:t>
            </a:r>
            <a:r>
              <a:rPr lang="en-US" sz="2600" b="1" dirty="0"/>
              <a:t>rational </a:t>
            </a:r>
            <a:r>
              <a:rPr lang="en-US" sz="2600" dirty="0"/>
              <a:t>approach firms use to achieve strategic competitiveness and earn above-average returns. 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Formulation </a:t>
            </a:r>
            <a:r>
              <a:rPr lang="en-US" sz="2600" dirty="0"/>
              <a:t>and</a:t>
            </a:r>
            <a:r>
              <a:rPr lang="en-US" sz="2600" b="1" dirty="0"/>
              <a:t> implementation </a:t>
            </a:r>
            <a:r>
              <a:rPr lang="en-US" sz="2600" dirty="0"/>
              <a:t>are</a:t>
            </a:r>
            <a:r>
              <a:rPr lang="en-US" sz="2600" b="1" dirty="0"/>
              <a:t> </a:t>
            </a:r>
            <a:r>
              <a:rPr lang="en-US" sz="2600" dirty="0"/>
              <a:t>the two types of strategic actions that must be simultaneously integrated to successfully employ the strategic management process. </a:t>
            </a:r>
          </a:p>
          <a:p>
            <a:pPr>
              <a:spcAft>
                <a:spcPts val="1000"/>
              </a:spcAft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406405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COMPETITIVE LANDSCAPE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598705" y="1043211"/>
            <a:ext cx="7920000" cy="591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b="1" dirty="0" err="1"/>
              <a:t>Globalisation</a:t>
            </a:r>
            <a:r>
              <a:rPr lang="en-US" sz="2400" b="1" dirty="0"/>
              <a:t>: </a:t>
            </a:r>
            <a:r>
              <a:rPr lang="en-US" sz="2400" dirty="0"/>
              <a:t>emergence of a global economy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b="1" dirty="0"/>
              <a:t>Technology: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 </a:t>
            </a:r>
            <a:r>
              <a:rPr lang="en-US" sz="2400" dirty="0"/>
              <a:t>rapid technological changes</a:t>
            </a:r>
          </a:p>
          <a:p>
            <a:pPr marL="342900" indent="-342900"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b="1" dirty="0"/>
              <a:t>Industry boundaries blurring: </a:t>
            </a:r>
            <a:r>
              <a:rPr lang="en-US" sz="2400" dirty="0"/>
              <a:t>For example, computer networks and telecommunications have blurred the boundaries of the entertainment industry.  </a:t>
            </a:r>
            <a:endParaRPr lang="en-US" sz="2400" dirty="0">
              <a:latin typeface="+mj-lt"/>
            </a:endParaRPr>
          </a:p>
          <a:p>
            <a:pPr marL="685800" indent="-342900" algn="just">
              <a:spcAft>
                <a:spcPts val="0"/>
              </a:spcAft>
              <a:buFont typeface="Calibri" pitchFamily="34" charset="0"/>
              <a:buChar char="–"/>
            </a:pPr>
            <a:r>
              <a:rPr lang="en-US" sz="2400" dirty="0"/>
              <a:t>MSNBC is co-owned by NBC Universal and Microsoft. </a:t>
            </a:r>
          </a:p>
          <a:p>
            <a:pPr marL="685800" indent="-342900">
              <a:spcAft>
                <a:spcPts val="1000"/>
              </a:spcAft>
              <a:buFont typeface="Calibri" pitchFamily="34" charset="0"/>
              <a:buChar char="–"/>
            </a:pPr>
            <a:r>
              <a:rPr lang="en-US" sz="2400" dirty="0"/>
              <a:t>General Electric owns 49 per cent of NBC Universal and Comcast owns the remaining 51 per cent. </a:t>
            </a:r>
            <a:r>
              <a:rPr lang="en-US" sz="2400" dirty="0">
                <a:latin typeface="+mj-lt"/>
              </a:rPr>
              <a:t> 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/>
              <a:t>The effective use of the </a:t>
            </a:r>
            <a:r>
              <a:rPr lang="en-US" sz="2400" b="1" dirty="0"/>
              <a:t>strategic management process </a:t>
            </a:r>
            <a:r>
              <a:rPr lang="en-US" sz="2400" dirty="0"/>
              <a:t>reduces the likelihood of failure for firms as they encounter the conditions of today’s competitive landscape.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8700" y="334397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 THE COMPETITIVE LANDSCAPE  </a:t>
            </a:r>
          </a:p>
        </p:txBody>
      </p:sp>
      <p:sp>
        <p:nvSpPr>
          <p:cNvPr id="4099" name="AutoShape 3"/>
          <p:cNvSpPr>
            <a:spLocks noChangeAspect="1" noChangeArrowheads="1" noTextEdit="1"/>
          </p:cNvSpPr>
          <p:nvPr/>
        </p:nvSpPr>
        <p:spPr bwMode="auto">
          <a:xfrm>
            <a:off x="635292" y="1066800"/>
            <a:ext cx="7920000" cy="598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600" b="1" dirty="0" err="1"/>
              <a:t>Hypercompetition</a:t>
            </a:r>
            <a:r>
              <a:rPr lang="en-US" sz="2600" dirty="0"/>
              <a:t> is </a:t>
            </a:r>
            <a:r>
              <a:rPr lang="en-US" sz="2600" dirty="0" err="1"/>
              <a:t>characterised</a:t>
            </a:r>
            <a:r>
              <a:rPr lang="en-US" sz="2600" dirty="0"/>
              <a:t> by:</a:t>
            </a:r>
            <a:endParaRPr lang="en-US" sz="2600" b="1" dirty="0"/>
          </a:p>
          <a:p>
            <a:pPr marL="800100" indent="-457200">
              <a:buFontTx/>
              <a:buChar char="–"/>
            </a:pPr>
            <a:r>
              <a:rPr lang="en-US" sz="2600" dirty="0"/>
              <a:t>market instability and change</a:t>
            </a:r>
            <a:endParaRPr lang="en-US" sz="2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  <a:p>
            <a:pPr marL="800100" indent="-457200">
              <a:buFontTx/>
              <a:buChar char="–"/>
            </a:pPr>
            <a:r>
              <a:rPr lang="en-US" sz="2600" dirty="0"/>
              <a:t>rapidly escalating competition </a:t>
            </a:r>
          </a:p>
          <a:p>
            <a:pPr marL="800100" indent="-457200">
              <a:buFontTx/>
              <a:buChar char="–"/>
            </a:pPr>
            <a:r>
              <a:rPr lang="en-US" sz="2600" dirty="0"/>
              <a:t>aggressive challengers</a:t>
            </a:r>
          </a:p>
          <a:p>
            <a:pPr marL="800100" indent="-457200">
              <a:buFontTx/>
              <a:buChar char="–"/>
            </a:pPr>
            <a:r>
              <a:rPr lang="en-US" sz="2600" dirty="0"/>
              <a:t>strategic maneuvering to establish first (mover advantage)</a:t>
            </a:r>
          </a:p>
          <a:p>
            <a:pPr marL="800100" indent="-457200">
              <a:spcAft>
                <a:spcPts val="1000"/>
              </a:spcAft>
              <a:buFontTx/>
              <a:buChar char="–"/>
            </a:pPr>
            <a:r>
              <a:rPr lang="en-US" sz="2600" dirty="0"/>
              <a:t>technology industries.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Two drivers: </a:t>
            </a:r>
            <a:r>
              <a:rPr lang="en-US" sz="2600" b="1" dirty="0" err="1"/>
              <a:t>globalisation</a:t>
            </a:r>
            <a:r>
              <a:rPr lang="en-US" sz="2600" b="1" dirty="0"/>
              <a:t> </a:t>
            </a:r>
            <a:r>
              <a:rPr lang="en-US" sz="2600" dirty="0"/>
              <a:t>and </a:t>
            </a:r>
            <a:r>
              <a:rPr lang="en-US" sz="2600" b="1" dirty="0"/>
              <a:t>technology</a:t>
            </a:r>
          </a:p>
          <a:p>
            <a:pPr marL="342900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Strategic flexibility is an important tool.</a:t>
            </a:r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</TotalTime>
  <Words>2670</Words>
  <Application>Microsoft Macintosh PowerPoint</Application>
  <PresentationFormat>On-screen Show (4:3)</PresentationFormat>
  <Paragraphs>471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Courier New</vt:lpstr>
      <vt:lpstr>Office Theme</vt:lpstr>
      <vt:lpstr>PowerPoint Presentation</vt:lpstr>
      <vt:lpstr>Chapter 1 Strategic management and strategic competitiveness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VISION</vt:lpstr>
      <vt:lpstr>VISION STATEMENT</vt:lpstr>
      <vt:lpstr>Examples OF VISION statements</vt:lpstr>
      <vt:lpstr>MISSION</vt:lpstr>
      <vt:lpstr>MISSION</vt:lpstr>
      <vt:lpstr>Examples of MISSION Statements</vt:lpstr>
      <vt:lpstr>hort</vt:lpstr>
      <vt:lpstr>hort</vt:lpstr>
      <vt:lpstr>PowerPoint Presentation</vt:lpstr>
      <vt:lpstr>PowerPoint Presentation</vt:lpstr>
      <vt:lpstr>PowerPoint Presentation</vt:lpstr>
      <vt:lpstr>s</vt:lpstr>
      <vt:lpstr>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Cengage Learning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FAWAZ OMAR A ALMUTAIRI</cp:lastModifiedBy>
  <cp:revision>122</cp:revision>
  <dcterms:created xsi:type="dcterms:W3CDTF">2012-01-25T00:12:06Z</dcterms:created>
  <dcterms:modified xsi:type="dcterms:W3CDTF">2020-03-26T08:29:12Z</dcterms:modified>
</cp:coreProperties>
</file>