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06999-63EA-412F-8442-89642BD85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544C7-E157-4C74-817D-E3BCF1ABD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2E742-0259-415C-984E-1A09CC5C4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D9E38-D611-42FB-8F84-79AD59AA8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8D2D8-363F-4A92-9435-F97A570C4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D8072-CB9C-42B6-B6C3-9AFC932F1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E7B58-5090-4D2F-9638-7117FEBE6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BB6C8-7D49-4527-ABE1-079B3A203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97B29-1D01-4959-9B5D-93844F60B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D8DF9-AE4B-4D8C-9257-FC72252A7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C09C3-A189-4443-BEF2-1D8BAFF63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6CBDE5D-82B7-4CC6-BAB3-EE4DDEBBC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743200"/>
            <a:ext cx="3886200" cy="1470025"/>
          </a:xfrm>
        </p:spPr>
        <p:txBody>
          <a:bodyPr/>
          <a:lstStyle/>
          <a:p>
            <a:pPr eaLnBrk="1" hangingPunct="1"/>
            <a:r>
              <a:rPr lang="en-US" b="1" dirty="0"/>
              <a:t>Chapter 29</a:t>
            </a:r>
            <a:br>
              <a:rPr lang="en-US" b="1" dirty="0"/>
            </a:br>
            <a:r>
              <a:rPr lang="en-US" dirty="0"/>
              <a:t>Foundations of Family Care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Family 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Defined:</a:t>
            </a:r>
          </a:p>
          <a:p>
            <a:pPr lvl="1" eaLnBrk="1" hangingPunct="1"/>
            <a:r>
              <a:rPr lang="en-US" dirty="0"/>
              <a:t>Two or more individuals who identify themselves as family and manifest some degree of interdependence in interactions with each other and their environment</a:t>
            </a:r>
          </a:p>
          <a:p>
            <a:pPr eaLnBrk="1" hangingPunct="1"/>
            <a:r>
              <a:rPr lang="en-US" dirty="0"/>
              <a:t>Central themes</a:t>
            </a:r>
          </a:p>
          <a:p>
            <a:pPr lvl="1" eaLnBrk="1" hangingPunct="1"/>
            <a:r>
              <a:rPr lang="en-US" dirty="0"/>
              <a:t>Interdependence</a:t>
            </a:r>
          </a:p>
          <a:p>
            <a:pPr lvl="1" eaLnBrk="1" hangingPunct="1"/>
            <a:r>
              <a:rPr lang="en-US" dirty="0"/>
              <a:t>Beliefs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Health Responsibilities of the Family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Development of personal identity and self-worth</a:t>
            </a:r>
          </a:p>
          <a:p>
            <a:pPr lvl="1" eaLnBrk="1" hangingPunct="1"/>
            <a:r>
              <a:rPr lang="en-US" dirty="0"/>
              <a:t>Family interactions facilitate or impede members’ access to the following: </a:t>
            </a:r>
          </a:p>
          <a:p>
            <a:pPr lvl="2" eaLnBrk="1" hangingPunct="1"/>
            <a:r>
              <a:rPr lang="en-US" dirty="0"/>
              <a:t>Affect</a:t>
            </a:r>
          </a:p>
          <a:p>
            <a:pPr lvl="2" eaLnBrk="1" hangingPunct="1"/>
            <a:r>
              <a:rPr lang="en-US" dirty="0"/>
              <a:t>Power</a:t>
            </a:r>
          </a:p>
          <a:p>
            <a:pPr lvl="2" eaLnBrk="1" hangingPunct="1"/>
            <a:r>
              <a:rPr lang="en-US" dirty="0"/>
              <a:t>Meaning</a:t>
            </a:r>
          </a:p>
          <a:p>
            <a:pPr lvl="1" eaLnBrk="1" hangingPunct="1"/>
            <a:r>
              <a:rPr lang="en-US" dirty="0"/>
              <a:t>Failure to thrive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Families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Lifecycle transitions</a:t>
            </a:r>
          </a:p>
          <a:p>
            <a:pPr lvl="1" eaLnBrk="1" hangingPunct="1"/>
            <a:r>
              <a:rPr lang="en-US" dirty="0"/>
              <a:t>Prenatal and postpartum visits</a:t>
            </a:r>
          </a:p>
          <a:p>
            <a:pPr lvl="1" eaLnBrk="1" hangingPunct="1"/>
            <a:r>
              <a:rPr lang="en-US" dirty="0"/>
              <a:t>Changes in family structure</a:t>
            </a:r>
          </a:p>
          <a:p>
            <a:pPr eaLnBrk="1" hangingPunct="1"/>
            <a:r>
              <a:rPr lang="en-US" dirty="0"/>
              <a:t>Values</a:t>
            </a:r>
          </a:p>
          <a:p>
            <a:pPr lvl="1" eaLnBrk="1" hangingPunct="1"/>
            <a:r>
              <a:rPr lang="en-US" dirty="0"/>
              <a:t>Families acquire values about health and learn personal health practices relative to nutrition, exercise, smoking, alcohol consumption, and hygiene through their family of origin and transmit those values and beliefs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Families (cont.)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Healthcare system education</a:t>
            </a:r>
          </a:p>
          <a:p>
            <a:pPr lvl="1" eaLnBrk="1" hangingPunct="1"/>
            <a:r>
              <a:rPr lang="en-US" dirty="0"/>
              <a:t>Families serve as a reference for defining illness and what should be done about it.</a:t>
            </a:r>
          </a:p>
          <a:p>
            <a:pPr eaLnBrk="1" hangingPunct="1"/>
            <a:r>
              <a:rPr lang="en-US" dirty="0"/>
              <a:t>Provision of care</a:t>
            </a:r>
          </a:p>
          <a:p>
            <a:pPr lvl="1" eaLnBrk="1" hangingPunct="1"/>
            <a:r>
              <a:rPr lang="en-US" dirty="0"/>
              <a:t>Assume major share of responsibility for intergenerational support and assistance</a:t>
            </a:r>
          </a:p>
          <a:p>
            <a:pPr lvl="1" eaLnBrk="1" hangingPunct="1"/>
            <a:r>
              <a:rPr lang="en-US" dirty="0"/>
              <a:t>Two caregiving roles:</a:t>
            </a:r>
          </a:p>
          <a:p>
            <a:pPr lvl="2" eaLnBrk="1" hangingPunct="1"/>
            <a:r>
              <a:rPr lang="en-US" dirty="0"/>
              <a:t>Direct care provider</a:t>
            </a:r>
          </a:p>
          <a:p>
            <a:pPr lvl="2" eaLnBrk="1" hangingPunct="1"/>
            <a:r>
              <a:rPr lang="en-US" dirty="0"/>
              <a:t>Indirect care provider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Theoretical Approaches to Family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Human Ecology Theory</a:t>
            </a:r>
          </a:p>
          <a:p>
            <a:pPr lvl="1" eaLnBrk="1" hangingPunct="1"/>
            <a:r>
              <a:rPr lang="en-US" sz="2400" dirty="0" err="1"/>
              <a:t>Nonsummativity</a:t>
            </a:r>
            <a:endParaRPr lang="en-US" sz="2400" dirty="0"/>
          </a:p>
          <a:p>
            <a:pPr eaLnBrk="1" hangingPunct="1"/>
            <a:r>
              <a:rPr lang="en-US" sz="2400" dirty="0"/>
              <a:t>Family Systems Theory</a:t>
            </a:r>
          </a:p>
          <a:p>
            <a:pPr lvl="1" eaLnBrk="1" hangingPunct="1"/>
            <a:r>
              <a:rPr lang="en-US" sz="2400" dirty="0"/>
              <a:t>Structure</a:t>
            </a:r>
          </a:p>
          <a:p>
            <a:pPr lvl="1" eaLnBrk="1" hangingPunct="1"/>
            <a:r>
              <a:rPr lang="en-US" sz="2400" dirty="0"/>
              <a:t>Function</a:t>
            </a:r>
          </a:p>
          <a:p>
            <a:pPr lvl="1" eaLnBrk="1" hangingPunct="1"/>
            <a:r>
              <a:rPr lang="en-US" sz="2400" dirty="0"/>
              <a:t>Self-regulation</a:t>
            </a:r>
          </a:p>
          <a:p>
            <a:pPr lvl="1" eaLnBrk="1" hangingPunct="1"/>
            <a:r>
              <a:rPr lang="en-US" sz="2400" dirty="0"/>
              <a:t>Positive feedback</a:t>
            </a:r>
          </a:p>
          <a:p>
            <a:pPr lvl="1" eaLnBrk="1" hangingPunct="1"/>
            <a:r>
              <a:rPr lang="en-US" sz="2400" dirty="0"/>
              <a:t>Negative feedback</a:t>
            </a:r>
          </a:p>
          <a:p>
            <a:pPr eaLnBrk="1" hangingPunct="1"/>
            <a:r>
              <a:rPr lang="en-US" sz="2400" dirty="0"/>
              <a:t>Family development theory</a:t>
            </a:r>
          </a:p>
          <a:p>
            <a:pPr lvl="1" eaLnBrk="1" hangingPunct="1"/>
            <a:r>
              <a:rPr lang="en-US" sz="2400" dirty="0"/>
              <a:t>Family development tasks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Family Assessment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pPr eaLnBrk="1" hangingPunct="1"/>
            <a:r>
              <a:rPr lang="en-US" sz="2400" dirty="0"/>
              <a:t>Conceptual framework for family assessment</a:t>
            </a:r>
          </a:p>
          <a:p>
            <a:pPr lvl="1" eaLnBrk="1" hangingPunct="1"/>
            <a:r>
              <a:rPr lang="en-US" sz="2400" dirty="0"/>
              <a:t>Provides direction to the collection, organization, and interpretation of data about the family’s health situation</a:t>
            </a:r>
          </a:p>
          <a:p>
            <a:pPr lvl="2" eaLnBrk="1" hangingPunct="1"/>
            <a:r>
              <a:rPr lang="en-US" dirty="0"/>
              <a:t>Energy</a:t>
            </a:r>
          </a:p>
          <a:p>
            <a:pPr lvl="2" eaLnBrk="1" hangingPunct="1"/>
            <a:r>
              <a:rPr lang="en-US" dirty="0"/>
              <a:t>Consciousness</a:t>
            </a:r>
          </a:p>
          <a:p>
            <a:pPr lvl="2" eaLnBrk="1" hangingPunct="1"/>
            <a:r>
              <a:rPr lang="en-US" dirty="0"/>
              <a:t>Role structure</a:t>
            </a:r>
          </a:p>
          <a:p>
            <a:pPr lvl="2" eaLnBrk="1" hangingPunct="1"/>
            <a:r>
              <a:rPr lang="en-US" dirty="0"/>
              <a:t>Decision-making processes</a:t>
            </a:r>
          </a:p>
          <a:p>
            <a:pPr lvl="2" eaLnBrk="1" hangingPunct="1"/>
            <a:r>
              <a:rPr lang="en-US" dirty="0"/>
              <a:t>Communication patterns</a:t>
            </a:r>
          </a:p>
          <a:p>
            <a:pPr lvl="2" eaLnBrk="1" hangingPunct="1"/>
            <a:r>
              <a:rPr lang="en-US" dirty="0"/>
              <a:t>Values</a:t>
            </a:r>
          </a:p>
          <a:p>
            <a:pPr lvl="2" eaLnBrk="1" hangingPunct="1"/>
            <a:r>
              <a:rPr lang="en-US" dirty="0"/>
              <a:t>Family boundaries</a:t>
            </a:r>
          </a:p>
          <a:p>
            <a:pPr lvl="2" eaLnBrk="1" hangingPunct="1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Self-Efficacy Model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Five phases of contracting process: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dirty="0"/>
              <a:t>Identification of family health concerns and needs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dirty="0"/>
              <a:t>Mutual setting of goals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dirty="0"/>
              <a:t>Delineation of alternatives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dirty="0"/>
              <a:t>Implementation of the plan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dirty="0"/>
              <a:t>Evaluation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239</Words>
  <Application>Microsoft Office PowerPoint</Application>
  <PresentationFormat>On-screen Show (4:3)</PresentationFormat>
  <Paragraphs>56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Default Design</vt:lpstr>
      <vt:lpstr>Chapter 29 Foundations of Family Care</vt:lpstr>
      <vt:lpstr>Family </vt:lpstr>
      <vt:lpstr>Health Responsibilities of the Family</vt:lpstr>
      <vt:lpstr>Families</vt:lpstr>
      <vt:lpstr>Families (cont.)</vt:lpstr>
      <vt:lpstr>Theoretical Approaches to Family</vt:lpstr>
      <vt:lpstr>Family Assessment</vt:lpstr>
      <vt:lpstr>Self-Efficacy Model</vt:lpstr>
    </vt:vector>
  </TitlesOfParts>
  <Company>MSU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MSUUSER</dc:creator>
  <cp:lastModifiedBy>Eddie Cruz</cp:lastModifiedBy>
  <cp:revision>11</cp:revision>
  <dcterms:created xsi:type="dcterms:W3CDTF">2008-11-09T01:56:13Z</dcterms:created>
  <dcterms:modified xsi:type="dcterms:W3CDTF">2017-10-20T16:28:06Z</dcterms:modified>
</cp:coreProperties>
</file>