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1"/>
  </p:notesMasterIdLst>
  <p:handoutMasterIdLst>
    <p:handoutMasterId r:id="rId22"/>
  </p:handoutMasterIdLst>
  <p:sldIdLst>
    <p:sldId id="605" r:id="rId2"/>
    <p:sldId id="565" r:id="rId3"/>
    <p:sldId id="573" r:id="rId4"/>
    <p:sldId id="593" r:id="rId5"/>
    <p:sldId id="594" r:id="rId6"/>
    <p:sldId id="595" r:id="rId7"/>
    <p:sldId id="578" r:id="rId8"/>
    <p:sldId id="596" r:id="rId9"/>
    <p:sldId id="512" r:id="rId10"/>
    <p:sldId id="581" r:id="rId11"/>
    <p:sldId id="597" r:id="rId12"/>
    <p:sldId id="598" r:id="rId13"/>
    <p:sldId id="599" r:id="rId14"/>
    <p:sldId id="600" r:id="rId15"/>
    <p:sldId id="601" r:id="rId16"/>
    <p:sldId id="602" r:id="rId17"/>
    <p:sldId id="603" r:id="rId18"/>
    <p:sldId id="604" r:id="rId19"/>
    <p:sldId id="59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6699"/>
    <a:srgbClr val="008080"/>
    <a:srgbClr val="FF9900"/>
    <a:srgbClr val="FFFFFF"/>
    <a:srgbClr val="FFCC66"/>
    <a:srgbClr val="990033"/>
    <a:srgbClr val="996633"/>
    <a:srgbClr val="99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88" autoAdjust="0"/>
    <p:restoredTop sz="94624" autoAdjust="0"/>
  </p:normalViewPr>
  <p:slideViewPr>
    <p:cSldViewPr>
      <p:cViewPr varScale="1">
        <p:scale>
          <a:sx n="132" d="100"/>
          <a:sy n="132" d="100"/>
        </p:scale>
        <p:origin x="95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90" y="-318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fld id="{65AB28BF-49BE-4D48-A463-D4ACCD861BE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14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fld id="{03E7CD16-00CC-4329-9C38-4A3FB2934AA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15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51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72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05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64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90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45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00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40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008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3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2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08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77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88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33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7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533400" y="290513"/>
            <a:ext cx="8077200" cy="603242"/>
          </a:xfrm>
          <a:prstGeom prst="round1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1–</a:t>
            </a:r>
            <a:fld id="{8F6A9FBF-443A-4A6E-B771-7F300E2715E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 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714774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1–</a:t>
            </a:r>
            <a:fld id="{D0A0C343-58C3-414C-9FE6-98F7972444E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 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flipH="1">
            <a:off x="533400" y="290513"/>
            <a:ext cx="8077200" cy="603242"/>
          </a:xfrm>
          <a:prstGeom prst="round1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44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1–</a:t>
            </a:r>
            <a:fld id="{79069CF6-C0C8-43FA-A39E-7DF6BF9FEE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 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flipH="1">
            <a:off x="533400" y="290513"/>
            <a:ext cx="8077200" cy="603242"/>
          </a:xfrm>
          <a:prstGeom prst="round1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790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1–</a:t>
            </a:r>
            <a:fld id="{56BA34D3-242D-4859-AED8-074630C0DD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400800"/>
            <a:ext cx="6141697" cy="3200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 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463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75" name="Rectangle 31"/>
          <p:cNvSpPr>
            <a:spLocks noChangeArrowheads="1"/>
          </p:cNvSpPr>
          <p:nvPr userDrawn="1"/>
        </p:nvSpPr>
        <p:spPr bwMode="auto">
          <a:xfrm>
            <a:off x="7173912" y="6539714"/>
            <a:ext cx="1687513" cy="215444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rgbClr val="FFFFEF"/>
                </a:solidFill>
              </a:rPr>
              <a:t>Prepared </a:t>
            </a:r>
            <a:r>
              <a:rPr lang="en-US" sz="800" dirty="0" smtClean="0">
                <a:solidFill>
                  <a:srgbClr val="FFFFEF"/>
                </a:solidFill>
              </a:rPr>
              <a:t>by Charlie Cook</a:t>
            </a:r>
            <a:endParaRPr lang="en-US" sz="800" dirty="0">
              <a:solidFill>
                <a:srgbClr val="FFFFEF"/>
              </a:solidFill>
            </a:endParaRPr>
          </a:p>
        </p:txBody>
      </p:sp>
      <p:sp>
        <p:nvSpPr>
          <p:cNvPr id="543805" name="Rectangle 61"/>
          <p:cNvSpPr>
            <a:spLocks noChangeArrowheads="1"/>
          </p:cNvSpPr>
          <p:nvPr userDrawn="1"/>
        </p:nvSpPr>
        <p:spPr bwMode="auto">
          <a:xfrm>
            <a:off x="365126" y="6416604"/>
            <a:ext cx="6309972" cy="338554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>
                <a:solidFill>
                  <a:srgbClr val="FFFFEF"/>
                </a:solidFill>
              </a:rPr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dirty="0">
              <a:solidFill>
                <a:srgbClr val="FFFF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502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378575"/>
            <a:ext cx="11430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cs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1–</a:t>
            </a:r>
            <a:fld id="{7489CADF-0788-4034-8753-E5FEEBB4D40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07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00800"/>
            <a:ext cx="605025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 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blackWhite">
          <a:xfrm flipH="1">
            <a:off x="533400" y="290513"/>
            <a:ext cx="8077200" cy="603242"/>
          </a:xfrm>
          <a:prstGeom prst="round1Rect">
            <a:avLst>
              <a:gd name="adj" fmla="val 20192"/>
            </a:avLst>
          </a:prstGeom>
          <a:solidFill>
            <a:srgbClr val="E28700"/>
          </a:solidFill>
          <a:ln>
            <a:noFill/>
          </a:ln>
          <a:effectLst/>
          <a:extLst/>
        </p:spPr>
        <p:txBody>
          <a:bodyPr vert="horz" wrap="square" lIns="91440" tIns="45720" rIns="91440" bIns="64008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704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996633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996633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996633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9966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966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966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966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96633"/>
          </a:solidFill>
          <a:latin typeface="Arial" charset="0"/>
        </a:defRPr>
      </a:lvl9pPr>
    </p:titleStyle>
    <p:bodyStyle>
      <a:lvl1pPr marL="222250" indent="-22225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8080"/>
          </a:solidFill>
          <a:effectLst/>
          <a:latin typeface="+mn-lt"/>
          <a:ea typeface="+mn-ea"/>
          <a:cs typeface="+mn-cs"/>
        </a:defRPr>
      </a:lvl1pPr>
      <a:lvl2pPr marL="519113" indent="-182563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990033"/>
          </a:solidFill>
          <a:effectLst/>
          <a:latin typeface="+mn-lt"/>
        </a:defRPr>
      </a:lvl2pPr>
      <a:lvl3pPr marL="909638" indent="-17462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/>
          <a:latin typeface="+mn-lt"/>
        </a:defRPr>
      </a:lvl3pPr>
      <a:lvl4pPr marL="1196975" indent="-173038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effectLst/>
          <a:latin typeface="Tahoma" charset="0"/>
          <a:cs typeface="Tahoma" charset="0"/>
        </a:defRPr>
      </a:lvl4pPr>
      <a:lvl5pPr marL="1595438" indent="-160338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effectLst/>
          <a:latin typeface="+mn-lt"/>
          <a:cs typeface="Tahoma" charset="0"/>
        </a:defRPr>
      </a:lvl5pPr>
      <a:lvl6pPr marL="2052638" indent="-160338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Tahoma" charset="0"/>
        </a:defRPr>
      </a:lvl6pPr>
      <a:lvl7pPr marL="2509838" indent="-160338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Tahoma" charset="0"/>
        </a:defRPr>
      </a:lvl7pPr>
      <a:lvl8pPr marL="2967038" indent="-160338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Tahoma" charset="0"/>
        </a:defRPr>
      </a:lvl8pPr>
      <a:lvl9pPr marL="3424238" indent="-160338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Taho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15000">
              <a:schemeClr val="accent2">
                <a:lumMod val="97000"/>
                <a:lumOff val="3000"/>
              </a:schemeClr>
            </a:gs>
            <a:gs pos="37000">
              <a:schemeClr val="accent2">
                <a:lumMod val="60000"/>
                <a:lumOff val="4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56705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3590" y="47625"/>
            <a:ext cx="239748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3</a:t>
            </a:r>
          </a:p>
          <a:p>
            <a:r>
              <a:rPr lang="en-US" sz="2000" dirty="0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and Group Processes in Organizations</a:t>
            </a:r>
            <a:endParaRPr lang="en-US" sz="2000" dirty="0" smtClean="0">
              <a:solidFill>
                <a:srgbClr val="3333CC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0993" y="2286000"/>
            <a:ext cx="172380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10</a:t>
            </a:r>
            <a:endParaRPr lang="en-US" sz="2400" dirty="0">
              <a:solidFill>
                <a:srgbClr val="3333CC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2725" y="3668856"/>
            <a:ext cx="212403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CC">
                    <a:lumMod val="7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Managing Conflict and Negotiating</a:t>
            </a:r>
            <a:endParaRPr lang="en-US" sz="2000" dirty="0">
              <a:solidFill>
                <a:srgbClr val="3333CC">
                  <a:lumMod val="75000"/>
                </a:srgb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241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Management Skills</a:t>
            </a:r>
            <a:endParaRPr 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7879038" cy="4876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Best Conflict Resolution Behaviors: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Try to put yourself in the other person’s position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Focus on interests, not positions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Attempt to create solutions to the problem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Express emotions honestly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Reach out, make the first move to make amends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Document areas of agreement and disagreement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Play down differences, emphasize common interests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Identify 3-4 actions other party would like you to take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865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9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9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91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587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Management Skills (cont’d)</a:t>
            </a:r>
            <a:endParaRPr 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7879038" cy="4876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Worst Conflict Resolution Behaviors: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Avoiding the conflict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Winning at all costs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Displaying anger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Demeaning the other party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Retaliating or trying to get revenge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Meeting separately with the people in conflict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151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9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5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Negotiation</a:t>
            </a:r>
            <a:endParaRPr 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199"/>
            <a:ext cx="7879038" cy="504440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Negotiation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A process in which two or more parties make offers, counteroffers, and concessions in order to reach an </a:t>
            </a:r>
            <a:r>
              <a:rPr lang="en-US" dirty="0" smtClean="0"/>
              <a:t>agreement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Distributive Negotiation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Any gain to one party is offset by an equivalent loss to the other </a:t>
            </a:r>
            <a:r>
              <a:rPr lang="en-US" dirty="0" smtClean="0"/>
              <a:t>party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Integrative Negotiation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A win-win negotiation in which the agreement involves no loss to either </a:t>
            </a:r>
            <a:r>
              <a:rPr lang="en-US" dirty="0" smtClean="0"/>
              <a:t>party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926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5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Integrative Negotiation</a:t>
            </a:r>
            <a:endParaRPr 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199"/>
            <a:ext cx="7879038" cy="504440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Four Fundamental Principles</a:t>
            </a:r>
          </a:p>
          <a:p>
            <a:pPr marL="7937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/>
              <a:t>Separate relationship issues (or “people problems”) from substantive issues</a:t>
            </a:r>
            <a:endParaRPr lang="en-US" dirty="0"/>
          </a:p>
          <a:p>
            <a:pPr marL="7937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/>
              <a:t>Focus on interests, not positions – negotiate about the things people need, not the things they say they want</a:t>
            </a:r>
          </a:p>
          <a:p>
            <a:pPr marL="7937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/>
              <a:t>Look for new solutions to the problem that will allow both sides to win</a:t>
            </a:r>
          </a:p>
          <a:p>
            <a:pPr marL="793750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/>
              <a:t>Insist on outside, objective fairness criteria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010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5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Negotiation</a:t>
            </a:r>
            <a:endParaRPr 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199"/>
            <a:ext cx="7879038" cy="504440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Tips for Effective Negotiation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Make sure each side knows the other’s interests and perception of the issues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Identify what you can and cannot part with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Identify and use sources of leverage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Show the other side that you understand their position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Suppress your emotions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Know your BATNA: “best alternative to a negotiated agreement”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052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9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5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Dispute Resolution</a:t>
            </a:r>
            <a:endParaRPr 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199"/>
            <a:ext cx="7879038" cy="504440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Alternative Dispute Resolution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Involving a third party in a negotiation to overcome a stalemate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Three types: </a:t>
            </a:r>
            <a:r>
              <a:rPr lang="en-US" i="1" dirty="0" smtClean="0">
                <a:solidFill>
                  <a:srgbClr val="0099CC"/>
                </a:solidFill>
              </a:rPr>
              <a:t>conciliation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99CC"/>
                </a:solidFill>
              </a:rPr>
              <a:t>mediation</a:t>
            </a:r>
            <a:r>
              <a:rPr lang="en-US" dirty="0" smtClean="0"/>
              <a:t>, and </a:t>
            </a:r>
            <a:r>
              <a:rPr lang="en-US" i="1" dirty="0" smtClean="0">
                <a:solidFill>
                  <a:srgbClr val="0099CC"/>
                </a:solidFill>
              </a:rPr>
              <a:t>arbitration</a:t>
            </a:r>
          </a:p>
          <a:p>
            <a:pPr>
              <a:spcBef>
                <a:spcPct val="50000"/>
              </a:spcBef>
            </a:pPr>
            <a:r>
              <a:rPr lang="en-US" dirty="0"/>
              <a:t>Ombudsman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Someone who investigates complaints and mediates fair settlements between aggrieved </a:t>
            </a:r>
            <a:r>
              <a:rPr lang="en-US" dirty="0" smtClean="0"/>
              <a:t>parties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317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58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Dispute Resolution (cont’d)</a:t>
            </a:r>
            <a:endParaRPr 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199"/>
            <a:ext cx="7879038" cy="504440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Conciliation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A third party builds a positive relationship between the parties, improves their </a:t>
            </a:r>
            <a:r>
              <a:rPr lang="en-US" dirty="0" smtClean="0"/>
              <a:t>communication</a:t>
            </a:r>
            <a:r>
              <a:rPr lang="en-US" dirty="0"/>
              <a:t>, and facilitates their </a:t>
            </a:r>
            <a:r>
              <a:rPr lang="en-US" dirty="0" smtClean="0"/>
              <a:t>discussion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Conciliator may suggest a resolution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Parties can accept or reject conciliator’s proposal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350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58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Dispute Resolution (cont’d)</a:t>
            </a:r>
            <a:endParaRPr 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199"/>
            <a:ext cx="7879038" cy="504440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Mediation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An impartial third party (the mediator) facilitates a discussion using persuasion and </a:t>
            </a:r>
            <a:r>
              <a:rPr lang="en-US" dirty="0" smtClean="0"/>
              <a:t>logic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Mediator suggests alternatives </a:t>
            </a:r>
            <a:r>
              <a:rPr lang="en-US" dirty="0"/>
              <a:t>and </a:t>
            </a:r>
            <a:r>
              <a:rPr lang="en-US" dirty="0" smtClean="0"/>
              <a:t>establishes </a:t>
            </a:r>
            <a:r>
              <a:rPr lang="en-US" dirty="0"/>
              <a:t>each side’s </a:t>
            </a:r>
            <a:r>
              <a:rPr lang="en-US" dirty="0" smtClean="0"/>
              <a:t>priorities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Mediator’s suggested settlement is not legally binding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721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58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Dispute Resolution (cont’d)</a:t>
            </a:r>
            <a:endParaRPr 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199"/>
            <a:ext cx="7879038" cy="504440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Arbitration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May be required or voluntary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Negotiating parties establish rules for the arbitrator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Arbitrator’s decision is legally binding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Always results in a settlement, but has greater potential to leave at least one party dissatisfied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544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58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0724" name="Text Box 4"/>
          <p:cNvSpPr>
            <a:spLocks noChangeArrowheads="1"/>
          </p:cNvSpPr>
          <p:nvPr/>
        </p:nvSpPr>
        <p:spPr bwMode="auto">
          <a:xfrm>
            <a:off x="274638" y="960438"/>
            <a:ext cx="8594725" cy="3017196"/>
          </a:xfrm>
          <a:prstGeom prst="roundRect">
            <a:avLst>
              <a:gd name="adj" fmla="val 2852"/>
            </a:avLst>
          </a:prstGeom>
          <a:noFill/>
          <a:ln w="15875">
            <a:solidFill>
              <a:srgbClr val="00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365760"/>
          <a:lstStyle/>
          <a:p>
            <a:pPr marL="222250" indent="-222250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008080"/>
                </a:solidFill>
              </a:rPr>
              <a:t>After reading the </a:t>
            </a:r>
            <a:r>
              <a:rPr lang="en-US" sz="2800" dirty="0" smtClean="0">
                <a:solidFill>
                  <a:srgbClr val="008080"/>
                </a:solidFill>
              </a:rPr>
              <a:t>chapter:</a:t>
            </a:r>
            <a:endParaRPr lang="en-US" sz="2800" dirty="0">
              <a:solidFill>
                <a:srgbClr val="008080"/>
              </a:solidFill>
            </a:endParaRPr>
          </a:p>
          <a:p>
            <a:pPr marL="519113" lvl="1" indent="-182563">
              <a:spcBef>
                <a:spcPct val="50000"/>
              </a:spcBef>
              <a:buFontTx/>
              <a:buChar char="–"/>
            </a:pPr>
            <a:r>
              <a:rPr lang="en-US" sz="2400" dirty="0">
                <a:solidFill>
                  <a:srgbClr val="990033"/>
                </a:solidFill>
              </a:rPr>
              <a:t>Have you ever experienced a constructive conflict? What happened? How was the disagreement resolved</a:t>
            </a:r>
            <a:r>
              <a:rPr lang="en-US" sz="2400" dirty="0" smtClean="0">
                <a:solidFill>
                  <a:srgbClr val="990033"/>
                </a:solidFill>
              </a:rPr>
              <a:t>?</a:t>
            </a:r>
          </a:p>
          <a:p>
            <a:pPr marL="519113" lvl="1" indent="-182563">
              <a:spcBef>
                <a:spcPct val="50000"/>
              </a:spcBef>
              <a:buFontTx/>
              <a:buChar char="–"/>
            </a:pPr>
            <a:r>
              <a:rPr lang="en-US" sz="2400" dirty="0" smtClean="0">
                <a:solidFill>
                  <a:srgbClr val="990033"/>
                </a:solidFill>
              </a:rPr>
              <a:t>Which </a:t>
            </a:r>
            <a:r>
              <a:rPr lang="en-US" sz="2400" dirty="0">
                <a:solidFill>
                  <a:srgbClr val="990033"/>
                </a:solidFill>
              </a:rPr>
              <a:t>of the conflict causes do you feel is most challenging to a manager? Why?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4638" y="371475"/>
            <a:ext cx="8594725" cy="709613"/>
          </a:xfrm>
          <a:prstGeom prst="round2Same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6699"/>
            </a:solidFill>
          </a:ln>
          <a:effectLst/>
          <a:extLst/>
        </p:spPr>
        <p:txBody>
          <a:bodyPr tIns="91440" bIns="9144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Organizational Behavior in Action</a:t>
            </a:r>
          </a:p>
        </p:txBody>
      </p:sp>
    </p:spTree>
    <p:extLst>
      <p:ext uri="{BB962C8B-B14F-4D97-AF65-F5344CB8AC3E}">
        <p14:creationId xmlns:p14="http://schemas.microsoft.com/office/powerpoint/2010/main" val="41957316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4367" y="1325902"/>
            <a:ext cx="8595265" cy="5029145"/>
          </a:xfrm>
          <a:prstGeom prst="roundRect">
            <a:avLst>
              <a:gd name="adj" fmla="val 2852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74320">
            <a:no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83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398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113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6828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1400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5972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0544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116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>
                <a:latin typeface="Arial" charset="0"/>
              </a:rPr>
              <a:t>Describe the nature of conflict, discuss the conflict escalation process, and describe how conflict can be de-escalated.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Identify </a:t>
            </a:r>
            <a:r>
              <a:rPr lang="en-US" dirty="0">
                <a:latin typeface="Arial" charset="0"/>
              </a:rPr>
              <a:t>and discuss the five interpersonal conflict management strategies.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Describe </a:t>
            </a:r>
            <a:r>
              <a:rPr lang="en-US" dirty="0">
                <a:latin typeface="Arial" charset="0"/>
              </a:rPr>
              <a:t>some of the best and worst conflict resolution behaviors and discuss how to create constructive conflict.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Describe </a:t>
            </a:r>
            <a:r>
              <a:rPr lang="en-US" dirty="0">
                <a:latin typeface="Arial" charset="0"/>
              </a:rPr>
              <a:t>the difference between distributive and integrative negotiation and identify the three types of alternative dispute resolution.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4367" y="325659"/>
            <a:ext cx="8595266" cy="1145441"/>
          </a:xfrm>
          <a:prstGeom prst="round2Same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6699"/>
            </a:solidFill>
          </a:ln>
          <a:effectLst/>
          <a:extLst/>
        </p:spPr>
        <p:txBody>
          <a:bodyPr wrap="square" bIns="18288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Learning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studying this chapter you should be able to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9610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Conflict in Organizations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Conflict</a:t>
            </a:r>
          </a:p>
          <a:p>
            <a:pPr lvl="1"/>
            <a:r>
              <a:rPr lang="en-US" dirty="0"/>
              <a:t>A disagreement through which two or more parties perceive a threat to their interests, needs, or concerns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075204" name="AutoShape 4"/>
          <p:cNvSpPr>
            <a:spLocks noChangeArrowheads="1"/>
          </p:cNvSpPr>
          <p:nvPr/>
        </p:nvSpPr>
        <p:spPr bwMode="auto">
          <a:xfrm>
            <a:off x="4695825" y="3609975"/>
            <a:ext cx="1738313" cy="1554163"/>
          </a:xfrm>
          <a:prstGeom prst="curvedRightArrow">
            <a:avLst>
              <a:gd name="adj1" fmla="val 20000"/>
              <a:gd name="adj2" fmla="val 40000"/>
              <a:gd name="adj3" fmla="val 37283"/>
            </a:avLst>
          </a:prstGeom>
          <a:gradFill>
            <a:gsLst>
              <a:gs pos="0">
                <a:srgbClr val="006699"/>
              </a:gs>
              <a:gs pos="50000">
                <a:srgbClr val="006699"/>
              </a:gs>
              <a:gs pos="100000">
                <a:srgbClr val="006699">
                  <a:lumMod val="0"/>
                  <a:lumOff val="100000"/>
                </a:srgbClr>
              </a:gs>
            </a:gsLst>
            <a:lin ang="27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205" name="AutoShape 5"/>
          <p:cNvSpPr>
            <a:spLocks noChangeArrowheads="1"/>
          </p:cNvSpPr>
          <p:nvPr/>
        </p:nvSpPr>
        <p:spPr bwMode="auto">
          <a:xfrm flipH="1">
            <a:off x="2684463" y="3609975"/>
            <a:ext cx="1738312" cy="1554163"/>
          </a:xfrm>
          <a:prstGeom prst="curvedRightArrow">
            <a:avLst>
              <a:gd name="adj1" fmla="val 20000"/>
              <a:gd name="adj2" fmla="val 40000"/>
              <a:gd name="adj3" fmla="val 37283"/>
            </a:avLst>
          </a:prstGeom>
          <a:gradFill flip="none" rotWithShape="1">
            <a:gsLst>
              <a:gs pos="0">
                <a:srgbClr val="C00000"/>
              </a:gs>
              <a:gs pos="50000">
                <a:srgbClr val="C00000"/>
              </a:gs>
              <a:gs pos="97000">
                <a:srgbClr val="C00000">
                  <a:lumMod val="0"/>
                  <a:lumOff val="100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380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75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75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7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3" grpId="0" uiExpand="1" build="p" autoUpdateAnimBg="0"/>
      <p:bldP spid="1075204" grpId="0" animBg="1"/>
      <p:bldP spid="10752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</a:t>
            </a:r>
            <a:r>
              <a:rPr lang="en-US" dirty="0" smtClean="0"/>
              <a:t>Conflict…(cont’d)</a:t>
            </a:r>
            <a:endParaRPr lang="en-US" dirty="0"/>
          </a:p>
        </p:txBody>
      </p:sp>
      <p:sp>
        <p:nvSpPr>
          <p:cNvPr id="1075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Dysfunctional Conflict</a:t>
            </a:r>
            <a:endParaRPr lang="en-US" dirty="0"/>
          </a:p>
          <a:p>
            <a:pPr lvl="1"/>
            <a:r>
              <a:rPr lang="en-US" dirty="0"/>
              <a:t>Destructive conflict focused on emotions and differences between the two </a:t>
            </a:r>
            <a:r>
              <a:rPr lang="en-US" dirty="0" smtClean="0"/>
              <a:t>parties</a:t>
            </a:r>
          </a:p>
          <a:p>
            <a:r>
              <a:rPr lang="en-US" dirty="0" smtClean="0"/>
              <a:t>Constructive (Functional) Conflict</a:t>
            </a:r>
          </a:p>
          <a:p>
            <a:pPr lvl="1"/>
            <a:r>
              <a:rPr lang="en-US" dirty="0"/>
              <a:t>Adaptive, positive </a:t>
            </a:r>
            <a:r>
              <a:rPr lang="en-US" dirty="0" smtClean="0"/>
              <a:t>conflict</a:t>
            </a:r>
          </a:p>
          <a:p>
            <a:pPr lvl="1"/>
            <a:r>
              <a:rPr lang="en-US" dirty="0" smtClean="0"/>
              <a:t>Balances </a:t>
            </a:r>
            <a:r>
              <a:rPr lang="en-US" dirty="0"/>
              <a:t>the interests of both parties to maximize mutual gains and the attainment of mutual </a:t>
            </a:r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/>
              <a:t>elements of </a:t>
            </a:r>
            <a:r>
              <a:rPr lang="en-US" dirty="0" smtClean="0"/>
              <a:t>creativity and adaptation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lead to </a:t>
            </a:r>
            <a:r>
              <a:rPr lang="en-US" dirty="0" smtClean="0"/>
              <a:t>identification of new </a:t>
            </a:r>
            <a:r>
              <a:rPr lang="en-US" dirty="0"/>
              <a:t>alternatives and ideas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801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Causes/Types of Conflict</a:t>
            </a:r>
            <a:endParaRPr lang="en-US" dirty="0"/>
          </a:p>
        </p:txBody>
      </p:sp>
      <p:sp>
        <p:nvSpPr>
          <p:cNvPr id="10752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199"/>
            <a:ext cx="8077200" cy="5227287"/>
          </a:xfrm>
        </p:spPr>
        <p:txBody>
          <a:bodyPr/>
          <a:lstStyle/>
          <a:p>
            <a:r>
              <a:rPr lang="en-US" dirty="0" smtClean="0"/>
              <a:t>Task Conflict</a:t>
            </a:r>
            <a:endParaRPr lang="en-US" dirty="0"/>
          </a:p>
          <a:p>
            <a:pPr lvl="1"/>
            <a:r>
              <a:rPr lang="en-US" dirty="0" smtClean="0"/>
              <a:t>Disagreement about the task or goals</a:t>
            </a:r>
          </a:p>
          <a:p>
            <a:r>
              <a:rPr lang="en-US" dirty="0" smtClean="0"/>
              <a:t>Process Conflict</a:t>
            </a:r>
          </a:p>
          <a:p>
            <a:pPr lvl="1"/>
            <a:r>
              <a:rPr lang="en-US" dirty="0" smtClean="0"/>
              <a:t>Disagreement about how to accomplish a task</a:t>
            </a:r>
          </a:p>
          <a:p>
            <a:r>
              <a:rPr lang="en-US" dirty="0" smtClean="0"/>
              <a:t>Relationship Conflict</a:t>
            </a:r>
          </a:p>
          <a:p>
            <a:pPr lvl="1"/>
            <a:r>
              <a:rPr lang="en-US" dirty="0" smtClean="0"/>
              <a:t>Incompatibility between individuals or groups</a:t>
            </a:r>
          </a:p>
          <a:p>
            <a:r>
              <a:rPr lang="en-US" dirty="0" smtClean="0"/>
              <a:t>Conflicts of Interest</a:t>
            </a:r>
          </a:p>
          <a:p>
            <a:pPr lvl="1"/>
            <a:r>
              <a:rPr lang="en-US" dirty="0" smtClean="0"/>
              <a:t>Competition over resource constraints</a:t>
            </a:r>
          </a:p>
          <a:p>
            <a:r>
              <a:rPr lang="en-US" dirty="0" smtClean="0"/>
              <a:t>Values Conflict</a:t>
            </a:r>
          </a:p>
          <a:p>
            <a:pPr lvl="1"/>
            <a:r>
              <a:rPr lang="en-US" dirty="0" smtClean="0"/>
              <a:t>Arises from incompatible belief systems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209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75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75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75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Causes/Types of Conflict (cont’d)</a:t>
            </a:r>
            <a:endParaRPr lang="en-US" dirty="0"/>
          </a:p>
        </p:txBody>
      </p:sp>
      <p:sp>
        <p:nvSpPr>
          <p:cNvPr id="10752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199"/>
            <a:ext cx="8077200" cy="5227287"/>
          </a:xfrm>
        </p:spPr>
        <p:txBody>
          <a:bodyPr/>
          <a:lstStyle/>
          <a:p>
            <a:r>
              <a:rPr lang="en-US" dirty="0" smtClean="0"/>
              <a:t>Information Conflict</a:t>
            </a:r>
          </a:p>
          <a:p>
            <a:pPr lvl="1"/>
            <a:r>
              <a:rPr lang="en-US" dirty="0" smtClean="0"/>
              <a:t>Occurs </a:t>
            </a:r>
            <a:r>
              <a:rPr lang="en-US" dirty="0"/>
              <a:t>when people lack necessary information, are misinformed, interpret information differently, or disagree about which information is </a:t>
            </a:r>
            <a:r>
              <a:rPr lang="en-US" dirty="0" smtClean="0"/>
              <a:t>relevant</a:t>
            </a:r>
          </a:p>
          <a:p>
            <a:r>
              <a:rPr lang="en-US" dirty="0" smtClean="0"/>
              <a:t>Task Interdependence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person or unit is dependent on another for resources or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Structural Conflict</a:t>
            </a:r>
          </a:p>
          <a:p>
            <a:pPr lvl="1"/>
            <a:r>
              <a:rPr lang="en-US" dirty="0" smtClean="0"/>
              <a:t>Results from </a:t>
            </a:r>
            <a:r>
              <a:rPr lang="en-US" dirty="0"/>
              <a:t>structural or process features of the </a:t>
            </a:r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419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Management Strategies</a:t>
            </a:r>
            <a:endParaRPr lang="en-US" dirty="0"/>
          </a:p>
        </p:txBody>
      </p:sp>
      <p:grpSp>
        <p:nvGrpSpPr>
          <p:cNvPr id="1085443" name="Group 3"/>
          <p:cNvGrpSpPr>
            <a:grpSpLocks/>
          </p:cNvGrpSpPr>
          <p:nvPr/>
        </p:nvGrpSpPr>
        <p:grpSpPr bwMode="auto">
          <a:xfrm>
            <a:off x="466725" y="1417638"/>
            <a:ext cx="8412163" cy="4479925"/>
            <a:chOff x="288" y="1123"/>
            <a:chExt cx="5299" cy="2822"/>
          </a:xfrm>
        </p:grpSpPr>
        <p:sp>
          <p:nvSpPr>
            <p:cNvPr id="1085444" name="Oval 4"/>
            <p:cNvSpPr>
              <a:spLocks noChangeArrowheads="1"/>
            </p:cNvSpPr>
            <p:nvPr/>
          </p:nvSpPr>
          <p:spPr bwMode="auto">
            <a:xfrm>
              <a:off x="899" y="1410"/>
              <a:ext cx="3864" cy="214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085445" name="Picture 5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" y="1123"/>
              <a:ext cx="1705" cy="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5446" name="Text Box 6"/>
            <p:cNvSpPr txBox="1">
              <a:spLocks noChangeArrowheads="1"/>
            </p:cNvSpPr>
            <p:nvPr/>
          </p:nvSpPr>
          <p:spPr bwMode="blackWhite">
            <a:xfrm>
              <a:off x="2171" y="1157"/>
              <a:ext cx="1401" cy="64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68375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539875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111375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682875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140075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597275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054475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511675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Avoidance</a:t>
              </a:r>
            </a:p>
          </p:txBody>
        </p:sp>
        <p:pic>
          <p:nvPicPr>
            <p:cNvPr id="1085447" name="Picture 7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" y="2028"/>
              <a:ext cx="1704" cy="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5448" name="Text Box 8"/>
            <p:cNvSpPr txBox="1">
              <a:spLocks noChangeArrowheads="1"/>
            </p:cNvSpPr>
            <p:nvPr/>
          </p:nvSpPr>
          <p:spPr bwMode="blackWhite">
            <a:xfrm>
              <a:off x="3973" y="2062"/>
              <a:ext cx="1401" cy="64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/>
                <a:t>Competition</a:t>
              </a:r>
            </a:p>
          </p:txBody>
        </p:sp>
        <p:pic>
          <p:nvPicPr>
            <p:cNvPr id="1085449" name="Picture 9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028"/>
              <a:ext cx="1704" cy="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450" name="Picture 10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" y="3106"/>
              <a:ext cx="1704" cy="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5451" name="Text Box 11"/>
            <p:cNvSpPr txBox="1">
              <a:spLocks noChangeArrowheads="1"/>
            </p:cNvSpPr>
            <p:nvPr/>
          </p:nvSpPr>
          <p:spPr bwMode="blackWhite">
            <a:xfrm>
              <a:off x="909" y="3140"/>
              <a:ext cx="1401" cy="64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/>
                <a:t>Collaboration</a:t>
              </a:r>
            </a:p>
          </p:txBody>
        </p:sp>
        <p:pic>
          <p:nvPicPr>
            <p:cNvPr id="1085452" name="Picture 12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" y="3100"/>
              <a:ext cx="1704" cy="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5453" name="Text Box 13"/>
            <p:cNvSpPr txBox="1">
              <a:spLocks noChangeArrowheads="1"/>
            </p:cNvSpPr>
            <p:nvPr/>
          </p:nvSpPr>
          <p:spPr bwMode="blackWhite">
            <a:xfrm>
              <a:off x="3427" y="3134"/>
              <a:ext cx="1401" cy="64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/>
                <a:t>Compromise</a:t>
              </a:r>
            </a:p>
          </p:txBody>
        </p:sp>
        <p:sp>
          <p:nvSpPr>
            <p:cNvPr id="1085454" name="Text Box 14"/>
            <p:cNvSpPr txBox="1">
              <a:spLocks noChangeArrowheads="1"/>
            </p:cNvSpPr>
            <p:nvPr/>
          </p:nvSpPr>
          <p:spPr bwMode="blackWhite">
            <a:xfrm>
              <a:off x="378" y="2062"/>
              <a:ext cx="1402" cy="64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/>
                <a:t>Accommodation</a:t>
              </a:r>
            </a:p>
          </p:txBody>
        </p:sp>
        <p:sp>
          <p:nvSpPr>
            <p:cNvPr id="1085455" name="Line 15"/>
            <p:cNvSpPr>
              <a:spLocks noChangeShapeType="1"/>
            </p:cNvSpPr>
            <p:nvPr/>
          </p:nvSpPr>
          <p:spPr bwMode="auto">
            <a:xfrm>
              <a:off x="910" y="3157"/>
              <a:ext cx="1405" cy="0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5456" name="Line 16"/>
            <p:cNvSpPr>
              <a:spLocks noChangeShapeType="1"/>
            </p:cNvSpPr>
            <p:nvPr/>
          </p:nvSpPr>
          <p:spPr bwMode="auto">
            <a:xfrm>
              <a:off x="375" y="2084"/>
              <a:ext cx="1405" cy="0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5457" name="Line 17"/>
            <p:cNvSpPr>
              <a:spLocks noChangeShapeType="1"/>
            </p:cNvSpPr>
            <p:nvPr/>
          </p:nvSpPr>
          <p:spPr bwMode="auto">
            <a:xfrm>
              <a:off x="2165" y="1175"/>
              <a:ext cx="1405" cy="0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5458" name="Line 18"/>
            <p:cNvSpPr>
              <a:spLocks noChangeShapeType="1"/>
            </p:cNvSpPr>
            <p:nvPr/>
          </p:nvSpPr>
          <p:spPr bwMode="auto">
            <a:xfrm>
              <a:off x="3974" y="2084"/>
              <a:ext cx="1405" cy="0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5459" name="Line 19"/>
            <p:cNvSpPr>
              <a:spLocks noChangeShapeType="1"/>
            </p:cNvSpPr>
            <p:nvPr/>
          </p:nvSpPr>
          <p:spPr bwMode="auto">
            <a:xfrm>
              <a:off x="3428" y="3149"/>
              <a:ext cx="1405" cy="0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46533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" y="-1"/>
            <a:ext cx="9124800" cy="443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304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68" y="0"/>
            <a:ext cx="6388002" cy="64464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riffin and Moorhead 11e.">
  <a:themeElements>
    <a:clrScheme name="">
      <a:dk1>
        <a:srgbClr val="000000"/>
      </a:dk1>
      <a:lt1>
        <a:srgbClr val="FFFFE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6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riffin and Moorhead 10e.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iffin and Moorhead 10e.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ffin and Moorhead 10e.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ffin and Moorhead 10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ffin and Moorhead 10e.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ffin and Moorhead 10e.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ffin and Moorhead 10e.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ffin and Moorhead 10e.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8362</TotalTime>
  <Words>1643</Words>
  <Application>Microsoft Office PowerPoint</Application>
  <PresentationFormat>On-screen Show (4:3)</PresentationFormat>
  <Paragraphs>127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Consolas</vt:lpstr>
      <vt:lpstr>Tahoma</vt:lpstr>
      <vt:lpstr>Times New Roman</vt:lpstr>
      <vt:lpstr>1_Griffin and Moorhead 11e.</vt:lpstr>
      <vt:lpstr>PowerPoint Presentation</vt:lpstr>
      <vt:lpstr>PowerPoint Presentation</vt:lpstr>
      <vt:lpstr>The Nature of Conflict in Organizations</vt:lpstr>
      <vt:lpstr>The Nature of Conflict…(cont’d)</vt:lpstr>
      <vt:lpstr>Causes/Types of Conflict</vt:lpstr>
      <vt:lpstr>Causes/Types of Conflict (cont’d)</vt:lpstr>
      <vt:lpstr>Conflict Management Strategies</vt:lpstr>
      <vt:lpstr>PowerPoint Presentation</vt:lpstr>
      <vt:lpstr>PowerPoint Presentation</vt:lpstr>
      <vt:lpstr>Conflict Management Skills</vt:lpstr>
      <vt:lpstr>Conflict Management Skills (cont’d)</vt:lpstr>
      <vt:lpstr>Negotiation</vt:lpstr>
      <vt:lpstr>Integrative Negotiation</vt:lpstr>
      <vt:lpstr>Effective Negotiation</vt:lpstr>
      <vt:lpstr>Alternative Dispute Resolution</vt:lpstr>
      <vt:lpstr>Alternative Dispute Resolution (cont’d)</vt:lpstr>
      <vt:lpstr>Alternative Dispute Resolution (cont’d)</vt:lpstr>
      <vt:lpstr>Alternative Dispute Resolution (cont’d)</vt:lpstr>
      <vt:lpstr>PowerPoint Presentation</vt:lpstr>
    </vt:vector>
  </TitlesOfParts>
  <Manager>Julia Chase</Manager>
  <Company>Cengage Learning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Behavior 11e.</dc:title>
  <dc:subject>Chapter 15</dc:subject>
  <dc:creator>Charlie Cook;ccook@uwa.edu</dc:creator>
  <cp:lastModifiedBy>Jennifer Thomas</cp:lastModifiedBy>
  <cp:revision>563</cp:revision>
  <dcterms:created xsi:type="dcterms:W3CDTF">2001-02-19T03:57:38Z</dcterms:created>
  <dcterms:modified xsi:type="dcterms:W3CDTF">2016-01-06T16:28:12Z</dcterms:modified>
</cp:coreProperties>
</file>