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9" r:id="rId10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858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-Michael Carrick" userId="d1ae1cd3-7c3d-4d5f-b1d5-6c31586872c0" providerId="ADAL" clId="{14CD61FB-DA49-45B0-971C-34461280CD80}"/>
  </pc:docChgLst>
  <pc:docChgLst>
    <pc:chgData name="Jon-Michael Carrick" userId="d1ae1cd3-7c3d-4d5f-b1d5-6c31586872c0" providerId="ADAL" clId="{A21B8050-71E2-4A09-9E25-3C451286C58B}"/>
  </pc:docChgLst>
  <pc:docChgLst>
    <pc:chgData name="Jon-Michael Carrick" userId="d1ae1cd3-7c3d-4d5f-b1d5-6c31586872c0" providerId="ADAL" clId="{ACA5466F-3FF4-41A1-B815-34DDCAABF214}"/>
    <pc:docChg chg="custSel modSld">
      <pc:chgData name="Jon-Michael Carrick" userId="d1ae1cd3-7c3d-4d5f-b1d5-6c31586872c0" providerId="ADAL" clId="{ACA5466F-3FF4-41A1-B815-34DDCAABF214}" dt="2019-10-11T01:10:16.623" v="269" actId="20577"/>
      <pc:docMkLst>
        <pc:docMk/>
      </pc:docMkLst>
      <pc:sldChg chg="modSp">
        <pc:chgData name="Jon-Michael Carrick" userId="d1ae1cd3-7c3d-4d5f-b1d5-6c31586872c0" providerId="ADAL" clId="{ACA5466F-3FF4-41A1-B815-34DDCAABF214}" dt="2019-10-11T01:10:16.623" v="269" actId="20577"/>
        <pc:sldMkLst>
          <pc:docMk/>
          <pc:sldMk cId="0" sldId="262"/>
        </pc:sldMkLst>
        <pc:spChg chg="mod">
          <ac:chgData name="Jon-Michael Carrick" userId="d1ae1cd3-7c3d-4d5f-b1d5-6c31586872c0" providerId="ADAL" clId="{ACA5466F-3FF4-41A1-B815-34DDCAABF214}" dt="2019-10-11T01:10:16.623" v="269" actId="20577"/>
          <ac:spMkLst>
            <pc:docMk/>
            <pc:sldMk cId="0" sldId="262"/>
            <ac:spMk id="3" creationId="{00000000-0000-0000-0000-000000000000}"/>
          </ac:spMkLst>
        </pc:spChg>
      </pc:sldChg>
      <pc:sldChg chg="modSp">
        <pc:chgData name="Jon-Michael Carrick" userId="d1ae1cd3-7c3d-4d5f-b1d5-6c31586872c0" providerId="ADAL" clId="{ACA5466F-3FF4-41A1-B815-34DDCAABF214}" dt="2019-10-11T01:08:54.936" v="162" actId="20577"/>
        <pc:sldMkLst>
          <pc:docMk/>
          <pc:sldMk cId="4204990212" sldId="269"/>
        </pc:sldMkLst>
        <pc:spChg chg="mod">
          <ac:chgData name="Jon-Michael Carrick" userId="d1ae1cd3-7c3d-4d5f-b1d5-6c31586872c0" providerId="ADAL" clId="{ACA5466F-3FF4-41A1-B815-34DDCAABF214}" dt="2019-10-11T01:08:54.936" v="162" actId="20577"/>
          <ac:spMkLst>
            <pc:docMk/>
            <pc:sldMk cId="4204990212" sldId="269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C6FD3E-2D36-4282-8E57-7EFB56FFDFB2}" type="datetimeFigureOut">
              <a:rPr lang="en-US" smtClean="0"/>
              <a:pPr/>
              <a:t>10/10/2019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>
              <a:solidFill>
                <a:srgbClr val="92D050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B8767-9C4F-42B7-9894-496A7C8C84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81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FD3E-2D36-4282-8E57-7EFB56FFDFB2}" type="datetimeFigureOut">
              <a:rPr lang="en-US" smtClean="0">
                <a:solidFill>
                  <a:prstClr val="black"/>
                </a:solidFill>
              </a:rPr>
              <a:pPr/>
              <a:t>10/10/2019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8767-9C4F-42B7-9894-496A7C8C846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15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FD3E-2D36-4282-8E57-7EFB56FFDFB2}" type="datetimeFigureOut">
              <a:rPr lang="en-US" smtClean="0">
                <a:solidFill>
                  <a:prstClr val="black"/>
                </a:solidFill>
              </a:rPr>
              <a:pPr/>
              <a:t>10/10/2019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8767-9C4F-42B7-9894-496A7C8C846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7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FD3E-2D36-4282-8E57-7EFB56FFDFB2}" type="datetimeFigureOut">
              <a:rPr lang="en-US" smtClean="0">
                <a:solidFill>
                  <a:prstClr val="black"/>
                </a:solidFill>
              </a:rPr>
              <a:pPr/>
              <a:t>10/10/2019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8767-9C4F-42B7-9894-496A7C8C846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64434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FD3E-2D36-4282-8E57-7EFB56FFDFB2}" type="datetimeFigureOut">
              <a:rPr lang="en-US" smtClean="0">
                <a:solidFill>
                  <a:prstClr val="white"/>
                </a:solidFill>
              </a:rPr>
              <a:pPr/>
              <a:t>10/10/2019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8767-9C4F-42B7-9894-496A7C8C846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3368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FD3E-2D36-4282-8E57-7EFB56FFDFB2}" type="datetimeFigureOut">
              <a:rPr lang="en-US" smtClean="0">
                <a:solidFill>
                  <a:prstClr val="white"/>
                </a:solidFill>
              </a:rPr>
              <a:pPr/>
              <a:t>10/10/2019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8767-9C4F-42B7-9894-496A7C8C846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058649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FD3E-2D36-4282-8E57-7EFB56FFDFB2}" type="datetimeFigureOut">
              <a:rPr lang="en-US" smtClean="0">
                <a:solidFill>
                  <a:prstClr val="black"/>
                </a:solidFill>
              </a:rPr>
              <a:pPr/>
              <a:t>10/10/2019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8767-9C4F-42B7-9894-496A7C8C846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728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FD3E-2D36-4282-8E57-7EFB56FFDFB2}" type="datetimeFigureOut">
              <a:rPr lang="en-US" smtClean="0">
                <a:solidFill>
                  <a:prstClr val="white"/>
                </a:solidFill>
              </a:rPr>
              <a:pPr/>
              <a:t>10/10/2019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8767-9C4F-42B7-9894-496A7C8C846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865706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FD3E-2D36-4282-8E57-7EFB56FFDFB2}" type="datetimeFigureOut">
              <a:rPr lang="en-US" smtClean="0">
                <a:solidFill>
                  <a:prstClr val="black"/>
                </a:solidFill>
              </a:rPr>
              <a:pPr/>
              <a:t>10/10/2019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8767-9C4F-42B7-9894-496A7C8C846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49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0C6FD3E-2D36-4282-8E57-7EFB56FFDFB2}" type="datetimeFigureOut">
              <a:rPr lang="en-US" smtClean="0">
                <a:solidFill>
                  <a:prstClr val="black"/>
                </a:solidFill>
              </a:rPr>
              <a:pPr/>
              <a:t>10/10/2019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8767-9C4F-42B7-9894-496A7C8C846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444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C6FD3E-2D36-4282-8E57-7EFB56FFDFB2}" type="datetimeFigureOut">
              <a:rPr lang="en-US" smtClean="0">
                <a:solidFill>
                  <a:prstClr val="white"/>
                </a:solidFill>
              </a:rPr>
              <a:pPr/>
              <a:t>10/10/2019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B8767-9C4F-42B7-9894-496A7C8C846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6864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0C6FD3E-2D36-4282-8E57-7EFB56FFDFB2}" type="datetimeFigureOut">
              <a:rPr lang="en-US" smtClean="0">
                <a:solidFill>
                  <a:prstClr val="black"/>
                </a:solidFill>
              </a:rPr>
              <a:pPr/>
              <a:t>10/10/2019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A2B8767-9C4F-42B7-9894-496A7C8C846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51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772400" cy="1470025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err="1"/>
              <a:t>Avant</a:t>
            </a:r>
            <a:r>
              <a:rPr lang="en-US" dirty="0"/>
              <a:t> Healthcare: Building Competitive Advantage From Culture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2" descr="avant_no_white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40517"/>
            <a:ext cx="2620963" cy="126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1.bp.blogspot.com/_FWBMlyMxaAk/SxHmMosT5dI/AAAAAAAAAnA/EUvHFIq5FnY/s400/b5928481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1176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Background on the international healthcare staffing industry</a:t>
            </a:r>
          </a:p>
          <a:p>
            <a:pPr lvl="1"/>
            <a:r>
              <a:rPr lang="en-US" dirty="0"/>
              <a:t>O’Grady Peyton, the largest firm in the industry </a:t>
            </a:r>
          </a:p>
          <a:p>
            <a:pPr lvl="1"/>
            <a:r>
              <a:rPr lang="en-US" dirty="0"/>
              <a:t>Discussion of the cultural problems that O’Grady Peyton faced and how they dealt with them</a:t>
            </a:r>
          </a:p>
          <a:p>
            <a:pPr lvl="1"/>
            <a:r>
              <a:rPr lang="en-US" dirty="0"/>
              <a:t>Overview of Avant and how Avant uses culture as a basis of competitive advantage</a:t>
            </a:r>
          </a:p>
          <a:p>
            <a:pPr lvl="1"/>
            <a:r>
              <a:rPr lang="en-US" dirty="0"/>
              <a:t>Cultural challenges that Avant faces in overseas markets</a:t>
            </a:r>
          </a:p>
          <a:p>
            <a:pPr lvl="1"/>
            <a:r>
              <a:rPr lang="en-US" dirty="0"/>
              <a:t>Questions</a:t>
            </a:r>
          </a:p>
          <a:p>
            <a:pPr lvl="1"/>
            <a:r>
              <a:rPr lang="en-US" dirty="0"/>
              <a:t>Discussion of your ideas</a:t>
            </a:r>
          </a:p>
          <a:p>
            <a:pPr lvl="1"/>
            <a:r>
              <a:rPr lang="en-US" dirty="0"/>
              <a:t>Effect of Avant’s program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Overview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Definition: the industry that specializes in filling healthcare staffing voids by recruiting, credentialing and licensing foreign trained healthcare professionals (HCPs)</a:t>
            </a:r>
          </a:p>
          <a:p>
            <a:r>
              <a:rPr lang="en-US" dirty="0"/>
              <a:t>Rooted in early 1980’s when a surplus of Irish nurses found their way around the world to fill in healthcare vacancies in the Middle East and then into the U.S</a:t>
            </a:r>
          </a:p>
          <a:p>
            <a:pPr lvl="1"/>
            <a:r>
              <a:rPr lang="en-US" dirty="0"/>
              <a:t>Joe O’Grady is the father of the industry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International Healthcare Staffing Industry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shortage began in 1998, in its 21st year in 2019</a:t>
            </a:r>
          </a:p>
          <a:p>
            <a:r>
              <a:rPr lang="en-US" dirty="0"/>
              <a:t>Nurse Shortage is projected to grow to over 800,000 by 2025</a:t>
            </a:r>
          </a:p>
          <a:p>
            <a:r>
              <a:rPr lang="en-US" dirty="0"/>
              <a:t>Therapist (i.e. PT and OT) shortage is projected to grow to over 100,000 by 2025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Healthcare Professional Shortage in U.S.A</a:t>
            </a:r>
          </a:p>
        </p:txBody>
      </p:sp>
      <p:pic>
        <p:nvPicPr>
          <p:cNvPr id="2050" name="Picture 2" descr="http://2.bp.blogspot.com/_Egi3moaKvXU/R8dmti-iopI/AAAAAAAAAAQ/fJTKkzF_S0w/s320/030831cover%5B1%5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419600"/>
            <a:ext cx="209550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resourcesdelivered.com/wp-content/uploads/2009/10/School-Nurse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4119563"/>
            <a:ext cx="2242666" cy="242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Travel nurse companies bill out at a premium for 13 week travelers</a:t>
            </a:r>
          </a:p>
          <a:p>
            <a:pPr lvl="1"/>
            <a:r>
              <a:rPr lang="en-US" dirty="0"/>
              <a:t>$60 an hour vs. $30 for a staff nurse</a:t>
            </a:r>
          </a:p>
          <a:p>
            <a:pPr lvl="1"/>
            <a:r>
              <a:rPr lang="en-US" dirty="0"/>
              <a:t>Travel nurse gets $50 an hour</a:t>
            </a:r>
          </a:p>
          <a:p>
            <a:r>
              <a:rPr lang="en-US" dirty="0"/>
              <a:t>O’Grady Peyton created the long-term staffing model for international nurses</a:t>
            </a:r>
          </a:p>
          <a:p>
            <a:pPr lvl="1"/>
            <a:r>
              <a:rPr lang="en-US" dirty="0"/>
              <a:t>3,120 hour contract at traveler rate</a:t>
            </a:r>
          </a:p>
          <a:p>
            <a:pPr lvl="1"/>
            <a:r>
              <a:rPr lang="en-US" dirty="0"/>
              <a:t>Pay the foreign nurse at the prevailing wage ($30)</a:t>
            </a:r>
          </a:p>
          <a:p>
            <a:pPr lvl="1"/>
            <a:r>
              <a:rPr lang="en-US" dirty="0"/>
              <a:t>Huge profit  ($25 an hour X 3,120= $78,800)</a:t>
            </a:r>
          </a:p>
          <a:p>
            <a:pPr lvl="2"/>
            <a:r>
              <a:rPr lang="en-US" dirty="0"/>
              <a:t>Joe O’Grady sold to AMN Healthcare for $70 million in 1998 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Long-term Staffing Model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40% of recruitment pipeline from the Philippines </a:t>
            </a:r>
          </a:p>
          <a:p>
            <a:pPr lvl="1"/>
            <a:r>
              <a:rPr lang="en-US" dirty="0"/>
              <a:t>Unassertive </a:t>
            </a:r>
          </a:p>
          <a:p>
            <a:pPr lvl="1"/>
            <a:r>
              <a:rPr lang="en-US" dirty="0"/>
              <a:t>Laugh at everything</a:t>
            </a:r>
          </a:p>
          <a:p>
            <a:pPr lvl="1"/>
            <a:r>
              <a:rPr lang="en-US" dirty="0"/>
              <a:t>Send every penny back to the Philippines</a:t>
            </a:r>
          </a:p>
          <a:p>
            <a:r>
              <a:rPr lang="en-US" dirty="0"/>
              <a:t>20% from India</a:t>
            </a:r>
          </a:p>
          <a:p>
            <a:pPr lvl="1"/>
            <a:r>
              <a:rPr lang="en-US" dirty="0"/>
              <a:t>Do not say no</a:t>
            </a:r>
          </a:p>
          <a:p>
            <a:pPr lvl="1"/>
            <a:r>
              <a:rPr lang="en-US" dirty="0"/>
              <a:t>Everything is driven by their husbands</a:t>
            </a:r>
          </a:p>
          <a:p>
            <a:pPr lvl="1"/>
            <a:r>
              <a:rPr lang="en-US" dirty="0"/>
              <a:t>Are very indirect </a:t>
            </a:r>
          </a:p>
          <a:p>
            <a:r>
              <a:rPr lang="en-US" dirty="0"/>
              <a:t>Other 40% from over 60 countries from around the world</a:t>
            </a:r>
          </a:p>
          <a:p>
            <a:pPr lvl="1"/>
            <a:r>
              <a:rPr lang="en-US" dirty="0"/>
              <a:t>Australians are very direct and confrontational</a:t>
            </a:r>
          </a:p>
          <a:p>
            <a:pPr lvl="1"/>
            <a:r>
              <a:rPr lang="en-US" dirty="0"/>
              <a:t>Are coming over for a two year life experience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 Pipeline</a:t>
            </a:r>
          </a:p>
        </p:txBody>
      </p:sp>
    </p:spTree>
    <p:extLst>
      <p:ext uri="{BB962C8B-B14F-4D97-AF65-F5344CB8AC3E}">
        <p14:creationId xmlns:p14="http://schemas.microsoft.com/office/powerpoint/2010/main" val="2982801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was an eighteen month process where the nurses were not educated on moving to the states</a:t>
            </a:r>
          </a:p>
          <a:p>
            <a:r>
              <a:rPr lang="en-US" dirty="0"/>
              <a:t>They had about four weeks to prepare for their new home</a:t>
            </a:r>
          </a:p>
          <a:p>
            <a:r>
              <a:rPr lang="en-US" dirty="0"/>
              <a:t>They were dropped off at their hospital two days before they started work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O’Grady Peyton</a:t>
            </a:r>
          </a:p>
        </p:txBody>
      </p:sp>
      <p:pic>
        <p:nvPicPr>
          <p:cNvPr id="3074" name="Picture 2" descr="http://4.bp.blogspot.com/_7vQgRj84luE/SvBekms3alI/AAAAAAAAA00/dAU0MdoeIv0/s320/O+Grady+Peyt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029197"/>
            <a:ext cx="2314575" cy="1487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20% of the nurses were terminated.</a:t>
            </a:r>
          </a:p>
          <a:p>
            <a:pPr lvl="2"/>
            <a:r>
              <a:rPr lang="en-US" dirty="0"/>
              <a:t>Hospitals on average lost $30K per terminated nurse</a:t>
            </a:r>
          </a:p>
          <a:p>
            <a:pPr lvl="2"/>
            <a:r>
              <a:rPr lang="en-US" dirty="0"/>
              <a:t>O’Grady directly lost $10K per terminated nurse; plus, they would lose the profit on each of the nurses, which in most cases </a:t>
            </a:r>
            <a:r>
              <a:rPr lang="en-US"/>
              <a:t>was over $75K</a:t>
            </a:r>
            <a:endParaRPr lang="en-US" dirty="0"/>
          </a:p>
          <a:p>
            <a:r>
              <a:rPr lang="en-US" dirty="0"/>
              <a:t>The hospitals staff had no idea how to deal with these nurses</a:t>
            </a:r>
          </a:p>
          <a:p>
            <a:r>
              <a:rPr lang="en-US" dirty="0"/>
              <a:t>Bad word of mouth in the international nursing community, which greatly hurt in recruitment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on O’Grady Peyton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Discuss the main pros (i.e., the main 2-3 benefits) and the main cons (2-3 downsides) of implementing an enculturation program to transition help foreign trained nurses transition to the US. Overall, is an enculturation program a good idea?  </a:t>
            </a:r>
          </a:p>
          <a:p>
            <a:endParaRPr lang="en-US" dirty="0"/>
          </a:p>
          <a:p>
            <a:r>
              <a:rPr lang="en-US" dirty="0"/>
              <a:t>What are the two or three main cultural factors that you would incorporate in an enculturation program?  Why would these be important to incorporate?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1-2 page write up </a:t>
            </a:r>
          </a:p>
        </p:txBody>
      </p:sp>
    </p:spTree>
    <p:extLst>
      <p:ext uri="{BB962C8B-B14F-4D97-AF65-F5344CB8AC3E}">
        <p14:creationId xmlns:p14="http://schemas.microsoft.com/office/powerpoint/2010/main" val="4204990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oncourse">
  <a:themeElements>
    <a:clrScheme name="Custom 8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92D05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8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92D050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1464</TotalTime>
  <Words>542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Lucida Sans Unicode</vt:lpstr>
      <vt:lpstr>Verdana</vt:lpstr>
      <vt:lpstr>Wingdings 2</vt:lpstr>
      <vt:lpstr>Wingdings 3</vt:lpstr>
      <vt:lpstr>1_Concourse</vt:lpstr>
      <vt:lpstr>Avant Healthcare: Building Competitive Advantage From Culture </vt:lpstr>
      <vt:lpstr>Presentation Overview</vt:lpstr>
      <vt:lpstr>International Healthcare Staffing Industry</vt:lpstr>
      <vt:lpstr>Healthcare Professional Shortage in U.S.A</vt:lpstr>
      <vt:lpstr>Long-term Staffing Model</vt:lpstr>
      <vt:lpstr>Recruitment Pipeline</vt:lpstr>
      <vt:lpstr>Problems with O’Grady Peyton</vt:lpstr>
      <vt:lpstr>Effect on O’Grady Peyton</vt:lpstr>
      <vt:lpstr>1-2 page write up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Avant Healthcare: Building Competitive Advantage From Culture</dc:title>
  <dc:creator>Administrator</dc:creator>
  <cp:lastModifiedBy>Jon-Michael Carrick</cp:lastModifiedBy>
  <cp:revision>21</cp:revision>
  <cp:lastPrinted>2019-02-13T17:48:53Z</cp:lastPrinted>
  <dcterms:created xsi:type="dcterms:W3CDTF">2011-10-11T03:34:54Z</dcterms:created>
  <dcterms:modified xsi:type="dcterms:W3CDTF">2019-10-11T01:10:20Z</dcterms:modified>
</cp:coreProperties>
</file>