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notesSlides/notesSlide42.xml" ContentType="application/vnd.openxmlformats-officedocument.presentationml.notesSlide+xml"/>
  <Override PartName="/ppt/notesSlides/_rels/notesSlide37.xml.rels" ContentType="application/vnd.openxmlformats-package.relationships+xml"/>
  <Override PartName="/ppt/notesSlides/_rels/notesSlide36.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39.xml.rels" ContentType="application/vnd.openxmlformats-package.relationships+xml"/>
  <Override PartName="/ppt/notesSlides/_rels/notesSlide28.xml.rels" ContentType="application/vnd.openxmlformats-package.relationships+xml"/>
  <Override PartName="/ppt/notesSlides/_rels/notesSlide38.xml.rels" ContentType="application/vnd.openxmlformats-package.relationships+xml"/>
  <Override PartName="/ppt/notesSlides/_rels/notesSlide27.xml.rels" ContentType="application/vnd.openxmlformats-package.relationships+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31.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42.xml.rels" ContentType="application/vnd.openxmlformats-package.relationships+xml"/>
  <Override PartName="/ppt/notesSlides/_rels/notesSlide6.xml.rels" ContentType="application/vnd.openxmlformats-package.relationships+xml"/>
  <Override PartName="/ppt/notesSlides/_rels/notesSlide3.xml.rels" ContentType="application/vnd.openxmlformats-package.relationships+xml"/>
  <Override PartName="/ppt/notesSlides/_rels/notesSlide40.xml.rels" ContentType="application/vnd.openxmlformats-package.relationships+xml"/>
  <Override PartName="/ppt/notesSlides/_rels/notesSlide4.xml.rels" ContentType="application/vnd.openxmlformats-package.relationships+xml"/>
  <Override PartName="/ppt/notesSlides/_rels/notesSlide41.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34.xml.rels" ContentType="application/vnd.openxmlformats-package.relationships+xml"/>
  <Override PartName="/ppt/notesSlides/_rels/notesSlide20.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26.xml.rels" ContentType="application/vnd.openxmlformats-package.relationships+xml"/>
  <Override PartName="/ppt/notesSlides/_rels/notesSlide15.xml.rels" ContentType="application/vnd.openxmlformats-package.relationships+xml"/>
  <Override PartName="/ppt/notesSlides/_rels/notesSlide23.xml.rels" ContentType="application/vnd.openxmlformats-package.relationships+xml"/>
  <Override PartName="/ppt/notesSlides/_rels/notesSlide16.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47.jpeg" ContentType="image/jpeg"/>
  <Override PartName="/ppt/media/image19.png" ContentType="image/png"/>
  <Override PartName="/ppt/media/image28.png" ContentType="image/png"/>
  <Override PartName="/ppt/media/image16.jpeg" ContentType="image/jpeg"/>
  <Override PartName="/ppt/media/image15.png" ContentType="image/png"/>
  <Override PartName="/ppt/media/image7.jpeg" ContentType="image/jpeg"/>
  <Override PartName="/ppt/media/image23.jpeg" ContentType="image/jpeg"/>
  <Override PartName="/ppt/media/image20.png" ContentType="image/png"/>
  <Override PartName="/ppt/media/image14.jpeg" ContentType="image/jpeg"/>
  <Override PartName="/ppt/media/image21.png" ContentType="image/png"/>
  <Override PartName="/ppt/media/image11.jpeg" ContentType="image/jpeg"/>
  <Override PartName="/ppt/media/image40.jpeg" ContentType="image/jpeg"/>
  <Override PartName="/ppt/media/image44.png" ContentType="image/png"/>
  <Override PartName="/ppt/media/image4.png" ContentType="image/png"/>
  <Override PartName="/ppt/media/image39.jpeg" ContentType="image/jpeg"/>
  <Override PartName="/ppt/media/image12.png" ContentType="image/png"/>
  <Override PartName="/ppt/media/image6.jpeg" ContentType="image/jpeg"/>
  <Override PartName="/ppt/media/image17.jpeg" ContentType="image/jpeg"/>
  <Override PartName="/ppt/media/image3.png" ContentType="image/png"/>
  <Override PartName="/ppt/media/image1.png" ContentType="image/png"/>
  <Override PartName="/ppt/media/image8.jpeg" ContentType="image/jpeg"/>
  <Override PartName="/ppt/media/image24.jpeg" ContentType="image/jpeg"/>
  <Override PartName="/ppt/media/image36.gif" ContentType="image/gif"/>
  <Override PartName="/ppt/media/image46.jpeg" ContentType="image/jpeg"/>
  <Override PartName="/ppt/media/image22.png" ContentType="image/png"/>
  <Override PartName="/ppt/media/image49.jpeg" ContentType="image/jpeg"/>
  <Override PartName="/ppt/media/image2.png" ContentType="image/png"/>
  <Override PartName="/ppt/media/image13.jpeg" ContentType="image/jpeg"/>
  <Override PartName="/ppt/media/image43.jpeg" ContentType="image/jpeg"/>
  <Override PartName="/ppt/media/image9.png" ContentType="image/png"/>
  <Override PartName="/ppt/media/image34.jpeg" ContentType="image/jpeg"/>
  <Override PartName="/ppt/media/image10.jpeg" ContentType="image/jpeg"/>
  <Override PartName="/ppt/media/image25.jpeg" ContentType="image/jpeg"/>
  <Override PartName="/ppt/media/image35.png" ContentType="image/png"/>
  <Override PartName="/ppt/media/image26.png" ContentType="image/png"/>
  <Override PartName="/ppt/media/image27.png" ContentType="image/png"/>
  <Override PartName="/ppt/media/image38.gif" ContentType="image/gif"/>
  <Override PartName="/ppt/media/image29.png" ContentType="image/png"/>
  <Override PartName="/ppt/media/image30.png" ContentType="image/png"/>
  <Override PartName="/ppt/media/image41.gif" ContentType="image/gif"/>
  <Override PartName="/ppt/media/image18.jpeg" ContentType="image/jpeg"/>
  <Override PartName="/ppt/media/image31.jpeg" ContentType="image/jpeg"/>
  <Override PartName="/ppt/media/image32.jpeg" ContentType="image/jpeg"/>
  <Override PartName="/ppt/media/image33.png" ContentType="image/png"/>
  <Override PartName="/ppt/media/image5.jpeg" ContentType="image/jpeg"/>
  <Override PartName="/ppt/media/image37.jpeg" ContentType="image/jpeg"/>
  <Override PartName="/ppt/media/image48.jpeg" ContentType="image/jpeg"/>
  <Override PartName="/ppt/media/image42.png" ContentType="image/png"/>
  <Override PartName="/ppt/media/image45.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169"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70"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71"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72"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73"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1F5986D9-6EE5-4C6F-87DA-EFDF9CF065E7}"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sldImg"/>
          </p:nvPr>
        </p:nvSpPr>
        <p:spPr>
          <a:xfrm>
            <a:off x="1143000" y="685800"/>
            <a:ext cx="4571640" cy="3428640"/>
          </a:xfrm>
          <a:prstGeom prst="rect">
            <a:avLst/>
          </a:prstGeom>
        </p:spPr>
      </p:sp>
      <p:sp>
        <p:nvSpPr>
          <p:cNvPr id="391"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92" name="TextShape 3"/>
          <p:cNvSpPr txBox="1"/>
          <p:nvPr/>
        </p:nvSpPr>
        <p:spPr>
          <a:xfrm>
            <a:off x="3884760" y="8685360"/>
            <a:ext cx="2971440" cy="456840"/>
          </a:xfrm>
          <a:prstGeom prst="rect">
            <a:avLst/>
          </a:prstGeom>
          <a:noFill/>
          <a:ln>
            <a:noFill/>
          </a:ln>
        </p:spPr>
        <p:txBody>
          <a:bodyPr anchor="b">
            <a:noAutofit/>
          </a:bodyPr>
          <a:p>
            <a:pPr algn="r">
              <a:lnSpc>
                <a:spcPct val="100000"/>
              </a:lnSpc>
            </a:pPr>
            <a:fld id="{B0A9E53E-4B71-40A2-B4F1-AD123C50457E}"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1143000" y="685800"/>
            <a:ext cx="4571640" cy="3428640"/>
          </a:xfrm>
          <a:prstGeom prst="rect">
            <a:avLst/>
          </a:prstGeom>
        </p:spPr>
      </p:sp>
      <p:sp>
        <p:nvSpPr>
          <p:cNvPr id="394"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9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35700762-4AB9-4E9C-ACA4-956FBECB6B0F}"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sldImg"/>
          </p:nvPr>
        </p:nvSpPr>
        <p:spPr>
          <a:xfrm>
            <a:off x="1143000" y="685800"/>
            <a:ext cx="4571640" cy="3428640"/>
          </a:xfrm>
          <a:prstGeom prst="rect">
            <a:avLst/>
          </a:prstGeom>
        </p:spPr>
      </p:sp>
      <p:sp>
        <p:nvSpPr>
          <p:cNvPr id="397"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98" name="TextShape 3"/>
          <p:cNvSpPr txBox="1"/>
          <p:nvPr/>
        </p:nvSpPr>
        <p:spPr>
          <a:xfrm>
            <a:off x="3884760" y="8685360"/>
            <a:ext cx="2971440" cy="456840"/>
          </a:xfrm>
          <a:prstGeom prst="rect">
            <a:avLst/>
          </a:prstGeom>
          <a:noFill/>
          <a:ln>
            <a:noFill/>
          </a:ln>
        </p:spPr>
        <p:txBody>
          <a:bodyPr anchor="b">
            <a:noAutofit/>
          </a:bodyPr>
          <a:p>
            <a:pPr algn="r">
              <a:lnSpc>
                <a:spcPct val="100000"/>
              </a:lnSpc>
            </a:pPr>
            <a:fld id="{52738A9A-C6E9-4CB7-8529-0CBA305E6E2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1143000" y="685800"/>
            <a:ext cx="4571640" cy="3428640"/>
          </a:xfrm>
          <a:prstGeom prst="rect">
            <a:avLst/>
          </a:prstGeom>
        </p:spPr>
      </p:sp>
      <p:sp>
        <p:nvSpPr>
          <p:cNvPr id="400"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01"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F998BE9-BDD1-4A28-863F-13E50B224FAD}"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1143000" y="685800"/>
            <a:ext cx="4571640" cy="3428640"/>
          </a:xfrm>
          <a:prstGeom prst="rect">
            <a:avLst/>
          </a:prstGeom>
        </p:spPr>
      </p:sp>
      <p:sp>
        <p:nvSpPr>
          <p:cNvPr id="403"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1900" spc="-1" strike="noStrike">
                <a:latin typeface="Arial"/>
              </a:rPr>
              <a:t>Question;</a:t>
            </a:r>
            <a:endParaRPr b="0" lang="en-US" sz="1900" spc="-1" strike="noStrike">
              <a:latin typeface="Arial"/>
            </a:endParaRPr>
          </a:p>
          <a:p>
            <a:pPr marL="216000" indent="-216000">
              <a:lnSpc>
                <a:spcPct val="100000"/>
              </a:lnSpc>
            </a:pPr>
            <a:endParaRPr b="0" lang="en-US" sz="1900" spc="-1" strike="noStrike">
              <a:latin typeface="Arial"/>
            </a:endParaRPr>
          </a:p>
          <a:p>
            <a:pPr marL="216000" indent="-216000">
              <a:lnSpc>
                <a:spcPct val="100000"/>
              </a:lnSpc>
            </a:pPr>
            <a:r>
              <a:rPr b="0" lang="en-US" sz="1900" spc="-1" strike="noStrike">
                <a:latin typeface="Arial"/>
              </a:rPr>
              <a:t>Could Sony Ericsson benefit from being More Swedish that Japanese in the Chinse market?</a:t>
            </a:r>
            <a:endParaRPr b="0" lang="en-US" sz="1900" spc="-1" strike="noStrike">
              <a:latin typeface="Arial"/>
            </a:endParaRPr>
          </a:p>
        </p:txBody>
      </p:sp>
      <p:sp>
        <p:nvSpPr>
          <p:cNvPr id="40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9B514FD0-BA62-4D9C-9D5B-734048A6C0D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1143000" y="685800"/>
            <a:ext cx="4571640" cy="3428640"/>
          </a:xfrm>
          <a:prstGeom prst="rect">
            <a:avLst/>
          </a:prstGeom>
        </p:spPr>
      </p:sp>
      <p:sp>
        <p:nvSpPr>
          <p:cNvPr id="406"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2000" spc="-1" strike="noStrike">
                <a:latin typeface="Arial"/>
              </a:rPr>
              <a:t>cause or give rise to (a feeling, situation, or condition)</a:t>
            </a:r>
            <a:endParaRPr b="0" lang="en-US" sz="2000" spc="-1" strike="noStrike">
              <a:latin typeface="Arial"/>
            </a:endParaRPr>
          </a:p>
        </p:txBody>
      </p:sp>
      <p:sp>
        <p:nvSpPr>
          <p:cNvPr id="40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BA02464-D36B-4A68-B1BD-0BDA66A92BAB}"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1143000" y="685800"/>
            <a:ext cx="4571640" cy="3428640"/>
          </a:xfrm>
          <a:prstGeom prst="rect">
            <a:avLst/>
          </a:prstGeom>
        </p:spPr>
      </p:sp>
      <p:sp>
        <p:nvSpPr>
          <p:cNvPr id="409" name="PlaceHolder 2"/>
          <p:cNvSpPr>
            <a:spLocks noGrp="1"/>
          </p:cNvSpPr>
          <p:nvPr>
            <p:ph type="body"/>
          </p:nvPr>
        </p:nvSpPr>
        <p:spPr>
          <a:xfrm>
            <a:off x="685800" y="4343400"/>
            <a:ext cx="5486040" cy="4114440"/>
          </a:xfrm>
          <a:prstGeom prst="rect">
            <a:avLst/>
          </a:prstGeom>
        </p:spPr>
        <p:txBody>
          <a:bodyPr>
            <a:normAutofit/>
          </a:bodyPr>
          <a:p>
            <a:pPr>
              <a:lnSpc>
                <a:spcPct val="100000"/>
              </a:lnSpc>
            </a:pPr>
            <a:r>
              <a:rPr b="0" lang="en-US" sz="1900" spc="-1" strike="noStrike">
                <a:latin typeface="Arial"/>
              </a:rPr>
              <a:t>Recent expression of this was captured in the unflattering phrase "old Europe," which some people in the United States used to describe France and Germany because of their opposition to the war in Iraq. </a:t>
            </a:r>
            <a:endParaRPr b="0" lang="en-US" sz="1900" spc="-1" strike="noStrike">
              <a:latin typeface="Arial"/>
            </a:endParaRPr>
          </a:p>
          <a:p>
            <a:pPr>
              <a:lnSpc>
                <a:spcPct val="100000"/>
              </a:lnSpc>
            </a:pPr>
            <a:endParaRPr b="0" lang="en-US" sz="1900" spc="-1" strike="noStrike">
              <a:latin typeface="Arial"/>
            </a:endParaRPr>
          </a:p>
        </p:txBody>
      </p:sp>
      <p:sp>
        <p:nvSpPr>
          <p:cNvPr id="41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44D381C8-CA55-4AD1-A0C6-204FCBBAC4D4}"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1143000" y="685800"/>
            <a:ext cx="4571640" cy="3428640"/>
          </a:xfrm>
          <a:prstGeom prst="rect">
            <a:avLst/>
          </a:prstGeom>
        </p:spPr>
      </p:sp>
      <p:sp>
        <p:nvSpPr>
          <p:cNvPr id="412"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1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3BA14E4-CEDF-4A0A-8D12-2DDA59C2FAB9}"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1143000" y="685800"/>
            <a:ext cx="4571640" cy="3428640"/>
          </a:xfrm>
          <a:prstGeom prst="rect">
            <a:avLst/>
          </a:prstGeom>
        </p:spPr>
      </p:sp>
      <p:sp>
        <p:nvSpPr>
          <p:cNvPr id="415"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1900" spc="-1" strike="noStrike">
                <a:latin typeface="Arial"/>
              </a:rPr>
              <a:t>Shimp, Dunn, and Klein (2004) cite the example of persistent tensions between people from the North and the South in the United States; even after approximately 150 years of peace following the Civil War, many people still harbor animosity toward the other side.</a:t>
            </a:r>
            <a:endParaRPr b="0" lang="en-US" sz="1900" spc="-1" strike="noStrike">
              <a:latin typeface="Arial"/>
            </a:endParaRPr>
          </a:p>
        </p:txBody>
      </p:sp>
      <p:sp>
        <p:nvSpPr>
          <p:cNvPr id="416" name="TextShape 3"/>
          <p:cNvSpPr txBox="1"/>
          <p:nvPr/>
        </p:nvSpPr>
        <p:spPr>
          <a:xfrm>
            <a:off x="3884760" y="8685360"/>
            <a:ext cx="2971440" cy="456840"/>
          </a:xfrm>
          <a:prstGeom prst="rect">
            <a:avLst/>
          </a:prstGeom>
          <a:noFill/>
          <a:ln>
            <a:noFill/>
          </a:ln>
        </p:spPr>
        <p:txBody>
          <a:bodyPr anchor="b">
            <a:noAutofit/>
          </a:bodyPr>
          <a:p>
            <a:pPr algn="r">
              <a:lnSpc>
                <a:spcPct val="100000"/>
              </a:lnSpc>
            </a:pPr>
            <a:fld id="{3D35D0EA-460E-49A1-8E16-98DAA7DF2DEE}"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1143000" y="685800"/>
            <a:ext cx="4571640" cy="3428640"/>
          </a:xfrm>
          <a:prstGeom prst="rect">
            <a:avLst/>
          </a:prstGeom>
        </p:spPr>
      </p:sp>
      <p:sp>
        <p:nvSpPr>
          <p:cNvPr id="418"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1900" spc="-1" strike="noStrike">
                <a:latin typeface="Arial"/>
              </a:rPr>
              <a:t>In studying U.S. animosity toward Japan, Klein and Ettenson (1999) find several distinct antecedents of animosity. </a:t>
            </a:r>
            <a:endParaRPr b="0" lang="en-US" sz="1900" spc="-1" strike="noStrike">
              <a:latin typeface="Arial"/>
            </a:endParaRPr>
          </a:p>
          <a:p>
            <a:pPr marL="216000" indent="-216000">
              <a:lnSpc>
                <a:spcPct val="100000"/>
              </a:lnSpc>
            </a:pPr>
            <a:endParaRPr b="0" lang="en-US" sz="1900" spc="-1" strike="noStrike">
              <a:latin typeface="Arial"/>
            </a:endParaRPr>
          </a:p>
          <a:p>
            <a:pPr marL="216000" indent="-216000">
              <a:lnSpc>
                <a:spcPct val="100000"/>
              </a:lnSpc>
            </a:pPr>
            <a:r>
              <a:rPr b="0" lang="en-US" sz="1900" spc="-1" strike="noStrike">
                <a:latin typeface="Arial"/>
              </a:rPr>
              <a:t>Labour union members and older consumers hold more animosity towards Japan. White Americans have more animosity towards Japan than black Americans.</a:t>
            </a:r>
            <a:endParaRPr b="0" lang="en-US" sz="1900" spc="-1" strike="noStrike">
              <a:latin typeface="Arial"/>
            </a:endParaRPr>
          </a:p>
          <a:p>
            <a:pPr marL="216000" indent="-216000">
              <a:lnSpc>
                <a:spcPct val="100000"/>
              </a:lnSpc>
            </a:pPr>
            <a:endParaRPr b="0" lang="en-US" sz="1900" spc="-1" strike="noStrike">
              <a:latin typeface="Arial"/>
            </a:endParaRPr>
          </a:p>
          <a:p>
            <a:pPr marL="216000" indent="-216000">
              <a:lnSpc>
                <a:spcPct val="100000"/>
              </a:lnSpc>
            </a:pPr>
            <a:endParaRPr b="0" lang="en-US" sz="1900" spc="-1" strike="noStrike">
              <a:latin typeface="Arial"/>
            </a:endParaRPr>
          </a:p>
          <a:p>
            <a:pPr marL="216000" indent="-216000">
              <a:lnSpc>
                <a:spcPct val="100000"/>
              </a:lnSpc>
            </a:pPr>
            <a:endParaRPr b="0" lang="en-US" sz="1900" spc="-1" strike="noStrike">
              <a:latin typeface="Arial"/>
            </a:endParaRPr>
          </a:p>
        </p:txBody>
      </p:sp>
      <p:sp>
        <p:nvSpPr>
          <p:cNvPr id="419" name="TextShape 3"/>
          <p:cNvSpPr txBox="1"/>
          <p:nvPr/>
        </p:nvSpPr>
        <p:spPr>
          <a:xfrm>
            <a:off x="3884760" y="8685360"/>
            <a:ext cx="2971440" cy="456840"/>
          </a:xfrm>
          <a:prstGeom prst="rect">
            <a:avLst/>
          </a:prstGeom>
          <a:noFill/>
          <a:ln>
            <a:noFill/>
          </a:ln>
        </p:spPr>
        <p:txBody>
          <a:bodyPr anchor="b">
            <a:noAutofit/>
          </a:bodyPr>
          <a:p>
            <a:pPr algn="r">
              <a:lnSpc>
                <a:spcPct val="100000"/>
              </a:lnSpc>
            </a:pPr>
            <a:fld id="{68326566-AF73-40CC-A8C7-B897BF7B5F3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Img"/>
          </p:nvPr>
        </p:nvSpPr>
        <p:spPr>
          <a:xfrm>
            <a:off x="1143000" y="685800"/>
            <a:ext cx="4571640" cy="3428640"/>
          </a:xfrm>
          <a:prstGeom prst="rect">
            <a:avLst/>
          </a:prstGeom>
        </p:spPr>
      </p:sp>
      <p:sp>
        <p:nvSpPr>
          <p:cNvPr id="366"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6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C96C37A9-0C8A-422C-968B-58F350F230F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1143000" y="685800"/>
            <a:ext cx="4571640" cy="3428640"/>
          </a:xfrm>
          <a:prstGeom prst="rect">
            <a:avLst/>
          </a:prstGeom>
        </p:spPr>
      </p:sp>
      <p:sp>
        <p:nvSpPr>
          <p:cNvPr id="421"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22" name="TextShape 3"/>
          <p:cNvSpPr txBox="1"/>
          <p:nvPr/>
        </p:nvSpPr>
        <p:spPr>
          <a:xfrm>
            <a:off x="3884760" y="8685360"/>
            <a:ext cx="2971440" cy="456840"/>
          </a:xfrm>
          <a:prstGeom prst="rect">
            <a:avLst/>
          </a:prstGeom>
          <a:noFill/>
          <a:ln>
            <a:noFill/>
          </a:ln>
        </p:spPr>
        <p:txBody>
          <a:bodyPr anchor="b">
            <a:noAutofit/>
          </a:bodyPr>
          <a:p>
            <a:pPr algn="r">
              <a:lnSpc>
                <a:spcPct val="100000"/>
              </a:lnSpc>
            </a:pPr>
            <a:fld id="{3C5E138C-772D-4E22-85CB-375D27B9323B}"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1143000" y="685800"/>
            <a:ext cx="4571640" cy="3428640"/>
          </a:xfrm>
          <a:prstGeom prst="rect">
            <a:avLst/>
          </a:prstGeom>
        </p:spPr>
      </p:sp>
      <p:sp>
        <p:nvSpPr>
          <p:cNvPr id="424"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2000" spc="-1" strike="noStrike">
                <a:latin typeface="Arial"/>
              </a:rPr>
              <a:t>Ang and colleagues' (2004)</a:t>
            </a:r>
            <a:endParaRPr b="0" lang="en-US" sz="2000" spc="-1" strike="noStrike">
              <a:latin typeface="Arial"/>
            </a:endParaRPr>
          </a:p>
        </p:txBody>
      </p:sp>
      <p:sp>
        <p:nvSpPr>
          <p:cNvPr id="42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5C0537E-FDB1-454D-8FFD-9D64F88878DD}"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1143000" y="685800"/>
            <a:ext cx="4571640" cy="3428640"/>
          </a:xfrm>
          <a:prstGeom prst="rect">
            <a:avLst/>
          </a:prstGeom>
        </p:spPr>
      </p:sp>
      <p:sp>
        <p:nvSpPr>
          <p:cNvPr id="427"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1800" spc="-1" strike="noStrike">
                <a:latin typeface="Arial"/>
              </a:rPr>
              <a:t>This repeated message of being a "good citizen," along with an unbeatable reputation for zero defects and high resale car values, brought about the success that the Japanese car companies enjoy in the United States today.</a:t>
            </a:r>
            <a:endParaRPr b="0" lang="en-US" sz="1800" spc="-1" strike="noStrike">
              <a:latin typeface="Arial"/>
            </a:endParaRPr>
          </a:p>
          <a:p>
            <a:pPr marL="216000" indent="-216000">
              <a:lnSpc>
                <a:spcPct val="100000"/>
              </a:lnSpc>
            </a:pPr>
            <a:endParaRPr b="0" lang="en-US" sz="1800" spc="-1" strike="noStrike">
              <a:latin typeface="Arial"/>
            </a:endParaRPr>
          </a:p>
        </p:txBody>
      </p:sp>
      <p:sp>
        <p:nvSpPr>
          <p:cNvPr id="428" name="TextShape 3"/>
          <p:cNvSpPr txBox="1"/>
          <p:nvPr/>
        </p:nvSpPr>
        <p:spPr>
          <a:xfrm>
            <a:off x="3884760" y="8685360"/>
            <a:ext cx="2971440" cy="456840"/>
          </a:xfrm>
          <a:prstGeom prst="rect">
            <a:avLst/>
          </a:prstGeom>
          <a:noFill/>
          <a:ln>
            <a:noFill/>
          </a:ln>
        </p:spPr>
        <p:txBody>
          <a:bodyPr anchor="b">
            <a:noAutofit/>
          </a:bodyPr>
          <a:p>
            <a:pPr algn="r">
              <a:lnSpc>
                <a:spcPct val="100000"/>
              </a:lnSpc>
            </a:pPr>
            <a:fld id="{2445D3CC-7DCB-4AA8-B936-E1C0C2B28708}"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Img"/>
          </p:nvPr>
        </p:nvSpPr>
        <p:spPr>
          <a:xfrm>
            <a:off x="1143000" y="685800"/>
            <a:ext cx="4571640" cy="3428640"/>
          </a:xfrm>
          <a:prstGeom prst="rect">
            <a:avLst/>
          </a:prstGeom>
        </p:spPr>
      </p:sp>
      <p:sp>
        <p:nvSpPr>
          <p:cNvPr id="430"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431" name="TextShape 3"/>
          <p:cNvSpPr txBox="1"/>
          <p:nvPr/>
        </p:nvSpPr>
        <p:spPr>
          <a:xfrm>
            <a:off x="3884760" y="8685360"/>
            <a:ext cx="2971440" cy="456840"/>
          </a:xfrm>
          <a:prstGeom prst="rect">
            <a:avLst/>
          </a:prstGeom>
          <a:noFill/>
          <a:ln>
            <a:noFill/>
          </a:ln>
        </p:spPr>
        <p:txBody>
          <a:bodyPr anchor="b">
            <a:noAutofit/>
          </a:bodyPr>
          <a:p>
            <a:pPr algn="r">
              <a:lnSpc>
                <a:spcPct val="100000"/>
              </a:lnSpc>
            </a:pPr>
            <a:fld id="{6F61A51F-D723-4BFF-A100-BC890BD79F92}"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Img"/>
          </p:nvPr>
        </p:nvSpPr>
        <p:spPr>
          <a:xfrm>
            <a:off x="1143000" y="685800"/>
            <a:ext cx="4571640" cy="3428640"/>
          </a:xfrm>
          <a:prstGeom prst="rect">
            <a:avLst/>
          </a:prstGeom>
        </p:spPr>
      </p:sp>
      <p:sp>
        <p:nvSpPr>
          <p:cNvPr id="433"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1900" spc="-1" strike="noStrike">
                <a:solidFill>
                  <a:srgbClr val="000000"/>
                </a:solidFill>
                <a:latin typeface="Arial"/>
              </a:rPr>
              <a:t>Take answers from the class</a:t>
            </a:r>
            <a:endParaRPr b="0" lang="en-US" sz="1900" spc="-1" strike="noStrike">
              <a:latin typeface="Arial"/>
            </a:endParaRPr>
          </a:p>
        </p:txBody>
      </p:sp>
      <p:sp>
        <p:nvSpPr>
          <p:cNvPr id="43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0347489B-B331-48A2-8D62-1F16063AA7C8}"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1143000" y="685800"/>
            <a:ext cx="4571640" cy="3428640"/>
          </a:xfrm>
          <a:prstGeom prst="rect">
            <a:avLst/>
          </a:prstGeom>
        </p:spPr>
      </p:sp>
      <p:sp>
        <p:nvSpPr>
          <p:cNvPr id="436"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43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E535F60F-D203-4F87-A09C-E228D13F2CE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Img"/>
          </p:nvPr>
        </p:nvSpPr>
        <p:spPr>
          <a:xfrm>
            <a:off x="1143000" y="685800"/>
            <a:ext cx="4571640" cy="3428640"/>
          </a:xfrm>
          <a:prstGeom prst="rect">
            <a:avLst/>
          </a:prstGeom>
        </p:spPr>
      </p:sp>
      <p:sp>
        <p:nvSpPr>
          <p:cNvPr id="439"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44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8D735FB-8BFE-4A62-A7F8-7FFF11F079F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sldImg"/>
          </p:nvPr>
        </p:nvSpPr>
        <p:spPr>
          <a:xfrm>
            <a:off x="1143000" y="685800"/>
            <a:ext cx="4571640" cy="3428640"/>
          </a:xfrm>
          <a:prstGeom prst="rect">
            <a:avLst/>
          </a:prstGeom>
        </p:spPr>
      </p:sp>
      <p:sp>
        <p:nvSpPr>
          <p:cNvPr id="442" name="PlaceHolder 2"/>
          <p:cNvSpPr>
            <a:spLocks noGrp="1"/>
          </p:cNvSpPr>
          <p:nvPr>
            <p:ph type="body"/>
          </p:nvPr>
        </p:nvSpPr>
        <p:spPr>
          <a:xfrm>
            <a:off x="685800" y="4343400"/>
            <a:ext cx="5486040" cy="4114440"/>
          </a:xfrm>
          <a:prstGeom prst="rect">
            <a:avLst/>
          </a:prstGeom>
        </p:spPr>
        <p:txBody>
          <a:bodyPr>
            <a:noAutofit/>
          </a:bodyPr>
          <a:p>
            <a:endParaRPr b="0" lang="en-US" sz="2000" spc="-1" strike="noStrike">
              <a:latin typeface="Arial"/>
            </a:endParaRPr>
          </a:p>
        </p:txBody>
      </p:sp>
      <p:sp>
        <p:nvSpPr>
          <p:cNvPr id="44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67E5F088-ECF1-4421-90B9-631282C8A6C7}"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TextShape 1"/>
          <p:cNvSpPr txBox="1"/>
          <p:nvPr/>
        </p:nvSpPr>
        <p:spPr>
          <a:xfrm>
            <a:off x="3884760" y="8685360"/>
            <a:ext cx="2971440" cy="456840"/>
          </a:xfrm>
          <a:prstGeom prst="rect">
            <a:avLst/>
          </a:prstGeom>
          <a:noFill/>
          <a:ln>
            <a:noFill/>
          </a:ln>
        </p:spPr>
        <p:txBody>
          <a:bodyPr anchor="b">
            <a:noAutofit/>
          </a:bodyPr>
          <a:p>
            <a:pPr algn="r">
              <a:lnSpc>
                <a:spcPct val="100000"/>
              </a:lnSpc>
            </a:pPr>
            <a:fld id="{172A8782-6A28-4285-8BC9-B4C38C011362}" type="slidenum">
              <a:rPr b="0" lang="en-US" sz="1200" spc="-1" strike="noStrike">
                <a:latin typeface="Times New Roman"/>
              </a:rPr>
              <a:t>&lt;number&gt;</a:t>
            </a:fld>
            <a:endParaRPr b="0" lang="en-US" sz="1200" spc="-1" strike="noStrike">
              <a:latin typeface="Times New Roman"/>
            </a:endParaRPr>
          </a:p>
        </p:txBody>
      </p:sp>
      <p:sp>
        <p:nvSpPr>
          <p:cNvPr id="445" name="PlaceHolder 2"/>
          <p:cNvSpPr>
            <a:spLocks noGrp="1"/>
          </p:cNvSpPr>
          <p:nvPr>
            <p:ph type="sldImg"/>
          </p:nvPr>
        </p:nvSpPr>
        <p:spPr>
          <a:xfrm>
            <a:off x="956880" y="686520"/>
            <a:ext cx="4945320" cy="3430440"/>
          </a:xfrm>
          <a:prstGeom prst="rect">
            <a:avLst/>
          </a:prstGeom>
        </p:spPr>
      </p:sp>
      <p:sp>
        <p:nvSpPr>
          <p:cNvPr id="446" name="PlaceHolder 3"/>
          <p:cNvSpPr>
            <a:spLocks noGrp="1"/>
          </p:cNvSpPr>
          <p:nvPr>
            <p:ph type="body"/>
          </p:nvPr>
        </p:nvSpPr>
        <p:spPr>
          <a:xfrm>
            <a:off x="686160" y="4343400"/>
            <a:ext cx="5485320" cy="4113720"/>
          </a:xfrm>
          <a:prstGeom prst="rect">
            <a:avLst/>
          </a:prstGeom>
        </p:spPr>
        <p:txBody>
          <a:bodyPr>
            <a:noAutofit/>
          </a:bodyPr>
          <a:p>
            <a:endParaRPr b="0" lang="en-US"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TextShape 1"/>
          <p:cNvSpPr txBox="1"/>
          <p:nvPr/>
        </p:nvSpPr>
        <p:spPr>
          <a:xfrm>
            <a:off x="3884760" y="8685360"/>
            <a:ext cx="2971440" cy="456840"/>
          </a:xfrm>
          <a:prstGeom prst="rect">
            <a:avLst/>
          </a:prstGeom>
          <a:noFill/>
          <a:ln>
            <a:noFill/>
          </a:ln>
        </p:spPr>
        <p:txBody>
          <a:bodyPr anchor="b">
            <a:noAutofit/>
          </a:bodyPr>
          <a:p>
            <a:pPr algn="r">
              <a:lnSpc>
                <a:spcPct val="100000"/>
              </a:lnSpc>
            </a:pPr>
            <a:fld id="{DDE1C0C5-BC10-4C2E-94CF-6E012E5653A9}" type="slidenum">
              <a:rPr b="0" lang="en-US" sz="1200" spc="-1" strike="noStrike">
                <a:latin typeface="Times New Roman"/>
              </a:rPr>
              <a:t>&lt;number&gt;</a:t>
            </a:fld>
            <a:endParaRPr b="0" lang="en-US" sz="1200" spc="-1" strike="noStrike">
              <a:latin typeface="Times New Roman"/>
            </a:endParaRPr>
          </a:p>
        </p:txBody>
      </p:sp>
      <p:sp>
        <p:nvSpPr>
          <p:cNvPr id="448" name="PlaceHolder 2"/>
          <p:cNvSpPr>
            <a:spLocks noGrp="1"/>
          </p:cNvSpPr>
          <p:nvPr>
            <p:ph type="sldImg"/>
          </p:nvPr>
        </p:nvSpPr>
        <p:spPr>
          <a:xfrm>
            <a:off x="956880" y="686520"/>
            <a:ext cx="4945320" cy="3430440"/>
          </a:xfrm>
          <a:prstGeom prst="rect">
            <a:avLst/>
          </a:prstGeom>
        </p:spPr>
      </p:sp>
      <p:sp>
        <p:nvSpPr>
          <p:cNvPr id="449" name="PlaceHolder 3"/>
          <p:cNvSpPr>
            <a:spLocks noGrp="1"/>
          </p:cNvSpPr>
          <p:nvPr>
            <p:ph type="body"/>
          </p:nvPr>
        </p:nvSpPr>
        <p:spPr>
          <a:xfrm>
            <a:off x="686160" y="4343400"/>
            <a:ext cx="5485320" cy="4113720"/>
          </a:xfrm>
          <a:prstGeom prst="rect">
            <a:avLst/>
          </a:prstGeom>
        </p:spPr>
        <p:txBody>
          <a:bodyPr>
            <a:noAutofit/>
          </a:bodyPr>
          <a:p>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3884760" y="8685360"/>
            <a:ext cx="2971440" cy="456840"/>
          </a:xfrm>
          <a:prstGeom prst="rect">
            <a:avLst/>
          </a:prstGeom>
          <a:noFill/>
          <a:ln>
            <a:noFill/>
          </a:ln>
        </p:spPr>
        <p:txBody>
          <a:bodyPr anchor="b">
            <a:noAutofit/>
          </a:bodyPr>
          <a:p>
            <a:pPr algn="r">
              <a:lnSpc>
                <a:spcPct val="100000"/>
              </a:lnSpc>
            </a:pPr>
            <a:fld id="{F6CCAE82-A2C6-4EEA-841C-3F33BB194DC9}" type="slidenum">
              <a:rPr b="0" lang="en-US" sz="1200" spc="-1" strike="noStrike">
                <a:latin typeface="Times New Roman"/>
              </a:rPr>
              <a:t>&lt;number&gt;</a:t>
            </a:fld>
            <a:endParaRPr b="0" lang="en-US" sz="1200" spc="-1" strike="noStrike">
              <a:latin typeface="Times New Roman"/>
            </a:endParaRPr>
          </a:p>
        </p:txBody>
      </p:sp>
      <p:sp>
        <p:nvSpPr>
          <p:cNvPr id="369" name="CustomShape 2"/>
          <p:cNvSpPr/>
          <p:nvPr/>
        </p:nvSpPr>
        <p:spPr>
          <a:xfrm>
            <a:off x="3884760" y="8686800"/>
            <a:ext cx="2972880" cy="456840"/>
          </a:xfrm>
          <a:prstGeom prst="rect">
            <a:avLst/>
          </a:prstGeom>
          <a:noFill/>
          <a:ln w="9360">
            <a:noFill/>
          </a:ln>
        </p:spPr>
        <p:style>
          <a:lnRef idx="0"/>
          <a:fillRef idx="0"/>
          <a:effectRef idx="0"/>
          <a:fontRef idx="minor"/>
        </p:style>
        <p:txBody>
          <a:bodyPr lIns="100080" rIns="100080" tIns="50040" bIns="50040" anchor="b">
            <a:noAutofit/>
          </a:bodyPr>
          <a:p>
            <a:pPr algn="r">
              <a:lnSpc>
                <a:spcPct val="100000"/>
              </a:lnSpc>
            </a:pPr>
            <a:fld id="{2371A76E-E49E-4253-8924-C76189702ADA}" type="slidenum">
              <a:rPr b="0" lang="en-US" sz="1400" spc="-1" strike="noStrike">
                <a:solidFill>
                  <a:srgbClr val="000000"/>
                </a:solidFill>
                <a:latin typeface="+mn-lt"/>
                <a:ea typeface="+mn-ea"/>
              </a:rPr>
              <a:t>&lt;number&gt;</a:t>
            </a:fld>
            <a:endParaRPr b="0" lang="en-US" sz="1400" spc="-1" strike="noStrike">
              <a:latin typeface="Arial"/>
            </a:endParaRPr>
          </a:p>
        </p:txBody>
      </p:sp>
      <p:sp>
        <p:nvSpPr>
          <p:cNvPr id="370" name="PlaceHolder 3"/>
          <p:cNvSpPr>
            <a:spLocks noGrp="1"/>
          </p:cNvSpPr>
          <p:nvPr>
            <p:ph type="sldImg"/>
          </p:nvPr>
        </p:nvSpPr>
        <p:spPr>
          <a:xfrm>
            <a:off x="1143000" y="685800"/>
            <a:ext cx="4571640" cy="3428640"/>
          </a:xfrm>
          <a:prstGeom prst="rect">
            <a:avLst/>
          </a:prstGeom>
        </p:spPr>
      </p:sp>
      <p:sp>
        <p:nvSpPr>
          <p:cNvPr id="371" name="PlaceHolder 4"/>
          <p:cNvSpPr>
            <a:spLocks noGrp="1"/>
          </p:cNvSpPr>
          <p:nvPr>
            <p:ph type="body"/>
          </p:nvPr>
        </p:nvSpPr>
        <p:spPr>
          <a:xfrm>
            <a:off x="685800" y="4343400"/>
            <a:ext cx="5486040" cy="4114440"/>
          </a:xfrm>
          <a:prstGeom prst="rect">
            <a:avLst/>
          </a:prstGeom>
        </p:spPr>
        <p:txBody>
          <a:bodyPr lIns="100080" rIns="100080" tIns="50040" bIns="50040">
            <a:noAutofit/>
          </a:bodyPr>
          <a:p>
            <a:endParaRPr b="0" lang="en-US"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sldImg"/>
          </p:nvPr>
        </p:nvSpPr>
        <p:spPr>
          <a:xfrm>
            <a:off x="1143000" y="685800"/>
            <a:ext cx="4571640" cy="3428640"/>
          </a:xfrm>
          <a:prstGeom prst="rect">
            <a:avLst/>
          </a:prstGeom>
        </p:spPr>
      </p:sp>
      <p:sp>
        <p:nvSpPr>
          <p:cNvPr id="451"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52" name="TextShape 3"/>
          <p:cNvSpPr txBox="1"/>
          <p:nvPr/>
        </p:nvSpPr>
        <p:spPr>
          <a:xfrm>
            <a:off x="3884760" y="8685360"/>
            <a:ext cx="2971440" cy="456840"/>
          </a:xfrm>
          <a:prstGeom prst="rect">
            <a:avLst/>
          </a:prstGeom>
          <a:noFill/>
          <a:ln>
            <a:noFill/>
          </a:ln>
        </p:spPr>
        <p:txBody>
          <a:bodyPr anchor="b">
            <a:noAutofit/>
          </a:bodyPr>
          <a:p>
            <a:pPr algn="r">
              <a:lnSpc>
                <a:spcPct val="100000"/>
              </a:lnSpc>
            </a:pPr>
            <a:fld id="{7AC0F3D6-13FB-48C8-A3D2-EB513E5E78B8}"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Img"/>
          </p:nvPr>
        </p:nvSpPr>
        <p:spPr>
          <a:xfrm>
            <a:off x="1143000" y="685800"/>
            <a:ext cx="4571640" cy="3428640"/>
          </a:xfrm>
          <a:prstGeom prst="rect">
            <a:avLst/>
          </a:prstGeom>
        </p:spPr>
      </p:sp>
      <p:sp>
        <p:nvSpPr>
          <p:cNvPr id="454"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5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9D18757E-C57C-4D96-8ED0-40F12E3C985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sldImg"/>
          </p:nvPr>
        </p:nvSpPr>
        <p:spPr>
          <a:xfrm>
            <a:off x="1143000" y="685800"/>
            <a:ext cx="4571640" cy="3428640"/>
          </a:xfrm>
          <a:prstGeom prst="rect">
            <a:avLst/>
          </a:prstGeom>
        </p:spPr>
      </p:sp>
      <p:sp>
        <p:nvSpPr>
          <p:cNvPr id="457"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58" name="TextShape 3"/>
          <p:cNvSpPr txBox="1"/>
          <p:nvPr/>
        </p:nvSpPr>
        <p:spPr>
          <a:xfrm>
            <a:off x="3884760" y="8685360"/>
            <a:ext cx="2971440" cy="456840"/>
          </a:xfrm>
          <a:prstGeom prst="rect">
            <a:avLst/>
          </a:prstGeom>
          <a:noFill/>
          <a:ln>
            <a:noFill/>
          </a:ln>
        </p:spPr>
        <p:txBody>
          <a:bodyPr anchor="b">
            <a:noAutofit/>
          </a:bodyPr>
          <a:p>
            <a:pPr algn="r">
              <a:lnSpc>
                <a:spcPct val="100000"/>
              </a:lnSpc>
            </a:pPr>
            <a:fld id="{716D3950-E823-432F-AE69-C3F4DA0366D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1143000" y="685800"/>
            <a:ext cx="4571640" cy="3428640"/>
          </a:xfrm>
          <a:prstGeom prst="rect">
            <a:avLst/>
          </a:prstGeom>
        </p:spPr>
      </p:sp>
      <p:sp>
        <p:nvSpPr>
          <p:cNvPr id="460"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61" name="TextShape 3"/>
          <p:cNvSpPr txBox="1"/>
          <p:nvPr/>
        </p:nvSpPr>
        <p:spPr>
          <a:xfrm>
            <a:off x="3884760" y="8685360"/>
            <a:ext cx="2971440" cy="456840"/>
          </a:xfrm>
          <a:prstGeom prst="rect">
            <a:avLst/>
          </a:prstGeom>
          <a:noFill/>
          <a:ln>
            <a:noFill/>
          </a:ln>
        </p:spPr>
        <p:txBody>
          <a:bodyPr anchor="b">
            <a:noAutofit/>
          </a:bodyPr>
          <a:p>
            <a:pPr algn="r">
              <a:lnSpc>
                <a:spcPct val="100000"/>
              </a:lnSpc>
            </a:pPr>
            <a:fld id="{EAE06344-E934-4E43-98CD-4501E15D269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Img"/>
          </p:nvPr>
        </p:nvSpPr>
        <p:spPr>
          <a:xfrm>
            <a:off x="1143000" y="685800"/>
            <a:ext cx="4571640" cy="3428640"/>
          </a:xfrm>
          <a:prstGeom prst="rect">
            <a:avLst/>
          </a:prstGeom>
        </p:spPr>
      </p:sp>
      <p:sp>
        <p:nvSpPr>
          <p:cNvPr id="463"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6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E658DA56-D6B2-44CA-B766-FE6FEF50DE0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1143000" y="685800"/>
            <a:ext cx="4571640" cy="3428640"/>
          </a:xfrm>
          <a:prstGeom prst="rect">
            <a:avLst/>
          </a:prstGeom>
        </p:spPr>
      </p:sp>
      <p:sp>
        <p:nvSpPr>
          <p:cNvPr id="466"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6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279B3F57-A049-405F-96A6-5AD7860AD5B3}"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sldImg"/>
          </p:nvPr>
        </p:nvSpPr>
        <p:spPr>
          <a:xfrm>
            <a:off x="1143000" y="685800"/>
            <a:ext cx="4571640" cy="3428640"/>
          </a:xfrm>
          <a:prstGeom prst="rect">
            <a:avLst/>
          </a:prstGeom>
        </p:spPr>
      </p:sp>
      <p:sp>
        <p:nvSpPr>
          <p:cNvPr id="469"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7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06C27EB-00D2-48A2-B182-631F7F5CBB83}"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1143000" y="685800"/>
            <a:ext cx="4571640" cy="3428640"/>
          </a:xfrm>
          <a:prstGeom prst="rect">
            <a:avLst/>
          </a:prstGeom>
        </p:spPr>
      </p:sp>
      <p:sp>
        <p:nvSpPr>
          <p:cNvPr id="472"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73" name="TextShape 3"/>
          <p:cNvSpPr txBox="1"/>
          <p:nvPr/>
        </p:nvSpPr>
        <p:spPr>
          <a:xfrm>
            <a:off x="3884760" y="8685360"/>
            <a:ext cx="2971440" cy="456840"/>
          </a:xfrm>
          <a:prstGeom prst="rect">
            <a:avLst/>
          </a:prstGeom>
          <a:noFill/>
          <a:ln>
            <a:noFill/>
          </a:ln>
        </p:spPr>
        <p:txBody>
          <a:bodyPr anchor="b">
            <a:noAutofit/>
          </a:bodyPr>
          <a:p>
            <a:pPr algn="r">
              <a:lnSpc>
                <a:spcPct val="100000"/>
              </a:lnSpc>
            </a:pPr>
            <a:fld id="{0DFA45BB-9029-4207-9431-16179BCB67B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1143000" y="685800"/>
            <a:ext cx="4571640" cy="3428640"/>
          </a:xfrm>
          <a:prstGeom prst="rect">
            <a:avLst/>
          </a:prstGeom>
        </p:spPr>
      </p:sp>
      <p:sp>
        <p:nvSpPr>
          <p:cNvPr id="475"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76"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498F2CA-F190-4793-B642-B07A96CA6335}"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sldImg"/>
          </p:nvPr>
        </p:nvSpPr>
        <p:spPr>
          <a:xfrm>
            <a:off x="1143000" y="685800"/>
            <a:ext cx="4571640" cy="3428640"/>
          </a:xfrm>
          <a:prstGeom prst="rect">
            <a:avLst/>
          </a:prstGeom>
        </p:spPr>
      </p:sp>
      <p:sp>
        <p:nvSpPr>
          <p:cNvPr id="373"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74" name="TextShape 3"/>
          <p:cNvSpPr txBox="1"/>
          <p:nvPr/>
        </p:nvSpPr>
        <p:spPr>
          <a:xfrm>
            <a:off x="3884760" y="8685360"/>
            <a:ext cx="2971440" cy="456840"/>
          </a:xfrm>
          <a:prstGeom prst="rect">
            <a:avLst/>
          </a:prstGeom>
          <a:noFill/>
          <a:ln>
            <a:noFill/>
          </a:ln>
        </p:spPr>
        <p:txBody>
          <a:bodyPr anchor="b">
            <a:noAutofit/>
          </a:bodyPr>
          <a:p>
            <a:pPr algn="r">
              <a:lnSpc>
                <a:spcPct val="100000"/>
              </a:lnSpc>
            </a:pPr>
            <a:fld id="{F251B838-C569-4FD8-8315-9B86B056C8C9}"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TextShape 1"/>
          <p:cNvSpPr txBox="1"/>
          <p:nvPr/>
        </p:nvSpPr>
        <p:spPr>
          <a:xfrm>
            <a:off x="3884760" y="8685360"/>
            <a:ext cx="2971440" cy="456840"/>
          </a:xfrm>
          <a:prstGeom prst="rect">
            <a:avLst/>
          </a:prstGeom>
          <a:noFill/>
          <a:ln>
            <a:noFill/>
          </a:ln>
        </p:spPr>
        <p:txBody>
          <a:bodyPr anchor="b">
            <a:noAutofit/>
          </a:bodyPr>
          <a:p>
            <a:pPr algn="r">
              <a:lnSpc>
                <a:spcPct val="100000"/>
              </a:lnSpc>
            </a:pPr>
            <a:fld id="{336BF264-8BFE-4E67-98BE-07573F36DC3C}" type="slidenum">
              <a:rPr b="0" lang="en-US" sz="1200" spc="-1" strike="noStrike">
                <a:latin typeface="Times New Roman"/>
              </a:rPr>
              <a:t>&lt;number&gt;</a:t>
            </a:fld>
            <a:endParaRPr b="0" lang="en-US" sz="1200" spc="-1" strike="noStrike">
              <a:latin typeface="Times New Roman"/>
            </a:endParaRPr>
          </a:p>
        </p:txBody>
      </p:sp>
      <p:sp>
        <p:nvSpPr>
          <p:cNvPr id="478" name="PlaceHolder 2"/>
          <p:cNvSpPr>
            <a:spLocks noGrp="1"/>
          </p:cNvSpPr>
          <p:nvPr>
            <p:ph type="sldImg"/>
          </p:nvPr>
        </p:nvSpPr>
        <p:spPr>
          <a:xfrm>
            <a:off x="956880" y="686520"/>
            <a:ext cx="4945320" cy="3430440"/>
          </a:xfrm>
          <a:prstGeom prst="rect">
            <a:avLst/>
          </a:prstGeom>
        </p:spPr>
      </p:sp>
      <p:sp>
        <p:nvSpPr>
          <p:cNvPr id="479" name="PlaceHolder 3"/>
          <p:cNvSpPr>
            <a:spLocks noGrp="1"/>
          </p:cNvSpPr>
          <p:nvPr>
            <p:ph type="body"/>
          </p:nvPr>
        </p:nvSpPr>
        <p:spPr>
          <a:xfrm>
            <a:off x="686160" y="4343400"/>
            <a:ext cx="5485320" cy="4113720"/>
          </a:xfrm>
          <a:prstGeom prst="rect">
            <a:avLst/>
          </a:prstGeom>
        </p:spPr>
        <p:txBody>
          <a:bodyPr>
            <a:noAutofit/>
          </a:bodyPr>
          <a:p>
            <a:pPr marL="216000" indent="-216000">
              <a:lnSpc>
                <a:spcPct val="100000"/>
              </a:lnSpc>
            </a:pPr>
            <a:r>
              <a:rPr b="0" lang="en-US" sz="1900" spc="-1" strike="noStrike">
                <a:latin typeface="Arial"/>
              </a:rPr>
              <a:t>Klein </a:t>
            </a:r>
            <a:r>
              <a:rPr b="0" i="1" lang="en-US" sz="1900" spc="-1" strike="noStrike">
                <a:latin typeface="Arial"/>
              </a:rPr>
              <a:t>et al.</a:t>
            </a:r>
            <a:r>
              <a:rPr b="0" lang="en-US" sz="1900" spc="-1" strike="noStrike">
                <a:latin typeface="Arial"/>
              </a:rPr>
              <a:t>'s (1998) study was the first to show a direct effect of consumers’ animosity on buying decisions, independent of product judgments. </a:t>
            </a:r>
            <a:endParaRPr b="0" lang="en-US" sz="1900" spc="-1" strike="noStrike">
              <a:latin typeface="Arial"/>
            </a:endParaRPr>
          </a:p>
          <a:p>
            <a:pPr marL="216000" indent="-216000">
              <a:lnSpc>
                <a:spcPct val="100000"/>
              </a:lnSpc>
            </a:pPr>
            <a:endParaRPr b="0" lang="en-US" sz="1900" spc="-1" strike="noStrike">
              <a:latin typeface="Arial"/>
            </a:endParaRPr>
          </a:p>
          <a:p>
            <a:pPr marL="216000" indent="-216000">
              <a:lnSpc>
                <a:spcPct val="100000"/>
              </a:lnSpc>
            </a:pPr>
            <a:r>
              <a:rPr b="0" lang="en-US" sz="1900" spc="-1" strike="noStrike">
                <a:latin typeface="Arial"/>
              </a:rPr>
              <a:t>This challenged the conventional wisdom in the country-of-origin literature, according to which “made in” influences on consumers' willingness to buy foreign products were assumed to impact on buying decisions indirectly via product judgments</a:t>
            </a:r>
            <a:endParaRPr b="0" lang="en-US" sz="19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3884760" y="8685360"/>
            <a:ext cx="2971440" cy="456840"/>
          </a:xfrm>
          <a:prstGeom prst="rect">
            <a:avLst/>
          </a:prstGeom>
          <a:noFill/>
          <a:ln>
            <a:noFill/>
          </a:ln>
        </p:spPr>
        <p:txBody>
          <a:bodyPr anchor="b">
            <a:noAutofit/>
          </a:bodyPr>
          <a:p>
            <a:pPr algn="r">
              <a:lnSpc>
                <a:spcPct val="100000"/>
              </a:lnSpc>
            </a:pPr>
            <a:fld id="{F0D6F298-70FB-4FA1-BE04-608EE88AC0BF}" type="slidenum">
              <a:rPr b="0" lang="en-US" sz="1200" spc="-1" strike="noStrike">
                <a:latin typeface="Times New Roman"/>
              </a:rPr>
              <a:t>&lt;number&gt;</a:t>
            </a:fld>
            <a:endParaRPr b="0" lang="en-US" sz="1200" spc="-1" strike="noStrike">
              <a:latin typeface="Times New Roman"/>
            </a:endParaRPr>
          </a:p>
        </p:txBody>
      </p:sp>
      <p:sp>
        <p:nvSpPr>
          <p:cNvPr id="481" name="PlaceHolder 2"/>
          <p:cNvSpPr>
            <a:spLocks noGrp="1"/>
          </p:cNvSpPr>
          <p:nvPr>
            <p:ph type="sldImg"/>
          </p:nvPr>
        </p:nvSpPr>
        <p:spPr>
          <a:xfrm>
            <a:off x="956880" y="686520"/>
            <a:ext cx="4945320" cy="3430440"/>
          </a:xfrm>
          <a:prstGeom prst="rect">
            <a:avLst/>
          </a:prstGeom>
        </p:spPr>
      </p:sp>
      <p:sp>
        <p:nvSpPr>
          <p:cNvPr id="482" name="PlaceHolder 3"/>
          <p:cNvSpPr>
            <a:spLocks noGrp="1"/>
          </p:cNvSpPr>
          <p:nvPr>
            <p:ph type="body"/>
          </p:nvPr>
        </p:nvSpPr>
        <p:spPr>
          <a:xfrm>
            <a:off x="686160" y="4343400"/>
            <a:ext cx="5485320" cy="4113720"/>
          </a:xfrm>
          <a:prstGeom prst="rect">
            <a:avLst/>
          </a:prstGeom>
        </p:spPr>
        <p:txBody>
          <a:bodyPr>
            <a:noAutofit/>
          </a:bodyPr>
          <a:p>
            <a:pPr marL="216000" indent="-216000">
              <a:lnSpc>
                <a:spcPct val="100000"/>
              </a:lnSpc>
            </a:pPr>
            <a:r>
              <a:rPr b="0" lang="en-US" sz="1800" spc="-1" strike="noStrike">
                <a:latin typeface="Arial"/>
              </a:rPr>
              <a:t>Discuss the entire model.</a:t>
            </a:r>
            <a:endParaRPr b="0" lang="en-US" sz="1800" spc="-1" strike="noStrike">
              <a:latin typeface="Arial"/>
            </a:endParaRPr>
          </a:p>
          <a:p>
            <a:pPr marL="216000" indent="-216000">
              <a:lnSpc>
                <a:spcPct val="100000"/>
              </a:lnSpc>
            </a:pPr>
            <a:endParaRPr b="0" lang="en-US" sz="1800" spc="-1" strike="noStrike">
              <a:latin typeface="Arial"/>
            </a:endParaRPr>
          </a:p>
          <a:p>
            <a:pPr marL="216000" indent="-216000">
              <a:lnSpc>
                <a:spcPct val="100000"/>
              </a:lnSpc>
            </a:pPr>
            <a:r>
              <a:rPr b="0" lang="en-US" sz="1800" spc="-1" strike="noStrike">
                <a:latin typeface="Arial"/>
              </a:rPr>
              <a:t>Note that CA and CE do not affect PJ but directly on PW.</a:t>
            </a:r>
            <a:endParaRPr b="0" lang="en-US" sz="1800" spc="-1" strike="noStrike">
              <a:latin typeface="Arial"/>
            </a:endParaRPr>
          </a:p>
          <a:p>
            <a:pPr marL="216000" indent="-216000">
              <a:lnSpc>
                <a:spcPct val="100000"/>
              </a:lnSpc>
            </a:pPr>
            <a:endParaRPr b="0" lang="en-US" sz="1800" spc="-1" strike="noStrike">
              <a:latin typeface="Arial"/>
            </a:endParaRPr>
          </a:p>
          <a:p>
            <a:pPr marL="216000" indent="-216000">
              <a:lnSpc>
                <a:spcPct val="100000"/>
              </a:lnSpc>
            </a:pPr>
            <a:r>
              <a:rPr b="0" lang="en-US" sz="1800" spc="-1" strike="noStrike">
                <a:latin typeface="Arial"/>
              </a:rPr>
              <a:t>Brand image and Supply chain image affects PW through PJ.</a:t>
            </a:r>
            <a:endParaRPr b="0" lang="en-US" sz="1800" spc="-1" strike="noStrike">
              <a:latin typeface="Arial"/>
            </a:endParaRPr>
          </a:p>
          <a:p>
            <a:pPr marL="216000" indent="-216000">
              <a:lnSpc>
                <a:spcPct val="100000"/>
              </a:lnSpc>
            </a:pPr>
            <a:endParaRPr b="0" lang="en-US" sz="1800" spc="-1" strike="noStrike">
              <a:latin typeface="Arial"/>
            </a:endParaRPr>
          </a:p>
          <a:p>
            <a:pPr marL="216000" indent="-216000">
              <a:lnSpc>
                <a:spcPct val="100000"/>
              </a:lnSpc>
            </a:pPr>
            <a:r>
              <a:rPr b="0" lang="en-US" sz="1800" spc="-1" strike="noStrike">
                <a:latin typeface="Arial"/>
              </a:rPr>
              <a:t>Supply chain image is the image of all the firms in the supply chain that brought them the product – especially the outlet the customer bought the product from. </a:t>
            </a:r>
            <a:endParaRPr b="0" lang="en-US" sz="18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1143000" y="685800"/>
            <a:ext cx="4571640" cy="3428640"/>
          </a:xfrm>
          <a:prstGeom prst="rect">
            <a:avLst/>
          </a:prstGeom>
        </p:spPr>
      </p:sp>
      <p:sp>
        <p:nvSpPr>
          <p:cNvPr id="484"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485"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85CEDA4-1363-4B5B-806C-4E3CE68FC26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3884760" y="8685360"/>
            <a:ext cx="2971440" cy="456840"/>
          </a:xfrm>
          <a:prstGeom prst="rect">
            <a:avLst/>
          </a:prstGeom>
          <a:noFill/>
          <a:ln>
            <a:noFill/>
          </a:ln>
        </p:spPr>
        <p:txBody>
          <a:bodyPr anchor="b">
            <a:noAutofit/>
          </a:bodyPr>
          <a:p>
            <a:pPr algn="r">
              <a:lnSpc>
                <a:spcPct val="100000"/>
              </a:lnSpc>
            </a:pPr>
            <a:fld id="{97E4537F-AFA6-4A55-9281-D9FCEB7FC0C6}" type="slidenum">
              <a:rPr b="0" lang="en-US" sz="1200" spc="-1" strike="noStrike">
                <a:latin typeface="Times New Roman"/>
              </a:rPr>
              <a:t>&lt;number&gt;</a:t>
            </a:fld>
            <a:endParaRPr b="0" lang="en-US" sz="1200" spc="-1" strike="noStrike">
              <a:latin typeface="Times New Roman"/>
            </a:endParaRPr>
          </a:p>
        </p:txBody>
      </p:sp>
      <p:sp>
        <p:nvSpPr>
          <p:cNvPr id="376" name="PlaceHolder 2"/>
          <p:cNvSpPr>
            <a:spLocks noGrp="1"/>
          </p:cNvSpPr>
          <p:nvPr>
            <p:ph type="sldImg"/>
          </p:nvPr>
        </p:nvSpPr>
        <p:spPr>
          <a:xfrm>
            <a:off x="956880" y="686520"/>
            <a:ext cx="4945320" cy="3430440"/>
          </a:xfrm>
          <a:prstGeom prst="rect">
            <a:avLst/>
          </a:prstGeom>
        </p:spPr>
      </p:sp>
      <p:sp>
        <p:nvSpPr>
          <p:cNvPr id="377" name="PlaceHolder 3"/>
          <p:cNvSpPr>
            <a:spLocks noGrp="1"/>
          </p:cNvSpPr>
          <p:nvPr>
            <p:ph type="body"/>
          </p:nvPr>
        </p:nvSpPr>
        <p:spPr>
          <a:xfrm>
            <a:off x="686160" y="4343400"/>
            <a:ext cx="5485320" cy="4113720"/>
          </a:xfrm>
          <a:prstGeom prst="rect">
            <a:avLst/>
          </a:prstGeom>
        </p:spPr>
        <p:txBody>
          <a:bodyPr>
            <a:noAutofit/>
          </a:bodyPr>
          <a:p>
            <a:endParaRPr b="0" lang="en-US"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PlaceHolder 1"/>
          <p:cNvSpPr>
            <a:spLocks noGrp="1"/>
          </p:cNvSpPr>
          <p:nvPr>
            <p:ph type="sldImg"/>
          </p:nvPr>
        </p:nvSpPr>
        <p:spPr>
          <a:xfrm>
            <a:off x="1143000" y="685800"/>
            <a:ext cx="4571640" cy="3428640"/>
          </a:xfrm>
          <a:prstGeom prst="rect">
            <a:avLst/>
          </a:prstGeom>
        </p:spPr>
      </p:sp>
      <p:sp>
        <p:nvSpPr>
          <p:cNvPr id="379"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80" name="TextShape 3"/>
          <p:cNvSpPr txBox="1"/>
          <p:nvPr/>
        </p:nvSpPr>
        <p:spPr>
          <a:xfrm>
            <a:off x="3884760" y="8685360"/>
            <a:ext cx="2971440" cy="456840"/>
          </a:xfrm>
          <a:prstGeom prst="rect">
            <a:avLst/>
          </a:prstGeom>
          <a:noFill/>
          <a:ln>
            <a:noFill/>
          </a:ln>
        </p:spPr>
        <p:txBody>
          <a:bodyPr anchor="b">
            <a:noAutofit/>
          </a:bodyPr>
          <a:p>
            <a:pPr algn="r">
              <a:lnSpc>
                <a:spcPct val="100000"/>
              </a:lnSpc>
            </a:pPr>
            <a:fld id="{8A2BCD07-7FFE-4767-A743-8FB5455AF454}"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3884760" y="8685360"/>
            <a:ext cx="2971440" cy="456840"/>
          </a:xfrm>
          <a:prstGeom prst="rect">
            <a:avLst/>
          </a:prstGeom>
          <a:noFill/>
          <a:ln>
            <a:noFill/>
          </a:ln>
        </p:spPr>
        <p:txBody>
          <a:bodyPr anchor="b">
            <a:noAutofit/>
          </a:bodyPr>
          <a:p>
            <a:pPr algn="r">
              <a:lnSpc>
                <a:spcPct val="100000"/>
              </a:lnSpc>
            </a:pPr>
            <a:fld id="{4847C29D-7832-4FB2-B762-3771D2CE39C1}" type="slidenum">
              <a:rPr b="0" lang="en-US" sz="1200" spc="-1" strike="noStrike">
                <a:latin typeface="Times New Roman"/>
              </a:rPr>
              <a:t>&lt;number&gt;</a:t>
            </a:fld>
            <a:endParaRPr b="0" lang="en-US" sz="1200" spc="-1" strike="noStrike">
              <a:latin typeface="Times New Roman"/>
            </a:endParaRPr>
          </a:p>
        </p:txBody>
      </p:sp>
      <p:sp>
        <p:nvSpPr>
          <p:cNvPr id="382" name="PlaceHolder 2"/>
          <p:cNvSpPr>
            <a:spLocks noGrp="1"/>
          </p:cNvSpPr>
          <p:nvPr>
            <p:ph type="sldImg"/>
          </p:nvPr>
        </p:nvSpPr>
        <p:spPr>
          <a:xfrm>
            <a:off x="956880" y="686520"/>
            <a:ext cx="4945320" cy="3430440"/>
          </a:xfrm>
          <a:prstGeom prst="rect">
            <a:avLst/>
          </a:prstGeom>
        </p:spPr>
      </p:sp>
      <p:sp>
        <p:nvSpPr>
          <p:cNvPr id="383" name="PlaceHolder 3"/>
          <p:cNvSpPr>
            <a:spLocks noGrp="1"/>
          </p:cNvSpPr>
          <p:nvPr>
            <p:ph type="body"/>
          </p:nvPr>
        </p:nvSpPr>
        <p:spPr>
          <a:xfrm>
            <a:off x="686160" y="4343400"/>
            <a:ext cx="5485320" cy="4113720"/>
          </a:xfrm>
          <a:prstGeom prst="rect">
            <a:avLst/>
          </a:prstGeom>
        </p:spPr>
        <p:txBody>
          <a:bodyPr>
            <a:noAutofit/>
          </a:bodyPr>
          <a:p>
            <a:pPr marL="216000" indent="-216000">
              <a:lnSpc>
                <a:spcPct val="100000"/>
              </a:lnSpc>
            </a:pPr>
            <a:r>
              <a:rPr b="0" lang="en-US" sz="2000" spc="-1" strike="noStrike">
                <a:latin typeface="Arial"/>
              </a:rPr>
              <a:t>a deep-seated feeling of aversion</a:t>
            </a:r>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sldImg"/>
          </p:nvPr>
        </p:nvSpPr>
        <p:spPr>
          <a:xfrm>
            <a:off x="1143000" y="685800"/>
            <a:ext cx="4571640" cy="3428640"/>
          </a:xfrm>
          <a:prstGeom prst="rect">
            <a:avLst/>
          </a:prstGeom>
        </p:spPr>
      </p:sp>
      <p:sp>
        <p:nvSpPr>
          <p:cNvPr id="385" name="PlaceHolder 2"/>
          <p:cNvSpPr>
            <a:spLocks noGrp="1"/>
          </p:cNvSpPr>
          <p:nvPr>
            <p:ph type="body"/>
          </p:nvPr>
        </p:nvSpPr>
        <p:spPr>
          <a:xfrm>
            <a:off x="685800" y="4343400"/>
            <a:ext cx="5486040" cy="4114440"/>
          </a:xfrm>
          <a:prstGeom prst="rect">
            <a:avLst/>
          </a:prstGeom>
        </p:spPr>
        <p:txBody>
          <a:bodyPr>
            <a:noAutofit/>
          </a:bodyPr>
          <a:p>
            <a:pPr marL="216000" indent="-216000">
              <a:lnSpc>
                <a:spcPct val="100000"/>
              </a:lnSpc>
            </a:pPr>
            <a:r>
              <a:rPr b="0" lang="en-US" sz="2000" spc="-1" strike="noStrike">
                <a:latin typeface="Arial"/>
              </a:rPr>
              <a:t>a deep-seated feeling of dislike; aversion</a:t>
            </a:r>
            <a:endParaRPr b="0" lang="en-US" sz="2000" spc="-1" strike="noStrike">
              <a:latin typeface="Arial"/>
            </a:endParaRPr>
          </a:p>
        </p:txBody>
      </p:sp>
      <p:sp>
        <p:nvSpPr>
          <p:cNvPr id="386" name="TextShape 3"/>
          <p:cNvSpPr txBox="1"/>
          <p:nvPr/>
        </p:nvSpPr>
        <p:spPr>
          <a:xfrm>
            <a:off x="3884760" y="8685360"/>
            <a:ext cx="2971440" cy="456840"/>
          </a:xfrm>
          <a:prstGeom prst="rect">
            <a:avLst/>
          </a:prstGeom>
          <a:noFill/>
          <a:ln>
            <a:noFill/>
          </a:ln>
        </p:spPr>
        <p:txBody>
          <a:bodyPr anchor="b">
            <a:noAutofit/>
          </a:bodyPr>
          <a:p>
            <a:pPr algn="r">
              <a:lnSpc>
                <a:spcPct val="100000"/>
              </a:lnSpc>
            </a:pPr>
            <a:fld id="{391EC74B-3CD6-449B-9B11-8975BEECCEC9}"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sldImg"/>
          </p:nvPr>
        </p:nvSpPr>
        <p:spPr>
          <a:xfrm>
            <a:off x="1143000" y="685800"/>
            <a:ext cx="4571640" cy="3428640"/>
          </a:xfrm>
          <a:prstGeom prst="rect">
            <a:avLst/>
          </a:prstGeom>
        </p:spPr>
      </p:sp>
      <p:sp>
        <p:nvSpPr>
          <p:cNvPr id="388"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389" name="TextShape 3"/>
          <p:cNvSpPr txBox="1"/>
          <p:nvPr/>
        </p:nvSpPr>
        <p:spPr>
          <a:xfrm>
            <a:off x="3884760" y="8685360"/>
            <a:ext cx="2971440" cy="456840"/>
          </a:xfrm>
          <a:prstGeom prst="rect">
            <a:avLst/>
          </a:prstGeom>
          <a:noFill/>
          <a:ln>
            <a:noFill/>
          </a:ln>
        </p:spPr>
        <p:txBody>
          <a:bodyPr anchor="b">
            <a:noAutofit/>
          </a:bodyPr>
          <a:p>
            <a:pPr algn="r">
              <a:lnSpc>
                <a:spcPct val="100000"/>
              </a:lnSpc>
            </a:pPr>
            <a:fld id="{A84ADB45-19D3-4CE8-B741-7C4624D373F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8"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9"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1"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4"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6"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1"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9"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3"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4"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8"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9"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0"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2"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4"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6"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7"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8"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0"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1"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3"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4"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5"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6"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8"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9"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0"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1"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2"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3"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1"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3"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5"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96"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1"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2"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4"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6"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8"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9"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0"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2"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3"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5"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6"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7"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8"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20"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1"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2"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3"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4"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5"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3" name="PlaceHolder 2"/>
          <p:cNvSpPr>
            <a:spLocks noGrp="1"/>
          </p:cNvSpPr>
          <p:nvPr>
            <p:ph type="subTitle"/>
          </p:nvPr>
        </p:nvSpPr>
        <p:spPr>
          <a:xfrm>
            <a:off x="457200" y="1600200"/>
            <a:ext cx="8229240" cy="45255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5"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7"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38"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42"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3"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4"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46"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7"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48"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2"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4"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5"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7"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8"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59"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0"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62"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3"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4"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5"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6"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7"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6"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7"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8"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2"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6"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2688480" y="1490400"/>
            <a:ext cx="3538440" cy="5323320"/>
          </a:xfrm>
          <a:prstGeom prst="rect">
            <a:avLst/>
          </a:prstGeom>
          <a:ln>
            <a:noFill/>
          </a:ln>
        </p:spPr>
      </p:pic>
      <p:sp>
        <p:nvSpPr>
          <p:cNvPr id="1"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a:t>
            </a:r>
            <a:r>
              <a:rPr b="0" lang="en-US" sz="4400" spc="-1" strike="noStrike">
                <a:solidFill>
                  <a:srgbClr val="000000"/>
                </a:solidFill>
                <a:latin typeface="Calibri"/>
              </a:rPr>
              <a:t>edit </a:t>
            </a:r>
            <a:r>
              <a:rPr b="0" lang="en-US" sz="4400" spc="-1" strike="noStrike">
                <a:solidFill>
                  <a:srgbClr val="000000"/>
                </a:solidFill>
                <a:latin typeface="Calibri"/>
              </a:rPr>
              <a:t>Master </a:t>
            </a:r>
            <a:r>
              <a:rPr b="0" lang="en-US" sz="4400" spc="-1" strike="noStrike">
                <a:solidFill>
                  <a:srgbClr val="000000"/>
                </a:solidFill>
                <a:latin typeface="Calibri"/>
              </a:rPr>
              <a:t>title </a:t>
            </a:r>
            <a:r>
              <a:rPr b="0" lang="en-US" sz="4400" spc="-1" strike="noStrike">
                <a:solidFill>
                  <a:srgbClr val="000000"/>
                </a:solidFill>
                <a:latin typeface="Calibri"/>
              </a:rPr>
              <a:t>style</a:t>
            </a:r>
            <a:endParaRPr b="0" lang="en-US" sz="4400" spc="-1" strike="noStrike">
              <a:solidFill>
                <a:srgbClr val="000000"/>
              </a:solidFill>
              <a:latin typeface="Calibri"/>
            </a:endParaRPr>
          </a:p>
        </p:txBody>
      </p:sp>
      <p:sp>
        <p:nvSpPr>
          <p:cNvPr id="2"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D04ADA73-3782-4EA5-BC12-99271749063E}" type="datetime">
              <a:rPr b="0" lang="en-US" sz="1200" spc="-1" strike="noStrike">
                <a:solidFill>
                  <a:srgbClr val="8b8b8b"/>
                </a:solidFill>
                <a:latin typeface="Calibri"/>
              </a:rPr>
              <a:t>2/23/20</a:t>
            </a:fld>
            <a:endParaRPr b="0" lang="en-US" sz="1200" spc="-1" strike="noStrike">
              <a:latin typeface="Times New Roman"/>
            </a:endParaRPr>
          </a:p>
        </p:txBody>
      </p:sp>
      <p:sp>
        <p:nvSpPr>
          <p:cNvPr id="3" name="PlaceHolder 3"/>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4"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3B96F06D-7A42-4747-A8A3-42C6808BEF0D}" type="slidenum">
              <a:rPr b="0" lang="en-US" sz="1200" spc="-1" strike="noStrike">
                <a:solidFill>
                  <a:srgbClr val="8b8b8b"/>
                </a:solidFill>
                <a:latin typeface="Calibri"/>
              </a:rPr>
              <a:t>42</a:t>
            </a:fld>
            <a:endParaRPr b="0" lang="en-US" sz="1200" spc="-1" strike="noStrike">
              <a:latin typeface="Times New Roman"/>
            </a:endParaRPr>
          </a:p>
        </p:txBody>
      </p:sp>
      <p:sp>
        <p:nvSpPr>
          <p:cNvPr id="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6" descr=""/>
          <p:cNvPicPr/>
          <p:nvPr/>
        </p:nvPicPr>
        <p:blipFill>
          <a:blip r:embed="rId2"/>
          <a:stretch/>
        </p:blipFill>
        <p:spPr>
          <a:xfrm>
            <a:off x="2688480" y="1490400"/>
            <a:ext cx="3538440" cy="5323320"/>
          </a:xfrm>
          <a:prstGeom prst="rect">
            <a:avLst/>
          </a:prstGeom>
          <a:ln>
            <a:noFill/>
          </a:ln>
        </p:spPr>
      </p:pic>
      <p:sp>
        <p:nvSpPr>
          <p:cNvPr id="43"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4"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0E860712-11C4-4732-AA89-EC74A11E31D5}" type="datetime">
              <a:rPr b="0" lang="en-US" sz="1200" spc="-1" strike="noStrike">
                <a:solidFill>
                  <a:srgbClr val="8b8b8b"/>
                </a:solidFill>
                <a:latin typeface="Calibri"/>
              </a:rPr>
              <a:t>2/23/20</a:t>
            </a:fld>
            <a:endParaRPr b="0" lang="en-US" sz="1200" spc="-1" strike="noStrike">
              <a:latin typeface="Times New Roman"/>
            </a:endParaRPr>
          </a:p>
        </p:txBody>
      </p:sp>
      <p:sp>
        <p:nvSpPr>
          <p:cNvPr id="45" name="PlaceHolder 3"/>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46"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0551CF44-3EFB-4538-8EE5-6897A5B3435D}" type="slidenum">
              <a:rPr b="0" lang="en-US" sz="1200" spc="-1" strike="noStrike">
                <a:solidFill>
                  <a:srgbClr val="8b8b8b"/>
                </a:solidFill>
                <a:latin typeface="Calibri"/>
              </a:rPr>
              <a:t>1</a:t>
            </a:fld>
            <a:endParaRPr b="0" lang="en-US" sz="1200" spc="-1" strike="noStrike">
              <a:latin typeface="Times New Roman"/>
            </a:endParaRPr>
          </a:p>
        </p:txBody>
      </p:sp>
      <p:sp>
        <p:nvSpPr>
          <p:cNvPr id="4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4" name="Picture 6" descr=""/>
          <p:cNvPicPr/>
          <p:nvPr/>
        </p:nvPicPr>
        <p:blipFill>
          <a:blip r:embed="rId2"/>
          <a:stretch/>
        </p:blipFill>
        <p:spPr>
          <a:xfrm>
            <a:off x="2688480" y="1490400"/>
            <a:ext cx="3538440" cy="5323320"/>
          </a:xfrm>
          <a:prstGeom prst="rect">
            <a:avLst/>
          </a:prstGeom>
          <a:ln>
            <a:noFill/>
          </a:ln>
        </p:spPr>
      </p:pic>
      <p:sp>
        <p:nvSpPr>
          <p:cNvPr id="85"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7DB40C8C-6572-405D-9F91-7D3063F1C7F8}" type="datetime">
              <a:rPr b="0" lang="en-US" sz="1200" spc="-1" strike="noStrike">
                <a:solidFill>
                  <a:srgbClr val="8b8b8b"/>
                </a:solidFill>
                <a:latin typeface="Calibri"/>
              </a:rPr>
              <a:t>2/23/20</a:t>
            </a:fld>
            <a:endParaRPr b="0" lang="en-US" sz="1200" spc="-1" strike="noStrike">
              <a:latin typeface="Times New Roman"/>
            </a:endParaRPr>
          </a:p>
        </p:txBody>
      </p:sp>
      <p:sp>
        <p:nvSpPr>
          <p:cNvPr id="86" name="PlaceHolder 2"/>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87"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D738004A-FCF7-43FE-88F1-B1D019519011}" type="slidenum">
              <a:rPr b="0" lang="en-US" sz="1200" spc="-1" strike="noStrike">
                <a:solidFill>
                  <a:srgbClr val="8b8b8b"/>
                </a:solidFill>
                <a:latin typeface="Calibri"/>
              </a:rPr>
              <a:t>&lt;number&gt;</a:t>
            </a:fld>
            <a:endParaRPr b="0" lang="en-US" sz="1200" spc="-1" strike="noStrike">
              <a:latin typeface="Times New Roman"/>
            </a:endParaRPr>
          </a:p>
        </p:txBody>
      </p:sp>
      <p:sp>
        <p:nvSpPr>
          <p:cNvPr id="88"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89"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6" name="Picture 6" descr=""/>
          <p:cNvPicPr/>
          <p:nvPr/>
        </p:nvPicPr>
        <p:blipFill>
          <a:blip r:embed="rId2"/>
          <a:stretch/>
        </p:blipFill>
        <p:spPr>
          <a:xfrm>
            <a:off x="2688480" y="1490400"/>
            <a:ext cx="3538440" cy="5323320"/>
          </a:xfrm>
          <a:prstGeom prst="rect">
            <a:avLst/>
          </a:prstGeom>
          <a:ln>
            <a:noFill/>
          </a:ln>
        </p:spPr>
      </p:pic>
      <p:sp>
        <p:nvSpPr>
          <p:cNvPr id="127"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128"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129"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F6B72BFC-6E71-4542-82CD-29790C18EC1E}" type="datetime">
              <a:rPr b="0" lang="en-US" sz="1200" spc="-1" strike="noStrike">
                <a:solidFill>
                  <a:srgbClr val="8b8b8b"/>
                </a:solidFill>
                <a:latin typeface="Calibri"/>
              </a:rPr>
              <a:t>2/23/20</a:t>
            </a:fld>
            <a:endParaRPr b="0" lang="en-US" sz="1200" spc="-1" strike="noStrike">
              <a:latin typeface="Times New Roman"/>
            </a:endParaRPr>
          </a:p>
        </p:txBody>
      </p:sp>
      <p:sp>
        <p:nvSpPr>
          <p:cNvPr id="130" name="PlaceHolder 4"/>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131"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9E7C50AC-53CE-41A0-8721-8B5D4E7622BF}"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www.ynetnews.com/articles/0,7340,L-3446326,00.html" TargetMode="External"/><Relationship Id="rId2" Type="http://schemas.openxmlformats.org/officeDocument/2006/relationships/slideLayout" Target="../slideLayouts/slideLayout37.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37.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37.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37.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7.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37.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hyperlink" Target="http://www.youtube.com/watch?v=6JW8rkBnxy8" TargetMode="External"/><Relationship Id="rId2" Type="http://schemas.openxmlformats.org/officeDocument/2006/relationships/hyperlink" Target="http://www.youtube.com/watch?v=6JW8rkBnxy8" TargetMode="External"/><Relationship Id="rId3" Type="http://schemas.openxmlformats.org/officeDocument/2006/relationships/hyperlink" Target="http://presstv.com/detail/227118.html" TargetMode="External"/><Relationship Id="rId4" Type="http://schemas.openxmlformats.org/officeDocument/2006/relationships/slideLayout" Target="../slideLayouts/slideLayout37.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slideLayout" Target="../slideLayouts/slideLayout37.xml"/><Relationship Id="rId9"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slideLayout" Target="../slideLayouts/slideLayout37.xml"/><Relationship Id="rId9"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slideLayout" Target="../slideLayouts/slideLayout14.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37.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6.gif"/><Relationship Id="rId2" Type="http://schemas.openxmlformats.org/officeDocument/2006/relationships/slideLayout" Target="../slideLayouts/slideLayout37.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gif"/><Relationship Id="rId6" Type="http://schemas.openxmlformats.org/officeDocument/2006/relationships/image" Target="../media/image42.png"/><Relationship Id="rId7" Type="http://schemas.openxmlformats.org/officeDocument/2006/relationships/image" Target="../media/image43.jpeg"/><Relationship Id="rId8" Type="http://schemas.openxmlformats.org/officeDocument/2006/relationships/slideLayout" Target="../slideLayouts/slideLayout37.xml"/><Relationship Id="rId9"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hyperlink" Target="http://www.youtube.com/watch?v=Xn_CPrCS8gs" TargetMode="External"/><Relationship Id="rId2" Type="http://schemas.openxmlformats.org/officeDocument/2006/relationships/hyperlink" Target="http://www.youtube.com/watch?v=Mcckhxt68oc" TargetMode="External"/><Relationship Id="rId3" Type="http://schemas.openxmlformats.org/officeDocument/2006/relationships/hyperlink" Target="http://www.youtube.com/watch?v=YPf0HxiJYb0" TargetMode="External"/><Relationship Id="rId4" Type="http://schemas.openxmlformats.org/officeDocument/2006/relationships/image" Target="../media/image46.jpeg"/><Relationship Id="rId5" Type="http://schemas.openxmlformats.org/officeDocument/2006/relationships/slideLayout" Target="../slideLayouts/slideLayout37.xml"/><Relationship Id="rId6"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slideLayout" Target="../slideLayouts/slideLayout37.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37.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37.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6553080" y="6356520"/>
            <a:ext cx="2133360" cy="364680"/>
          </a:xfrm>
          <a:prstGeom prst="rect">
            <a:avLst/>
          </a:prstGeom>
          <a:noFill/>
          <a:ln>
            <a:noFill/>
          </a:ln>
        </p:spPr>
        <p:txBody>
          <a:bodyPr anchor="ctr">
            <a:noAutofit/>
          </a:bodyPr>
          <a:p>
            <a:pPr algn="r">
              <a:lnSpc>
                <a:spcPct val="100000"/>
              </a:lnSpc>
            </a:pPr>
            <a:r>
              <a:rPr b="0" lang="en-US" sz="1200" spc="-1" strike="noStrike">
                <a:solidFill>
                  <a:srgbClr val="8b8b8b"/>
                </a:solidFill>
                <a:latin typeface="Calibri"/>
              </a:rPr>
              <a:t>1-</a:t>
            </a:r>
            <a:fld id="{D074D9F8-7E7F-43C9-A3D0-B432549726E2}" type="slidenum">
              <a:rPr b="0" lang="en-US" sz="1200" spc="-1" strike="noStrike">
                <a:solidFill>
                  <a:srgbClr val="8b8b8b"/>
                </a:solidFill>
                <a:latin typeface="Calibri"/>
              </a:rPr>
              <a:t>&lt;number&gt;</a:t>
            </a:fld>
            <a:endParaRPr b="0" lang="en-US" sz="1200" spc="-1" strike="noStrike">
              <a:latin typeface="Times New Roman"/>
            </a:endParaRPr>
          </a:p>
        </p:txBody>
      </p:sp>
      <p:sp>
        <p:nvSpPr>
          <p:cNvPr id="175" name="CustomShape 2"/>
          <p:cNvSpPr/>
          <p:nvPr/>
        </p:nvSpPr>
        <p:spPr>
          <a:xfrm>
            <a:off x="0" y="0"/>
            <a:ext cx="2971440" cy="3047760"/>
          </a:xfrm>
          <a:prstGeom prst="rect">
            <a:avLst/>
          </a:prstGeom>
          <a:solidFill>
            <a:srgbClr val="ff9900"/>
          </a:solidFill>
          <a:ln w="12600">
            <a:noFill/>
          </a:ln>
        </p:spPr>
        <p:style>
          <a:lnRef idx="0"/>
          <a:fillRef idx="0"/>
          <a:effectRef idx="0"/>
          <a:fontRef idx="minor"/>
        </p:style>
      </p:sp>
      <p:sp>
        <p:nvSpPr>
          <p:cNvPr id="176" name="CustomShape 3"/>
          <p:cNvSpPr/>
          <p:nvPr/>
        </p:nvSpPr>
        <p:spPr>
          <a:xfrm>
            <a:off x="8839080" y="0"/>
            <a:ext cx="304560" cy="6857640"/>
          </a:xfrm>
          <a:prstGeom prst="rect">
            <a:avLst/>
          </a:prstGeom>
          <a:solidFill>
            <a:srgbClr val="3366ff"/>
          </a:solidFill>
          <a:ln w="12600">
            <a:solidFill>
              <a:srgbClr val="0000ff"/>
            </a:solidFill>
            <a:miter/>
          </a:ln>
        </p:spPr>
        <p:style>
          <a:lnRef idx="0"/>
          <a:fillRef idx="0"/>
          <a:effectRef idx="0"/>
          <a:fontRef idx="minor"/>
        </p:style>
      </p:sp>
      <p:sp>
        <p:nvSpPr>
          <p:cNvPr id="177" name="CustomShape 4"/>
          <p:cNvSpPr/>
          <p:nvPr/>
        </p:nvSpPr>
        <p:spPr>
          <a:xfrm>
            <a:off x="622440" y="533520"/>
            <a:ext cx="2133360" cy="2041200"/>
          </a:xfrm>
          <a:prstGeom prst="rect">
            <a:avLst/>
          </a:prstGeom>
          <a:noFill/>
          <a:ln w="12600">
            <a:noFill/>
          </a:ln>
        </p:spPr>
        <p:style>
          <a:lnRef idx="0"/>
          <a:fillRef idx="0"/>
          <a:effectRef idx="0"/>
          <a:fontRef idx="minor"/>
        </p:style>
        <p:txBody>
          <a:bodyPr lIns="90000" rIns="90000" tIns="45000" bIns="45000">
            <a:spAutoFit/>
          </a:bodyPr>
          <a:p>
            <a:pPr algn="ctr">
              <a:lnSpc>
                <a:spcPct val="100000"/>
              </a:lnSpc>
              <a:spcBef>
                <a:spcPts val="6401"/>
              </a:spcBef>
            </a:pPr>
            <a:r>
              <a:rPr b="0" lang="en-US" sz="12800" spc="-1" strike="noStrike">
                <a:solidFill>
                  <a:srgbClr val="cc3300"/>
                </a:solidFill>
                <a:latin typeface="Arial"/>
              </a:rPr>
              <a:t>5</a:t>
            </a:r>
            <a:endParaRPr b="0" lang="en-US" sz="12800" spc="-1" strike="noStrike">
              <a:latin typeface="Arial"/>
            </a:endParaRPr>
          </a:p>
        </p:txBody>
      </p:sp>
      <p:sp>
        <p:nvSpPr>
          <p:cNvPr id="178" name="CustomShape 5"/>
          <p:cNvSpPr/>
          <p:nvPr/>
        </p:nvSpPr>
        <p:spPr>
          <a:xfrm>
            <a:off x="247680" y="1066680"/>
            <a:ext cx="8515080" cy="4936680"/>
          </a:xfrm>
          <a:prstGeom prst="rect">
            <a:avLst/>
          </a:prstGeom>
          <a:noFill/>
          <a:ln w="12600">
            <a:noFill/>
          </a:ln>
        </p:spPr>
        <p:style>
          <a:lnRef idx="0"/>
          <a:fillRef idx="0"/>
          <a:effectRef idx="0"/>
          <a:fontRef idx="minor"/>
        </p:style>
        <p:txBody>
          <a:bodyPr lIns="90000" rIns="90000" tIns="45000" bIns="45000">
            <a:spAutoFit/>
          </a:bodyPr>
          <a:p>
            <a:pPr algn="ctr">
              <a:lnSpc>
                <a:spcPct val="100000"/>
              </a:lnSpc>
            </a:pPr>
            <a:r>
              <a:rPr b="0" lang="en-US" sz="3600" spc="-1" strike="noStrike">
                <a:solidFill>
                  <a:srgbClr val="ff3300"/>
                </a:solidFill>
                <a:latin typeface="Arial"/>
              </a:rPr>
              <a:t>	</a:t>
            </a:r>
            <a:r>
              <a:rPr b="0" lang="en-US" sz="3600" spc="-1" strike="noStrike">
                <a:solidFill>
                  <a:srgbClr val="ff3300"/>
                </a:solidFill>
                <a:latin typeface="Arial"/>
              </a:rPr>
              <a:t>	</a:t>
            </a:r>
            <a:r>
              <a:rPr b="0" lang="en-US" sz="5400" spc="-1" strike="noStrike">
                <a:solidFill>
                  <a:srgbClr val="cc3300"/>
                </a:solidFill>
                <a:latin typeface="Arial"/>
              </a:rPr>
              <a:t>Week Five</a:t>
            </a:r>
            <a:endParaRPr b="0" lang="en-US" sz="5400" spc="-1" strike="noStrike">
              <a:latin typeface="Arial"/>
            </a:endParaRPr>
          </a:p>
          <a:p>
            <a:pPr algn="ctr">
              <a:lnSpc>
                <a:spcPct val="100000"/>
              </a:lnSpc>
            </a:pPr>
            <a:endParaRPr b="0" lang="en-US" sz="5400" spc="-1" strike="noStrike">
              <a:latin typeface="Arial"/>
            </a:endParaRPr>
          </a:p>
          <a:p>
            <a:pPr algn="ctr">
              <a:lnSpc>
                <a:spcPct val="100000"/>
              </a:lnSpc>
            </a:pPr>
            <a:endParaRPr b="0" lang="en-US" sz="5400" spc="-1" strike="noStrike">
              <a:latin typeface="Arial"/>
            </a:endParaRPr>
          </a:p>
          <a:p>
            <a:pPr algn="ctr">
              <a:lnSpc>
                <a:spcPct val="100000"/>
              </a:lnSpc>
            </a:pPr>
            <a:endParaRPr b="0" lang="en-US" sz="5400" spc="-1" strike="noStrike">
              <a:latin typeface="Arial"/>
            </a:endParaRPr>
          </a:p>
          <a:p>
            <a:pPr algn="ctr">
              <a:lnSpc>
                <a:spcPct val="100000"/>
              </a:lnSpc>
            </a:pPr>
            <a:r>
              <a:rPr b="0" lang="en-US" sz="3600" spc="-1" strike="noStrike">
                <a:solidFill>
                  <a:srgbClr val="000000"/>
                </a:solidFill>
                <a:latin typeface="Calibri"/>
                <a:ea typeface="Arial"/>
              </a:rPr>
              <a:t>Foreign consumer predispositions:</a:t>
            </a:r>
            <a:br/>
            <a:r>
              <a:rPr b="0" lang="en-US" sz="3600" spc="-1" strike="noStrike">
                <a:solidFill>
                  <a:srgbClr val="000000"/>
                </a:solidFill>
                <a:latin typeface="Calibri"/>
                <a:ea typeface="Arial"/>
              </a:rPr>
              <a:t>Consumer Animosity and Affinity </a:t>
            </a:r>
            <a:endParaRPr b="0" lang="en-US" sz="3600" spc="-1" strike="noStrike">
              <a:latin typeface="Arial"/>
            </a:endParaRPr>
          </a:p>
          <a:p>
            <a:pPr algn="ctr">
              <a:lnSpc>
                <a:spcPct val="100000"/>
              </a:lnSpc>
            </a:pPr>
            <a:endParaRPr b="0" lang="en-US" sz="3600" spc="-1" strike="noStrike">
              <a:latin typeface="Arial"/>
            </a:endParaRPr>
          </a:p>
          <a:p>
            <a:pPr algn="ctr">
              <a:lnSpc>
                <a:spcPct val="100000"/>
              </a:lnSpc>
            </a:pPr>
            <a:endParaRPr b="0" lang="en-US" sz="3600" spc="-1" strike="noStrike">
              <a:latin typeface="Arial"/>
            </a:endParaRPr>
          </a:p>
          <a:p>
            <a:pPr algn="ctr">
              <a:lnSpc>
                <a:spcPct val="100000"/>
              </a:lnSpc>
            </a:pP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rmAutofit/>
          </a:bodyPr>
          <a:p>
            <a:pPr algn="ctr">
              <a:lnSpc>
                <a:spcPct val="100000"/>
              </a:lnSpc>
            </a:pPr>
            <a:r>
              <a:rPr b="0" lang="en-US" sz="3200" spc="-1" strike="noStrike">
                <a:solidFill>
                  <a:srgbClr val="000000"/>
                </a:solidFill>
                <a:latin typeface="Calibri"/>
              </a:rPr>
              <a:t>Animosity is not related to product judgement</a:t>
            </a:r>
            <a:endParaRPr b="0" lang="en-US" sz="3200" spc="-1" strike="noStrike">
              <a:solidFill>
                <a:srgbClr val="000000"/>
              </a:solidFill>
              <a:latin typeface="Calibri"/>
            </a:endParaRPr>
          </a:p>
        </p:txBody>
      </p:sp>
      <p:sp>
        <p:nvSpPr>
          <p:cNvPr id="202" name="TextShape 2"/>
          <p:cNvSpPr txBox="1"/>
          <p:nvPr/>
        </p:nvSpPr>
        <p:spPr>
          <a:xfrm>
            <a:off x="457200" y="1600200"/>
            <a:ext cx="8229240" cy="4525560"/>
          </a:xfrm>
          <a:prstGeom prst="rect">
            <a:avLst/>
          </a:prstGeom>
          <a:noFill/>
          <a:ln>
            <a:noFill/>
          </a:ln>
        </p:spPr>
        <p:txBody>
          <a:bodyPr>
            <a:normAutofit fontScale="69000"/>
          </a:bodyPr>
          <a:p>
            <a:pPr marL="343080" indent="-342720" algn="just">
              <a:lnSpc>
                <a:spcPct val="100000"/>
              </a:lnSpc>
              <a:spcBef>
                <a:spcPts val="641"/>
              </a:spcBef>
              <a:buClr>
                <a:srgbClr val="000000"/>
              </a:buClr>
              <a:buFont typeface="Arial"/>
              <a:buChar char="•"/>
            </a:pPr>
            <a:r>
              <a:rPr b="0" lang="en-US" sz="3200" spc="-1" strike="noStrike">
                <a:solidFill>
                  <a:srgbClr val="000000"/>
                </a:solidFill>
                <a:latin typeface="Calibri"/>
              </a:rPr>
              <a:t>For those high in animosity, it is not product perceptions that lead to a reluctance to purchase goods from the target country;</a:t>
            </a:r>
            <a:endParaRPr b="0" lang="en-US" sz="3200" spc="-1" strike="noStrike">
              <a:solidFill>
                <a:srgbClr val="000000"/>
              </a:solidFill>
              <a:latin typeface="Calibri"/>
            </a:endParaRPr>
          </a:p>
          <a:p>
            <a:pPr lvl="1" marL="743040" indent="-285480" algn="just">
              <a:lnSpc>
                <a:spcPct val="100000"/>
              </a:lnSpc>
              <a:spcBef>
                <a:spcPts val="561"/>
              </a:spcBef>
              <a:buClr>
                <a:srgbClr val="ff0000"/>
              </a:buClr>
              <a:buFont typeface="Arial"/>
              <a:buChar char="–"/>
            </a:pPr>
            <a:r>
              <a:rPr b="0" lang="en-US" sz="2800" spc="-1" strike="noStrike">
                <a:solidFill>
                  <a:srgbClr val="ff0000"/>
                </a:solidFill>
                <a:latin typeface="Calibri"/>
              </a:rPr>
              <a:t>it is hostility toward that target</a:t>
            </a:r>
            <a:r>
              <a:rPr b="0" lang="en-US" sz="2800" spc="-1" strike="noStrike">
                <a:solidFill>
                  <a:srgbClr val="000000"/>
                </a:solidFill>
                <a:latin typeface="Calibri"/>
              </a:rPr>
              <a:t>. </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gn="just">
              <a:lnSpc>
                <a:spcPct val="100000"/>
              </a:lnSpc>
              <a:spcBef>
                <a:spcPts val="641"/>
              </a:spcBef>
              <a:buClr>
                <a:srgbClr val="000000"/>
              </a:buClr>
              <a:buFont typeface="Arial"/>
              <a:buChar char="•"/>
            </a:pPr>
            <a:r>
              <a:rPr b="0" lang="en-US" sz="3200" spc="-1" strike="noStrike">
                <a:solidFill>
                  <a:srgbClr val="000000"/>
                </a:solidFill>
                <a:latin typeface="Calibri"/>
              </a:rPr>
              <a:t>Apparently, consumers are </a:t>
            </a:r>
            <a:r>
              <a:rPr b="0" lang="en-US" sz="3200" spc="-1" strike="noStrike">
                <a:solidFill>
                  <a:srgbClr val="00b0f0"/>
                </a:solidFill>
                <a:latin typeface="Calibri"/>
              </a:rPr>
              <a:t>able to acknowledge the quality of goods </a:t>
            </a:r>
            <a:r>
              <a:rPr b="0" lang="en-US" sz="3200" spc="-1" strike="noStrike">
                <a:solidFill>
                  <a:srgbClr val="000000"/>
                </a:solidFill>
                <a:latin typeface="Calibri"/>
              </a:rPr>
              <a:t>from a target country while </a:t>
            </a:r>
            <a:r>
              <a:rPr b="0" lang="en-US" sz="3200" spc="-1" strike="noStrike">
                <a:solidFill>
                  <a:srgbClr val="00b0f0"/>
                </a:solidFill>
                <a:latin typeface="Calibri"/>
              </a:rPr>
              <a:t>expressing hostility toward and a marketplace aversion to products from that country</a:t>
            </a:r>
            <a:endParaRPr b="0" lang="en-US" sz="3200" spc="-1" strike="noStrike">
              <a:solidFill>
                <a:srgbClr val="000000"/>
              </a:solidFill>
              <a:latin typeface="Calibri"/>
            </a:endParaRPr>
          </a:p>
          <a:p>
            <a:pPr marL="343080" indent="-342720" algn="just">
              <a:lnSpc>
                <a:spcPct val="100000"/>
              </a:lnSpc>
              <a:spcBef>
                <a:spcPts val="641"/>
              </a:spcBef>
              <a:buClr>
                <a:srgbClr val="000000"/>
              </a:buClr>
              <a:buFont typeface="Arial"/>
              <a:buChar char="•"/>
            </a:pPr>
            <a:r>
              <a:rPr b="0" lang="en-US" sz="3200" spc="-1" strike="noStrike">
                <a:solidFill>
                  <a:srgbClr val="000000"/>
                </a:solidFill>
                <a:latin typeface="Calibri"/>
              </a:rPr>
              <a:t>Japanese goods were viewed quite positively by Chinese consumers,</a:t>
            </a:r>
            <a:endParaRPr b="0" lang="en-US" sz="3200" spc="-1" strike="noStrike">
              <a:solidFill>
                <a:srgbClr val="000000"/>
              </a:solidFill>
              <a:latin typeface="Calibri"/>
            </a:endParaRPr>
          </a:p>
          <a:p>
            <a:pPr lvl="1" marL="743040" indent="-285480" algn="just">
              <a:lnSpc>
                <a:spcPct val="100000"/>
              </a:lnSpc>
              <a:spcBef>
                <a:spcPts val="561"/>
              </a:spcBef>
              <a:buClr>
                <a:srgbClr val="000000"/>
              </a:buClr>
              <a:buFont typeface="Arial"/>
              <a:buChar char="–"/>
            </a:pPr>
            <a:r>
              <a:rPr b="0" lang="en-US" sz="2800" spc="-1" strike="noStrike">
                <a:solidFill>
                  <a:srgbClr val="000000"/>
                </a:solidFill>
                <a:latin typeface="Calibri"/>
              </a:rPr>
              <a:t>regardless of the consumers' level of animosity</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rmAutofit fontScale="90000"/>
          </a:bodyPr>
          <a:p>
            <a:pPr algn="ctr">
              <a:lnSpc>
                <a:spcPct val="100000"/>
              </a:lnSpc>
            </a:pPr>
            <a:r>
              <a:rPr b="0" lang="en-US" sz="4400" spc="-1" strike="noStrike">
                <a:solidFill>
                  <a:srgbClr val="000000"/>
                </a:solidFill>
                <a:latin typeface="Calibri"/>
              </a:rPr>
              <a:t>Consumer animosity and product judgement</a:t>
            </a:r>
            <a:endParaRPr b="0" lang="en-US" sz="4400" spc="-1" strike="noStrike">
              <a:solidFill>
                <a:srgbClr val="000000"/>
              </a:solidFill>
              <a:latin typeface="Calibri"/>
            </a:endParaRPr>
          </a:p>
        </p:txBody>
      </p:sp>
      <p:sp>
        <p:nvSpPr>
          <p:cNvPr id="204" name="TextShape 2"/>
          <p:cNvSpPr txBox="1"/>
          <p:nvPr/>
        </p:nvSpPr>
        <p:spPr>
          <a:xfrm>
            <a:off x="457200" y="1600200"/>
            <a:ext cx="8229240" cy="4525560"/>
          </a:xfrm>
          <a:prstGeom prst="rect">
            <a:avLst/>
          </a:prstGeom>
          <a:noFill/>
          <a:ln>
            <a:noFill/>
          </a:ln>
        </p:spPr>
        <p:txBody>
          <a:bodyPr>
            <a:normAutofit fontScale="44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It is possible, that a product's origin (signalled by place of manufacture and/or brand name) will affect consumers‘ buying decisions directly and </a:t>
            </a:r>
            <a:r>
              <a:rPr b="0" lang="en-US" sz="3200" spc="-1" strike="noStrike">
                <a:solidFill>
                  <a:srgbClr val="ff0000"/>
                </a:solidFill>
                <a:latin typeface="Calibri"/>
              </a:rPr>
              <a:t>independently of product judgments. </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For example, Israelis may perceive German cars to be of high quality.</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Jewish history does not make consumers blind to the fact that German cars can be high-end, high-quality products. </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However, if asked if they would purchase a German car the answer may still be negative</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u="sng">
                <a:solidFill>
                  <a:srgbClr val="0000ff"/>
                </a:solidFill>
                <a:uFillTx/>
                <a:latin typeface="Calibri"/>
                <a:hlinkClick r:id="rId1"/>
              </a:rPr>
              <a:t>http://www.ynetnews.com/articles/0,7340,L-3446326,00.html</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nSpc>
                <a:spcPct val="100000"/>
              </a:lnSpc>
              <a:spcBef>
                <a:spcPts val="641"/>
              </a:spcBef>
              <a:buClr>
                <a:srgbClr val="ff0000"/>
              </a:buClr>
              <a:buFont typeface="Arial"/>
              <a:buChar char="•"/>
            </a:pPr>
            <a:r>
              <a:rPr b="1" lang="en-US" sz="3200" spc="-1" strike="noStrike">
                <a:solidFill>
                  <a:srgbClr val="ff0000"/>
                </a:solidFill>
                <a:latin typeface="Calibri"/>
              </a:rPr>
              <a:t>The important thing about consumer animosity is that it is completely divorced from considerations of product quality.</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The past and the present matters</a:t>
            </a:r>
            <a:endParaRPr b="0" lang="en-US" sz="4400" spc="-1" strike="noStrike">
              <a:solidFill>
                <a:srgbClr val="000000"/>
              </a:solidFill>
              <a:latin typeface="Calibri"/>
            </a:endParaRPr>
          </a:p>
        </p:txBody>
      </p:sp>
      <p:sp>
        <p:nvSpPr>
          <p:cNvPr id="206"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A country’s militaristic past can </a:t>
            </a:r>
            <a:r>
              <a:rPr b="0" lang="en-US" sz="2800" spc="-1" strike="noStrike">
                <a:solidFill>
                  <a:srgbClr val="00b0f0"/>
                </a:solidFill>
                <a:latin typeface="Calibri"/>
              </a:rPr>
              <a:t>haunt companies </a:t>
            </a:r>
            <a:r>
              <a:rPr b="0" lang="en-US" sz="2800" spc="-1" strike="noStrike">
                <a:solidFill>
                  <a:srgbClr val="000000"/>
                </a:solidFill>
                <a:latin typeface="Calibri"/>
              </a:rPr>
              <a:t>for many years after the peace treaty has been signed</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A government’s current policies can upset the best-laid plans for penetrating new markets.</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Marketing managers in the global economy can’t </a:t>
            </a:r>
            <a:r>
              <a:rPr b="0" lang="en-US" sz="2800" spc="-1" strike="noStrike">
                <a:solidFill>
                  <a:srgbClr val="00b0f0"/>
                </a:solidFill>
                <a:latin typeface="Calibri"/>
              </a:rPr>
              <a:t>focus ‘myopically’ on traditional rules of branding</a:t>
            </a:r>
            <a:r>
              <a:rPr b="0" lang="en-US" sz="2800" spc="-1" strike="noStrike">
                <a:solidFill>
                  <a:srgbClr val="000000"/>
                </a:solidFill>
                <a:latin typeface="Calibri"/>
              </a:rPr>
              <a:t>, even when their products are superior. </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They also need to remember the lessons of history.</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Implications of animosity</a:t>
            </a:r>
            <a:endParaRPr b="0" lang="en-US" sz="4400" spc="-1" strike="noStrike">
              <a:solidFill>
                <a:srgbClr val="000000"/>
              </a:solidFill>
              <a:latin typeface="Calibri"/>
            </a:endParaRPr>
          </a:p>
        </p:txBody>
      </p:sp>
      <p:sp>
        <p:nvSpPr>
          <p:cNvPr id="208" name="TextShape 2"/>
          <p:cNvSpPr txBox="1"/>
          <p:nvPr/>
        </p:nvSpPr>
        <p:spPr>
          <a:xfrm>
            <a:off x="457200" y="1600200"/>
            <a:ext cx="8229240" cy="4525560"/>
          </a:xfrm>
          <a:prstGeom prst="rect">
            <a:avLst/>
          </a:prstGeom>
          <a:noFill/>
          <a:ln>
            <a:noFill/>
          </a:ln>
        </p:spPr>
        <p:txBody>
          <a:bodyPr>
            <a:normAutofit fontScale="83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Exporting firms associated with a country whose military, economic, or political histories are enduring and controversial (e.g., Japan, Germany, Russia, the United States, Israel, France, Great Britain) should consider administering research surveys that measure levels of animosity in select target markets.</a:t>
            </a:r>
            <a:br/>
            <a:r>
              <a:rPr b="0" lang="en-US" sz="3200" spc="-1" strike="noStrike">
                <a:solidFill>
                  <a:srgbClr val="000000"/>
                </a:solidFill>
                <a:latin typeface="Calibri"/>
              </a:rPr>
              <a:t> </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Does this apply to Kuwait firms? </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Are the there any countries </a:t>
            </a:r>
            <a:endParaRPr b="0" lang="en-US" sz="2800" spc="-1" strike="noStrike">
              <a:solidFill>
                <a:srgbClr val="000000"/>
              </a:solidFill>
              <a:latin typeface="Calibri"/>
            </a:endParaRPr>
          </a:p>
          <a:p>
            <a:pPr marL="743040" indent="-285480">
              <a:lnSpc>
                <a:spcPct val="100000"/>
              </a:lnSpc>
              <a:spcBef>
                <a:spcPts val="561"/>
              </a:spcBef>
            </a:pPr>
            <a:r>
              <a:rPr b="0" lang="en-US" sz="2800" spc="-1" strike="noStrike">
                <a:solidFill>
                  <a:srgbClr val="000000"/>
                </a:solidFill>
                <a:latin typeface="Calibri"/>
              </a:rPr>
              <a:t>	</a:t>
            </a:r>
            <a:r>
              <a:rPr b="0" lang="en-US" sz="2800" spc="-1" strike="noStrike">
                <a:solidFill>
                  <a:srgbClr val="000000"/>
                </a:solidFill>
                <a:latin typeface="Calibri"/>
              </a:rPr>
              <a:t>that may have animosity </a:t>
            </a:r>
            <a:endParaRPr b="0" lang="en-US" sz="2800" spc="-1" strike="noStrike">
              <a:solidFill>
                <a:srgbClr val="000000"/>
              </a:solidFill>
              <a:latin typeface="Calibri"/>
            </a:endParaRPr>
          </a:p>
          <a:p>
            <a:pPr marL="743040" indent="-285480">
              <a:lnSpc>
                <a:spcPct val="100000"/>
              </a:lnSpc>
              <a:spcBef>
                <a:spcPts val="561"/>
              </a:spcBef>
            </a:pPr>
            <a:r>
              <a:rPr b="0" lang="en-US" sz="2800" spc="-1" strike="noStrike">
                <a:solidFill>
                  <a:srgbClr val="000000"/>
                </a:solidFill>
                <a:latin typeface="Calibri"/>
              </a:rPr>
              <a:t>	</a:t>
            </a:r>
            <a:r>
              <a:rPr b="0" lang="en-US" sz="2800" spc="-1" strike="noStrike">
                <a:solidFill>
                  <a:srgbClr val="000000"/>
                </a:solidFill>
                <a:latin typeface="Calibri"/>
              </a:rPr>
              <a:t>towards Kuwait products?</a:t>
            </a:r>
            <a:endParaRPr b="0" lang="en-US" sz="2800" spc="-1" strike="noStrike">
              <a:solidFill>
                <a:srgbClr val="000000"/>
              </a:solidFill>
              <a:latin typeface="Calibri"/>
            </a:endParaRPr>
          </a:p>
        </p:txBody>
      </p:sp>
      <p:sp>
        <p:nvSpPr>
          <p:cNvPr id="209" name="TextShape 3"/>
          <p:cNvSpPr txBox="1"/>
          <p:nvPr/>
        </p:nvSpPr>
        <p:spPr>
          <a:xfrm>
            <a:off x="7010280" y="6356520"/>
            <a:ext cx="2133360" cy="364680"/>
          </a:xfrm>
          <a:prstGeom prst="rect">
            <a:avLst/>
          </a:prstGeom>
          <a:noFill/>
          <a:ln>
            <a:noFill/>
          </a:ln>
        </p:spPr>
        <p:txBody>
          <a:bodyPr anchor="ctr">
            <a:noAutofit/>
          </a:bodyPr>
          <a:p>
            <a:pPr algn="r">
              <a:lnSpc>
                <a:spcPct val="100000"/>
              </a:lnSpc>
            </a:pPr>
            <a:fld id="{87FC4413-DC8A-485C-9FC0-B70693E420E2}" type="slidenum">
              <a:rPr b="0" lang="en-US" sz="1200" spc="-1" strike="noStrike">
                <a:solidFill>
                  <a:srgbClr val="8b8b8b"/>
                </a:solidFill>
                <a:latin typeface="Calibri"/>
              </a:rPr>
              <a:t>&lt;number&gt;</a:t>
            </a:fld>
            <a:endParaRPr b="0" lang="en-US" sz="1200" spc="-1" strike="noStrike">
              <a:latin typeface="Times New Roman"/>
            </a:endParaRPr>
          </a:p>
        </p:txBody>
      </p:sp>
      <p:pic>
        <p:nvPicPr>
          <p:cNvPr id="210" name="Picture 2" descr=""/>
          <p:cNvPicPr/>
          <p:nvPr/>
        </p:nvPicPr>
        <p:blipFill>
          <a:blip r:embed="rId1"/>
          <a:stretch/>
        </p:blipFill>
        <p:spPr>
          <a:xfrm>
            <a:off x="5718240" y="4354560"/>
            <a:ext cx="3425400" cy="25030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Implications of animosity</a:t>
            </a:r>
            <a:endParaRPr b="0" lang="en-US" sz="4400" spc="-1" strike="noStrike">
              <a:solidFill>
                <a:srgbClr val="000000"/>
              </a:solidFill>
              <a:latin typeface="Calibri"/>
            </a:endParaRPr>
          </a:p>
        </p:txBody>
      </p:sp>
      <p:sp>
        <p:nvSpPr>
          <p:cNvPr id="212" name="TextShape 2"/>
          <p:cNvSpPr txBox="1"/>
          <p:nvPr/>
        </p:nvSpPr>
        <p:spPr>
          <a:xfrm>
            <a:off x="457200" y="1600200"/>
            <a:ext cx="8229240" cy="3844800"/>
          </a:xfrm>
          <a:prstGeom prst="rect">
            <a:avLst/>
          </a:prstGeom>
          <a:noFill/>
          <a:ln>
            <a:noFill/>
          </a:ln>
        </p:spPr>
        <p:txBody>
          <a:bodyPr>
            <a:no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When high levels of animosity can be detected;</a:t>
            </a:r>
            <a:endParaRPr b="0" lang="en-US" sz="2800" spc="-1" strike="noStrike">
              <a:solidFill>
                <a:srgbClr val="000000"/>
              </a:solidFill>
              <a:latin typeface="Calibri"/>
            </a:endParaRPr>
          </a:p>
          <a:p>
            <a:pPr>
              <a:lnSpc>
                <a:spcPct val="100000"/>
              </a:lnSpc>
              <a:spcBef>
                <a:spcPts val="561"/>
              </a:spcBef>
            </a:pP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Downplay promotion of the "Made in ..." aspect of the product and use brand names that are not obviously associated with the target country</a:t>
            </a:r>
            <a:endParaRPr b="0" lang="en-US" sz="2800" spc="-1" strike="noStrike">
              <a:solidFill>
                <a:srgbClr val="000000"/>
              </a:solidFill>
              <a:latin typeface="Calibri"/>
            </a:endParaRPr>
          </a:p>
        </p:txBody>
      </p:sp>
      <p:pic>
        <p:nvPicPr>
          <p:cNvPr id="213" name="Picture 2" descr=""/>
          <p:cNvPicPr/>
          <p:nvPr/>
        </p:nvPicPr>
        <p:blipFill>
          <a:blip r:embed="rId1"/>
          <a:stretch/>
        </p:blipFill>
        <p:spPr>
          <a:xfrm>
            <a:off x="5104440" y="4234680"/>
            <a:ext cx="3787920" cy="2622960"/>
          </a:xfrm>
          <a:prstGeom prst="rect">
            <a:avLst/>
          </a:prstGeom>
          <a:ln>
            <a:noFill/>
          </a:ln>
        </p:spPr>
      </p:pic>
      <p:pic>
        <p:nvPicPr>
          <p:cNvPr id="214" name="Picture 4" descr=""/>
          <p:cNvPicPr/>
          <p:nvPr/>
        </p:nvPicPr>
        <p:blipFill>
          <a:blip r:embed="rId2"/>
          <a:stretch/>
        </p:blipFill>
        <p:spPr>
          <a:xfrm>
            <a:off x="582480" y="4476600"/>
            <a:ext cx="4037040" cy="226836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Implications of animosity (retail)</a:t>
            </a:r>
            <a:endParaRPr b="0" lang="en-US" sz="4400" spc="-1" strike="noStrike">
              <a:solidFill>
                <a:srgbClr val="000000"/>
              </a:solidFill>
              <a:latin typeface="Calibri"/>
            </a:endParaRPr>
          </a:p>
        </p:txBody>
      </p:sp>
      <p:sp>
        <p:nvSpPr>
          <p:cNvPr id="216"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When sourcing abroad, retailers will benefit by identifying the levels of animosity exhibited toward particular foreign suppliers.</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This will enable the firm's buying centre to concentrate on purchasing goods from producer nations that do not engender animosity from its customers</a:t>
            </a:r>
            <a:endParaRPr b="0" lang="en-US" sz="2800" spc="-1" strike="noStrike">
              <a:solidFill>
                <a:srgbClr val="000000"/>
              </a:solidFill>
              <a:latin typeface="Calibri"/>
            </a:endParaRPr>
          </a:p>
        </p:txBody>
      </p:sp>
      <p:sp>
        <p:nvSpPr>
          <p:cNvPr id="217" name="TextShape 3"/>
          <p:cNvSpPr txBox="1"/>
          <p:nvPr/>
        </p:nvSpPr>
        <p:spPr>
          <a:xfrm>
            <a:off x="7010280" y="6356520"/>
            <a:ext cx="2133360" cy="364680"/>
          </a:xfrm>
          <a:prstGeom prst="rect">
            <a:avLst/>
          </a:prstGeom>
          <a:noFill/>
          <a:ln>
            <a:noFill/>
          </a:ln>
        </p:spPr>
        <p:txBody>
          <a:bodyPr anchor="ctr">
            <a:noAutofit/>
          </a:bodyPr>
          <a:p>
            <a:pPr algn="r">
              <a:lnSpc>
                <a:spcPct val="100000"/>
              </a:lnSpc>
            </a:pPr>
            <a:fld id="{AE041082-5A97-4F21-8289-7A07006BABEB}" type="slidenum">
              <a:rPr b="0" lang="en-US" sz="1200" spc="-1" strike="noStrike">
                <a:solidFill>
                  <a:srgbClr val="8b8b8b"/>
                </a:solidFill>
                <a:latin typeface="Calibri"/>
              </a:rPr>
              <a:t>&lt;number&gt;</a:t>
            </a:fld>
            <a:endParaRPr b="0" lang="en-US" sz="1200" spc="-1" strike="noStrike">
              <a:latin typeface="Times New Roman"/>
            </a:endParaRPr>
          </a:p>
        </p:txBody>
      </p:sp>
      <p:pic>
        <p:nvPicPr>
          <p:cNvPr id="218" name="Picture 2" descr=""/>
          <p:cNvPicPr/>
          <p:nvPr/>
        </p:nvPicPr>
        <p:blipFill>
          <a:blip r:embed="rId1"/>
          <a:stretch/>
        </p:blipFill>
        <p:spPr>
          <a:xfrm>
            <a:off x="6591960" y="4305960"/>
            <a:ext cx="2551680" cy="25516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Four types of animosity</a:t>
            </a:r>
            <a:endParaRPr b="0" lang="en-US" sz="4400" spc="-1" strike="noStrike">
              <a:solidFill>
                <a:srgbClr val="000000"/>
              </a:solidFill>
              <a:latin typeface="Calibri"/>
            </a:endParaRPr>
          </a:p>
        </p:txBody>
      </p:sp>
      <p:sp>
        <p:nvSpPr>
          <p:cNvPr id="220" name="TextShape 2"/>
          <p:cNvSpPr txBox="1"/>
          <p:nvPr/>
        </p:nvSpPr>
        <p:spPr>
          <a:xfrm>
            <a:off x="457200" y="1600200"/>
            <a:ext cx="8229240" cy="4525560"/>
          </a:xfrm>
          <a:prstGeom prst="rect">
            <a:avLst/>
          </a:prstGeom>
          <a:noFill/>
          <a:ln>
            <a:noFill/>
          </a:ln>
        </p:spPr>
        <p:txBody>
          <a:bodyPr>
            <a:normAutofit fontScale="56000"/>
          </a:bodyPr>
          <a:p>
            <a:pPr marL="343080" indent="-342720">
              <a:lnSpc>
                <a:spcPct val="100000"/>
              </a:lnSpc>
              <a:spcBef>
                <a:spcPts val="641"/>
              </a:spcBef>
              <a:buClr>
                <a:srgbClr val="1f497d"/>
              </a:buClr>
              <a:buFont typeface="Arial"/>
              <a:buChar char="•"/>
            </a:pPr>
            <a:r>
              <a:rPr b="0" lang="en-US" sz="3200" spc="-1" strike="noStrike">
                <a:solidFill>
                  <a:srgbClr val="1f497d"/>
                </a:solidFill>
                <a:latin typeface="Calibri"/>
              </a:rPr>
              <a:t>Stable versus situational</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Stable animosity derives from difficult historical relations between two countries and is a value passed on from one generation to the next. </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Situational animosity is closely linked to current economic and political events. </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nSpc>
                <a:spcPct val="100000"/>
              </a:lnSpc>
              <a:spcBef>
                <a:spcPts val="641"/>
              </a:spcBef>
              <a:buClr>
                <a:srgbClr val="1f497d"/>
              </a:buClr>
              <a:buFont typeface="Arial"/>
              <a:buChar char="•"/>
            </a:pPr>
            <a:r>
              <a:rPr b="0" lang="en-US" sz="3200" spc="-1" strike="noStrike">
                <a:solidFill>
                  <a:srgbClr val="1f497d"/>
                </a:solidFill>
                <a:latin typeface="Calibri"/>
              </a:rPr>
              <a:t>Personal versus national</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Personal animosity arises from negative personal experiences that may have occurred during contacts with a foreign country or through relations with nationals. </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Consumers can hold national animosity toward a particular country based on perceptions of how that country has treated their home country (as with the U.S. war in Iraq).</a:t>
            </a:r>
            <a:endParaRPr b="0" lang="en-US" sz="2800" spc="-1" strike="noStrike">
              <a:solidFill>
                <a:srgbClr val="000000"/>
              </a:solidFill>
              <a:latin typeface="Calibri"/>
            </a:endParaRPr>
          </a:p>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683640" y="274680"/>
            <a:ext cx="777636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3600" spc="-1" strike="noStrike">
                <a:solidFill>
                  <a:srgbClr val="000000"/>
                </a:solidFill>
                <a:latin typeface="Calibri"/>
              </a:rPr>
              <a:t>Variables influencing the effects of animosity </a:t>
            </a:r>
            <a:endParaRPr b="0" lang="en-US" sz="3600" spc="-1" strike="noStrike">
              <a:solidFill>
                <a:srgbClr val="000000"/>
              </a:solidFill>
              <a:latin typeface="Calibri"/>
            </a:endParaRPr>
          </a:p>
        </p:txBody>
      </p:sp>
      <p:sp>
        <p:nvSpPr>
          <p:cNvPr id="222" name="TextShape 2"/>
          <p:cNvSpPr txBox="1"/>
          <p:nvPr/>
        </p:nvSpPr>
        <p:spPr>
          <a:xfrm>
            <a:off x="899640" y="2205000"/>
            <a:ext cx="7797240" cy="4165560"/>
          </a:xfrm>
          <a:prstGeom prst="rect">
            <a:avLst/>
          </a:prstGeom>
          <a:noFill/>
          <a:ln>
            <a:noFill/>
          </a:ln>
        </p:spPr>
        <p:txBody>
          <a:bodyPr>
            <a:no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Geographic region</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Demographic variables</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Market integration factors</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Unusual economic conditions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57200" y="274680"/>
            <a:ext cx="55544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Geographic Region </a:t>
            </a:r>
            <a:endParaRPr b="0" lang="en-US" sz="4400" spc="-1" strike="noStrike">
              <a:solidFill>
                <a:srgbClr val="000000"/>
              </a:solidFill>
              <a:latin typeface="Calibri"/>
            </a:endParaRPr>
          </a:p>
        </p:txBody>
      </p:sp>
      <p:sp>
        <p:nvSpPr>
          <p:cNvPr id="224" name="TextShape 2"/>
          <p:cNvSpPr txBox="1"/>
          <p:nvPr/>
        </p:nvSpPr>
        <p:spPr>
          <a:xfrm>
            <a:off x="467640" y="1700640"/>
            <a:ext cx="7816320" cy="4167360"/>
          </a:xfrm>
          <a:prstGeom prst="rect">
            <a:avLst/>
          </a:prstGeom>
          <a:noFill/>
          <a:ln>
            <a:noFill/>
          </a:ln>
        </p:spPr>
        <p:txBody>
          <a:bodyPr>
            <a:normAutofit fontScale="66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People in one particular geographic region may exhibit animosity toward people of another specific geographic region. </a:t>
            </a:r>
            <a:endParaRPr b="0" lang="en-US" sz="32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Regional identity may play a large role in a person's sense of self. </a:t>
            </a:r>
            <a:endParaRPr b="0" lang="en-US" sz="2400" spc="-1" strike="noStrike">
              <a:solidFill>
                <a:srgbClr val="000000"/>
              </a:solidFill>
              <a:latin typeface="Calibri"/>
            </a:endParaRPr>
          </a:p>
          <a:p>
            <a:endParaRPr b="0" lang="en-US" sz="24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 person's membership in a social group is the foundation for much of that person's self concept. </a:t>
            </a:r>
            <a:endParaRPr b="0" lang="en-US" sz="32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People identifying with a geographic region try to reinforce their regional self concept. </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They exhibit preference for in-group norms and values and often stereotype people from other out-groups or regions. </a:t>
            </a:r>
            <a:endParaRPr b="0" lang="en-US" sz="2400" spc="-1" strike="noStrike">
              <a:solidFill>
                <a:srgbClr val="000000"/>
              </a:solidFill>
              <a:latin typeface="Calibri"/>
            </a:endParaRPr>
          </a:p>
        </p:txBody>
      </p:sp>
      <p:pic>
        <p:nvPicPr>
          <p:cNvPr id="225" name="Picture 2" descr=""/>
          <p:cNvPicPr/>
          <p:nvPr/>
        </p:nvPicPr>
        <p:blipFill>
          <a:blip r:embed="rId1"/>
          <a:stretch/>
        </p:blipFill>
        <p:spPr>
          <a:xfrm>
            <a:off x="6039720" y="0"/>
            <a:ext cx="3103920" cy="1772280"/>
          </a:xfrm>
          <a:prstGeom prst="rect">
            <a:avLst/>
          </a:prstGeom>
          <a:ln>
            <a:noFill/>
          </a:ln>
        </p:spPr>
      </p:pic>
      <p:pic>
        <p:nvPicPr>
          <p:cNvPr id="226" name="Picture 3" descr=""/>
          <p:cNvPicPr/>
          <p:nvPr/>
        </p:nvPicPr>
        <p:blipFill>
          <a:blip r:embed="rId2"/>
          <a:stretch/>
        </p:blipFill>
        <p:spPr>
          <a:xfrm>
            <a:off x="740160" y="5546520"/>
            <a:ext cx="2205720" cy="16542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Demographic Variables</a:t>
            </a:r>
            <a:endParaRPr b="0" lang="en-US" sz="4400" spc="-1" strike="noStrike">
              <a:solidFill>
                <a:srgbClr val="000000"/>
              </a:solidFill>
              <a:latin typeface="Calibri"/>
            </a:endParaRPr>
          </a:p>
        </p:txBody>
      </p:sp>
      <p:sp>
        <p:nvSpPr>
          <p:cNvPr id="228" name="TextShape 2"/>
          <p:cNvSpPr txBox="1"/>
          <p:nvPr/>
        </p:nvSpPr>
        <p:spPr>
          <a:xfrm>
            <a:off x="457200" y="1600200"/>
            <a:ext cx="8229240" cy="4525560"/>
          </a:xfrm>
          <a:prstGeom prst="rect">
            <a:avLst/>
          </a:prstGeom>
          <a:noFill/>
          <a:ln>
            <a:noFill/>
          </a:ln>
        </p:spPr>
        <p:txBody>
          <a:bodyPr>
            <a:normAutofit fontScale="94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Several socioeconomic and attitudinal variables are related to animosity toward Japan among U.S. consumers. </a:t>
            </a:r>
            <a:endParaRPr b="0" lang="en-US" sz="3200" spc="-1" strike="noStrike">
              <a:solidFill>
                <a:srgbClr val="000000"/>
              </a:solidFill>
              <a:latin typeface="Calibri"/>
            </a:endParaRPr>
          </a:p>
          <a:p>
            <a:pPr lvl="1" marL="743040" indent="-285480">
              <a:lnSpc>
                <a:spcPct val="100000"/>
              </a:lnSpc>
              <a:spcBef>
                <a:spcPts val="561"/>
              </a:spcBef>
              <a:buClr>
                <a:srgbClr val="00b0f0"/>
              </a:buClr>
              <a:buFont typeface="Arial"/>
              <a:buChar char="–"/>
            </a:pPr>
            <a:r>
              <a:rPr b="0" lang="en-US" sz="2800" spc="-1" strike="noStrike">
                <a:solidFill>
                  <a:srgbClr val="00b0f0"/>
                </a:solidFill>
                <a:latin typeface="Calibri"/>
              </a:rPr>
              <a:t>Union membership, age, and race were significantly correlated with consumer animosity, as were prejudicial attitudes toward Asians. </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Other socioeconomic indicators were not found to be correlated with animosity, such as education, income, occupation, gender, or indicators of well-being. </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28800" y="404640"/>
            <a:ext cx="9143640" cy="1469520"/>
          </a:xfrm>
          <a:prstGeom prst="rect">
            <a:avLst/>
          </a:prstGeom>
          <a:solidFill>
            <a:srgbClr val="ddd9c3"/>
          </a:solidFill>
          <a:ln>
            <a:noFill/>
          </a:ln>
        </p:spPr>
        <p:txBody>
          <a:bodyPr anchor="ctr">
            <a:normAutofit fontScale="34000"/>
          </a:bodyPr>
          <a:p>
            <a:pPr algn="ctr">
              <a:lnSpc>
                <a:spcPct val="100000"/>
              </a:lnSpc>
            </a:pPr>
            <a:br/>
            <a:br/>
            <a:r>
              <a:rPr b="1" lang="en-US" sz="4400" spc="-1" strike="noStrike">
                <a:solidFill>
                  <a:srgbClr val="000000"/>
                </a:solidFill>
                <a:latin typeface="Calibri"/>
              </a:rPr>
              <a:t>Articles;</a:t>
            </a:r>
            <a:br/>
            <a:br/>
            <a:endParaRPr b="0" lang="en-US" sz="4400" spc="-1" strike="noStrike">
              <a:solidFill>
                <a:srgbClr val="000000"/>
              </a:solidFill>
              <a:latin typeface="Calibri"/>
            </a:endParaRPr>
          </a:p>
        </p:txBody>
      </p:sp>
      <p:sp>
        <p:nvSpPr>
          <p:cNvPr id="180" name="TextShape 2"/>
          <p:cNvSpPr txBox="1"/>
          <p:nvPr/>
        </p:nvSpPr>
        <p:spPr>
          <a:xfrm>
            <a:off x="395640" y="2493000"/>
            <a:ext cx="8424720" cy="3744000"/>
          </a:xfrm>
          <a:prstGeom prst="rect">
            <a:avLst/>
          </a:prstGeom>
          <a:noFill/>
          <a:ln>
            <a:noFill/>
          </a:ln>
        </p:spPr>
        <p:txBody>
          <a:bodyPr>
            <a:normAutofit fontScale="17000"/>
          </a:bodyPr>
          <a:p>
            <a:pPr>
              <a:lnSpc>
                <a:spcPct val="100000"/>
              </a:lnSpc>
              <a:spcBef>
                <a:spcPts val="641"/>
              </a:spcBef>
            </a:pPr>
            <a:br/>
            <a:r>
              <a:rPr b="0" lang="en-US" sz="3200" spc="-1" strike="noStrike">
                <a:solidFill>
                  <a:srgbClr val="8b8b8b"/>
                </a:solidFill>
                <a:latin typeface="Calibri"/>
              </a:rPr>
              <a:t>Amine, L.S., Chao, M.C.H. and Arnold, M.J. (2005): Exploring the Practical Effects of Country of Origin, Animosity, and Price-Quality Issues: Two Case Studies of Taiwan and Acer in China. </a:t>
            </a:r>
            <a:r>
              <a:rPr b="0" i="1" lang="en-US" sz="3200" spc="-1" strike="noStrike">
                <a:solidFill>
                  <a:srgbClr val="8b8b8b"/>
                </a:solidFill>
                <a:latin typeface="Calibri"/>
              </a:rPr>
              <a:t>Journal of International Marketing, Vol. 13, No. 2, pp. 114-150. </a:t>
            </a:r>
            <a:endParaRPr b="0" lang="en-US" sz="3200" spc="-1" strike="noStrike">
              <a:latin typeface="Arial"/>
            </a:endParaRPr>
          </a:p>
          <a:p>
            <a:pPr>
              <a:lnSpc>
                <a:spcPct val="100000"/>
              </a:lnSpc>
              <a:spcBef>
                <a:spcPts val="641"/>
              </a:spcBef>
            </a:pPr>
            <a:endParaRPr b="0" lang="en-US" sz="3200" spc="-1" strike="noStrike">
              <a:latin typeface="Arial"/>
            </a:endParaRPr>
          </a:p>
          <a:p>
            <a:pPr>
              <a:lnSpc>
                <a:spcPct val="100000"/>
              </a:lnSpc>
              <a:spcBef>
                <a:spcPts val="641"/>
              </a:spcBef>
            </a:pPr>
            <a:r>
              <a:rPr b="0" lang="en-US" sz="3200" spc="-1" strike="noStrike">
                <a:solidFill>
                  <a:srgbClr val="8b8b8b"/>
                </a:solidFill>
                <a:latin typeface="Calibri"/>
              </a:rPr>
              <a:t>Ettenson, R.E. and Klein, J.G. (2000): Branded By the Past. </a:t>
            </a:r>
            <a:r>
              <a:rPr b="0" i="1" lang="en-US" sz="3200" spc="-1" strike="noStrike">
                <a:solidFill>
                  <a:srgbClr val="8b8b8b"/>
                </a:solidFill>
                <a:latin typeface="Calibri"/>
              </a:rPr>
              <a:t>Harvard Business Review, Vol. 28, (November – December), p. 28. </a:t>
            </a:r>
            <a:endParaRPr b="0" lang="en-US" sz="3200" spc="-1" strike="noStrike">
              <a:latin typeface="Arial"/>
            </a:endParaRPr>
          </a:p>
          <a:p>
            <a:pPr>
              <a:lnSpc>
                <a:spcPct val="100000"/>
              </a:lnSpc>
              <a:spcBef>
                <a:spcPts val="641"/>
              </a:spcBef>
            </a:pPr>
            <a:endParaRPr b="0" lang="en-US" sz="3200" spc="-1" strike="noStrike">
              <a:latin typeface="Arial"/>
            </a:endParaRPr>
          </a:p>
          <a:p>
            <a:pPr>
              <a:lnSpc>
                <a:spcPct val="100000"/>
              </a:lnSpc>
              <a:spcBef>
                <a:spcPts val="641"/>
              </a:spcBef>
            </a:pPr>
            <a:r>
              <a:rPr b="0" lang="en-US" sz="3200" spc="-1" strike="noStrike">
                <a:solidFill>
                  <a:srgbClr val="8b8b8b"/>
                </a:solidFill>
                <a:latin typeface="Calibri"/>
              </a:rPr>
              <a:t>Klein, J.G., Ettenson, R.E. and Morris, M.D. (1998): The Animosity Model. </a:t>
            </a:r>
            <a:r>
              <a:rPr b="0" i="1" lang="en-US" sz="3200" spc="-1" strike="noStrike">
                <a:solidFill>
                  <a:srgbClr val="8b8b8b"/>
                </a:solidFill>
                <a:latin typeface="Calibri"/>
              </a:rPr>
              <a:t>Journal of Marketing, Vol. 62, No. 1, pp. 89-100. </a:t>
            </a:r>
            <a:endParaRPr b="0" lang="en-US" sz="3200" spc="-1" strike="noStrike">
              <a:latin typeface="Arial"/>
            </a:endParaRPr>
          </a:p>
          <a:p>
            <a:pPr>
              <a:lnSpc>
                <a:spcPct val="100000"/>
              </a:lnSpc>
              <a:spcBef>
                <a:spcPts val="641"/>
              </a:spcBef>
            </a:pPr>
            <a:endParaRPr b="0" lang="en-US" sz="3200" spc="-1" strike="noStrike">
              <a:latin typeface="Arial"/>
            </a:endParaRPr>
          </a:p>
          <a:p>
            <a:pPr>
              <a:lnSpc>
                <a:spcPct val="100000"/>
              </a:lnSpc>
              <a:spcBef>
                <a:spcPts val="641"/>
              </a:spcBef>
            </a:pPr>
            <a:r>
              <a:rPr b="0" lang="en-US" sz="3200" spc="-1" strike="noStrike">
                <a:solidFill>
                  <a:srgbClr val="8b8b8b"/>
                </a:solidFill>
                <a:latin typeface="Calibri"/>
              </a:rPr>
              <a:t>Oberecker, E.M., and Diamantopoulos, A. (2011): Consumers' Emotional Bonds with Foreign Countries: Does Consumer Affinity Affect Behavioral Intentions? </a:t>
            </a:r>
            <a:r>
              <a:rPr b="0" i="1" lang="en-US" sz="3200" spc="-1" strike="noStrike">
                <a:solidFill>
                  <a:srgbClr val="8b8b8b"/>
                </a:solidFill>
                <a:latin typeface="Calibri"/>
              </a:rPr>
              <a:t>Journal of International Marketing, Vol. 19, No. 2, 2011, pp. 45-72. </a:t>
            </a:r>
            <a:endParaRPr b="0" lang="en-US" sz="3200" spc="-1" strike="noStrike">
              <a:latin typeface="Arial"/>
            </a:endParaRPr>
          </a:p>
          <a:p>
            <a:pPr>
              <a:lnSpc>
                <a:spcPct val="100000"/>
              </a:lnSpc>
              <a:spcBef>
                <a:spcPts val="641"/>
              </a:spcBef>
            </a:pPr>
            <a:endParaRPr b="0" lang="en-US" sz="3200" spc="-1" strike="noStrike">
              <a:latin typeface="Arial"/>
            </a:endParaRPr>
          </a:p>
          <a:p>
            <a:pPr>
              <a:lnSpc>
                <a:spcPct val="100000"/>
              </a:lnSpc>
              <a:spcBef>
                <a:spcPts val="641"/>
              </a:spcBef>
            </a:pPr>
            <a:r>
              <a:rPr b="0" lang="en-US" sz="3200" spc="-1" strike="noStrike">
                <a:solidFill>
                  <a:srgbClr val="8b8b8b"/>
                </a:solidFill>
                <a:latin typeface="Calibri"/>
              </a:rPr>
              <a:t>Oberecker, E.M., Riefler, P. and Diamantopoulos, A. (2008): The Consumer Affinity Construct: Conceptualization, Qualitative Investigation, and Research Agenda. </a:t>
            </a:r>
            <a:r>
              <a:rPr b="0" i="1" lang="en-US" sz="3200" spc="-1" strike="noStrike">
                <a:solidFill>
                  <a:srgbClr val="8b8b8b"/>
                </a:solidFill>
                <a:latin typeface="Calibri"/>
              </a:rPr>
              <a:t>Journal of International Marketing, Vol. 16, No. 3, pp. 23-56. </a:t>
            </a:r>
            <a:r>
              <a:rPr b="0" i="1" lang="en-US" sz="3200" spc="-1" strike="noStrike">
                <a:solidFill>
                  <a:srgbClr val="8b8b8b"/>
                </a:solidFill>
                <a:latin typeface="Calibri"/>
              </a:rPr>
              <a:t>	</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Market Integration Factors</a:t>
            </a:r>
            <a:endParaRPr b="0" lang="en-US" sz="4400" spc="-1" strike="noStrike">
              <a:solidFill>
                <a:srgbClr val="000000"/>
              </a:solidFill>
              <a:latin typeface="Calibri"/>
            </a:endParaRPr>
          </a:p>
        </p:txBody>
      </p:sp>
      <p:sp>
        <p:nvSpPr>
          <p:cNvPr id="230" name="TextShape 2"/>
          <p:cNvSpPr txBox="1"/>
          <p:nvPr/>
        </p:nvSpPr>
        <p:spPr>
          <a:xfrm>
            <a:off x="457200" y="1600200"/>
            <a:ext cx="8229240" cy="4525560"/>
          </a:xfrm>
          <a:prstGeom prst="rect">
            <a:avLst/>
          </a:prstGeom>
          <a:noFill/>
          <a:ln>
            <a:noFill/>
          </a:ln>
        </p:spPr>
        <p:txBody>
          <a:bodyPr>
            <a:normAutofit fontScale="70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The relationship between various outcome variables and animosity toward a foreign nation is likely to be affected by the </a:t>
            </a:r>
            <a:r>
              <a:rPr b="0" lang="en-US" sz="3200" spc="-1" strike="noStrike">
                <a:solidFill>
                  <a:srgbClr val="ff0000"/>
                </a:solidFill>
                <a:latin typeface="Calibri"/>
              </a:rPr>
              <a:t>extent of alternative choices that are available to consumers</a:t>
            </a:r>
            <a:r>
              <a:rPr b="0" lang="en-US" sz="3200" spc="-1" strike="noStrike">
                <a:solidFill>
                  <a:srgbClr val="000000"/>
                </a:solidFill>
                <a:latin typeface="Calibri"/>
              </a:rPr>
              <a:t>. </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For example, if consumers have choices between domestic goods and foreign goods in a certain product category, ethnocentrism is likely to play a large role in product choice.</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In product categories in which few, if any, domestic options are available, animosity is more likely to play a predictive role, especially if there is anger or hostility toward a particular country.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Environmental Factors</a:t>
            </a:r>
            <a:endParaRPr b="0" lang="en-US" sz="4400" spc="-1" strike="noStrike">
              <a:solidFill>
                <a:srgbClr val="000000"/>
              </a:solidFill>
              <a:latin typeface="Calibri"/>
            </a:endParaRPr>
          </a:p>
        </p:txBody>
      </p:sp>
      <p:sp>
        <p:nvSpPr>
          <p:cNvPr id="232" name="TextShape 2"/>
          <p:cNvSpPr txBox="1"/>
          <p:nvPr/>
        </p:nvSpPr>
        <p:spPr>
          <a:xfrm>
            <a:off x="457200" y="1600200"/>
            <a:ext cx="5699520" cy="4525560"/>
          </a:xfrm>
          <a:prstGeom prst="rect">
            <a:avLst/>
          </a:prstGeom>
          <a:noFill/>
          <a:ln>
            <a:noFill/>
          </a:ln>
        </p:spPr>
        <p:txBody>
          <a:bodyPr>
            <a:normAutofit fontScale="22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With regards to the Asian financial crisis in the late 1990s in five Asian countries, Animosity and ethnocentricity differ in the extent to which the United States and Japan is blamed. </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Indonesia, Korea, Malaysia, Singapore, and Thailand. </a:t>
            </a:r>
            <a:endParaRPr b="0" lang="en-US" sz="2800" spc="-1" strike="noStrike">
              <a:solidFill>
                <a:srgbClr val="000000"/>
              </a:solidFill>
              <a:latin typeface="Calibri"/>
            </a:endParaRPr>
          </a:p>
          <a:p>
            <a:pPr>
              <a:lnSpc>
                <a:spcPct val="100000"/>
              </a:lnSpc>
              <a:spcBef>
                <a:spcPts val="641"/>
              </a:spcBef>
            </a:pPr>
            <a:endParaRPr b="0" lang="en-US" sz="28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In general, the more severely a country had been affected by the crisis, the more ethnocentric were respondents, and they were more likely to harbor higher levels of animosity toward the United States or Japan (whom they blamed for the crisis).</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For example, Malaysians, Indonesians, and Koreans presented the highest levels of personal- and national-situational animosity toward the United States, reflecting prevalent beliefs in the national political environment. </a:t>
            </a:r>
            <a:endParaRPr b="0" lang="en-US" sz="3200" spc="-1" strike="noStrike">
              <a:solidFill>
                <a:srgbClr val="000000"/>
              </a:solidFill>
              <a:latin typeface="Calibri"/>
            </a:endParaRPr>
          </a:p>
        </p:txBody>
      </p:sp>
      <p:pic>
        <p:nvPicPr>
          <p:cNvPr id="233" name="Picture 2" descr=""/>
          <p:cNvPicPr/>
          <p:nvPr/>
        </p:nvPicPr>
        <p:blipFill>
          <a:blip r:embed="rId1"/>
          <a:stretch/>
        </p:blipFill>
        <p:spPr>
          <a:xfrm>
            <a:off x="6225480" y="2080080"/>
            <a:ext cx="2945160" cy="380196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rmAutofit fontScale="90000"/>
          </a:bodyPr>
          <a:p>
            <a:pPr algn="ctr">
              <a:lnSpc>
                <a:spcPct val="100000"/>
              </a:lnSpc>
            </a:pPr>
            <a:r>
              <a:rPr b="0" lang="en-US" sz="4400" spc="-1" strike="noStrike">
                <a:solidFill>
                  <a:srgbClr val="000000"/>
                </a:solidFill>
                <a:latin typeface="Calibri"/>
              </a:rPr>
              <a:t>Marketing Implications of Animosity</a:t>
            </a:r>
            <a:endParaRPr b="0" lang="en-US" sz="4400" spc="-1" strike="noStrike">
              <a:solidFill>
                <a:srgbClr val="000000"/>
              </a:solidFill>
              <a:latin typeface="Calibri"/>
            </a:endParaRPr>
          </a:p>
        </p:txBody>
      </p:sp>
      <p:sp>
        <p:nvSpPr>
          <p:cNvPr id="235" name="TextShape 2"/>
          <p:cNvSpPr txBox="1"/>
          <p:nvPr/>
        </p:nvSpPr>
        <p:spPr>
          <a:xfrm>
            <a:off x="457200" y="1600200"/>
            <a:ext cx="8229240" cy="3196440"/>
          </a:xfrm>
          <a:prstGeom prst="rect">
            <a:avLst/>
          </a:prstGeom>
          <a:noFill/>
          <a:ln>
            <a:noFill/>
          </a:ln>
        </p:spPr>
        <p:txBody>
          <a:bodyPr>
            <a:normAutofit fontScale="35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During the 1970s and 1980s, many people in the United States perceived Japan negatively because U.S. car makers struggled to prevent domestic job losses resulting from the importation of large numbers of cheaper, more fuel-efficient, compact cars into the United States from Japan. </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To change U.S. consumers' negative attitudes toward Japan, the three major Japanese car makers Toyota, Honda, and Nissan established manufacturing plants in the United States. </a:t>
            </a:r>
            <a:endParaRPr b="0" lang="en-US" sz="28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Through the use of extensive advertising campaigns, these companies have consistently demonstrated how they have created jobs for people in the United States </a:t>
            </a:r>
            <a:endParaRPr b="0" lang="en-US" sz="3200" spc="-1" strike="noStrike">
              <a:solidFill>
                <a:srgbClr val="000000"/>
              </a:solidFill>
              <a:latin typeface="Calibri"/>
            </a:endParaRPr>
          </a:p>
        </p:txBody>
      </p:sp>
      <p:sp>
        <p:nvSpPr>
          <p:cNvPr id="236" name="TextShape 3"/>
          <p:cNvSpPr txBox="1"/>
          <p:nvPr/>
        </p:nvSpPr>
        <p:spPr>
          <a:xfrm>
            <a:off x="7010280" y="6356520"/>
            <a:ext cx="2133360" cy="364680"/>
          </a:xfrm>
          <a:prstGeom prst="rect">
            <a:avLst/>
          </a:prstGeom>
          <a:noFill/>
          <a:ln>
            <a:noFill/>
          </a:ln>
        </p:spPr>
        <p:txBody>
          <a:bodyPr anchor="ctr">
            <a:noAutofit/>
          </a:bodyPr>
          <a:p>
            <a:pPr algn="r">
              <a:lnSpc>
                <a:spcPct val="100000"/>
              </a:lnSpc>
            </a:pPr>
            <a:fld id="{02D3209E-616A-4975-8FE2-052820A96CEB}" type="slidenum">
              <a:rPr b="0" lang="en-US" sz="1200" spc="-1" strike="noStrike">
                <a:solidFill>
                  <a:srgbClr val="8b8b8b"/>
                </a:solidFill>
                <a:latin typeface="Calibri"/>
              </a:rPr>
              <a:t>&lt;number&gt;</a:t>
            </a:fld>
            <a:endParaRPr b="0" lang="en-US" sz="1200" spc="-1" strike="noStrike">
              <a:latin typeface="Times New Roman"/>
            </a:endParaRPr>
          </a:p>
        </p:txBody>
      </p:sp>
      <p:pic>
        <p:nvPicPr>
          <p:cNvPr id="237" name="Picture 2" descr=""/>
          <p:cNvPicPr/>
          <p:nvPr/>
        </p:nvPicPr>
        <p:blipFill>
          <a:blip r:embed="rId1"/>
          <a:stretch/>
        </p:blipFill>
        <p:spPr>
          <a:xfrm>
            <a:off x="6228360" y="4654800"/>
            <a:ext cx="2915280" cy="2202840"/>
          </a:xfrm>
          <a:prstGeom prst="rect">
            <a:avLst/>
          </a:prstGeom>
          <a:ln>
            <a:noFill/>
          </a:ln>
        </p:spPr>
      </p:pic>
      <p:pic>
        <p:nvPicPr>
          <p:cNvPr id="238" name="Picture 4" descr=""/>
          <p:cNvPicPr/>
          <p:nvPr/>
        </p:nvPicPr>
        <p:blipFill>
          <a:blip r:embed="rId2"/>
          <a:stretch/>
        </p:blipFill>
        <p:spPr>
          <a:xfrm>
            <a:off x="1979640" y="4725000"/>
            <a:ext cx="3347640" cy="201384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240" name="TextShape 2"/>
          <p:cNvSpPr txBox="1"/>
          <p:nvPr/>
        </p:nvSpPr>
        <p:spPr>
          <a:xfrm>
            <a:off x="457200" y="1582560"/>
            <a:ext cx="8229240" cy="4525560"/>
          </a:xfrm>
          <a:prstGeom prst="rect">
            <a:avLst/>
          </a:prstGeom>
          <a:noFill/>
          <a:ln>
            <a:noFill/>
          </a:ln>
        </p:spPr>
        <p:txBody>
          <a:bodyPr>
            <a:no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Firm specificity</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Chinese in Nanjing Province towards Japanese firms</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Lebanese towards Israeli firms </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u="sng">
                <a:solidFill>
                  <a:srgbClr val="0000ff"/>
                </a:solidFill>
                <a:uFillTx/>
                <a:latin typeface="Calibri"/>
                <a:hlinkClick r:id="rId1"/>
              </a:rPr>
              <a:t>Argentinians </a:t>
            </a:r>
            <a:r>
              <a:rPr b="0" lang="en-US" sz="2800" spc="-1" strike="noStrike" u="sng">
                <a:solidFill>
                  <a:srgbClr val="0000ff"/>
                </a:solidFill>
                <a:uFillTx/>
                <a:latin typeface="Calibri"/>
                <a:hlinkClick r:id="rId2"/>
              </a:rPr>
              <a:t>towards English firms</a:t>
            </a:r>
            <a:endParaRPr b="0" lang="en-US" sz="2800" spc="-1" strike="noStrike">
              <a:solidFill>
                <a:srgbClr val="000000"/>
              </a:solidFill>
              <a:latin typeface="Calibri"/>
            </a:endParaRPr>
          </a:p>
          <a:p>
            <a:pPr lvl="2" marL="1143000" indent="-228240">
              <a:lnSpc>
                <a:spcPct val="100000"/>
              </a:lnSpc>
              <a:spcBef>
                <a:spcPts val="561"/>
              </a:spcBef>
              <a:buClr>
                <a:srgbClr val="000000"/>
              </a:buClr>
              <a:buFont typeface="Arial"/>
              <a:buChar char="•"/>
            </a:pPr>
            <a:r>
              <a:rPr b="0" lang="en-US" sz="2800" spc="-1" strike="noStrike" u="sng">
                <a:solidFill>
                  <a:srgbClr val="0000ff"/>
                </a:solidFill>
                <a:uFillTx/>
                <a:latin typeface="Calibri"/>
                <a:hlinkClick r:id="rId3"/>
              </a:rPr>
              <a:t>http://presstv.com/detail/227118.html</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Sri Lankans towards Indian firms</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Can you think of others?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242" name="TextShape 2"/>
          <p:cNvSpPr txBox="1"/>
          <p:nvPr/>
        </p:nvSpPr>
        <p:spPr>
          <a:xfrm>
            <a:off x="457200" y="1639440"/>
            <a:ext cx="8229240" cy="4525560"/>
          </a:xfrm>
          <a:prstGeom prst="rect">
            <a:avLst/>
          </a:prstGeom>
          <a:noFill/>
          <a:ln>
            <a:noFill/>
          </a:ln>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Which country would you prefer not to buy from?</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lvl="1" marL="743040" indent="-285480">
              <a:lnSpc>
                <a:spcPct val="100000"/>
              </a:lnSpc>
              <a:spcBef>
                <a:spcPts val="641"/>
              </a:spcBef>
              <a:buClr>
                <a:srgbClr val="000000"/>
              </a:buClr>
              <a:buFont typeface="Arial"/>
              <a:buChar char="–"/>
            </a:pPr>
            <a:r>
              <a:rPr b="0" lang="en-US" sz="3200" spc="-1" strike="noStrike">
                <a:solidFill>
                  <a:srgbClr val="000000"/>
                </a:solidFill>
                <a:latin typeface="Calibri"/>
              </a:rPr>
              <a:t>Why?</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 </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 calcmode="lin" valueType="num">
                                      <p:cBhvr additive="repl">
                                        <p:cTn id="7"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42">
                                            <p:txEl>
                                              <p:pRg st="0" end="0"/>
                                            </p:txEl>
                                          </p:spTgt>
                                        </p:tgtEl>
                                        <p:attrNameLst>
                                          <p:attrName>ppt_y</p:attrName>
                                        </p:attrNameLst>
                                      </p:cBhvr>
                                      <p:tavLst>
                                        <p:tav tm="0">
                                          <p:val>
                                            <p:strVal val="1+#ppt_h/2"/>
                                          </p:val>
                                        </p:tav>
                                        <p:tav tm="100000">
                                          <p:val>
                                            <p:strVal val="#ppt_y"/>
                                          </p:val>
                                        </p:tav>
                                      </p:tavLst>
                                    </p:anim>
                                  </p:childTnLst>
                                </p:cTn>
                              </p:par>
                              <p:par>
                                <p:cTn id="9" nodeType="withEffect" fill="hold" presetClass="entr" presetID="2" presetSubtype="4">
                                  <p:stCondLst>
                                    <p:cond delay="0"/>
                                  </p:stCondLst>
                                  <p:childTnLst>
                                    <p:set>
                                      <p:cBhvr>
                                        <p:cTn id="10" dur="1" fill="hold">
                                          <p:stCondLst>
                                            <p:cond delay="0"/>
                                          </p:stCondLst>
                                        </p:cTn>
                                        <p:tgtEl>
                                          <p:spTgt spid="242">
                                            <p:txEl>
                                              <p:pRg st="2" end="2"/>
                                            </p:txEl>
                                          </p:spTgt>
                                        </p:tgtEl>
                                        <p:attrNameLst>
                                          <p:attrName>style.visibility</p:attrName>
                                        </p:attrNameLst>
                                      </p:cBhvr>
                                      <p:to>
                                        <p:strVal val="visible"/>
                                      </p:to>
                                    </p:set>
                                    <p:anim calcmode="lin" valueType="num">
                                      <p:cBhvr additive="repl">
                                        <p:cTn id="11"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2" presetSubtype="4">
                                  <p:stCondLst>
                                    <p:cond delay="0"/>
                                  </p:stCondLst>
                                  <p:childTnLst>
                                    <p:set>
                                      <p:cBhvr>
                                        <p:cTn id="16" dur="1" fill="hold">
                                          <p:stCondLst>
                                            <p:cond delay="0"/>
                                          </p:stCondLst>
                                        </p:cTn>
                                        <p:tgtEl>
                                          <p:spTgt spid="242">
                                            <p:txEl>
                                              <p:pRg st="4" end="4"/>
                                            </p:txEl>
                                          </p:spTgt>
                                        </p:tgtEl>
                                        <p:attrNameLst>
                                          <p:attrName>style.visibility</p:attrName>
                                        </p:attrNameLst>
                                      </p:cBhvr>
                                      <p:to>
                                        <p:strVal val="visible"/>
                                      </p:to>
                                    </p:set>
                                    <p:anim calcmode="lin" valueType="num">
                                      <p:cBhvr additive="repl">
                                        <p:cTn id="17" dur="500" fill="hold"/>
                                        <p:tgtEl>
                                          <p:spTgt spid="242">
                                            <p:txEl>
                                              <p:pRg st="4" end="4"/>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2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244" name="TextShape 2"/>
          <p:cNvSpPr txBox="1"/>
          <p:nvPr/>
        </p:nvSpPr>
        <p:spPr>
          <a:xfrm>
            <a:off x="685800" y="1772640"/>
            <a:ext cx="7772040" cy="4322880"/>
          </a:xfrm>
          <a:prstGeom prst="rect">
            <a:avLst/>
          </a:prstGeom>
          <a:noFill/>
          <a:ln>
            <a:noFill/>
          </a:ln>
        </p:spPr>
        <p:txBody>
          <a:bodyPr>
            <a:normAutofit fontScale="53000"/>
          </a:bodyPr>
          <a:p>
            <a:pPr marL="343080" indent="-342720">
              <a:lnSpc>
                <a:spcPct val="100000"/>
              </a:lnSpc>
              <a:spcBef>
                <a:spcPts val="641"/>
              </a:spcBef>
              <a:buClr>
                <a:srgbClr val="000000"/>
              </a:buClr>
              <a:buFont typeface="Arial"/>
              <a:buChar char="•"/>
            </a:pPr>
            <a:r>
              <a:rPr b="1" lang="en-US" sz="3200" spc="-1" strike="noStrike">
                <a:solidFill>
                  <a:srgbClr val="000000"/>
                </a:solidFill>
                <a:latin typeface="Calibri"/>
              </a:rPr>
              <a:t>Further reasons for CA towards the USA:</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don't like the USA's permanent intervention in foreign politics”.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The USA takes advantage of its economic power on expense of weaker nations”.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dislike the current US President George Bush”.</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reject the current government’s policy in Iraq”.</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don't like the American way of life”.</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disagree with the existence of the death penalty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dislike the American mentality”.</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246" name="TextShape 2"/>
          <p:cNvSpPr txBox="1"/>
          <p:nvPr/>
        </p:nvSpPr>
        <p:spPr>
          <a:xfrm>
            <a:off x="457200" y="1600200"/>
            <a:ext cx="8229240" cy="4525560"/>
          </a:xfrm>
          <a:prstGeom prst="rect">
            <a:avLst/>
          </a:prstGeom>
          <a:noFill/>
          <a:ln>
            <a:noFill/>
          </a:ln>
        </p:spPr>
        <p:txBody>
          <a:bodyPr>
            <a:noAutofit/>
          </a:bodyPr>
          <a:p>
            <a:pPr marL="343080" indent="-342720">
              <a:lnSpc>
                <a:spcPct val="100000"/>
              </a:lnSpc>
              <a:spcBef>
                <a:spcPts val="641"/>
              </a:spcBef>
              <a:buClr>
                <a:srgbClr val="000000"/>
              </a:buClr>
              <a:buFont typeface="Arial"/>
              <a:buChar char="•"/>
            </a:pPr>
            <a:r>
              <a:rPr b="1" lang="en-US" sz="3200" spc="-1" strike="noStrike">
                <a:solidFill>
                  <a:srgbClr val="000000"/>
                </a:solidFill>
                <a:latin typeface="Calibri"/>
              </a:rPr>
              <a:t>Further reasons for CA towards Germany:</a:t>
            </a: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The Germans complain about everything”.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hate that many people think Austria is a part of Germany”.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hate that many people think Austrians and Germans are one and the same” </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t>
            </a:r>
            <a:r>
              <a:rPr b="0" lang="en-US" sz="3200" spc="-1" strike="noStrike">
                <a:solidFill>
                  <a:srgbClr val="000000"/>
                </a:solidFill>
                <a:latin typeface="Calibri"/>
              </a:rPr>
              <a:t>I dislike Germany's role in World War II”.</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539640" y="188640"/>
            <a:ext cx="7772040" cy="82188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 Today</a:t>
            </a:r>
            <a:endParaRPr b="0" lang="en-US" sz="4400" spc="-1" strike="noStrike">
              <a:solidFill>
                <a:srgbClr val="000000"/>
              </a:solidFill>
              <a:latin typeface="Calibri"/>
            </a:endParaRPr>
          </a:p>
        </p:txBody>
      </p:sp>
      <p:sp>
        <p:nvSpPr>
          <p:cNvPr id="248" name="TextShape 2"/>
          <p:cNvSpPr txBox="1"/>
          <p:nvPr/>
        </p:nvSpPr>
        <p:spPr>
          <a:xfrm>
            <a:off x="685800" y="1981080"/>
            <a:ext cx="7772040" cy="4114440"/>
          </a:xfrm>
          <a:prstGeom prst="rect">
            <a:avLst/>
          </a:prstGeom>
          <a:noFill/>
          <a:ln>
            <a:noFill/>
          </a:ln>
        </p:spPr>
        <p:txBody>
          <a:bodyPr>
            <a:normAutofit fontScale="78000"/>
          </a:bodyPr>
          <a:p>
            <a:pPr marL="457200" indent="-456840">
              <a:lnSpc>
                <a:spcPct val="100000"/>
              </a:lnSpc>
              <a:spcBef>
                <a:spcPts val="641"/>
              </a:spcBef>
            </a:pPr>
            <a:r>
              <a:rPr b="1" lang="en-US" sz="3200" spc="-1" strike="noStrike">
                <a:solidFill>
                  <a:srgbClr val="000000"/>
                </a:solidFill>
                <a:latin typeface="Calibri"/>
              </a:rPr>
              <a:t>10 “good” reasons to boycott US products:</a:t>
            </a:r>
            <a:endParaRPr b="0" lang="en-US" sz="32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Iraq</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US Military Expenditure</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Global warming</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Palestine</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Star Wars</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Genetically modified food</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International Criminal Court</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Biological, chemical weapons and landmines</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Tobacco and Corporate accountability</a:t>
            </a:r>
            <a:endParaRPr b="0" lang="en-US" sz="2800" spc="-1" strike="noStrike">
              <a:solidFill>
                <a:srgbClr val="000000"/>
              </a:solidFill>
              <a:latin typeface="Calibri"/>
            </a:endParaRPr>
          </a:p>
          <a:p>
            <a:pPr lvl="1" marL="857160" indent="-456840">
              <a:lnSpc>
                <a:spcPct val="100000"/>
              </a:lnSpc>
              <a:spcBef>
                <a:spcPts val="561"/>
              </a:spcBef>
              <a:buClr>
                <a:srgbClr val="000000"/>
              </a:buClr>
              <a:buFont typeface="Arial"/>
              <a:buAutoNum type="arabicPeriod"/>
            </a:pPr>
            <a:r>
              <a:rPr b="0" lang="en-US" sz="2800" spc="-1" strike="noStrike">
                <a:solidFill>
                  <a:srgbClr val="000000"/>
                </a:solidFill>
                <a:latin typeface="Calibri"/>
              </a:rPr>
              <a:t>Nuclear weapons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 Today</a:t>
            </a:r>
            <a:endParaRPr b="0" lang="en-US" sz="4400" spc="-1" strike="noStrike">
              <a:solidFill>
                <a:srgbClr val="000000"/>
              </a:solidFill>
              <a:latin typeface="Calibri"/>
            </a:endParaRPr>
          </a:p>
        </p:txBody>
      </p:sp>
      <p:pic>
        <p:nvPicPr>
          <p:cNvPr id="250" name="Picture 10" descr=""/>
          <p:cNvPicPr/>
          <p:nvPr/>
        </p:nvPicPr>
        <p:blipFill>
          <a:blip r:embed="rId1"/>
          <a:stretch/>
        </p:blipFill>
        <p:spPr>
          <a:xfrm>
            <a:off x="2988000" y="3861000"/>
            <a:ext cx="1888920" cy="2180880"/>
          </a:xfrm>
          <a:prstGeom prst="rect">
            <a:avLst/>
          </a:prstGeom>
          <a:ln>
            <a:noFill/>
          </a:ln>
        </p:spPr>
      </p:pic>
      <p:pic>
        <p:nvPicPr>
          <p:cNvPr id="251" name="Picture 3" descr=""/>
          <p:cNvPicPr/>
          <p:nvPr/>
        </p:nvPicPr>
        <p:blipFill>
          <a:blip r:embed="rId2"/>
          <a:stretch/>
        </p:blipFill>
        <p:spPr>
          <a:xfrm>
            <a:off x="4932000" y="4221000"/>
            <a:ext cx="1428480" cy="1428480"/>
          </a:xfrm>
          <a:prstGeom prst="rect">
            <a:avLst/>
          </a:prstGeom>
          <a:ln w="9360">
            <a:noFill/>
          </a:ln>
        </p:spPr>
      </p:pic>
      <p:pic>
        <p:nvPicPr>
          <p:cNvPr id="252" name="Picture 4" descr=""/>
          <p:cNvPicPr/>
          <p:nvPr/>
        </p:nvPicPr>
        <p:blipFill>
          <a:blip r:embed="rId3"/>
          <a:stretch/>
        </p:blipFill>
        <p:spPr>
          <a:xfrm>
            <a:off x="179640" y="1196640"/>
            <a:ext cx="2857320" cy="3609720"/>
          </a:xfrm>
          <a:prstGeom prst="rect">
            <a:avLst/>
          </a:prstGeom>
          <a:ln w="9360">
            <a:noFill/>
          </a:ln>
        </p:spPr>
      </p:pic>
      <p:pic>
        <p:nvPicPr>
          <p:cNvPr id="253" name="Picture 5" descr=""/>
          <p:cNvPicPr/>
          <p:nvPr/>
        </p:nvPicPr>
        <p:blipFill>
          <a:blip r:embed="rId4"/>
          <a:stretch/>
        </p:blipFill>
        <p:spPr>
          <a:xfrm>
            <a:off x="107640" y="5295600"/>
            <a:ext cx="2664000" cy="1474560"/>
          </a:xfrm>
          <a:prstGeom prst="rect">
            <a:avLst/>
          </a:prstGeom>
          <a:ln w="9360">
            <a:noFill/>
          </a:ln>
        </p:spPr>
      </p:pic>
      <p:pic>
        <p:nvPicPr>
          <p:cNvPr id="254" name="Picture 10" descr=""/>
          <p:cNvPicPr/>
          <p:nvPr/>
        </p:nvPicPr>
        <p:blipFill>
          <a:blip r:embed="rId5"/>
          <a:stretch/>
        </p:blipFill>
        <p:spPr>
          <a:xfrm>
            <a:off x="6516360" y="1340640"/>
            <a:ext cx="2363400" cy="2057040"/>
          </a:xfrm>
          <a:prstGeom prst="rect">
            <a:avLst/>
          </a:prstGeom>
          <a:ln w="9360">
            <a:noFill/>
          </a:ln>
        </p:spPr>
      </p:pic>
      <p:pic>
        <p:nvPicPr>
          <p:cNvPr id="255" name="Picture 2" descr=""/>
          <p:cNvPicPr/>
          <p:nvPr/>
        </p:nvPicPr>
        <p:blipFill>
          <a:blip r:embed="rId6"/>
          <a:stretch/>
        </p:blipFill>
        <p:spPr>
          <a:xfrm>
            <a:off x="3060000" y="1340640"/>
            <a:ext cx="3312000" cy="2318400"/>
          </a:xfrm>
          <a:prstGeom prst="rect">
            <a:avLst/>
          </a:prstGeom>
          <a:ln>
            <a:noFill/>
          </a:ln>
        </p:spPr>
      </p:pic>
      <p:pic>
        <p:nvPicPr>
          <p:cNvPr id="256" name="Picture 4" descr=""/>
          <p:cNvPicPr/>
          <p:nvPr/>
        </p:nvPicPr>
        <p:blipFill>
          <a:blip r:embed="rId7"/>
          <a:stretch/>
        </p:blipFill>
        <p:spPr>
          <a:xfrm>
            <a:off x="6804360" y="3761640"/>
            <a:ext cx="2160000" cy="30960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611640" y="0"/>
            <a:ext cx="77720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 Today</a:t>
            </a:r>
            <a:endParaRPr b="0" lang="en-US" sz="4400" spc="-1" strike="noStrike">
              <a:solidFill>
                <a:srgbClr val="000000"/>
              </a:solidFill>
              <a:latin typeface="Calibri"/>
            </a:endParaRPr>
          </a:p>
        </p:txBody>
      </p:sp>
      <p:pic>
        <p:nvPicPr>
          <p:cNvPr id="258" name="Picture 3" descr=""/>
          <p:cNvPicPr/>
          <p:nvPr/>
        </p:nvPicPr>
        <p:blipFill>
          <a:blip r:embed="rId1"/>
          <a:stretch/>
        </p:blipFill>
        <p:spPr>
          <a:xfrm>
            <a:off x="2555640" y="1484640"/>
            <a:ext cx="2635200" cy="791640"/>
          </a:xfrm>
          <a:prstGeom prst="rect">
            <a:avLst/>
          </a:prstGeom>
          <a:ln w="9360">
            <a:noFill/>
          </a:ln>
        </p:spPr>
      </p:pic>
      <p:pic>
        <p:nvPicPr>
          <p:cNvPr id="259" name="Picture 4" descr=""/>
          <p:cNvPicPr/>
          <p:nvPr/>
        </p:nvPicPr>
        <p:blipFill>
          <a:blip r:embed="rId2"/>
          <a:stretch/>
        </p:blipFill>
        <p:spPr>
          <a:xfrm>
            <a:off x="3564000" y="2709000"/>
            <a:ext cx="2285640" cy="1018800"/>
          </a:xfrm>
          <a:prstGeom prst="rect">
            <a:avLst/>
          </a:prstGeom>
          <a:ln w="9360">
            <a:noFill/>
          </a:ln>
        </p:spPr>
      </p:pic>
      <p:pic>
        <p:nvPicPr>
          <p:cNvPr id="260" name="Picture 5" descr=""/>
          <p:cNvPicPr/>
          <p:nvPr/>
        </p:nvPicPr>
        <p:blipFill>
          <a:blip r:embed="rId3"/>
          <a:stretch/>
        </p:blipFill>
        <p:spPr>
          <a:xfrm>
            <a:off x="179640" y="3459960"/>
            <a:ext cx="2520000" cy="3364200"/>
          </a:xfrm>
          <a:prstGeom prst="rect">
            <a:avLst/>
          </a:prstGeom>
          <a:ln w="9360">
            <a:noFill/>
          </a:ln>
        </p:spPr>
      </p:pic>
      <p:pic>
        <p:nvPicPr>
          <p:cNvPr id="261" name="Picture 6" descr=""/>
          <p:cNvPicPr/>
          <p:nvPr/>
        </p:nvPicPr>
        <p:blipFill>
          <a:blip r:embed="rId4"/>
          <a:stretch/>
        </p:blipFill>
        <p:spPr>
          <a:xfrm>
            <a:off x="5508000" y="1268640"/>
            <a:ext cx="3333240" cy="1114200"/>
          </a:xfrm>
          <a:prstGeom prst="rect">
            <a:avLst/>
          </a:prstGeom>
          <a:ln w="9360">
            <a:noFill/>
          </a:ln>
        </p:spPr>
      </p:pic>
      <p:pic>
        <p:nvPicPr>
          <p:cNvPr id="262" name="Picture 9" descr=""/>
          <p:cNvPicPr/>
          <p:nvPr/>
        </p:nvPicPr>
        <p:blipFill>
          <a:blip r:embed="rId5"/>
          <a:stretch/>
        </p:blipFill>
        <p:spPr>
          <a:xfrm>
            <a:off x="467640" y="1052640"/>
            <a:ext cx="1828440" cy="1828440"/>
          </a:xfrm>
          <a:prstGeom prst="rect">
            <a:avLst/>
          </a:prstGeom>
          <a:ln w="9360">
            <a:noFill/>
          </a:ln>
        </p:spPr>
      </p:pic>
      <p:pic>
        <p:nvPicPr>
          <p:cNvPr id="263" name="Picture 11" descr=""/>
          <p:cNvPicPr/>
          <p:nvPr/>
        </p:nvPicPr>
        <p:blipFill>
          <a:blip r:embed="rId6"/>
          <a:stretch/>
        </p:blipFill>
        <p:spPr>
          <a:xfrm>
            <a:off x="3132000" y="4077000"/>
            <a:ext cx="3450960" cy="2437920"/>
          </a:xfrm>
          <a:prstGeom prst="rect">
            <a:avLst/>
          </a:prstGeom>
          <a:ln w="9360">
            <a:noFill/>
          </a:ln>
        </p:spPr>
      </p:pic>
      <p:pic>
        <p:nvPicPr>
          <p:cNvPr id="264" name="Picture 2" descr=""/>
          <p:cNvPicPr/>
          <p:nvPr/>
        </p:nvPicPr>
        <p:blipFill>
          <a:blip r:embed="rId7"/>
          <a:stretch/>
        </p:blipFill>
        <p:spPr>
          <a:xfrm>
            <a:off x="6588360" y="3339360"/>
            <a:ext cx="2536200" cy="35067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7010280" y="6356520"/>
            <a:ext cx="2133360" cy="364680"/>
          </a:xfrm>
          <a:prstGeom prst="rect">
            <a:avLst/>
          </a:prstGeom>
          <a:noFill/>
          <a:ln>
            <a:noFill/>
          </a:ln>
        </p:spPr>
        <p:txBody>
          <a:bodyPr anchor="ctr">
            <a:noAutofit/>
          </a:bodyPr>
          <a:p>
            <a:pPr algn="r">
              <a:lnSpc>
                <a:spcPct val="100000"/>
              </a:lnSpc>
            </a:pPr>
            <a:fld id="{F67E01FB-F3EB-4E87-AB2D-F312BE5640C2}" type="slidenum">
              <a:rPr b="0" lang="en-US" sz="1200" spc="-1" strike="noStrike">
                <a:solidFill>
                  <a:srgbClr val="8b8b8b"/>
                </a:solidFill>
                <a:latin typeface="Calibri"/>
              </a:rPr>
              <a:t>2</a:t>
            </a:fld>
            <a:endParaRPr b="0" lang="en-US" sz="1200" spc="-1" strike="noStrike">
              <a:latin typeface="Times New Roman"/>
            </a:endParaRPr>
          </a:p>
        </p:txBody>
      </p:sp>
      <p:sp>
        <p:nvSpPr>
          <p:cNvPr id="182" name="TextShape 2"/>
          <p:cNvSpPr txBox="1"/>
          <p:nvPr/>
        </p:nvSpPr>
        <p:spPr>
          <a:xfrm>
            <a:off x="0" y="260640"/>
            <a:ext cx="8229240" cy="980640"/>
          </a:xfrm>
          <a:prstGeom prst="rect">
            <a:avLst/>
          </a:prstGeom>
          <a:solidFill>
            <a:srgbClr val="ddd9c3"/>
          </a:solidFill>
          <a:ln>
            <a:noFill/>
          </a:ln>
        </p:spPr>
        <p:txBody>
          <a:bodyPr anchor="ctr">
            <a:noAutofit/>
          </a:bodyPr>
          <a:p>
            <a:pPr algn="ctr">
              <a:lnSpc>
                <a:spcPct val="100000"/>
              </a:lnSpc>
            </a:pPr>
            <a:r>
              <a:rPr b="0" lang="en-US" sz="4400" spc="-1" strike="noStrike">
                <a:solidFill>
                  <a:srgbClr val="000000"/>
                </a:solidFill>
                <a:latin typeface="Calibri"/>
              </a:rPr>
              <a:t>Consumer Ethnocentrism</a:t>
            </a:r>
            <a:endParaRPr b="0" lang="en-US" sz="4400" spc="-1" strike="noStrike">
              <a:solidFill>
                <a:srgbClr val="000000"/>
              </a:solidFill>
              <a:latin typeface="Calibri"/>
            </a:endParaRPr>
          </a:p>
        </p:txBody>
      </p:sp>
      <p:sp>
        <p:nvSpPr>
          <p:cNvPr id="183" name="TextShape 3"/>
          <p:cNvSpPr txBox="1"/>
          <p:nvPr/>
        </p:nvSpPr>
        <p:spPr>
          <a:xfrm>
            <a:off x="395640" y="1436760"/>
            <a:ext cx="6370560" cy="491904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1" lang="en-US" sz="2400" spc="-1" strike="noStrike">
                <a:solidFill>
                  <a:srgbClr val="000000"/>
                </a:solidFill>
                <a:latin typeface="Calibri"/>
              </a:rPr>
              <a:t>Ethnocentrism: </a:t>
            </a:r>
            <a:r>
              <a:rPr b="0" lang="en-US" sz="2400" spc="-1" strike="noStrike">
                <a:solidFill>
                  <a:srgbClr val="000000"/>
                </a:solidFill>
                <a:latin typeface="Calibri"/>
              </a:rPr>
              <a:t>home country viewed as superior to other countries.</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Ethnocentrism is the basis for consumer ethnocentrism.</a:t>
            </a:r>
            <a:endParaRPr b="0" lang="en-US" sz="2400" spc="-1" strike="noStrike">
              <a:solidFill>
                <a:srgbClr val="000000"/>
              </a:solidFill>
              <a:latin typeface="Calibri"/>
            </a:endParaRPr>
          </a:p>
          <a:p>
            <a:pPr>
              <a:lnSpc>
                <a:spcPct val="100000"/>
              </a:lnSpc>
              <a:spcBef>
                <a:spcPts val="479"/>
              </a:spcBef>
            </a:pPr>
            <a:endParaRPr b="0" lang="en-US" sz="2400" spc="-1" strike="noStrike">
              <a:solidFill>
                <a:srgbClr val="000000"/>
              </a:solidFill>
              <a:latin typeface="Calibri"/>
            </a:endParaRPr>
          </a:p>
          <a:p>
            <a:pPr>
              <a:lnSpc>
                <a:spcPct val="100000"/>
              </a:lnSpc>
              <a:buClr>
                <a:srgbClr val="000000"/>
              </a:buClr>
              <a:buFont typeface="Arial"/>
              <a:buChar char="•"/>
            </a:pPr>
            <a:r>
              <a:rPr b="1" lang="en-US" sz="2400" spc="-1" strike="noStrike">
                <a:solidFill>
                  <a:srgbClr val="000000"/>
                </a:solidFill>
                <a:latin typeface="Calibri"/>
              </a:rPr>
              <a:t>    </a:t>
            </a:r>
            <a:r>
              <a:rPr b="1" lang="en-US" sz="2400" spc="-1" strike="noStrike">
                <a:solidFill>
                  <a:srgbClr val="000000"/>
                </a:solidFill>
                <a:latin typeface="Calibri"/>
              </a:rPr>
              <a:t>Consumer Disidentification</a:t>
            </a:r>
            <a:endParaRPr b="0" lang="en-US" sz="2400" spc="-1" strike="noStrike">
              <a:solidFill>
                <a:srgbClr val="000000"/>
              </a:solidFill>
              <a:latin typeface="Calibri"/>
            </a:endParaRPr>
          </a:p>
          <a:p>
            <a:pPr marL="343080" indent="-342720" algn="just">
              <a:lnSpc>
                <a:spcPct val="100000"/>
              </a:lnSpc>
              <a:spcBef>
                <a:spcPts val="400"/>
              </a:spcBef>
              <a:buClr>
                <a:srgbClr val="000000"/>
              </a:buClr>
              <a:buFont typeface="Arial"/>
              <a:buChar char="•"/>
            </a:pPr>
            <a:r>
              <a:rPr b="0" i="1" lang="en-US" sz="2000" spc="-1" strike="noStrike">
                <a:solidFill>
                  <a:srgbClr val="000000"/>
                </a:solidFill>
                <a:latin typeface="Calibri"/>
              </a:rPr>
              <a:t>“</a:t>
            </a:r>
            <a:r>
              <a:rPr b="0" i="1" lang="en-US" sz="2000" spc="-1" strike="noStrike">
                <a:solidFill>
                  <a:srgbClr val="000000"/>
                </a:solidFill>
                <a:latin typeface="Calibri"/>
              </a:rPr>
              <a:t>I am not an American. There is nothing about me that is American. I don’t want to be American, and I have just as much right to be here as any of you.”</a:t>
            </a:r>
            <a:endParaRPr b="0" lang="en-US" sz="2000" spc="-1" strike="noStrike">
              <a:solidFill>
                <a:srgbClr val="000000"/>
              </a:solidFill>
              <a:latin typeface="Calibri"/>
            </a:endParaRPr>
          </a:p>
          <a:p>
            <a:pPr lvl="1" marL="743040" indent="-285480" algn="just">
              <a:lnSpc>
                <a:spcPct val="100000"/>
              </a:lnSpc>
              <a:spcBef>
                <a:spcPts val="400"/>
              </a:spcBef>
              <a:buClr>
                <a:srgbClr val="000000"/>
              </a:buClr>
              <a:buFont typeface="Arial"/>
              <a:buChar char="–"/>
            </a:pPr>
            <a:r>
              <a:rPr b="0" lang="en-US" sz="2000" spc="-1" strike="noStrike">
                <a:solidFill>
                  <a:srgbClr val="000000"/>
                </a:solidFill>
                <a:latin typeface="Calibri"/>
              </a:rPr>
              <a:t>Young Latino in </a:t>
            </a:r>
            <a:r>
              <a:rPr b="0" i="1" lang="en-US" sz="2000" spc="-1" strike="noStrike">
                <a:solidFill>
                  <a:srgbClr val="000000"/>
                </a:solidFill>
                <a:latin typeface="Calibri"/>
              </a:rPr>
              <a:t>One America Indivisible </a:t>
            </a:r>
            <a:r>
              <a:rPr b="0" lang="en-US" sz="2000" spc="-1" strike="noStrike">
                <a:solidFill>
                  <a:srgbClr val="000000"/>
                </a:solidFill>
                <a:latin typeface="Calibri"/>
              </a:rPr>
              <a:t>(Hackney 1999, p. 76)</a:t>
            </a:r>
            <a:endParaRPr b="0" lang="en-US" sz="2000" spc="-1" strike="noStrike">
              <a:solidFill>
                <a:srgbClr val="000000"/>
              </a:solidFill>
              <a:latin typeface="Calibri"/>
            </a:endParaRPr>
          </a:p>
          <a:p>
            <a:pPr>
              <a:lnSpc>
                <a:spcPct val="100000"/>
              </a:lnSpc>
              <a:spcBef>
                <a:spcPts val="479"/>
              </a:spcBef>
            </a:pPr>
            <a:endParaRPr b="0" lang="en-US" sz="2000" spc="-1" strike="noStrike">
              <a:solidFill>
                <a:srgbClr val="000000"/>
              </a:solidFill>
              <a:latin typeface="Calibri"/>
            </a:endParaRPr>
          </a:p>
        </p:txBody>
      </p:sp>
      <p:pic>
        <p:nvPicPr>
          <p:cNvPr id="184" name="Picture 4" descr=""/>
          <p:cNvPicPr/>
          <p:nvPr/>
        </p:nvPicPr>
        <p:blipFill>
          <a:blip r:embed="rId1"/>
          <a:stretch/>
        </p:blipFill>
        <p:spPr>
          <a:xfrm>
            <a:off x="5649480" y="2050920"/>
            <a:ext cx="3494160" cy="127044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685800" y="2130480"/>
            <a:ext cx="7772040" cy="1469520"/>
          </a:xfrm>
          <a:prstGeom prst="rect">
            <a:avLst/>
          </a:prstGeom>
          <a:solidFill>
            <a:srgbClr val="ddd9c3"/>
          </a:solidFill>
          <a:ln>
            <a:noFill/>
          </a:ln>
        </p:spPr>
        <p:txBody>
          <a:bodyPr anchor="ctr">
            <a:noAutofit/>
          </a:bodyPr>
          <a:p>
            <a:pPr algn="ctr">
              <a:lnSpc>
                <a:spcPct val="100000"/>
              </a:lnSpc>
            </a:pPr>
            <a:r>
              <a:rPr b="0" lang="en-US" sz="4400" spc="-1" strike="noStrike">
                <a:solidFill>
                  <a:srgbClr val="000000"/>
                </a:solidFill>
                <a:latin typeface="Calibri"/>
              </a:rPr>
              <a:t>Consumer Affinity</a:t>
            </a:r>
            <a:endParaRPr b="0" lang="en-US" sz="4400" spc="-1" strike="noStrike">
              <a:solidFill>
                <a:srgbClr val="000000"/>
              </a:solidFill>
              <a:latin typeface="Calibri"/>
            </a:endParaRPr>
          </a:p>
        </p:txBody>
      </p:sp>
      <p:sp>
        <p:nvSpPr>
          <p:cNvPr id="266" name="TextShape 2"/>
          <p:cNvSpPr txBox="1"/>
          <p:nvPr/>
        </p:nvSpPr>
        <p:spPr>
          <a:xfrm>
            <a:off x="6553080" y="6356520"/>
            <a:ext cx="2133360" cy="364680"/>
          </a:xfrm>
          <a:prstGeom prst="rect">
            <a:avLst/>
          </a:prstGeom>
          <a:noFill/>
          <a:ln>
            <a:noFill/>
          </a:ln>
        </p:spPr>
        <p:txBody>
          <a:bodyPr anchor="ctr">
            <a:noAutofit/>
          </a:bodyPr>
          <a:p>
            <a:pPr algn="r">
              <a:lnSpc>
                <a:spcPct val="100000"/>
              </a:lnSpc>
            </a:pPr>
            <a:fld id="{B1F505D3-9A86-4E6A-A123-BD466A2463A4}" type="slidenum">
              <a:rPr b="0" lang="en-US" sz="1200" spc="-1" strike="noStrike">
                <a:solidFill>
                  <a:srgbClr val="8b8b8b"/>
                </a:solidFill>
                <a:latin typeface="Calibri"/>
              </a:rPr>
              <a:t>&lt;number&gt;</a:t>
            </a:fld>
            <a:endParaRPr b="0" lang="en-US" sz="1200" spc="-1" strike="noStrike">
              <a:latin typeface="Times New Roman"/>
            </a:endParaRPr>
          </a:p>
        </p:txBody>
      </p:sp>
      <p:pic>
        <p:nvPicPr>
          <p:cNvPr id="267" name="Picture 2" descr=""/>
          <p:cNvPicPr/>
          <p:nvPr/>
        </p:nvPicPr>
        <p:blipFill>
          <a:blip r:embed="rId1"/>
          <a:stretch/>
        </p:blipFill>
        <p:spPr>
          <a:xfrm>
            <a:off x="0" y="4628880"/>
            <a:ext cx="4067640" cy="2228760"/>
          </a:xfrm>
          <a:prstGeom prst="rect">
            <a:avLst/>
          </a:prstGeom>
          <a:ln>
            <a:noFill/>
          </a:ln>
        </p:spPr>
      </p:pic>
      <p:pic>
        <p:nvPicPr>
          <p:cNvPr id="268" name="Picture 4" descr=""/>
          <p:cNvPicPr/>
          <p:nvPr/>
        </p:nvPicPr>
        <p:blipFill>
          <a:blip r:embed="rId2"/>
          <a:stretch/>
        </p:blipFill>
        <p:spPr>
          <a:xfrm>
            <a:off x="4644000" y="3483000"/>
            <a:ext cx="4499640" cy="337464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0" y="476640"/>
            <a:ext cx="91436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Affinity vs. Animosity</a:t>
            </a:r>
            <a:endParaRPr b="0" lang="en-US" sz="4400" spc="-1" strike="noStrike">
              <a:solidFill>
                <a:srgbClr val="000000"/>
              </a:solidFill>
              <a:latin typeface="Calibri"/>
            </a:endParaRPr>
          </a:p>
        </p:txBody>
      </p:sp>
      <p:sp>
        <p:nvSpPr>
          <p:cNvPr id="270" name="TextShape 2"/>
          <p:cNvSpPr txBox="1"/>
          <p:nvPr/>
        </p:nvSpPr>
        <p:spPr>
          <a:xfrm>
            <a:off x="457200" y="1600200"/>
            <a:ext cx="8229240" cy="4525560"/>
          </a:xfrm>
          <a:prstGeom prst="rect">
            <a:avLst/>
          </a:prstGeom>
          <a:noFill/>
          <a:ln>
            <a:noFill/>
          </a:ln>
        </p:spPr>
        <p:txBody>
          <a:bodyPr>
            <a:normAutofit fontScale="61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The majority of effort has been directed at </a:t>
            </a:r>
            <a:r>
              <a:rPr b="0" lang="en-US" sz="2600" spc="-1" strike="noStrike">
                <a:solidFill>
                  <a:srgbClr val="000000"/>
                </a:solidFill>
                <a:latin typeface="Calibri"/>
              </a:rPr>
              <a:t>understanding the nature and behavioural impact of unfavourable attitudes toward foreign countries by focusing on constructs such as consumer ethnocentrism and consumer animosity.</a:t>
            </a: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In contrast, favourable attitudes toward foreign countries, their sources, and their consequences have received only scant consideration,</a:t>
            </a:r>
            <a:endParaRPr b="0" lang="en-US" sz="2600" spc="-1" strike="noStrike">
              <a:solidFill>
                <a:srgbClr val="000000"/>
              </a:solidFill>
              <a:latin typeface="Calibri"/>
            </a:endParaRPr>
          </a:p>
          <a:p>
            <a:pPr lvl="1" marL="743040" indent="-285480">
              <a:lnSpc>
                <a:spcPct val="100000"/>
              </a:lnSpc>
              <a:spcBef>
                <a:spcPts val="519"/>
              </a:spcBef>
              <a:buClr>
                <a:srgbClr val="000000"/>
              </a:buClr>
              <a:buFont typeface="Arial"/>
              <a:buChar char="–"/>
            </a:pPr>
            <a:r>
              <a:rPr b="0" lang="en-US" sz="2600" spc="-1" strike="noStrike">
                <a:solidFill>
                  <a:srgbClr val="000000"/>
                </a:solidFill>
                <a:latin typeface="Calibri"/>
              </a:rPr>
              <a:t>Several studies have shown that countries can evoke a variety of </a:t>
            </a:r>
            <a:r>
              <a:rPr b="0" lang="en-US" sz="2600" spc="-1" strike="noStrike">
                <a:solidFill>
                  <a:srgbClr val="ff0000"/>
                </a:solidFill>
                <a:latin typeface="Calibri"/>
              </a:rPr>
              <a:t>affective responses</a:t>
            </a:r>
            <a:r>
              <a:rPr b="0" lang="en-US" sz="2600" spc="-1" strike="noStrike">
                <a:solidFill>
                  <a:srgbClr val="000000"/>
                </a:solidFill>
                <a:latin typeface="Calibri"/>
              </a:rPr>
              <a:t>, including </a:t>
            </a:r>
            <a:r>
              <a:rPr b="0" lang="en-US" sz="2600" spc="-1" strike="noStrike">
                <a:solidFill>
                  <a:srgbClr val="ff0000"/>
                </a:solidFill>
                <a:latin typeface="Calibri"/>
              </a:rPr>
              <a:t>sympathy and interest</a:t>
            </a:r>
            <a:r>
              <a:rPr b="0" lang="en-US" sz="2600" spc="-1" strike="noStrike">
                <a:solidFill>
                  <a:srgbClr val="000000"/>
                </a:solidFill>
                <a:latin typeface="Calibri"/>
              </a:rPr>
              <a:t>. </a:t>
            </a:r>
            <a:endParaRPr b="0" lang="en-US" sz="2600" spc="-1" strike="noStrike">
              <a:solidFill>
                <a:srgbClr val="000000"/>
              </a:solidFill>
              <a:latin typeface="Calibri"/>
            </a:endParaRPr>
          </a:p>
          <a:p>
            <a:pPr>
              <a:lnSpc>
                <a:spcPct val="100000"/>
              </a:lnSpc>
              <a:spcBef>
                <a:spcPts val="519"/>
              </a:spcBef>
            </a:pPr>
            <a:endParaRPr b="0" lang="en-US" sz="2600" spc="-1" strike="noStrike">
              <a:solidFill>
                <a:srgbClr val="000000"/>
              </a:solidFill>
              <a:latin typeface="Calibri"/>
            </a:endParaRPr>
          </a:p>
          <a:p>
            <a:pPr marL="343080" indent="-342720">
              <a:lnSpc>
                <a:spcPct val="100000"/>
              </a:lnSpc>
              <a:spcBef>
                <a:spcPts val="519"/>
              </a:spcBef>
              <a:buClr>
                <a:srgbClr val="000000"/>
              </a:buClr>
              <a:buFont typeface="Arial"/>
              <a:buChar char="•"/>
            </a:pPr>
            <a:r>
              <a:rPr b="0" lang="en-US" sz="2600" spc="-1" strike="noStrike">
                <a:solidFill>
                  <a:srgbClr val="000000"/>
                </a:solidFill>
                <a:latin typeface="Calibri"/>
              </a:rPr>
              <a:t>Positive affective responses can affect general decision making, particularly </a:t>
            </a:r>
            <a:r>
              <a:rPr b="0" lang="en-US" sz="2600" spc="-1" strike="noStrike">
                <a:solidFill>
                  <a:srgbClr val="ff0000"/>
                </a:solidFill>
                <a:latin typeface="Calibri"/>
              </a:rPr>
              <a:t>purchase decisions</a:t>
            </a:r>
            <a:r>
              <a:rPr b="0" lang="en-US" sz="2600" spc="-1" strike="noStrike">
                <a:solidFill>
                  <a:srgbClr val="000000"/>
                </a:solidFill>
                <a:latin typeface="Calibri"/>
              </a:rPr>
              <a:t>, by inhibiting further consideration of choice alternatives and by reducing the amount of processed information</a:t>
            </a:r>
            <a:endParaRPr b="0" lang="en-US" sz="2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323640" y="548640"/>
            <a:ext cx="793476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Affinity vs. Ethnocentrism</a:t>
            </a:r>
            <a:endParaRPr b="0" lang="en-US" sz="4400" spc="-1" strike="noStrike">
              <a:solidFill>
                <a:srgbClr val="000000"/>
              </a:solidFill>
              <a:latin typeface="Calibri"/>
            </a:endParaRPr>
          </a:p>
        </p:txBody>
      </p:sp>
      <p:sp>
        <p:nvSpPr>
          <p:cNvPr id="272"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Affinity captures soft (sympathy) and strong (attachment) positive emotions toward a specific foreign country.</a:t>
            </a:r>
            <a:br/>
            <a:r>
              <a:rPr b="0" lang="en-US" sz="2400" spc="-1" strike="noStrike">
                <a:solidFill>
                  <a:srgbClr val="000000"/>
                </a:solidFill>
                <a:latin typeface="Calibri"/>
              </a:rPr>
              <a:t> </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Consumer affinity is unrelated to consumers’ ethnocentric tendencies; </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Negative sentiments toward foreign products in general (as captured by consumer ethnocentrism) and </a:t>
            </a:r>
            <a:endParaRPr b="0" lang="en-US"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Positive sentiments toward a specific foreign country (as captured by consumer affinity) </a:t>
            </a:r>
            <a:r>
              <a:rPr b="0" lang="en-US" sz="2400" spc="-1" strike="noStrike">
                <a:solidFill>
                  <a:srgbClr val="ff0000"/>
                </a:solidFill>
                <a:latin typeface="Calibri"/>
              </a:rPr>
              <a:t>can coexist</a:t>
            </a:r>
            <a:r>
              <a:rPr b="0" lang="en-US" sz="2400" spc="-1" strike="noStrike">
                <a:solidFill>
                  <a:srgbClr val="000000"/>
                </a:solidFill>
                <a:latin typeface="Calibri"/>
              </a:rPr>
              <a:t>.</a:t>
            </a:r>
            <a:endParaRPr b="0" lang="en-US" sz="2400" spc="-1" strike="noStrike">
              <a:solidFill>
                <a:srgbClr val="000000"/>
              </a:solidFill>
              <a:latin typeface="Calibri"/>
            </a:endParaRPr>
          </a:p>
        </p:txBody>
      </p:sp>
      <p:pic>
        <p:nvPicPr>
          <p:cNvPr id="273" name="Picture 3" descr=""/>
          <p:cNvPicPr/>
          <p:nvPr/>
        </p:nvPicPr>
        <p:blipFill>
          <a:blip r:embed="rId1"/>
          <a:stretch/>
        </p:blipFill>
        <p:spPr>
          <a:xfrm>
            <a:off x="6823800" y="4844160"/>
            <a:ext cx="2088720" cy="156636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323640" y="332640"/>
            <a:ext cx="741636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Affinity vs. COO</a:t>
            </a:r>
            <a:endParaRPr b="0" lang="en-US" sz="4400" spc="-1" strike="noStrike">
              <a:solidFill>
                <a:srgbClr val="000000"/>
              </a:solidFill>
              <a:latin typeface="Calibri"/>
            </a:endParaRPr>
          </a:p>
        </p:txBody>
      </p:sp>
      <p:sp>
        <p:nvSpPr>
          <p:cNvPr id="275" name="TextShape 2"/>
          <p:cNvSpPr txBox="1"/>
          <p:nvPr/>
        </p:nvSpPr>
        <p:spPr>
          <a:xfrm>
            <a:off x="323640" y="1650960"/>
            <a:ext cx="8229240" cy="326844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Oberecker, Riefler, and Diamantopoulos (2008) propose that emotional attachment to a country, as </a:t>
            </a:r>
            <a:r>
              <a:rPr b="0" lang="en-US" sz="2800" spc="-1" strike="noStrike">
                <a:solidFill>
                  <a:srgbClr val="00b0f0"/>
                </a:solidFill>
                <a:latin typeface="Calibri"/>
              </a:rPr>
              <a:t>opposed to consumers’ cognitive beliefs about the </a:t>
            </a:r>
            <a:r>
              <a:rPr b="0" lang="en-US" sz="2800" spc="-1" strike="noStrike">
                <a:solidFill>
                  <a:srgbClr val="000000"/>
                </a:solidFill>
                <a:latin typeface="Calibri"/>
              </a:rPr>
              <a:t>country’s ability to produce reliable or high-quality goods, affects decisions to consume products or services from the affinity country. </a:t>
            </a:r>
            <a:endParaRPr b="0" lang="en-US" sz="2800" spc="-1" strike="noStrike">
              <a:solidFill>
                <a:srgbClr val="000000"/>
              </a:solidFill>
              <a:latin typeface="Calibri"/>
            </a:endParaRPr>
          </a:p>
        </p:txBody>
      </p:sp>
      <p:sp>
        <p:nvSpPr>
          <p:cNvPr id="276" name="TextShape 3"/>
          <p:cNvSpPr txBox="1"/>
          <p:nvPr/>
        </p:nvSpPr>
        <p:spPr>
          <a:xfrm>
            <a:off x="7010280" y="6356520"/>
            <a:ext cx="2133360" cy="364680"/>
          </a:xfrm>
          <a:prstGeom prst="rect">
            <a:avLst/>
          </a:prstGeom>
          <a:noFill/>
          <a:ln>
            <a:noFill/>
          </a:ln>
        </p:spPr>
        <p:txBody>
          <a:bodyPr anchor="ctr">
            <a:noAutofit/>
          </a:bodyPr>
          <a:p>
            <a:pPr algn="r">
              <a:lnSpc>
                <a:spcPct val="100000"/>
              </a:lnSpc>
            </a:pPr>
            <a:fld id="{ECACE2CD-A6AA-406C-94CF-A8770B1261A9}" type="slidenum">
              <a:rPr b="0" lang="en-US" sz="1200" spc="-1" strike="noStrike">
                <a:solidFill>
                  <a:srgbClr val="8b8b8b"/>
                </a:solidFill>
                <a:latin typeface="Calibri"/>
              </a:rPr>
              <a:t>&lt;number&gt;</a:t>
            </a:fld>
            <a:endParaRPr b="0" lang="en-US" sz="1200" spc="-1" strike="noStrike">
              <a:latin typeface="Times New Roman"/>
            </a:endParaRPr>
          </a:p>
        </p:txBody>
      </p:sp>
      <p:pic>
        <p:nvPicPr>
          <p:cNvPr id="277" name="Picture 2" descr=""/>
          <p:cNvPicPr/>
          <p:nvPr/>
        </p:nvPicPr>
        <p:blipFill>
          <a:blip r:embed="rId1"/>
          <a:stretch/>
        </p:blipFill>
        <p:spPr>
          <a:xfrm>
            <a:off x="5477040" y="4162320"/>
            <a:ext cx="3666600" cy="2695320"/>
          </a:xfrm>
          <a:prstGeom prst="rect">
            <a:avLst/>
          </a:prstGeom>
          <a:ln>
            <a:noFill/>
          </a:ln>
        </p:spPr>
      </p:pic>
      <p:sp>
        <p:nvSpPr>
          <p:cNvPr id="278" name="CustomShape 4"/>
          <p:cNvSpPr/>
          <p:nvPr/>
        </p:nvSpPr>
        <p:spPr>
          <a:xfrm>
            <a:off x="251640" y="5226840"/>
            <a:ext cx="5507640" cy="1614960"/>
          </a:xfrm>
          <a:prstGeom prst="rect">
            <a:avLst/>
          </a:prstGeom>
          <a:noFill/>
          <a:ln>
            <a:noFill/>
          </a:ln>
        </p:spPr>
        <p:style>
          <a:lnRef idx="0"/>
          <a:fillRef idx="0"/>
          <a:effectRef idx="0"/>
          <a:fontRef idx="minor"/>
        </p:style>
        <p:txBody>
          <a:bodyPr lIns="90000" rIns="90000" tIns="45000" bIns="45000">
            <a:spAutoFit/>
          </a:bodyPr>
          <a:p>
            <a:pPr marL="457200">
              <a:lnSpc>
                <a:spcPct val="100000"/>
              </a:lnSpc>
            </a:pPr>
            <a:r>
              <a:rPr b="0" lang="en-US" sz="2000" spc="-1" strike="noStrike">
                <a:solidFill>
                  <a:srgbClr val="000000"/>
                </a:solidFill>
                <a:latin typeface="Calibri"/>
              </a:rPr>
              <a:t>Affective influences (as captured by consumer affinity) and cognitive influences (as captured by country image perceptions) have complementary effects on behavioural outcomes</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Picture 10" descr=""/>
          <p:cNvPicPr/>
          <p:nvPr/>
        </p:nvPicPr>
        <p:blipFill>
          <a:blip r:embed="rId1"/>
          <a:srcRect l="15350" t="0" r="18201" b="0"/>
          <a:stretch/>
        </p:blipFill>
        <p:spPr>
          <a:xfrm>
            <a:off x="6911640" y="0"/>
            <a:ext cx="2232000" cy="2132640"/>
          </a:xfrm>
          <a:prstGeom prst="rect">
            <a:avLst/>
          </a:prstGeom>
          <a:ln>
            <a:noFill/>
          </a:ln>
        </p:spPr>
      </p:pic>
      <p:sp>
        <p:nvSpPr>
          <p:cNvPr id="280" name="TextShape 1"/>
          <p:cNvSpPr txBox="1"/>
          <p:nvPr/>
        </p:nvSpPr>
        <p:spPr>
          <a:xfrm>
            <a:off x="2699640" y="620640"/>
            <a:ext cx="439200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Affinity Example</a:t>
            </a:r>
            <a:endParaRPr b="0" lang="en-US" sz="4400" spc="-1" strike="noStrike">
              <a:solidFill>
                <a:srgbClr val="000000"/>
              </a:solidFill>
              <a:latin typeface="Calibri"/>
            </a:endParaRPr>
          </a:p>
        </p:txBody>
      </p:sp>
      <p:sp>
        <p:nvSpPr>
          <p:cNvPr id="281" name="TextShape 2"/>
          <p:cNvSpPr txBox="1"/>
          <p:nvPr/>
        </p:nvSpPr>
        <p:spPr>
          <a:xfrm>
            <a:off x="395640" y="2205000"/>
            <a:ext cx="8208720" cy="3024000"/>
          </a:xfrm>
          <a:prstGeom prst="rect">
            <a:avLst/>
          </a:prstGeom>
          <a:noFill/>
          <a:ln>
            <a:noFill/>
          </a:ln>
        </p:spPr>
        <p:txBody>
          <a:bodyPr>
            <a:normAutofit/>
          </a:bodyPr>
          <a:p>
            <a:pPr lvl="1" marL="343080" indent="-342720">
              <a:lnSpc>
                <a:spcPct val="100000"/>
              </a:lnSpc>
              <a:spcBef>
                <a:spcPts val="561"/>
              </a:spcBef>
              <a:buClr>
                <a:srgbClr val="000000"/>
              </a:buClr>
              <a:buFont typeface="Arial"/>
              <a:buChar char="•"/>
            </a:pPr>
            <a:r>
              <a:rPr b="0" lang="en-US" sz="2800" spc="-1" strike="noStrike">
                <a:solidFill>
                  <a:srgbClr val="000000"/>
                </a:solidFill>
                <a:latin typeface="Calibri"/>
              </a:rPr>
              <a:t>The brotherhood of the Scandinavian countries, Portugal and brazil, the Latin-American countries, southeast Asia, the Anglo part of the world (NZ, Oz, UK, Canada and USA), the political and common destiny bonds between China, Cuba, Venezuela and so on.</a:t>
            </a:r>
            <a:endParaRPr b="0" lang="en-US" sz="2800" spc="-1" strike="noStrike">
              <a:solidFill>
                <a:srgbClr val="000000"/>
              </a:solidFill>
              <a:latin typeface="Calibri"/>
            </a:endParaRPr>
          </a:p>
          <a:p>
            <a:pPr lvl="2" marL="743040" indent="-342720">
              <a:lnSpc>
                <a:spcPct val="100000"/>
              </a:lnSpc>
              <a:spcBef>
                <a:spcPts val="561"/>
              </a:spcBef>
              <a:buClr>
                <a:srgbClr val="000000"/>
              </a:buClr>
              <a:buFont typeface="Arial"/>
              <a:buChar char="•"/>
            </a:pPr>
            <a:r>
              <a:rPr b="0" lang="en-US" sz="2800" spc="-1" strike="noStrike">
                <a:solidFill>
                  <a:srgbClr val="000000"/>
                </a:solidFill>
                <a:latin typeface="Calibri"/>
              </a:rPr>
              <a:t>The way countries vote in the Euro song contest often relates to affinity.</a:t>
            </a:r>
            <a:endParaRPr b="0" lang="en-US" sz="2800" spc="-1" strike="noStrike">
              <a:solidFill>
                <a:srgbClr val="000000"/>
              </a:solidFill>
              <a:latin typeface="Calibri"/>
            </a:endParaRPr>
          </a:p>
        </p:txBody>
      </p:sp>
      <p:sp>
        <p:nvSpPr>
          <p:cNvPr id="282" name="TextShape 3"/>
          <p:cNvSpPr txBox="1"/>
          <p:nvPr/>
        </p:nvSpPr>
        <p:spPr>
          <a:xfrm>
            <a:off x="7010280" y="6356520"/>
            <a:ext cx="2133360" cy="364680"/>
          </a:xfrm>
          <a:prstGeom prst="rect">
            <a:avLst/>
          </a:prstGeom>
          <a:noFill/>
          <a:ln>
            <a:noFill/>
          </a:ln>
        </p:spPr>
        <p:txBody>
          <a:bodyPr anchor="ctr">
            <a:noAutofit/>
          </a:bodyPr>
          <a:p>
            <a:pPr algn="r">
              <a:lnSpc>
                <a:spcPct val="100000"/>
              </a:lnSpc>
            </a:pPr>
            <a:fld id="{B550ADB4-6E72-4267-B2C6-47558A436476}" type="slidenum">
              <a:rPr b="0" lang="en-US" sz="1200" spc="-1" strike="noStrike">
                <a:solidFill>
                  <a:srgbClr val="8b8b8b"/>
                </a:solidFill>
                <a:latin typeface="Calibri"/>
              </a:rPr>
              <a:t>&lt;number&gt;</a:t>
            </a:fld>
            <a:endParaRPr b="0" lang="en-US" sz="1200" spc="-1" strike="noStrike">
              <a:latin typeface="Times New Roman"/>
            </a:endParaRPr>
          </a:p>
        </p:txBody>
      </p:sp>
      <p:pic>
        <p:nvPicPr>
          <p:cNvPr id="283" name="Picture 2" descr=""/>
          <p:cNvPicPr/>
          <p:nvPr/>
        </p:nvPicPr>
        <p:blipFill>
          <a:blip r:embed="rId2"/>
          <a:stretch/>
        </p:blipFill>
        <p:spPr>
          <a:xfrm>
            <a:off x="179640" y="5373360"/>
            <a:ext cx="1896120" cy="1282320"/>
          </a:xfrm>
          <a:prstGeom prst="rect">
            <a:avLst/>
          </a:prstGeom>
          <a:ln>
            <a:noFill/>
          </a:ln>
        </p:spPr>
      </p:pic>
      <p:pic>
        <p:nvPicPr>
          <p:cNvPr id="284" name="Picture 4" descr=""/>
          <p:cNvPicPr/>
          <p:nvPr/>
        </p:nvPicPr>
        <p:blipFill>
          <a:blip r:embed="rId3"/>
          <a:stretch/>
        </p:blipFill>
        <p:spPr>
          <a:xfrm>
            <a:off x="2267640" y="5301360"/>
            <a:ext cx="2164680" cy="1398240"/>
          </a:xfrm>
          <a:prstGeom prst="rect">
            <a:avLst/>
          </a:prstGeom>
          <a:ln>
            <a:noFill/>
          </a:ln>
        </p:spPr>
      </p:pic>
      <p:pic>
        <p:nvPicPr>
          <p:cNvPr id="285" name="Picture 6" descr=""/>
          <p:cNvPicPr/>
          <p:nvPr/>
        </p:nvPicPr>
        <p:blipFill>
          <a:blip r:embed="rId4"/>
          <a:stretch/>
        </p:blipFill>
        <p:spPr>
          <a:xfrm>
            <a:off x="6837840" y="5013000"/>
            <a:ext cx="2305800" cy="1844640"/>
          </a:xfrm>
          <a:prstGeom prst="rect">
            <a:avLst/>
          </a:prstGeom>
          <a:ln>
            <a:noFill/>
          </a:ln>
        </p:spPr>
      </p:pic>
      <p:pic>
        <p:nvPicPr>
          <p:cNvPr id="286" name="Picture 8" descr=""/>
          <p:cNvPicPr/>
          <p:nvPr/>
        </p:nvPicPr>
        <p:blipFill>
          <a:blip r:embed="rId5"/>
          <a:stretch/>
        </p:blipFill>
        <p:spPr>
          <a:xfrm>
            <a:off x="4644000" y="5301360"/>
            <a:ext cx="2261520" cy="1425240"/>
          </a:xfrm>
          <a:prstGeom prst="rect">
            <a:avLst/>
          </a:prstGeom>
          <a:ln>
            <a:noFill/>
          </a:ln>
        </p:spPr>
      </p:pic>
      <p:pic>
        <p:nvPicPr>
          <p:cNvPr id="287" name="Picture 4" descr=""/>
          <p:cNvPicPr/>
          <p:nvPr/>
        </p:nvPicPr>
        <p:blipFill>
          <a:blip r:embed="rId6"/>
          <a:stretch/>
        </p:blipFill>
        <p:spPr>
          <a:xfrm>
            <a:off x="0" y="0"/>
            <a:ext cx="2641320" cy="2133360"/>
          </a:xfrm>
          <a:prstGeom prst="rect">
            <a:avLst/>
          </a:prstGeom>
          <a:ln>
            <a:noFill/>
          </a:ln>
        </p:spPr>
      </p:pic>
      <p:pic>
        <p:nvPicPr>
          <p:cNvPr id="288" name="Picture 4" descr=""/>
          <p:cNvPicPr/>
          <p:nvPr/>
        </p:nvPicPr>
        <p:blipFill>
          <a:blip r:embed="rId7"/>
          <a:stretch/>
        </p:blipFill>
        <p:spPr>
          <a:xfrm>
            <a:off x="155520" y="-593640"/>
            <a:ext cx="1247400" cy="12474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Pop Stars-Affinity</a:t>
            </a:r>
            <a:endParaRPr b="0" lang="en-US" sz="4400" spc="-1" strike="noStrike">
              <a:solidFill>
                <a:srgbClr val="000000"/>
              </a:solidFill>
              <a:latin typeface="Calibri"/>
            </a:endParaRPr>
          </a:p>
        </p:txBody>
      </p:sp>
      <p:sp>
        <p:nvSpPr>
          <p:cNvPr id="290"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159"/>
              </a:spcBef>
              <a:buClr>
                <a:srgbClr val="000000"/>
              </a:buClr>
              <a:buFont typeface="Arial"/>
              <a:buChar char="•"/>
            </a:pPr>
            <a:r>
              <a:rPr b="0" lang="en-US" sz="800" spc="-1" strike="noStrike">
                <a:solidFill>
                  <a:srgbClr val="000000"/>
                </a:solidFill>
                <a:latin typeface="Calibri"/>
              </a:rPr>
              <a:t>.</a:t>
            </a:r>
            <a:endParaRPr b="0" lang="en-US" sz="800" spc="-1" strike="noStrike">
              <a:solidFill>
                <a:srgbClr val="000000"/>
              </a:solidFill>
              <a:latin typeface="Calibri"/>
            </a:endParaRPr>
          </a:p>
        </p:txBody>
      </p:sp>
      <p:pic>
        <p:nvPicPr>
          <p:cNvPr id="291" name="Picture 2" descr=""/>
          <p:cNvPicPr/>
          <p:nvPr/>
        </p:nvPicPr>
        <p:blipFill>
          <a:blip r:embed="rId1"/>
          <a:stretch/>
        </p:blipFill>
        <p:spPr>
          <a:xfrm>
            <a:off x="272880" y="1766880"/>
            <a:ext cx="4530600" cy="3323880"/>
          </a:xfrm>
          <a:prstGeom prst="rect">
            <a:avLst/>
          </a:prstGeom>
          <a:ln>
            <a:noFill/>
          </a:ln>
        </p:spPr>
      </p:pic>
      <p:pic>
        <p:nvPicPr>
          <p:cNvPr id="292" name="Picture 3" descr=""/>
          <p:cNvPicPr/>
          <p:nvPr/>
        </p:nvPicPr>
        <p:blipFill>
          <a:blip r:embed="rId2"/>
          <a:stretch/>
        </p:blipFill>
        <p:spPr>
          <a:xfrm>
            <a:off x="4913280" y="1757520"/>
            <a:ext cx="4093920" cy="334296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0" y="116640"/>
            <a:ext cx="9143640" cy="1142640"/>
          </a:xfrm>
          <a:prstGeom prst="rect">
            <a:avLst/>
          </a:prstGeom>
          <a:solidFill>
            <a:srgbClr val="ddd9c3"/>
          </a:solidFill>
          <a:ln w="9360">
            <a:solidFill>
              <a:srgbClr val="000000"/>
            </a:solidFill>
            <a:round/>
          </a:ln>
        </p:spPr>
        <p:txBody>
          <a:bodyPr anchor="ctr">
            <a:normAutofit/>
          </a:bodyPr>
          <a:p>
            <a:pPr algn="ctr">
              <a:lnSpc>
                <a:spcPct val="100000"/>
              </a:lnSpc>
            </a:pPr>
            <a:r>
              <a:rPr b="0" lang="en-US" sz="3200" spc="-1" strike="noStrike">
                <a:solidFill>
                  <a:srgbClr val="3366ff"/>
                </a:solidFill>
                <a:latin typeface="Calibri"/>
              </a:rPr>
              <a:t>Affinity can be powerful in international advertising</a:t>
            </a:r>
            <a:endParaRPr b="0" lang="en-US" sz="3200" spc="-1" strike="noStrike">
              <a:solidFill>
                <a:srgbClr val="000000"/>
              </a:solidFill>
              <a:latin typeface="Calibri"/>
            </a:endParaRPr>
          </a:p>
        </p:txBody>
      </p:sp>
      <p:sp>
        <p:nvSpPr>
          <p:cNvPr id="294" name="TextShape 2"/>
          <p:cNvSpPr txBox="1"/>
          <p:nvPr/>
        </p:nvSpPr>
        <p:spPr>
          <a:xfrm>
            <a:off x="323640" y="1567440"/>
            <a:ext cx="8229240" cy="4525560"/>
          </a:xfrm>
          <a:prstGeom prst="rect">
            <a:avLst/>
          </a:prstGeom>
          <a:noFill/>
          <a:ln>
            <a:noFill/>
          </a:ln>
        </p:spPr>
        <p:txBody>
          <a:bodyPr>
            <a:no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Consumer affinity is more </a:t>
            </a:r>
            <a:r>
              <a:rPr b="0" lang="en-US" sz="2800" spc="-1" strike="noStrike">
                <a:solidFill>
                  <a:srgbClr val="ff0000"/>
                </a:solidFill>
                <a:latin typeface="Calibri"/>
              </a:rPr>
              <a:t>powerful than consumers’ ethnocentric tendencies </a:t>
            </a:r>
            <a:r>
              <a:rPr b="0" lang="en-US" sz="2800" spc="-1" strike="noStrike">
                <a:solidFill>
                  <a:srgbClr val="000000"/>
                </a:solidFill>
                <a:latin typeface="Calibri"/>
              </a:rPr>
              <a:t>in explaining both perceived risk and willingness to buy</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Internationally active companies can benefit from leveraging consumer affinity feelings in addition to positive country images.</a:t>
            </a:r>
            <a:endParaRPr b="0" lang="en-US" sz="2800" spc="-1" strike="noStrike">
              <a:solidFill>
                <a:srgbClr val="000000"/>
              </a:solidFill>
              <a:latin typeface="Calibri"/>
            </a:endParaRPr>
          </a:p>
          <a:p>
            <a:pPr>
              <a:lnSpc>
                <a:spcPct val="100000"/>
              </a:lnSpc>
              <a:spcBef>
                <a:spcPts val="561"/>
              </a:spcBef>
            </a:pP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u="sng">
                <a:solidFill>
                  <a:srgbClr val="0000ff"/>
                </a:solidFill>
                <a:uFillTx/>
                <a:latin typeface="Calibri"/>
                <a:hlinkClick r:id="rId1"/>
              </a:rPr>
              <a:t>Paul Hogan 80's tourism Australia</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u="sng">
                <a:solidFill>
                  <a:srgbClr val="0000ff"/>
                </a:solidFill>
                <a:uFillTx/>
                <a:latin typeface="Calibri"/>
                <a:hlinkClick r:id="rId2"/>
              </a:rPr>
              <a:t>Turkey</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u="sng">
                <a:solidFill>
                  <a:srgbClr val="0000ff"/>
                </a:solidFill>
                <a:uFillTx/>
                <a:latin typeface="Calibri"/>
                <a:hlinkClick r:id="rId3"/>
              </a:rPr>
              <a:t>Croatia</a:t>
            </a:r>
            <a:endParaRPr b="0" lang="en-US" sz="2800" spc="-1" strike="noStrike">
              <a:solidFill>
                <a:srgbClr val="000000"/>
              </a:solidFill>
              <a:latin typeface="Calibri"/>
            </a:endParaRPr>
          </a:p>
        </p:txBody>
      </p:sp>
      <p:sp>
        <p:nvSpPr>
          <p:cNvPr id="295" name="TextShape 3"/>
          <p:cNvSpPr txBox="1"/>
          <p:nvPr/>
        </p:nvSpPr>
        <p:spPr>
          <a:xfrm>
            <a:off x="7010280" y="6356520"/>
            <a:ext cx="2133360" cy="364680"/>
          </a:xfrm>
          <a:prstGeom prst="rect">
            <a:avLst/>
          </a:prstGeom>
          <a:noFill/>
          <a:ln>
            <a:noFill/>
          </a:ln>
        </p:spPr>
        <p:txBody>
          <a:bodyPr anchor="ctr">
            <a:noAutofit/>
          </a:bodyPr>
          <a:p>
            <a:pPr algn="r">
              <a:lnSpc>
                <a:spcPct val="100000"/>
              </a:lnSpc>
            </a:pPr>
            <a:fld id="{4E736DE7-4509-4A4D-962B-9A1775D5D819}" type="slidenum">
              <a:rPr b="0" lang="en-US" sz="1200" spc="-1" strike="noStrike">
                <a:solidFill>
                  <a:srgbClr val="8b8b8b"/>
                </a:solidFill>
                <a:latin typeface="Calibri"/>
              </a:rPr>
              <a:t>&lt;number&gt;</a:t>
            </a:fld>
            <a:endParaRPr b="0" lang="en-US" sz="1200" spc="-1" strike="noStrike">
              <a:latin typeface="Times New Roman"/>
            </a:endParaRPr>
          </a:p>
        </p:txBody>
      </p:sp>
      <p:pic>
        <p:nvPicPr>
          <p:cNvPr id="296" name="Picture 2" descr=""/>
          <p:cNvPicPr/>
          <p:nvPr/>
        </p:nvPicPr>
        <p:blipFill>
          <a:blip r:embed="rId4"/>
          <a:stretch/>
        </p:blipFill>
        <p:spPr>
          <a:xfrm>
            <a:off x="5823720" y="4581000"/>
            <a:ext cx="3319920" cy="227664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323640" y="332640"/>
            <a:ext cx="882000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Affinity and investment intentions</a:t>
            </a:r>
            <a:endParaRPr b="0" lang="en-US" sz="4400" spc="-1" strike="noStrike">
              <a:solidFill>
                <a:srgbClr val="000000"/>
              </a:solidFill>
              <a:latin typeface="Calibri"/>
            </a:endParaRPr>
          </a:p>
        </p:txBody>
      </p:sp>
      <p:sp>
        <p:nvSpPr>
          <p:cNvPr id="298" name="TextShape 2"/>
          <p:cNvSpPr txBox="1"/>
          <p:nvPr/>
        </p:nvSpPr>
        <p:spPr>
          <a:xfrm>
            <a:off x="0" y="1412640"/>
            <a:ext cx="9143640" cy="3744000"/>
          </a:xfrm>
          <a:prstGeom prst="rect">
            <a:avLst/>
          </a:prstGeom>
          <a:noFill/>
          <a:ln>
            <a:noFill/>
          </a:ln>
        </p:spPr>
        <p:txBody>
          <a:bodyPr>
            <a:norm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Consumer affinity directly affects perceived risk and willingness to buy, as well as intentions to visit or invest in the affinity country.</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 strong impact of affinity on investment intentions, indicates that </a:t>
            </a:r>
            <a:r>
              <a:rPr b="0" lang="en-US" sz="3200" spc="-1" strike="noStrike">
                <a:solidFill>
                  <a:srgbClr val="ff0000"/>
                </a:solidFill>
                <a:latin typeface="Calibri"/>
              </a:rPr>
              <a:t>emotions play a role even in decision-making situations in which rational criteria are </a:t>
            </a:r>
            <a:r>
              <a:rPr b="0" lang="en-US" sz="3200" spc="-1" strike="noStrike">
                <a:solidFill>
                  <a:srgbClr val="000000"/>
                </a:solidFill>
                <a:latin typeface="Calibri"/>
              </a:rPr>
              <a:t>expected to be predominant.</a:t>
            </a:r>
            <a:endParaRPr b="0" lang="en-US" sz="3200" spc="-1" strike="noStrike">
              <a:solidFill>
                <a:srgbClr val="000000"/>
              </a:solidFill>
              <a:latin typeface="Calibri"/>
            </a:endParaRPr>
          </a:p>
        </p:txBody>
      </p:sp>
      <p:sp>
        <p:nvSpPr>
          <p:cNvPr id="299" name="TextShape 3"/>
          <p:cNvSpPr txBox="1"/>
          <p:nvPr/>
        </p:nvSpPr>
        <p:spPr>
          <a:xfrm>
            <a:off x="7010280" y="6356520"/>
            <a:ext cx="2133360" cy="364680"/>
          </a:xfrm>
          <a:prstGeom prst="rect">
            <a:avLst/>
          </a:prstGeom>
          <a:noFill/>
          <a:ln>
            <a:noFill/>
          </a:ln>
        </p:spPr>
        <p:txBody>
          <a:bodyPr anchor="ctr">
            <a:noAutofit/>
          </a:bodyPr>
          <a:p>
            <a:pPr algn="r">
              <a:lnSpc>
                <a:spcPct val="100000"/>
              </a:lnSpc>
            </a:pPr>
            <a:fld id="{431F9792-1E97-4375-A96B-9CAB383A9B71}" type="slidenum">
              <a:rPr b="0" lang="en-US" sz="1200" spc="-1" strike="noStrike">
                <a:solidFill>
                  <a:srgbClr val="8b8b8b"/>
                </a:solidFill>
                <a:latin typeface="Calibri"/>
              </a:rPr>
              <a:t>&lt;number&gt;</a:t>
            </a:fld>
            <a:endParaRPr b="0" lang="en-US" sz="1200" spc="-1" strike="noStrike">
              <a:latin typeface="Times New Roman"/>
            </a:endParaRPr>
          </a:p>
        </p:txBody>
      </p:sp>
      <p:pic>
        <p:nvPicPr>
          <p:cNvPr id="300" name="Picture 2" descr=""/>
          <p:cNvPicPr/>
          <p:nvPr/>
        </p:nvPicPr>
        <p:blipFill>
          <a:blip r:embed="rId1"/>
          <a:stretch/>
        </p:blipFill>
        <p:spPr>
          <a:xfrm>
            <a:off x="0" y="5261400"/>
            <a:ext cx="2123280" cy="1596240"/>
          </a:xfrm>
          <a:prstGeom prst="rect">
            <a:avLst/>
          </a:prstGeom>
          <a:ln>
            <a:noFill/>
          </a:ln>
        </p:spPr>
      </p:pic>
      <p:pic>
        <p:nvPicPr>
          <p:cNvPr id="301" name="Picture 4" descr=""/>
          <p:cNvPicPr/>
          <p:nvPr/>
        </p:nvPicPr>
        <p:blipFill>
          <a:blip r:embed="rId2"/>
          <a:stretch/>
        </p:blipFill>
        <p:spPr>
          <a:xfrm>
            <a:off x="6858000" y="5334120"/>
            <a:ext cx="2285640" cy="1523520"/>
          </a:xfrm>
          <a:prstGeom prst="rect">
            <a:avLst/>
          </a:prstGeom>
          <a:ln>
            <a:noFill/>
          </a:ln>
        </p:spPr>
      </p:pic>
      <p:sp>
        <p:nvSpPr>
          <p:cNvPr id="302" name="CustomShape 4"/>
          <p:cNvSpPr/>
          <p:nvPr/>
        </p:nvSpPr>
        <p:spPr>
          <a:xfrm>
            <a:off x="1619640" y="5380560"/>
            <a:ext cx="5472360" cy="1461960"/>
          </a:xfrm>
          <a:prstGeom prst="rect">
            <a:avLst/>
          </a:prstGeom>
          <a:noFill/>
          <a:ln>
            <a:noFill/>
          </a:ln>
        </p:spPr>
        <p:style>
          <a:lnRef idx="0"/>
          <a:fillRef idx="0"/>
          <a:effectRef idx="0"/>
          <a:fontRef idx="minor"/>
        </p:style>
        <p:txBody>
          <a:bodyPr lIns="90000" rIns="90000" tIns="45000" bIns="45000">
            <a:spAutoFit/>
          </a:bodyPr>
          <a:p>
            <a:pPr marL="457200">
              <a:lnSpc>
                <a:spcPct val="100000"/>
              </a:lnSpc>
            </a:pPr>
            <a:r>
              <a:rPr b="0" lang="en-US" sz="1800" spc="-1" strike="noStrike">
                <a:solidFill>
                  <a:srgbClr val="000000"/>
                </a:solidFill>
                <a:latin typeface="Calibri"/>
              </a:rPr>
              <a:t>A recent illustrative example is the decision of German private investors to invest in Greek government bonds in the midst of the Greek debt crisis, as a result of strong affinity feelings toward Greece.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539640" y="260640"/>
            <a:ext cx="7920360" cy="1142640"/>
          </a:xfrm>
          <a:prstGeom prst="rect">
            <a:avLst/>
          </a:prstGeom>
          <a:solidFill>
            <a:srgbClr val="ddd9c3"/>
          </a:solidFill>
          <a:ln w="9360">
            <a:solidFill>
              <a:srgbClr val="000000"/>
            </a:solidFill>
            <a:round/>
          </a:ln>
        </p:spPr>
        <p:txBody>
          <a:bodyPr anchor="ctr">
            <a:normAutofit/>
          </a:bodyPr>
          <a:p>
            <a:pPr algn="ctr">
              <a:lnSpc>
                <a:spcPct val="100000"/>
              </a:lnSpc>
            </a:pPr>
            <a:r>
              <a:rPr b="0" lang="en-US" sz="3200" spc="-1" strike="noStrike">
                <a:solidFill>
                  <a:srgbClr val="000000"/>
                </a:solidFill>
                <a:latin typeface="Calibri"/>
              </a:rPr>
              <a:t>Affective influences can drive behavioural outcomes</a:t>
            </a:r>
            <a:endParaRPr b="0" lang="en-US" sz="3200" spc="-1" strike="noStrike">
              <a:solidFill>
                <a:srgbClr val="000000"/>
              </a:solidFill>
              <a:latin typeface="Calibri"/>
            </a:endParaRPr>
          </a:p>
        </p:txBody>
      </p:sp>
      <p:sp>
        <p:nvSpPr>
          <p:cNvPr id="304"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Country-of-origin research has focused almost exclusively on consumers’ </a:t>
            </a:r>
            <a:r>
              <a:rPr b="0" lang="en-US" sz="2800" spc="-1" strike="noStrike">
                <a:solidFill>
                  <a:srgbClr val="ff0000"/>
                </a:solidFill>
                <a:latin typeface="Calibri"/>
              </a:rPr>
              <a:t>cognitive evaluations </a:t>
            </a:r>
            <a:r>
              <a:rPr b="0" lang="en-US" sz="2800" spc="-1" strike="noStrike">
                <a:solidFill>
                  <a:srgbClr val="000000"/>
                </a:solidFill>
                <a:latin typeface="Calibri"/>
              </a:rPr>
              <a:t>of countries as predictors of behavioural intentions. </a:t>
            </a:r>
            <a:endParaRPr b="0" lang="en-US" sz="2800" spc="-1" strike="noStrike">
              <a:solidFill>
                <a:srgbClr val="000000"/>
              </a:solidFill>
              <a:latin typeface="Calibri"/>
            </a:endParaRPr>
          </a:p>
          <a:p>
            <a:pPr>
              <a:lnSpc>
                <a:spcPct val="100000"/>
              </a:lnSpc>
              <a:spcBef>
                <a:spcPts val="561"/>
              </a:spcBef>
            </a:pPr>
            <a:endParaRPr b="0" lang="en-US" sz="2800" spc="-1" strike="noStrike">
              <a:solidFill>
                <a:srgbClr val="000000"/>
              </a:solidFill>
              <a:latin typeface="Calibri"/>
            </a:endParaRPr>
          </a:p>
          <a:p>
            <a:pPr marL="343080" indent="-342720">
              <a:lnSpc>
                <a:spcPct val="100000"/>
              </a:lnSpc>
              <a:spcBef>
                <a:spcPts val="561"/>
              </a:spcBef>
              <a:buClr>
                <a:srgbClr val="ff0000"/>
              </a:buClr>
              <a:buFont typeface="Arial"/>
              <a:buChar char="•"/>
            </a:pPr>
            <a:r>
              <a:rPr b="0" lang="en-US" sz="2800" spc="-1" strike="noStrike">
                <a:solidFill>
                  <a:srgbClr val="ff0000"/>
                </a:solidFill>
                <a:latin typeface="Calibri"/>
              </a:rPr>
              <a:t>Affective influences </a:t>
            </a:r>
            <a:r>
              <a:rPr b="0" lang="en-US" sz="2800" spc="-1" strike="noStrike">
                <a:solidFill>
                  <a:srgbClr val="000000"/>
                </a:solidFill>
                <a:latin typeface="Calibri"/>
              </a:rPr>
              <a:t>are more influential than cognitive evaluations for </a:t>
            </a:r>
            <a:r>
              <a:rPr b="0" lang="en-US" sz="2800" spc="-1" strike="noStrike">
                <a:solidFill>
                  <a:srgbClr val="ff0000"/>
                </a:solidFill>
                <a:latin typeface="Calibri"/>
              </a:rPr>
              <a:t>behavioural outcomes </a:t>
            </a:r>
            <a:r>
              <a:rPr b="0" lang="en-US" sz="2800" spc="-1" strike="noStrike">
                <a:solidFill>
                  <a:srgbClr val="000000"/>
                </a:solidFill>
                <a:latin typeface="Calibri"/>
              </a:rPr>
              <a:t>(perceived risk, visit intentions, and investment intentions) </a:t>
            </a:r>
            <a:endParaRPr b="0" lang="en-US" sz="2800" spc="-1" strike="noStrike">
              <a:solidFill>
                <a:srgbClr val="000000"/>
              </a:solidFill>
              <a:latin typeface="Calibri"/>
            </a:endParaRPr>
          </a:p>
          <a:p>
            <a:pPr>
              <a:lnSpc>
                <a:spcPct val="100000"/>
              </a:lnSpc>
              <a:spcBef>
                <a:spcPts val="561"/>
              </a:spcBef>
            </a:pP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equally influential on </a:t>
            </a:r>
            <a:r>
              <a:rPr b="0" lang="en-US" sz="2800" spc="-1" strike="noStrike">
                <a:solidFill>
                  <a:srgbClr val="ff0000"/>
                </a:solidFill>
                <a:latin typeface="Calibri"/>
              </a:rPr>
              <a:t>willingness to buy</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Shape 1"/>
          <p:cNvSpPr txBox="1"/>
          <p:nvPr/>
        </p:nvSpPr>
        <p:spPr>
          <a:xfrm>
            <a:off x="395640" y="2332080"/>
            <a:ext cx="8229240" cy="4525560"/>
          </a:xfrm>
          <a:prstGeom prst="rect">
            <a:avLst/>
          </a:prstGeom>
          <a:noFill/>
          <a:ln>
            <a:noFill/>
          </a:ln>
        </p:spPr>
        <p:txBody>
          <a:bodyPr>
            <a:normAutofit fontScale="61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Active management of consumer affinities could be an attractive option for overcoming ethnocentric barriers.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Consumer ethnocentrism has been repeatedly found to be an obstacle to foreign companies offering their products in the global marketplace</a:t>
            </a:r>
            <a:endParaRPr b="0" lang="en-US" sz="2800" spc="-1" strike="noStrike">
              <a:solidFill>
                <a:srgbClr val="000000"/>
              </a:solidFill>
              <a:latin typeface="Calibri"/>
            </a:endParaRPr>
          </a:p>
          <a:p>
            <a:pPr>
              <a:lnSpc>
                <a:spcPct val="100000"/>
              </a:lnSpc>
              <a:spcBef>
                <a:spcPts val="641"/>
              </a:spcBef>
            </a:pPr>
            <a:endParaRPr b="0" lang="en-US" sz="28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If the foreign product already comes from an affinity country, emphasising its COO in product communications is an obvious technique for “neutralizing” consumers’ ethnocentric tendencies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Consumer ethnocentrism does not affect consumer behaviour regarding the purchase of products from the affinity country.</a:t>
            </a:r>
            <a:endParaRPr b="0" lang="en-US" sz="2800" spc="-1" strike="noStrike">
              <a:solidFill>
                <a:srgbClr val="000000"/>
              </a:solidFill>
              <a:latin typeface="Calibri"/>
            </a:endParaRPr>
          </a:p>
        </p:txBody>
      </p:sp>
      <p:pic>
        <p:nvPicPr>
          <p:cNvPr id="306" name="Picture 2" descr=""/>
          <p:cNvPicPr/>
          <p:nvPr/>
        </p:nvPicPr>
        <p:blipFill>
          <a:blip r:embed="rId1"/>
          <a:stretch/>
        </p:blipFill>
        <p:spPr>
          <a:xfrm>
            <a:off x="6444360" y="0"/>
            <a:ext cx="2699280" cy="20282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0" y="274680"/>
            <a:ext cx="9034560" cy="1035360"/>
          </a:xfrm>
          <a:prstGeom prst="rect">
            <a:avLst/>
          </a:prstGeom>
          <a:solidFill>
            <a:srgbClr val="ddd9c3"/>
          </a:solidFill>
          <a:ln w="9360">
            <a:solidFill>
              <a:srgbClr val="000000"/>
            </a:solidFill>
            <a:round/>
          </a:ln>
        </p:spPr>
        <p:txBody>
          <a:bodyPr anchor="ctr">
            <a:normAutofit/>
          </a:bodyPr>
          <a:p>
            <a:pPr algn="ctr">
              <a:lnSpc>
                <a:spcPct val="100000"/>
              </a:lnSpc>
            </a:pPr>
            <a:r>
              <a:rPr b="0" lang="en-US" sz="2800" spc="-1" strike="noStrike">
                <a:solidFill>
                  <a:srgbClr val="000000"/>
                </a:solidFill>
                <a:latin typeface="Calibri"/>
              </a:rPr>
              <a:t>The Consumer Attraction-Repulsion Matrix</a:t>
            </a:r>
            <a:endParaRPr b="0" lang="en-US" sz="2800" spc="-1" strike="noStrike">
              <a:solidFill>
                <a:srgbClr val="000000"/>
              </a:solidFill>
              <a:latin typeface="Calibri"/>
            </a:endParaRPr>
          </a:p>
        </p:txBody>
      </p:sp>
      <p:graphicFrame>
        <p:nvGraphicFramePr>
          <p:cNvPr id="186" name="Table 2"/>
          <p:cNvGraphicFramePr/>
          <p:nvPr/>
        </p:nvGraphicFramePr>
        <p:xfrm>
          <a:off x="362160" y="1466640"/>
          <a:ext cx="6544080" cy="5184360"/>
        </p:xfrm>
        <a:graphic>
          <a:graphicData uri="http://schemas.openxmlformats.org/drawingml/2006/table">
            <a:tbl>
              <a:tblPr/>
              <a:tblGrid>
                <a:gridCol w="614880"/>
                <a:gridCol w="2929680"/>
                <a:gridCol w="2999520"/>
              </a:tblGrid>
              <a:tr h="568800">
                <a:tc>
                  <a:tcPr marL="73440" marR="73440">
                    <a:noFill/>
                  </a:tcPr>
                </a:tc>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Attraction </a:t>
                      </a:r>
                      <a:endParaRPr b="0" lang="en-US" sz="1800" spc="-1" strike="noStrike">
                        <a:latin typeface="Arial"/>
                      </a:endParaRPr>
                    </a:p>
                  </a:txBody>
                  <a:tcPr marL="73440" marR="73440">
                    <a:lnB w="12240">
                      <a:solidFill>
                        <a:srgbClr val="000000"/>
                      </a:solidFill>
                    </a:lnB>
                    <a:noFill/>
                  </a:tcPr>
                </a:tc>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Repulsion </a:t>
                      </a:r>
                      <a:endParaRPr b="0" lang="en-US" sz="1800" spc="-1" strike="noStrike">
                        <a:latin typeface="Arial"/>
                      </a:endParaRPr>
                    </a:p>
                  </a:txBody>
                  <a:tcPr marL="73440" marR="73440">
                    <a:lnB w="12240">
                      <a:solidFill>
                        <a:srgbClr val="000000"/>
                      </a:solidFill>
                    </a:lnB>
                    <a:noFill/>
                  </a:tcPr>
                </a:tc>
              </a:tr>
              <a:tr h="2307600">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Domestic country </a:t>
                      </a:r>
                      <a:endParaRPr b="0" lang="en-US" sz="1800" spc="-1" strike="noStrike">
                        <a:latin typeface="Arial"/>
                      </a:endParaRPr>
                    </a:p>
                  </a:txBody>
                  <a:tcPr marL="73440" marR="73440">
                    <a:lnR w="12240">
                      <a:solidFill>
                        <a:srgbClr val="000000"/>
                      </a:solidFill>
                    </a:lnR>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Ethnocentrism</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(Shimp &amp; Sharma, 1987)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a:t>
                      </a:r>
                      <a:endParaRPr b="0" lang="en-US" sz="20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Disidentification</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(Josiassen, 2011)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r>
              <a:tr h="2307960">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Foreign Country </a:t>
                      </a:r>
                      <a:endParaRPr b="0" lang="en-US" sz="1800" spc="-1" strike="noStrike">
                        <a:latin typeface="Arial"/>
                      </a:endParaRPr>
                    </a:p>
                  </a:txBody>
                  <a:tcPr marL="73440" marR="73440">
                    <a:lnR w="12240">
                      <a:solidFill>
                        <a:srgbClr val="000000"/>
                      </a:solidFill>
                    </a:lnR>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Affinity </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(Oberecker et al., 2008)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Animosity </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(Klein et al. 1998)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187" name="Picture 2" descr=""/>
          <p:cNvPicPr/>
          <p:nvPr/>
        </p:nvPicPr>
        <p:blipFill>
          <a:blip r:embed="rId1"/>
          <a:stretch/>
        </p:blipFill>
        <p:spPr>
          <a:xfrm>
            <a:off x="7258320" y="2454480"/>
            <a:ext cx="1885320" cy="182736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539640" y="5373360"/>
            <a:ext cx="7647120" cy="395280"/>
          </a:xfrm>
          <a:prstGeom prst="rect">
            <a:avLst/>
          </a:prstGeom>
          <a:noFill/>
          <a:ln w="9360">
            <a:noFill/>
          </a:ln>
        </p:spPr>
        <p:style>
          <a:lnRef idx="0"/>
          <a:fillRef idx="0"/>
          <a:effectRef idx="0"/>
          <a:fontRef idx="minor"/>
        </p:style>
        <p:txBody>
          <a:bodyPr lIns="90000" rIns="90000" tIns="45000" bIns="45000">
            <a:spAutoFit/>
          </a:bodyPr>
          <a:p>
            <a:pPr>
              <a:lnSpc>
                <a:spcPct val="100000"/>
              </a:lnSpc>
            </a:pPr>
            <a:r>
              <a:rPr b="0" lang="en-US" sz="2000" spc="-1" strike="noStrike">
                <a:solidFill>
                  <a:srgbClr val="000000"/>
                </a:solidFill>
                <a:latin typeface="Calibri"/>
              </a:rPr>
              <a:t>Source: Klein </a:t>
            </a:r>
            <a:r>
              <a:rPr b="0" i="1" lang="en-US" sz="2000" spc="-1" strike="noStrike">
                <a:solidFill>
                  <a:srgbClr val="000000"/>
                </a:solidFill>
                <a:latin typeface="Calibri"/>
              </a:rPr>
              <a:t>et al.</a:t>
            </a:r>
            <a:r>
              <a:rPr b="0" lang="en-US" sz="2000" spc="-1" strike="noStrike">
                <a:solidFill>
                  <a:srgbClr val="000000"/>
                </a:solidFill>
                <a:latin typeface="Calibri"/>
              </a:rPr>
              <a:t> (1998), Oberecker and Diamantopoulos (2011) </a:t>
            </a:r>
            <a:endParaRPr b="0" lang="en-US" sz="2000" spc="-1" strike="noStrike">
              <a:latin typeface="Arial"/>
            </a:endParaRPr>
          </a:p>
        </p:txBody>
      </p:sp>
      <p:grpSp>
        <p:nvGrpSpPr>
          <p:cNvPr id="308" name="Group 2"/>
          <p:cNvGrpSpPr/>
          <p:nvPr/>
        </p:nvGrpSpPr>
        <p:grpSpPr>
          <a:xfrm>
            <a:off x="467640" y="2276640"/>
            <a:ext cx="7924320" cy="2268000"/>
            <a:chOff x="467640" y="2276640"/>
            <a:chExt cx="7924320" cy="2268000"/>
          </a:xfrm>
        </p:grpSpPr>
        <p:sp>
          <p:nvSpPr>
            <p:cNvPr id="309" name="CustomShape 3"/>
            <p:cNvSpPr/>
            <p:nvPr/>
          </p:nvSpPr>
          <p:spPr>
            <a:xfrm>
              <a:off x="5171400" y="4008600"/>
              <a:ext cx="1449000" cy="53604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Product Judgements</a:t>
              </a:r>
              <a:endParaRPr b="0" lang="en-US" sz="1200" spc="-1" strike="noStrike">
                <a:latin typeface="Arial"/>
              </a:endParaRPr>
            </a:p>
          </p:txBody>
        </p:sp>
        <p:sp>
          <p:nvSpPr>
            <p:cNvPr id="310" name="CustomShape 4"/>
            <p:cNvSpPr/>
            <p:nvPr/>
          </p:nvSpPr>
          <p:spPr>
            <a:xfrm>
              <a:off x="6944400" y="4008600"/>
              <a:ext cx="1447560" cy="53604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Purchase Willingness</a:t>
              </a:r>
              <a:endParaRPr b="0" lang="en-US" sz="1200" spc="-1" strike="noStrike">
                <a:latin typeface="Arial"/>
              </a:endParaRPr>
            </a:p>
            <a:p>
              <a:pPr algn="ctr">
                <a:lnSpc>
                  <a:spcPct val="100000"/>
                </a:lnSpc>
              </a:pPr>
              <a:r>
                <a:rPr b="0" lang="en-US" sz="1200" spc="-1" strike="noStrike">
                  <a:solidFill>
                    <a:srgbClr val="000000"/>
                  </a:solidFill>
                  <a:latin typeface="Calibri"/>
                </a:rPr>
                <a:t>of foreign products</a:t>
              </a:r>
              <a:endParaRPr b="0" lang="en-US" sz="1200" spc="-1" strike="noStrike">
                <a:latin typeface="Arial"/>
              </a:endParaRPr>
            </a:p>
          </p:txBody>
        </p:sp>
        <p:sp>
          <p:nvSpPr>
            <p:cNvPr id="311" name="CustomShape 5"/>
            <p:cNvSpPr/>
            <p:nvPr/>
          </p:nvSpPr>
          <p:spPr>
            <a:xfrm>
              <a:off x="2548800" y="2941560"/>
              <a:ext cx="1447560" cy="53604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Consumer Animosity</a:t>
              </a:r>
              <a:endParaRPr b="0" lang="en-US" sz="1200" spc="-1" strike="noStrike">
                <a:latin typeface="Arial"/>
              </a:endParaRPr>
            </a:p>
          </p:txBody>
        </p:sp>
        <p:sp>
          <p:nvSpPr>
            <p:cNvPr id="312" name="CustomShape 6"/>
            <p:cNvSpPr/>
            <p:nvPr/>
          </p:nvSpPr>
          <p:spPr>
            <a:xfrm>
              <a:off x="467640" y="2637000"/>
              <a:ext cx="1447560" cy="114588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War Animosity</a:t>
              </a:r>
              <a:endParaRPr b="0" lang="en-US" sz="1200" spc="-1" strike="noStrike">
                <a:latin typeface="Arial"/>
              </a:endParaRPr>
            </a:p>
            <a:p>
              <a:pPr algn="ctr">
                <a:lnSpc>
                  <a:spcPct val="100000"/>
                </a:lnSpc>
              </a:pPr>
              <a:r>
                <a:rPr b="0" lang="en-US" sz="1200" spc="-1" strike="noStrike">
                  <a:solidFill>
                    <a:srgbClr val="000000"/>
                  </a:solidFill>
                  <a:latin typeface="Calibri"/>
                </a:rPr>
                <a:t>Economic Animosity</a:t>
              </a:r>
              <a:endParaRPr b="0" lang="en-US" sz="1200" spc="-1" strike="noStrike">
                <a:latin typeface="Arial"/>
              </a:endParaRPr>
            </a:p>
            <a:p>
              <a:pPr algn="ctr">
                <a:lnSpc>
                  <a:spcPct val="100000"/>
                </a:lnSpc>
              </a:pPr>
              <a:r>
                <a:rPr b="0" lang="en-US" sz="1200" spc="-1" strike="noStrike">
                  <a:solidFill>
                    <a:srgbClr val="000000"/>
                  </a:solidFill>
                  <a:latin typeface="Calibri"/>
                </a:rPr>
                <a:t>Political Animosity</a:t>
              </a:r>
              <a:endParaRPr b="0" lang="en-US" sz="1200" spc="-1" strike="noStrike">
                <a:latin typeface="Arial"/>
              </a:endParaRPr>
            </a:p>
          </p:txBody>
        </p:sp>
        <p:sp>
          <p:nvSpPr>
            <p:cNvPr id="313" name="CustomShape 7"/>
            <p:cNvSpPr/>
            <p:nvPr/>
          </p:nvSpPr>
          <p:spPr>
            <a:xfrm>
              <a:off x="1915200" y="3210120"/>
              <a:ext cx="632880" cy="108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314" name="CustomShape 8"/>
            <p:cNvSpPr/>
            <p:nvPr/>
          </p:nvSpPr>
          <p:spPr>
            <a:xfrm>
              <a:off x="3996720" y="3210120"/>
              <a:ext cx="3671640" cy="798120"/>
            </a:xfrm>
            <a:prstGeom prst="bentConnector2">
              <a:avLst/>
            </a:prstGeom>
            <a:noFill/>
            <a:ln w="9360">
              <a:solidFill>
                <a:schemeClr val="tx1"/>
              </a:solidFill>
              <a:miter/>
              <a:tailEnd len="med" type="triangle" w="med"/>
            </a:ln>
          </p:spPr>
          <p:style>
            <a:lnRef idx="0"/>
            <a:fillRef idx="0"/>
            <a:effectRef idx="0"/>
            <a:fontRef idx="minor"/>
          </p:style>
        </p:sp>
        <p:sp>
          <p:nvSpPr>
            <p:cNvPr id="315" name="CustomShape 9"/>
            <p:cNvSpPr/>
            <p:nvPr/>
          </p:nvSpPr>
          <p:spPr>
            <a:xfrm>
              <a:off x="6620760" y="4276800"/>
              <a:ext cx="323640" cy="108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316" name="CustomShape 10"/>
            <p:cNvSpPr/>
            <p:nvPr/>
          </p:nvSpPr>
          <p:spPr>
            <a:xfrm>
              <a:off x="2052000" y="2276640"/>
              <a:ext cx="647280" cy="364680"/>
            </a:xfrm>
            <a:prstGeom prst="rect">
              <a:avLst/>
            </a:prstGeom>
            <a:noFill/>
            <a:ln w="936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a:t>
              </a:r>
              <a:endParaRPr b="0" lang="en-US" sz="1800" spc="-1" strike="noStrike">
                <a:latin typeface="Arial"/>
              </a:endParaRPr>
            </a:p>
          </p:txBody>
        </p:sp>
        <p:sp>
          <p:nvSpPr>
            <p:cNvPr id="317" name="CustomShape 11"/>
            <p:cNvSpPr/>
            <p:nvPr/>
          </p:nvSpPr>
          <p:spPr>
            <a:xfrm>
              <a:off x="6916320" y="2766960"/>
              <a:ext cx="251280" cy="364680"/>
            </a:xfrm>
            <a:prstGeom prst="rect">
              <a:avLst/>
            </a:prstGeom>
            <a:noFill/>
            <a:ln w="9360">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a:t>
              </a:r>
              <a:endParaRPr b="0" lang="en-US" sz="1800" spc="-1" strike="noStrike">
                <a:latin typeface="Arial"/>
              </a:endParaRPr>
            </a:p>
          </p:txBody>
        </p:sp>
        <p:sp>
          <p:nvSpPr>
            <p:cNvPr id="318" name="CustomShape 12"/>
            <p:cNvSpPr/>
            <p:nvPr/>
          </p:nvSpPr>
          <p:spPr>
            <a:xfrm>
              <a:off x="6621120" y="3855960"/>
              <a:ext cx="295560" cy="364680"/>
            </a:xfrm>
            <a:prstGeom prst="rect">
              <a:avLst/>
            </a:prstGeom>
            <a:noFill/>
            <a:ln w="9360">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a:t>
              </a:r>
              <a:endParaRPr b="0" lang="en-US" sz="1800" spc="-1" strike="noStrike">
                <a:latin typeface="Arial"/>
              </a:endParaRPr>
            </a:p>
          </p:txBody>
        </p:sp>
        <p:sp>
          <p:nvSpPr>
            <p:cNvPr id="319" name="CustomShape 13"/>
            <p:cNvSpPr/>
            <p:nvPr/>
          </p:nvSpPr>
          <p:spPr>
            <a:xfrm flipH="1" rot="16200000">
              <a:off x="3821760" y="2928960"/>
              <a:ext cx="798120" cy="1898280"/>
            </a:xfrm>
            <a:prstGeom prst="bentConnector2">
              <a:avLst/>
            </a:prstGeom>
            <a:noFill/>
            <a:ln cap="rnd" w="9360">
              <a:solidFill>
                <a:schemeClr val="tx1"/>
              </a:solidFill>
              <a:prstDash val="dashDot"/>
              <a:miter/>
              <a:tailEnd len="med" type="triangle" w="med"/>
            </a:ln>
          </p:spPr>
          <p:style>
            <a:lnRef idx="0"/>
            <a:fillRef idx="0"/>
            <a:effectRef idx="0"/>
            <a:fontRef idx="minor"/>
          </p:style>
        </p:sp>
      </p:grpSp>
      <p:sp>
        <p:nvSpPr>
          <p:cNvPr id="320" name="CustomShape 14"/>
          <p:cNvSpPr/>
          <p:nvPr/>
        </p:nvSpPr>
        <p:spPr>
          <a:xfrm>
            <a:off x="0" y="332640"/>
            <a:ext cx="9143640" cy="575640"/>
          </a:xfrm>
          <a:prstGeom prst="rect">
            <a:avLst/>
          </a:prstGeom>
          <a:noFill/>
          <a:ln>
            <a:noFill/>
          </a:ln>
        </p:spPr>
        <p:style>
          <a:lnRef idx="0"/>
          <a:fillRef idx="0"/>
          <a:effectRef idx="0"/>
          <a:fontRef idx="minor"/>
        </p:style>
        <p:txBody>
          <a:bodyPr anchor="ctr">
            <a:noAutofit/>
          </a:bodyPr>
          <a:p>
            <a:pPr algn="ctr">
              <a:lnSpc>
                <a:spcPct val="100000"/>
              </a:lnSpc>
            </a:pPr>
            <a:r>
              <a:rPr b="0" lang="en-US" sz="2800" spc="-1" strike="noStrike">
                <a:solidFill>
                  <a:srgbClr val="000000"/>
                </a:solidFill>
                <a:latin typeface="Calibri"/>
              </a:rPr>
              <a:t>Foreign affective COO evaluations; </a:t>
            </a:r>
            <a:endParaRPr b="0" lang="en-US" sz="2800" spc="-1" strike="noStrike">
              <a:latin typeface="Arial"/>
            </a:endParaRPr>
          </a:p>
          <a:p>
            <a:pPr algn="ctr">
              <a:lnSpc>
                <a:spcPct val="100000"/>
              </a:lnSpc>
            </a:pPr>
            <a:r>
              <a:rPr b="0" lang="en-US" sz="2800" spc="-1" strike="noStrike">
                <a:solidFill>
                  <a:srgbClr val="000000"/>
                </a:solidFill>
                <a:latin typeface="Calibri"/>
              </a:rPr>
              <a:t>consumers moral evaluation cues  </a:t>
            </a:r>
            <a:endParaRPr b="0" lang="en-US" sz="2800" spc="-1" strike="noStrike">
              <a:latin typeface="Arial"/>
            </a:endParaRPr>
          </a:p>
        </p:txBody>
      </p:sp>
      <p:grpSp>
        <p:nvGrpSpPr>
          <p:cNvPr id="321" name="Group 15"/>
          <p:cNvGrpSpPr/>
          <p:nvPr/>
        </p:nvGrpSpPr>
        <p:grpSpPr>
          <a:xfrm>
            <a:off x="467640" y="1340640"/>
            <a:ext cx="7488000" cy="2668320"/>
            <a:chOff x="467640" y="1340640"/>
            <a:chExt cx="7488000" cy="2668320"/>
          </a:xfrm>
        </p:grpSpPr>
        <p:sp>
          <p:nvSpPr>
            <p:cNvPr id="322" name="CustomShape 16"/>
            <p:cNvSpPr/>
            <p:nvPr/>
          </p:nvSpPr>
          <p:spPr>
            <a:xfrm>
              <a:off x="2556720" y="1628280"/>
              <a:ext cx="1447560" cy="53604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Consumer Affinity</a:t>
              </a:r>
              <a:endParaRPr b="0" lang="en-US" sz="1200" spc="-1" strike="noStrike">
                <a:latin typeface="Arial"/>
              </a:endParaRPr>
            </a:p>
          </p:txBody>
        </p:sp>
        <p:sp>
          <p:nvSpPr>
            <p:cNvPr id="323" name="CustomShape 17"/>
            <p:cNvSpPr/>
            <p:nvPr/>
          </p:nvSpPr>
          <p:spPr>
            <a:xfrm>
              <a:off x="467640" y="1340640"/>
              <a:ext cx="1447560" cy="1145880"/>
            </a:xfrm>
            <a:prstGeom prst="rect">
              <a:avLst/>
            </a:prstGeom>
            <a:solidFill>
              <a:schemeClr val="accent1"/>
            </a:solidFill>
            <a:ln w="9360">
              <a:solidFill>
                <a:schemeClr val="tx1"/>
              </a:solidFill>
              <a:miter/>
            </a:ln>
          </p:spPr>
          <p:style>
            <a:lnRef idx="0"/>
            <a:fillRef idx="0"/>
            <a:effectRef idx="0"/>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Shared language</a:t>
              </a:r>
              <a:endParaRPr b="0" lang="en-US" sz="1200" spc="-1" strike="noStrike">
                <a:latin typeface="Arial"/>
              </a:endParaRPr>
            </a:p>
            <a:p>
              <a:pPr algn="ctr">
                <a:lnSpc>
                  <a:spcPct val="100000"/>
                </a:lnSpc>
              </a:pPr>
              <a:r>
                <a:rPr b="0" lang="en-US" sz="1200" spc="-1" strike="noStrike">
                  <a:solidFill>
                    <a:srgbClr val="000000"/>
                  </a:solidFill>
                  <a:latin typeface="Calibri"/>
                </a:rPr>
                <a:t>Common history </a:t>
              </a:r>
              <a:endParaRPr b="0" lang="en-US" sz="1200" spc="-1" strike="noStrike">
                <a:latin typeface="Arial"/>
              </a:endParaRPr>
            </a:p>
            <a:p>
              <a:pPr algn="ctr">
                <a:lnSpc>
                  <a:spcPct val="100000"/>
                </a:lnSpc>
              </a:pPr>
              <a:r>
                <a:rPr b="0" lang="en-US" sz="1200" spc="-1" strike="noStrike">
                  <a:solidFill>
                    <a:srgbClr val="000000"/>
                  </a:solidFill>
                  <a:latin typeface="Calibri"/>
                </a:rPr>
                <a:t>and destiny</a:t>
              </a:r>
              <a:endParaRPr b="0" lang="en-US" sz="1200" spc="-1" strike="noStrike">
                <a:latin typeface="Arial"/>
              </a:endParaRPr>
            </a:p>
            <a:p>
              <a:pPr algn="ctr">
                <a:lnSpc>
                  <a:spcPct val="100000"/>
                </a:lnSpc>
              </a:pPr>
              <a:r>
                <a:rPr b="0" lang="en-US" sz="1200" spc="-1" strike="noStrike">
                  <a:solidFill>
                    <a:srgbClr val="000000"/>
                  </a:solidFill>
                  <a:latin typeface="Calibri"/>
                </a:rPr>
                <a:t>Shared beliefs</a:t>
              </a:r>
              <a:endParaRPr b="0" lang="en-US" sz="1200" spc="-1" strike="noStrike">
                <a:latin typeface="Arial"/>
              </a:endParaRPr>
            </a:p>
          </p:txBody>
        </p:sp>
        <p:sp>
          <p:nvSpPr>
            <p:cNvPr id="324" name="CustomShape 18"/>
            <p:cNvSpPr/>
            <p:nvPr/>
          </p:nvSpPr>
          <p:spPr>
            <a:xfrm flipV="1">
              <a:off x="1915200" y="1896120"/>
              <a:ext cx="641160" cy="17280"/>
            </a:xfrm>
            <a:custGeom>
              <a:avLst/>
              <a:gdLst/>
              <a:ahLst/>
              <a:rect l="l" t="t" r="r" b="b"/>
              <a:pathLst>
                <a:path w="21600" h="21600">
                  <a:moveTo>
                    <a:pt x="0" y="0"/>
                  </a:moveTo>
                  <a:lnTo>
                    <a:pt x="21600" y="21600"/>
                  </a:lnTo>
                </a:path>
              </a:pathLst>
            </a:custGeom>
            <a:noFill/>
            <a:ln w="9360">
              <a:solidFill>
                <a:schemeClr val="tx1"/>
              </a:solidFill>
              <a:round/>
              <a:tailEnd len="med" type="triangle" w="med"/>
            </a:ln>
          </p:spPr>
          <p:style>
            <a:lnRef idx="0"/>
            <a:fillRef idx="0"/>
            <a:effectRef idx="0"/>
            <a:fontRef idx="minor"/>
          </p:style>
        </p:sp>
        <p:sp>
          <p:nvSpPr>
            <p:cNvPr id="325" name="CustomShape 19"/>
            <p:cNvSpPr/>
            <p:nvPr/>
          </p:nvSpPr>
          <p:spPr>
            <a:xfrm>
              <a:off x="4004640" y="1896480"/>
              <a:ext cx="3951000" cy="2107800"/>
            </a:xfrm>
            <a:prstGeom prst="bentConnector3">
              <a:avLst>
                <a:gd name="adj1" fmla="val 99892"/>
              </a:avLst>
            </a:prstGeom>
            <a:noFill/>
            <a:ln w="9360">
              <a:solidFill>
                <a:schemeClr val="tx1"/>
              </a:solidFill>
              <a:miter/>
              <a:tailEnd len="med" type="triangle" w="med"/>
            </a:ln>
          </p:spPr>
          <p:style>
            <a:lnRef idx="0"/>
            <a:fillRef idx="0"/>
            <a:effectRef idx="0"/>
            <a:fontRef idx="minor"/>
          </p:style>
        </p:sp>
        <p:sp>
          <p:nvSpPr>
            <p:cNvPr id="326" name="CustomShape 20"/>
            <p:cNvSpPr/>
            <p:nvPr/>
          </p:nvSpPr>
          <p:spPr>
            <a:xfrm flipH="1" rot="16200000">
              <a:off x="3972240" y="2085120"/>
              <a:ext cx="1947600" cy="1899720"/>
            </a:xfrm>
            <a:prstGeom prst="bentConnector3">
              <a:avLst>
                <a:gd name="adj1" fmla="val 117"/>
              </a:avLst>
            </a:prstGeom>
            <a:noFill/>
            <a:ln cap="rnd" w="9360">
              <a:solidFill>
                <a:schemeClr val="tx1"/>
              </a:solidFill>
              <a:prstDash val="dashDot"/>
              <a:miter/>
              <a:tailEnd len="med" type="triangle" w="med"/>
            </a:ln>
          </p:spPr>
          <p:style>
            <a:lnRef idx="0"/>
            <a:fillRef idx="0"/>
            <a:effectRef idx="0"/>
            <a:fontRef idx="minor"/>
          </p:style>
        </p:sp>
      </p:grpSp>
      <p:sp>
        <p:nvSpPr>
          <p:cNvPr id="327" name="CustomShape 21"/>
          <p:cNvSpPr/>
          <p:nvPr/>
        </p:nvSpPr>
        <p:spPr>
          <a:xfrm>
            <a:off x="8015760" y="1981440"/>
            <a:ext cx="295560" cy="364680"/>
          </a:xfrm>
          <a:prstGeom prst="rect">
            <a:avLst/>
          </a:prstGeom>
          <a:noFill/>
          <a:ln w="9360">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251640" y="198360"/>
            <a:ext cx="5256360" cy="5463720"/>
          </a:xfrm>
          <a:prstGeom prst="rect">
            <a:avLst/>
          </a:prstGeom>
          <a:ln>
            <a:round/>
          </a:ln>
          <a:effectLst>
            <a:outerShdw blurRad="4000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wrap="none" lIns="90000" rIns="90000" tIns="45000" bIns="45000" anchor="ctr">
            <a:noAutofit/>
          </a:bodyPr>
          <a:p>
            <a:pPr algn="ctr">
              <a:lnSpc>
                <a:spcPct val="100000"/>
              </a:lnSpc>
            </a:pPr>
            <a:r>
              <a:rPr b="1" lang="en-US" sz="2000" spc="-1" strike="noStrike">
                <a:solidFill>
                  <a:srgbClr val="ffffff"/>
                </a:solidFill>
                <a:latin typeface="Calibri"/>
              </a:rPr>
              <a:t>Affective COO evaluation: Moral evaluation cues</a:t>
            </a: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p:txBody>
      </p:sp>
      <p:sp>
        <p:nvSpPr>
          <p:cNvPr id="329" name="CustomShape 2"/>
          <p:cNvSpPr/>
          <p:nvPr/>
        </p:nvSpPr>
        <p:spPr>
          <a:xfrm>
            <a:off x="401760" y="631440"/>
            <a:ext cx="4984920" cy="2292840"/>
          </a:xfrm>
          <a:prstGeom prst="rect">
            <a:avLst/>
          </a:prstGeom>
          <a:ln>
            <a:round/>
          </a:ln>
        </p:spPr>
        <p:style>
          <a:lnRef idx="2">
            <a:schemeClr val="accent6">
              <a:shade val="50000"/>
            </a:schemeClr>
          </a:lnRef>
          <a:fillRef idx="1">
            <a:schemeClr val="accent6"/>
          </a:fillRef>
          <a:effectRef idx="0">
            <a:schemeClr val="accent6"/>
          </a:effectRef>
          <a:fontRef idx="minor"/>
        </p:style>
        <p:txBody>
          <a:bodyPr wrap="none" lIns="90000" rIns="90000" tIns="45000" bIns="45000" anchor="ctr">
            <a:noAutofit/>
          </a:bodyPr>
          <a:p>
            <a:pPr algn="ctr">
              <a:lnSpc>
                <a:spcPct val="100000"/>
              </a:lnSpc>
            </a:pPr>
            <a:r>
              <a:rPr b="1" lang="en-US" sz="2000" spc="-1" strike="noStrike">
                <a:solidFill>
                  <a:srgbClr val="ffffff"/>
                </a:solidFill>
                <a:latin typeface="Calibri"/>
              </a:rPr>
              <a:t>Foreign predispositions</a:t>
            </a: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p:txBody>
      </p:sp>
      <p:sp>
        <p:nvSpPr>
          <p:cNvPr id="330" name="CustomShape 3"/>
          <p:cNvSpPr/>
          <p:nvPr/>
        </p:nvSpPr>
        <p:spPr>
          <a:xfrm>
            <a:off x="401760" y="3044160"/>
            <a:ext cx="4984920" cy="2420280"/>
          </a:xfrm>
          <a:prstGeom prst="rect">
            <a:avLst/>
          </a:prstGeom>
          <a:ln>
            <a:round/>
          </a:ln>
        </p:spPr>
        <p:style>
          <a:lnRef idx="2">
            <a:schemeClr val="accent2">
              <a:shade val="50000"/>
            </a:schemeClr>
          </a:lnRef>
          <a:fillRef idx="1">
            <a:schemeClr val="accent2"/>
          </a:fillRef>
          <a:effectRef idx="0">
            <a:schemeClr val="accent2"/>
          </a:effectRef>
          <a:fontRef idx="minor"/>
        </p:style>
        <p:txBody>
          <a:bodyPr wrap="none" lIns="90000" rIns="90000" tIns="45000" bIns="45000" anchor="ctr">
            <a:noAutofit/>
          </a:bodyPr>
          <a:p>
            <a:pPr algn="ctr">
              <a:lnSpc>
                <a:spcPct val="100000"/>
              </a:lnSpc>
            </a:pPr>
            <a:r>
              <a:rPr b="1" lang="en-US" sz="2000" spc="-1" strike="noStrike">
                <a:solidFill>
                  <a:srgbClr val="ffffff"/>
                </a:solidFill>
                <a:latin typeface="Calibri"/>
              </a:rPr>
              <a:t>Domestic predispositions</a:t>
            </a: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endParaRPr b="0" lang="en-US" sz="2000" spc="-1" strike="noStrike">
              <a:latin typeface="Arial"/>
            </a:endParaRPr>
          </a:p>
        </p:txBody>
      </p:sp>
      <p:sp>
        <p:nvSpPr>
          <p:cNvPr id="331" name="CustomShape 4"/>
          <p:cNvSpPr/>
          <p:nvPr/>
        </p:nvSpPr>
        <p:spPr>
          <a:xfrm>
            <a:off x="6433560" y="3272040"/>
            <a:ext cx="2088000" cy="575640"/>
          </a:xfrm>
          <a:prstGeom prst="rect">
            <a:avLst/>
          </a:prstGeom>
          <a:gradFill rotWithShape="0">
            <a:gsLst>
              <a:gs pos="0">
                <a:srgbClr val="d0d0d0"/>
              </a:gs>
              <a:gs pos="100000">
                <a:srgbClr val="ededed"/>
              </a:gs>
            </a:gsLst>
            <a:lin ang="16200000"/>
          </a:gradFill>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wrap="none" lIns="90000" rIns="90000" tIns="45000" bIns="45000" anchor="ctr">
            <a:noAutofit/>
          </a:bodyPr>
          <a:p>
            <a:pPr algn="ctr">
              <a:lnSpc>
                <a:spcPct val="100000"/>
              </a:lnSpc>
            </a:pPr>
            <a:r>
              <a:rPr b="0" lang="en-US" sz="1800" spc="-1" strike="noStrike">
                <a:solidFill>
                  <a:srgbClr val="000000"/>
                </a:solidFill>
                <a:latin typeface="Calibri"/>
              </a:rPr>
              <a:t>Product Judgements</a:t>
            </a:r>
            <a:endParaRPr b="0" lang="en-US" sz="1800" spc="-1" strike="noStrike">
              <a:latin typeface="Arial"/>
            </a:endParaRPr>
          </a:p>
        </p:txBody>
      </p:sp>
      <p:sp>
        <p:nvSpPr>
          <p:cNvPr id="332" name="CustomShape 5"/>
          <p:cNvSpPr/>
          <p:nvPr/>
        </p:nvSpPr>
        <p:spPr>
          <a:xfrm>
            <a:off x="5820840" y="198360"/>
            <a:ext cx="3240000" cy="2582280"/>
          </a:xfrm>
          <a:prstGeom prst="rect">
            <a:avLst/>
          </a:prstGeom>
          <a:ln>
            <a:round/>
          </a:ln>
          <a:effectLst>
            <a:outerShdw blurRad="4000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wrap="none" lIns="90000" rIns="90000" tIns="45000" bIns="45000" anchor="ctr">
            <a:noAutofit/>
          </a:bodyPr>
          <a:p>
            <a:pPr algn="ctr">
              <a:lnSpc>
                <a:spcPct val="100000"/>
              </a:lnSpc>
            </a:pPr>
            <a:r>
              <a:rPr b="0" lang="en-US" sz="1800" spc="-1" strike="noStrike">
                <a:solidFill>
                  <a:srgbClr val="ffffff"/>
                </a:solidFill>
                <a:latin typeface="Calibri"/>
              </a:rPr>
              <a:t>Cognitive COO evaluation: </a:t>
            </a:r>
            <a:endParaRPr b="0" lang="en-US" sz="1800" spc="-1" strike="noStrike">
              <a:latin typeface="Arial"/>
            </a:endParaRPr>
          </a:p>
          <a:p>
            <a:pPr algn="ctr">
              <a:lnSpc>
                <a:spcPct val="100000"/>
              </a:lnSpc>
            </a:pPr>
            <a:r>
              <a:rPr b="0" lang="en-US" sz="1800" spc="-1" strike="noStrike">
                <a:solidFill>
                  <a:srgbClr val="ffffff"/>
                </a:solidFill>
                <a:latin typeface="Calibri"/>
              </a:rPr>
              <a:t>Quality evaluation cues </a:t>
            </a: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p:txBody>
      </p:sp>
      <p:sp>
        <p:nvSpPr>
          <p:cNvPr id="333" name="CustomShape 6"/>
          <p:cNvSpPr/>
          <p:nvPr/>
        </p:nvSpPr>
        <p:spPr>
          <a:xfrm>
            <a:off x="6593040" y="882720"/>
            <a:ext cx="1857600" cy="40284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ctr">
            <a:noAutofit/>
          </a:bodyPr>
          <a:p>
            <a:pPr algn="ctr">
              <a:lnSpc>
                <a:spcPct val="100000"/>
              </a:lnSpc>
            </a:pPr>
            <a:r>
              <a:rPr b="0" lang="en-US" sz="1400" spc="-1" strike="noStrike">
                <a:solidFill>
                  <a:srgbClr val="000000"/>
                </a:solidFill>
                <a:latin typeface="Calibri"/>
              </a:rPr>
              <a:t>Product-Origin History</a:t>
            </a:r>
            <a:endParaRPr b="0" lang="en-US" sz="1400" spc="-1" strike="noStrike">
              <a:latin typeface="Arial"/>
            </a:endParaRPr>
          </a:p>
        </p:txBody>
      </p:sp>
      <p:sp>
        <p:nvSpPr>
          <p:cNvPr id="334" name="CustomShape 7"/>
          <p:cNvSpPr/>
          <p:nvPr/>
        </p:nvSpPr>
        <p:spPr>
          <a:xfrm>
            <a:off x="6501240" y="1540800"/>
            <a:ext cx="1857600" cy="536040"/>
          </a:xfrm>
          <a:prstGeom prst="rect">
            <a:avLst/>
          </a:prstGeom>
          <a:ln>
            <a:round/>
          </a:ln>
          <a:effectLst>
            <a:outerShdw blurRad="40000" dir="5400000" dist="2016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rIns="90000" tIns="45000" bIns="45000" anchor="ctr">
            <a:noAutofit/>
          </a:bodyPr>
          <a:p>
            <a:pPr algn="ctr">
              <a:lnSpc>
                <a:spcPct val="100000"/>
              </a:lnSpc>
            </a:pPr>
            <a:r>
              <a:rPr b="0" lang="en-US" sz="1400" spc="-1" strike="noStrike">
                <a:solidFill>
                  <a:srgbClr val="ffffff"/>
                </a:solidFill>
                <a:latin typeface="Calibri"/>
              </a:rPr>
              <a:t>Country-of-Origin Image</a:t>
            </a:r>
            <a:endParaRPr b="0" lang="en-US" sz="1400" spc="-1" strike="noStrike">
              <a:latin typeface="Arial"/>
            </a:endParaRPr>
          </a:p>
        </p:txBody>
      </p:sp>
      <p:sp>
        <p:nvSpPr>
          <p:cNvPr id="335" name="CustomShape 8"/>
          <p:cNvSpPr/>
          <p:nvPr/>
        </p:nvSpPr>
        <p:spPr>
          <a:xfrm>
            <a:off x="7507080" y="2133000"/>
            <a:ext cx="1447560" cy="536040"/>
          </a:xfrm>
          <a:prstGeom prst="rect">
            <a:avLst/>
          </a:prstGeom>
          <a:ln>
            <a:round/>
          </a:ln>
          <a:effectLst>
            <a:outerShdw blurRad="40000" dir="5400000" dist="2016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rIns="90000" tIns="45000" bIns="45000" anchor="ctr">
            <a:noAutofit/>
          </a:bodyPr>
          <a:p>
            <a:pPr algn="ctr">
              <a:lnSpc>
                <a:spcPct val="100000"/>
              </a:lnSpc>
            </a:pPr>
            <a:r>
              <a:rPr b="0" lang="en-US" sz="1200" spc="-1" strike="noStrike">
                <a:solidFill>
                  <a:srgbClr val="ffffff"/>
                </a:solidFill>
                <a:latin typeface="Calibri"/>
              </a:rPr>
              <a:t>Brand Image</a:t>
            </a:r>
            <a:endParaRPr b="0" lang="en-US" sz="1200" spc="-1" strike="noStrike">
              <a:latin typeface="Arial"/>
            </a:endParaRPr>
          </a:p>
        </p:txBody>
      </p:sp>
      <p:sp>
        <p:nvSpPr>
          <p:cNvPr id="336" name="CustomShape 9"/>
          <p:cNvSpPr/>
          <p:nvPr/>
        </p:nvSpPr>
        <p:spPr>
          <a:xfrm>
            <a:off x="5953680" y="2133000"/>
            <a:ext cx="1447560" cy="536040"/>
          </a:xfrm>
          <a:prstGeom prst="rect">
            <a:avLst/>
          </a:prstGeom>
          <a:ln>
            <a:round/>
          </a:ln>
          <a:effectLst>
            <a:outerShdw blurRad="40000" dir="5400000" dist="2016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rIns="90000" tIns="45000" bIns="45000" anchor="ctr">
            <a:noAutofit/>
          </a:bodyPr>
          <a:p>
            <a:pPr algn="ctr">
              <a:lnSpc>
                <a:spcPct val="100000"/>
              </a:lnSpc>
            </a:pPr>
            <a:r>
              <a:rPr b="0" lang="en-US" sz="1200" spc="-1" strike="noStrike">
                <a:solidFill>
                  <a:srgbClr val="ffffff"/>
                </a:solidFill>
                <a:latin typeface="Calibri"/>
              </a:rPr>
              <a:t>Supply Chain Image</a:t>
            </a:r>
            <a:endParaRPr b="0" lang="en-US" sz="1200" spc="-1" strike="noStrike">
              <a:latin typeface="Arial"/>
            </a:endParaRPr>
          </a:p>
        </p:txBody>
      </p:sp>
      <p:sp>
        <p:nvSpPr>
          <p:cNvPr id="337" name="CustomShape 10"/>
          <p:cNvSpPr/>
          <p:nvPr/>
        </p:nvSpPr>
        <p:spPr>
          <a:xfrm>
            <a:off x="7430400" y="1277280"/>
            <a:ext cx="183240" cy="26316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38" name="CustomShape 11"/>
          <p:cNvSpPr/>
          <p:nvPr/>
        </p:nvSpPr>
        <p:spPr>
          <a:xfrm>
            <a:off x="7195680" y="2781000"/>
            <a:ext cx="622440" cy="47916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39" name="CustomShape 12"/>
          <p:cNvSpPr/>
          <p:nvPr/>
        </p:nvSpPr>
        <p:spPr>
          <a:xfrm>
            <a:off x="513720" y="3519000"/>
            <a:ext cx="2232000" cy="1755000"/>
          </a:xfrm>
          <a:prstGeom prst="rect">
            <a:avLst/>
          </a:prstGeom>
          <a:ln>
            <a:round/>
          </a:ln>
          <a:effectLst>
            <a:outerShdw blurRad="4000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wrap="none" lIns="90000" rIns="90000" tIns="45000" bIns="45000" anchor="ctr">
            <a:noAutofit/>
          </a:bodyPr>
          <a:p>
            <a:pPr algn="ctr">
              <a:lnSpc>
                <a:spcPct val="100000"/>
              </a:lnSpc>
            </a:pPr>
            <a:r>
              <a:rPr b="1" lang="en-US" sz="1600" spc="-1" strike="noStrike">
                <a:solidFill>
                  <a:srgbClr val="ffffff"/>
                </a:solidFill>
                <a:latin typeface="Calibri"/>
              </a:rPr>
              <a:t>Positive</a:t>
            </a: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p:txBody>
      </p:sp>
      <p:sp>
        <p:nvSpPr>
          <p:cNvPr id="340" name="CustomShape 13"/>
          <p:cNvSpPr/>
          <p:nvPr/>
        </p:nvSpPr>
        <p:spPr>
          <a:xfrm>
            <a:off x="3053880" y="1061280"/>
            <a:ext cx="2232000" cy="1701000"/>
          </a:xfrm>
          <a:prstGeom prst="rect">
            <a:avLst/>
          </a:prstGeom>
          <a:ln>
            <a:round/>
          </a:ln>
          <a:effectLst>
            <a:outerShdw blurRad="40000" dir="5400000" dist="20160" rotWithShape="0">
              <a:srgbClr val="000000">
                <a:alpha val="38000"/>
              </a:srgbClr>
            </a:outerShdw>
          </a:effectLst>
        </p:spPr>
        <p:style>
          <a:lnRef idx="3">
            <a:schemeClr val="lt1"/>
          </a:lnRef>
          <a:fillRef idx="1">
            <a:schemeClr val="accent3"/>
          </a:fillRef>
          <a:effectRef idx="1">
            <a:schemeClr val="accent3"/>
          </a:effectRef>
          <a:fontRef idx="minor"/>
        </p:style>
        <p:txBody>
          <a:bodyPr wrap="none" lIns="90000" rIns="90000" tIns="45000" bIns="45000" anchor="ctr">
            <a:noAutofit/>
          </a:bodyPr>
          <a:p>
            <a:pPr algn="ctr">
              <a:lnSpc>
                <a:spcPct val="100000"/>
              </a:lnSpc>
            </a:pPr>
            <a:r>
              <a:rPr b="1" lang="en-US" sz="1600" spc="-1" strike="noStrike">
                <a:solidFill>
                  <a:srgbClr val="ffffff"/>
                </a:solidFill>
                <a:latin typeface="Calibri"/>
              </a:rPr>
              <a:t>Positive</a:t>
            </a: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p:txBody>
      </p:sp>
      <p:sp>
        <p:nvSpPr>
          <p:cNvPr id="341" name="CustomShape 14"/>
          <p:cNvSpPr/>
          <p:nvPr/>
        </p:nvSpPr>
        <p:spPr>
          <a:xfrm>
            <a:off x="3074040" y="3519360"/>
            <a:ext cx="2232000" cy="1754640"/>
          </a:xfrm>
          <a:prstGeom prst="rect">
            <a:avLst/>
          </a:prstGeom>
          <a:ln>
            <a:round/>
          </a:ln>
          <a:effectLst>
            <a:outerShdw blurRad="40000" dir="5400000" dist="2016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rIns="90000" tIns="45000" bIns="45000" anchor="ctr">
            <a:noAutofit/>
          </a:bodyPr>
          <a:p>
            <a:pPr algn="ctr">
              <a:lnSpc>
                <a:spcPct val="100000"/>
              </a:lnSpc>
            </a:pPr>
            <a:r>
              <a:rPr b="1" lang="en-US" sz="1600" spc="-1" strike="noStrike">
                <a:solidFill>
                  <a:srgbClr val="ffffff"/>
                </a:solidFill>
                <a:latin typeface="Calibri"/>
              </a:rPr>
              <a:t>Negative</a:t>
            </a: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p:txBody>
      </p:sp>
      <p:sp>
        <p:nvSpPr>
          <p:cNvPr id="342" name="CustomShape 15"/>
          <p:cNvSpPr/>
          <p:nvPr/>
        </p:nvSpPr>
        <p:spPr>
          <a:xfrm>
            <a:off x="509400" y="1079640"/>
            <a:ext cx="2232000" cy="1701000"/>
          </a:xfrm>
          <a:prstGeom prst="rect">
            <a:avLst/>
          </a:prstGeom>
          <a:ln>
            <a:round/>
          </a:ln>
          <a:effectLst>
            <a:outerShdw blurRad="40000" dir="5400000" dist="2016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rIns="90000" tIns="45000" bIns="45000" anchor="ctr">
            <a:noAutofit/>
          </a:bodyPr>
          <a:p>
            <a:pPr algn="ctr">
              <a:lnSpc>
                <a:spcPct val="100000"/>
              </a:lnSpc>
            </a:pPr>
            <a:r>
              <a:rPr b="1" lang="en-US" sz="1600" spc="-1" strike="noStrike">
                <a:solidFill>
                  <a:srgbClr val="ffffff"/>
                </a:solidFill>
                <a:latin typeface="Calibri"/>
              </a:rPr>
              <a:t>Negative</a:t>
            </a: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endParaRPr b="0" lang="en-US" sz="1600" spc="-1" strike="noStrike">
              <a:latin typeface="Arial"/>
            </a:endParaRPr>
          </a:p>
        </p:txBody>
      </p:sp>
      <p:sp>
        <p:nvSpPr>
          <p:cNvPr id="343" name="CustomShape 16"/>
          <p:cNvSpPr/>
          <p:nvPr/>
        </p:nvSpPr>
        <p:spPr>
          <a:xfrm>
            <a:off x="625320" y="3929760"/>
            <a:ext cx="1944000" cy="55908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Cultural homogeneity</a:t>
            </a:r>
            <a:endParaRPr b="0" lang="en-US" sz="1200" spc="-1" strike="noStrike">
              <a:latin typeface="Arial"/>
            </a:endParaRPr>
          </a:p>
          <a:p>
            <a:pPr algn="ctr">
              <a:lnSpc>
                <a:spcPct val="100000"/>
              </a:lnSpc>
            </a:pPr>
            <a:r>
              <a:rPr b="0" lang="en-US" sz="1200" spc="-1" strike="noStrike">
                <a:solidFill>
                  <a:srgbClr val="000000"/>
                </a:solidFill>
                <a:latin typeface="Calibri"/>
              </a:rPr>
              <a:t>History of Sovereignty</a:t>
            </a:r>
            <a:endParaRPr b="0" lang="en-US" sz="1200" spc="-1" strike="noStrike">
              <a:latin typeface="Arial"/>
            </a:endParaRPr>
          </a:p>
          <a:p>
            <a:pPr algn="ctr">
              <a:lnSpc>
                <a:spcPct val="100000"/>
              </a:lnSpc>
            </a:pPr>
            <a:r>
              <a:rPr b="0" lang="en-US" sz="1200" spc="-1" strike="noStrike">
                <a:solidFill>
                  <a:srgbClr val="000000"/>
                </a:solidFill>
                <a:latin typeface="Calibri"/>
              </a:rPr>
              <a:t>Consumer Demographics</a:t>
            </a:r>
            <a:endParaRPr b="0" lang="en-US" sz="1200" spc="-1" strike="noStrike">
              <a:latin typeface="Arial"/>
            </a:endParaRPr>
          </a:p>
        </p:txBody>
      </p:sp>
      <p:sp>
        <p:nvSpPr>
          <p:cNvPr id="344" name="CustomShape 17"/>
          <p:cNvSpPr/>
          <p:nvPr/>
        </p:nvSpPr>
        <p:spPr>
          <a:xfrm>
            <a:off x="625680" y="4783320"/>
            <a:ext cx="1951200" cy="356400"/>
          </a:xfrm>
          <a:prstGeom prst="rect">
            <a:avLst/>
          </a:prstGeom>
          <a:ln>
            <a:round/>
          </a:ln>
          <a:effectLst>
            <a:outerShdw blurRad="4000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wrap="none" lIns="90000" rIns="90000" tIns="45000" bIns="45000" anchor="ctr">
            <a:noAutofit/>
          </a:bodyPr>
          <a:p>
            <a:pPr algn="ctr">
              <a:lnSpc>
                <a:spcPct val="100000"/>
              </a:lnSpc>
            </a:pPr>
            <a:r>
              <a:rPr b="0" lang="en-US" sz="1400" spc="-1" strike="noStrike">
                <a:solidFill>
                  <a:srgbClr val="ffffff"/>
                </a:solidFill>
                <a:latin typeface="Calibri"/>
              </a:rPr>
              <a:t>Consumer Ethnocentrism</a:t>
            </a:r>
            <a:endParaRPr b="0" lang="en-US" sz="1400" spc="-1" strike="noStrike">
              <a:latin typeface="Arial"/>
            </a:endParaRPr>
          </a:p>
        </p:txBody>
      </p:sp>
      <p:sp>
        <p:nvSpPr>
          <p:cNvPr id="345" name="CustomShape 18"/>
          <p:cNvSpPr/>
          <p:nvPr/>
        </p:nvSpPr>
        <p:spPr>
          <a:xfrm>
            <a:off x="3169080" y="4856760"/>
            <a:ext cx="2076480" cy="314640"/>
          </a:xfrm>
          <a:prstGeom prst="rect">
            <a:avLst/>
          </a:prstGeom>
          <a:ln>
            <a:round/>
          </a:ln>
          <a:effectLst>
            <a:outerShdw blurRad="4000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wrap="none" lIns="90000" rIns="90000" tIns="45000" bIns="45000" anchor="ctr">
            <a:noAutofit/>
          </a:bodyPr>
          <a:p>
            <a:pPr algn="ctr">
              <a:lnSpc>
                <a:spcPct val="100000"/>
              </a:lnSpc>
            </a:pPr>
            <a:r>
              <a:rPr b="0" lang="en-US" sz="1400" spc="-1" strike="noStrike">
                <a:solidFill>
                  <a:srgbClr val="ffffff"/>
                </a:solidFill>
                <a:latin typeface="Calibri"/>
              </a:rPr>
              <a:t>Consumer Disidentification</a:t>
            </a:r>
            <a:endParaRPr b="0" lang="en-US" sz="1400" spc="-1" strike="noStrike">
              <a:latin typeface="Arial"/>
            </a:endParaRPr>
          </a:p>
        </p:txBody>
      </p:sp>
      <p:sp>
        <p:nvSpPr>
          <p:cNvPr id="346" name="CustomShape 19"/>
          <p:cNvSpPr/>
          <p:nvPr/>
        </p:nvSpPr>
        <p:spPr>
          <a:xfrm>
            <a:off x="3223080" y="3929760"/>
            <a:ext cx="1968840" cy="62676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Ethnic disidentification</a:t>
            </a:r>
            <a:endParaRPr b="0" lang="en-US" sz="1200" spc="-1" strike="noStrike">
              <a:latin typeface="Arial"/>
            </a:endParaRPr>
          </a:p>
          <a:p>
            <a:pPr algn="ctr">
              <a:lnSpc>
                <a:spcPct val="100000"/>
              </a:lnSpc>
            </a:pPr>
            <a:r>
              <a:rPr b="0" lang="en-US" sz="1200" spc="-1" strike="noStrike">
                <a:solidFill>
                  <a:srgbClr val="000000"/>
                </a:solidFill>
                <a:latin typeface="Calibri"/>
              </a:rPr>
              <a:t>Value disidentification</a:t>
            </a:r>
            <a:endParaRPr b="0" lang="en-US" sz="1200" spc="-1" strike="noStrike">
              <a:latin typeface="Arial"/>
            </a:endParaRPr>
          </a:p>
          <a:p>
            <a:pPr algn="ctr">
              <a:lnSpc>
                <a:spcPct val="100000"/>
              </a:lnSpc>
            </a:pPr>
            <a:r>
              <a:rPr b="0" lang="en-US" sz="1200" spc="-1" strike="noStrike">
                <a:solidFill>
                  <a:srgbClr val="000000"/>
                </a:solidFill>
                <a:latin typeface="Calibri"/>
              </a:rPr>
              <a:t>Political disidentification</a:t>
            </a:r>
            <a:endParaRPr b="0" lang="en-US" sz="1200" spc="-1" strike="noStrike">
              <a:latin typeface="Arial"/>
            </a:endParaRPr>
          </a:p>
        </p:txBody>
      </p:sp>
      <p:sp>
        <p:nvSpPr>
          <p:cNvPr id="347" name="CustomShape 20"/>
          <p:cNvSpPr/>
          <p:nvPr/>
        </p:nvSpPr>
        <p:spPr>
          <a:xfrm>
            <a:off x="1558440" y="2068920"/>
            <a:ext cx="183240" cy="26316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48" name="CustomShape 21"/>
          <p:cNvSpPr/>
          <p:nvPr/>
        </p:nvSpPr>
        <p:spPr>
          <a:xfrm>
            <a:off x="1491120" y="4517280"/>
            <a:ext cx="183240" cy="26316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49" name="CustomShape 22"/>
          <p:cNvSpPr/>
          <p:nvPr/>
        </p:nvSpPr>
        <p:spPr>
          <a:xfrm>
            <a:off x="649440" y="2354400"/>
            <a:ext cx="1997280" cy="314640"/>
          </a:xfrm>
          <a:prstGeom prst="rect">
            <a:avLst/>
          </a:prstGeom>
          <a:ln>
            <a:round/>
          </a:ln>
          <a:effectLst>
            <a:outerShdw blurRad="4000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wrap="none" lIns="90000" rIns="90000" tIns="45000" bIns="45000" anchor="ctr">
            <a:noAutofit/>
          </a:bodyPr>
          <a:p>
            <a:pPr algn="ctr">
              <a:lnSpc>
                <a:spcPct val="100000"/>
              </a:lnSpc>
            </a:pPr>
            <a:r>
              <a:rPr b="0" lang="en-US" sz="1400" spc="-1" strike="noStrike">
                <a:solidFill>
                  <a:srgbClr val="ffffff"/>
                </a:solidFill>
                <a:latin typeface="Calibri"/>
              </a:rPr>
              <a:t>Consumer Animosity**</a:t>
            </a:r>
            <a:endParaRPr b="0" lang="en-US" sz="1400" spc="-1" strike="noStrike">
              <a:latin typeface="Arial"/>
            </a:endParaRPr>
          </a:p>
        </p:txBody>
      </p:sp>
      <p:sp>
        <p:nvSpPr>
          <p:cNvPr id="350" name="CustomShape 23"/>
          <p:cNvSpPr/>
          <p:nvPr/>
        </p:nvSpPr>
        <p:spPr>
          <a:xfrm>
            <a:off x="3116160" y="1434600"/>
            <a:ext cx="2118240" cy="57780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Shared language</a:t>
            </a:r>
            <a:endParaRPr b="0" lang="en-US" sz="1200" spc="-1" strike="noStrike">
              <a:latin typeface="Arial"/>
            </a:endParaRPr>
          </a:p>
          <a:p>
            <a:pPr algn="ctr">
              <a:lnSpc>
                <a:spcPct val="100000"/>
              </a:lnSpc>
            </a:pPr>
            <a:r>
              <a:rPr b="0" lang="en-US" sz="1200" spc="-1" strike="noStrike">
                <a:solidFill>
                  <a:srgbClr val="000000"/>
                </a:solidFill>
                <a:latin typeface="Calibri"/>
              </a:rPr>
              <a:t>Common history and destiny</a:t>
            </a:r>
            <a:endParaRPr b="0" lang="en-US" sz="1200" spc="-1" strike="noStrike">
              <a:latin typeface="Arial"/>
            </a:endParaRPr>
          </a:p>
          <a:p>
            <a:pPr algn="ctr">
              <a:lnSpc>
                <a:spcPct val="100000"/>
              </a:lnSpc>
            </a:pPr>
            <a:r>
              <a:rPr b="0" lang="en-US" sz="1200" spc="-1" strike="noStrike">
                <a:solidFill>
                  <a:srgbClr val="000000"/>
                </a:solidFill>
                <a:latin typeface="Calibri"/>
              </a:rPr>
              <a:t>Shared beliefs</a:t>
            </a:r>
            <a:endParaRPr b="0" lang="en-US" sz="1200" spc="-1" strike="noStrike">
              <a:latin typeface="Arial"/>
            </a:endParaRPr>
          </a:p>
        </p:txBody>
      </p:sp>
      <p:sp>
        <p:nvSpPr>
          <p:cNvPr id="351" name="CustomShape 24"/>
          <p:cNvSpPr/>
          <p:nvPr/>
        </p:nvSpPr>
        <p:spPr>
          <a:xfrm>
            <a:off x="3167640" y="2307600"/>
            <a:ext cx="2016000" cy="342000"/>
          </a:xfrm>
          <a:prstGeom prst="rect">
            <a:avLst/>
          </a:prstGeom>
          <a:ln>
            <a:round/>
          </a:ln>
          <a:effectLst>
            <a:outerShdw blurRad="40000" dir="5400000" dist="20160" rotWithShape="0">
              <a:srgbClr val="000000">
                <a:alpha val="38000"/>
              </a:srgbClr>
            </a:outerShdw>
          </a:effectLst>
        </p:spPr>
        <p:style>
          <a:lnRef idx="3">
            <a:schemeClr val="lt1"/>
          </a:lnRef>
          <a:fillRef idx="1">
            <a:schemeClr val="accent1"/>
          </a:fillRef>
          <a:effectRef idx="1">
            <a:schemeClr val="accent1"/>
          </a:effectRef>
          <a:fontRef idx="minor"/>
        </p:style>
        <p:txBody>
          <a:bodyPr wrap="none" lIns="90000" rIns="90000" tIns="45000" bIns="45000" anchor="ctr">
            <a:noAutofit/>
          </a:bodyPr>
          <a:p>
            <a:pPr algn="ctr">
              <a:lnSpc>
                <a:spcPct val="100000"/>
              </a:lnSpc>
            </a:pPr>
            <a:r>
              <a:rPr b="0" lang="en-US" sz="1400" spc="-1" strike="noStrike">
                <a:solidFill>
                  <a:srgbClr val="ffffff"/>
                </a:solidFill>
                <a:latin typeface="Calibri"/>
              </a:rPr>
              <a:t>Consumer Affinity*</a:t>
            </a:r>
            <a:endParaRPr b="0" lang="en-US" sz="1400" spc="-1" strike="noStrike">
              <a:latin typeface="Arial"/>
            </a:endParaRPr>
          </a:p>
        </p:txBody>
      </p:sp>
      <p:sp>
        <p:nvSpPr>
          <p:cNvPr id="352" name="CustomShape 25"/>
          <p:cNvSpPr/>
          <p:nvPr/>
        </p:nvSpPr>
        <p:spPr>
          <a:xfrm>
            <a:off x="4098240" y="2025360"/>
            <a:ext cx="183240" cy="26316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53" name="CustomShape 26"/>
          <p:cNvSpPr/>
          <p:nvPr/>
        </p:nvSpPr>
        <p:spPr>
          <a:xfrm>
            <a:off x="625320" y="1410120"/>
            <a:ext cx="2045880" cy="62676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wrap="none" lIns="90000" rIns="90000" tIns="45000" bIns="45000" anchor="ctr">
            <a:noAutofit/>
          </a:bodyPr>
          <a:p>
            <a:pPr algn="ctr">
              <a:lnSpc>
                <a:spcPct val="100000"/>
              </a:lnSpc>
            </a:pPr>
            <a:r>
              <a:rPr b="0" lang="en-US" sz="1200" spc="-1" strike="noStrike">
                <a:solidFill>
                  <a:srgbClr val="000000"/>
                </a:solidFill>
                <a:latin typeface="Calibri"/>
              </a:rPr>
              <a:t>War Animosity</a:t>
            </a:r>
            <a:endParaRPr b="0" lang="en-US" sz="1200" spc="-1" strike="noStrike">
              <a:latin typeface="Arial"/>
            </a:endParaRPr>
          </a:p>
          <a:p>
            <a:pPr algn="ctr">
              <a:lnSpc>
                <a:spcPct val="100000"/>
              </a:lnSpc>
            </a:pPr>
            <a:r>
              <a:rPr b="0" lang="en-US" sz="1200" spc="-1" strike="noStrike">
                <a:solidFill>
                  <a:srgbClr val="000000"/>
                </a:solidFill>
                <a:latin typeface="Calibri"/>
              </a:rPr>
              <a:t>Economic Animosity</a:t>
            </a:r>
            <a:endParaRPr b="0" lang="en-US" sz="1200" spc="-1" strike="noStrike">
              <a:latin typeface="Arial"/>
            </a:endParaRPr>
          </a:p>
          <a:p>
            <a:pPr algn="ctr">
              <a:lnSpc>
                <a:spcPct val="100000"/>
              </a:lnSpc>
            </a:pPr>
            <a:r>
              <a:rPr b="0" lang="en-US" sz="1200" spc="-1" strike="noStrike">
                <a:solidFill>
                  <a:srgbClr val="000000"/>
                </a:solidFill>
                <a:latin typeface="Calibri"/>
              </a:rPr>
              <a:t>Political Animosity</a:t>
            </a:r>
            <a:endParaRPr b="0" lang="en-US" sz="1200" spc="-1" strike="noStrike">
              <a:latin typeface="Arial"/>
            </a:endParaRPr>
          </a:p>
        </p:txBody>
      </p:sp>
      <p:sp>
        <p:nvSpPr>
          <p:cNvPr id="354" name="CustomShape 27"/>
          <p:cNvSpPr/>
          <p:nvPr/>
        </p:nvSpPr>
        <p:spPr>
          <a:xfrm>
            <a:off x="4140720" y="4556880"/>
            <a:ext cx="183240" cy="26316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55" name="CustomShape 28"/>
          <p:cNvSpPr/>
          <p:nvPr/>
        </p:nvSpPr>
        <p:spPr>
          <a:xfrm>
            <a:off x="3053880" y="5875920"/>
            <a:ext cx="2464560" cy="601200"/>
          </a:xfrm>
          <a:prstGeom prst="rect">
            <a:avLst/>
          </a:prstGeom>
          <a:ln>
            <a:round/>
          </a:ln>
          <a:effectLst>
            <a:outerShdw blurRad="40000" dir="5400000" dist="20160" rotWithShape="0">
              <a:srgbClr val="000000">
                <a:alpha val="38000"/>
              </a:srgbClr>
            </a:outerShdw>
          </a:effectLst>
        </p:spPr>
        <p:style>
          <a:lnRef idx="3">
            <a:schemeClr val="lt1"/>
          </a:lnRef>
          <a:fillRef idx="1">
            <a:schemeClr val="dk1"/>
          </a:fillRef>
          <a:effectRef idx="1">
            <a:schemeClr val="dk1"/>
          </a:effectRef>
          <a:fontRef idx="minor"/>
        </p:style>
        <p:txBody>
          <a:bodyPr wrap="none" lIns="90000" rIns="90000" tIns="45000" bIns="45000" anchor="ctr">
            <a:noAutofit/>
          </a:bodyPr>
          <a:p>
            <a:pPr algn="ctr">
              <a:lnSpc>
                <a:spcPct val="100000"/>
              </a:lnSpc>
            </a:pPr>
            <a:r>
              <a:rPr b="0" lang="en-US" sz="1800" spc="-1" strike="noStrike">
                <a:solidFill>
                  <a:srgbClr val="ffffff"/>
                </a:solidFill>
                <a:latin typeface="Calibri"/>
              </a:rPr>
              <a:t>Purchase willingness of </a:t>
            </a:r>
            <a:endParaRPr b="0" lang="en-US" sz="1800" spc="-1" strike="noStrike">
              <a:latin typeface="Arial"/>
            </a:endParaRPr>
          </a:p>
          <a:p>
            <a:pPr algn="ctr">
              <a:lnSpc>
                <a:spcPct val="100000"/>
              </a:lnSpc>
            </a:pPr>
            <a:r>
              <a:rPr b="0" lang="en-US" sz="1800" spc="-1" strike="noStrike">
                <a:solidFill>
                  <a:srgbClr val="ffffff"/>
                </a:solidFill>
                <a:latin typeface="Calibri"/>
              </a:rPr>
              <a:t>foreign products</a:t>
            </a:r>
            <a:endParaRPr b="0" lang="en-US" sz="1800" spc="-1" strike="noStrike">
              <a:latin typeface="Arial"/>
            </a:endParaRPr>
          </a:p>
        </p:txBody>
      </p:sp>
      <p:sp>
        <p:nvSpPr>
          <p:cNvPr id="356" name="CustomShape 29"/>
          <p:cNvSpPr/>
          <p:nvPr/>
        </p:nvSpPr>
        <p:spPr>
          <a:xfrm>
            <a:off x="1362240" y="5171760"/>
            <a:ext cx="469800" cy="70380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57" name="CustomShape 30"/>
          <p:cNvSpPr/>
          <p:nvPr/>
        </p:nvSpPr>
        <p:spPr>
          <a:xfrm>
            <a:off x="281160" y="5881680"/>
            <a:ext cx="2464560" cy="601200"/>
          </a:xfrm>
          <a:prstGeom prst="rect">
            <a:avLst/>
          </a:prstGeom>
          <a:ln>
            <a:round/>
          </a:ln>
          <a:effectLst>
            <a:outerShdw blurRad="40000" dir="5400000" dist="20160" rotWithShape="0">
              <a:srgbClr val="000000">
                <a:alpha val="38000"/>
              </a:srgbClr>
            </a:outerShdw>
          </a:effectLst>
        </p:spPr>
        <p:style>
          <a:lnRef idx="3">
            <a:schemeClr val="lt1"/>
          </a:lnRef>
          <a:fillRef idx="1">
            <a:schemeClr val="dk1"/>
          </a:fillRef>
          <a:effectRef idx="1">
            <a:schemeClr val="dk1"/>
          </a:effectRef>
          <a:fontRef idx="minor"/>
        </p:style>
        <p:txBody>
          <a:bodyPr wrap="none" lIns="90000" rIns="90000" tIns="45000" bIns="45000" anchor="ctr">
            <a:noAutofit/>
          </a:bodyPr>
          <a:p>
            <a:pPr algn="ctr">
              <a:lnSpc>
                <a:spcPct val="100000"/>
              </a:lnSpc>
            </a:pPr>
            <a:r>
              <a:rPr b="0" lang="en-US" sz="1800" spc="-1" strike="noStrike">
                <a:solidFill>
                  <a:srgbClr val="ffffff"/>
                </a:solidFill>
                <a:latin typeface="Calibri"/>
              </a:rPr>
              <a:t>Purchase willingness of </a:t>
            </a:r>
            <a:endParaRPr b="0" lang="en-US" sz="1800" spc="-1" strike="noStrike">
              <a:latin typeface="Arial"/>
            </a:endParaRPr>
          </a:p>
          <a:p>
            <a:pPr algn="ctr">
              <a:lnSpc>
                <a:spcPct val="100000"/>
              </a:lnSpc>
            </a:pPr>
            <a:r>
              <a:rPr b="0" lang="en-US" sz="1800" spc="-1" strike="noStrike">
                <a:solidFill>
                  <a:srgbClr val="ffffff"/>
                </a:solidFill>
                <a:latin typeface="Calibri"/>
              </a:rPr>
              <a:t>domestic products</a:t>
            </a:r>
            <a:endParaRPr b="0" lang="en-US" sz="1800" spc="-1" strike="noStrike">
              <a:latin typeface="Arial"/>
            </a:endParaRPr>
          </a:p>
        </p:txBody>
      </p:sp>
      <p:sp>
        <p:nvSpPr>
          <p:cNvPr id="358" name="CustomShape 31"/>
          <p:cNvSpPr/>
          <p:nvPr/>
        </p:nvSpPr>
        <p:spPr>
          <a:xfrm>
            <a:off x="3994200" y="5171760"/>
            <a:ext cx="574920" cy="753840"/>
          </a:xfrm>
          <a:prstGeom prst="down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sp>
      <p:sp>
        <p:nvSpPr>
          <p:cNvPr id="359" name="CustomShape 32"/>
          <p:cNvSpPr/>
          <p:nvPr/>
        </p:nvSpPr>
        <p:spPr>
          <a:xfrm>
            <a:off x="1187640" y="6582600"/>
            <a:ext cx="795600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rPr>
              <a:t>*Preferences for affinity country only **, Also preferences for other countries than the animosity country</a:t>
            </a:r>
            <a:endParaRPr b="0" lang="en-US" sz="1200" spc="-1" strike="noStrike">
              <a:latin typeface="Arial"/>
            </a:endParaRPr>
          </a:p>
        </p:txBody>
      </p:sp>
      <p:sp>
        <p:nvSpPr>
          <p:cNvPr id="360" name="CustomShape 33"/>
          <p:cNvSpPr/>
          <p:nvPr/>
        </p:nvSpPr>
        <p:spPr>
          <a:xfrm flipH="1" rot="16200000">
            <a:off x="-2017440" y="3750120"/>
            <a:ext cx="4789800" cy="471960"/>
          </a:xfrm>
          <a:prstGeom prst="uturnArrow">
            <a:avLst>
              <a:gd name="adj1" fmla="val 37035"/>
              <a:gd name="adj2" fmla="val 25000"/>
              <a:gd name="adj3" fmla="val 25000"/>
              <a:gd name="adj4" fmla="val 43750"/>
              <a:gd name="adj5" fmla="val 75000"/>
            </a:avLst>
          </a:prstGeom>
          <a:ln>
            <a:round/>
          </a:ln>
        </p:spPr>
        <p:style>
          <a:lnRef idx="2">
            <a:schemeClr val="accent2">
              <a:shade val="50000"/>
            </a:schemeClr>
          </a:lnRef>
          <a:fillRef idx="1">
            <a:schemeClr val="accent2"/>
          </a:fillRef>
          <a:effectRef idx="0">
            <a:schemeClr val="accent2"/>
          </a:effectRef>
          <a:fontRef idx="minor"/>
        </p:style>
      </p:sp>
      <p:sp>
        <p:nvSpPr>
          <p:cNvPr id="361" name="CustomShape 34"/>
          <p:cNvSpPr/>
          <p:nvPr/>
        </p:nvSpPr>
        <p:spPr>
          <a:xfrm flipH="1" flipV="1" rot="16200000">
            <a:off x="3127320" y="3731040"/>
            <a:ext cx="4676400" cy="397440"/>
          </a:xfrm>
          <a:prstGeom prst="uturnArrow">
            <a:avLst>
              <a:gd name="adj1" fmla="val 37035"/>
              <a:gd name="adj2" fmla="val 25000"/>
              <a:gd name="adj3" fmla="val 25000"/>
              <a:gd name="adj4" fmla="val 43750"/>
              <a:gd name="adj5" fmla="val 75000"/>
            </a:avLst>
          </a:prstGeom>
          <a:ln>
            <a:round/>
          </a:ln>
        </p:spPr>
        <p:style>
          <a:lnRef idx="2">
            <a:schemeClr val="accent2">
              <a:shade val="50000"/>
            </a:schemeClr>
          </a:lnRef>
          <a:fillRef idx="1">
            <a:schemeClr val="accent2"/>
          </a:fillRef>
          <a:effectRef idx="0">
            <a:schemeClr val="accent2"/>
          </a:effectRef>
          <a:fontRef idx="minor"/>
        </p:style>
      </p:sp>
      <p:sp>
        <p:nvSpPr>
          <p:cNvPr id="362" name="CustomShape 35"/>
          <p:cNvSpPr/>
          <p:nvPr/>
        </p:nvSpPr>
        <p:spPr>
          <a:xfrm rot="10800000">
            <a:off x="5465880" y="3859920"/>
            <a:ext cx="2148120" cy="2617200"/>
          </a:xfrm>
          <a:prstGeom prst="bentArrow">
            <a:avLst>
              <a:gd name="adj1" fmla="val 8755"/>
              <a:gd name="adj2" fmla="val 11115"/>
              <a:gd name="adj3" fmla="val 12816"/>
              <a:gd name="adj4" fmla="val 43750"/>
            </a:avLst>
          </a:prstGeom>
          <a:ln>
            <a:round/>
          </a:ln>
        </p:spPr>
        <p:style>
          <a:lnRef idx="2">
            <a:schemeClr val="accent2">
              <a:shade val="50000"/>
            </a:schemeClr>
          </a:lnRef>
          <a:fillRef idx="1">
            <a:schemeClr val="accent2"/>
          </a:fillRef>
          <a:effectRef idx="0">
            <a:schemeClr val="accent2"/>
          </a:effectRef>
          <a:fontRef idx="minor"/>
        </p:style>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0" y="274680"/>
            <a:ext cx="9143640" cy="1142640"/>
          </a:xfrm>
          <a:prstGeom prst="rect">
            <a:avLst/>
          </a:prstGeom>
          <a:solidFill>
            <a:srgbClr val="ddd9c3"/>
          </a:solidFill>
          <a:ln w="9360">
            <a:solidFill>
              <a:srgbClr val="000000"/>
            </a:solidFill>
            <a:round/>
          </a:ln>
        </p:spPr>
        <p:txBody>
          <a:bodyPr anchor="ctr">
            <a:normAutofit fontScale="90000"/>
          </a:bodyPr>
          <a:p>
            <a:pPr algn="ctr">
              <a:lnSpc>
                <a:spcPct val="100000"/>
              </a:lnSpc>
            </a:pPr>
            <a:r>
              <a:rPr b="0" lang="en-US" sz="4400" spc="-1" strike="noStrike">
                <a:solidFill>
                  <a:srgbClr val="000000"/>
                </a:solidFill>
                <a:latin typeface="Calibri"/>
              </a:rPr>
              <a:t>The Consumer Attraction-Repulsion Matrix</a:t>
            </a:r>
            <a:endParaRPr b="0" lang="en-US" sz="4400" spc="-1" strike="noStrike">
              <a:solidFill>
                <a:srgbClr val="000000"/>
              </a:solidFill>
              <a:latin typeface="Calibri"/>
            </a:endParaRPr>
          </a:p>
        </p:txBody>
      </p:sp>
      <p:graphicFrame>
        <p:nvGraphicFramePr>
          <p:cNvPr id="364" name="Table 2"/>
          <p:cNvGraphicFramePr/>
          <p:nvPr/>
        </p:nvGraphicFramePr>
        <p:xfrm>
          <a:off x="827640" y="1340640"/>
          <a:ext cx="6912360" cy="5184360"/>
        </p:xfrm>
        <a:graphic>
          <a:graphicData uri="http://schemas.openxmlformats.org/drawingml/2006/table">
            <a:tbl>
              <a:tblPr/>
              <a:tblGrid>
                <a:gridCol w="649440"/>
                <a:gridCol w="3094560"/>
                <a:gridCol w="3168360"/>
              </a:tblGrid>
              <a:tr h="568800">
                <a:tc>
                  <a:tcPr marL="73440" marR="73440">
                    <a:noFill/>
                  </a:tcPr>
                </a:tc>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Attraction </a:t>
                      </a:r>
                      <a:endParaRPr b="0" lang="en-US" sz="1800" spc="-1" strike="noStrike">
                        <a:latin typeface="Arial"/>
                      </a:endParaRPr>
                    </a:p>
                  </a:txBody>
                  <a:tcPr marL="73440" marR="73440">
                    <a:lnB w="12240">
                      <a:solidFill>
                        <a:srgbClr val="000000"/>
                      </a:solidFill>
                    </a:lnB>
                    <a:noFill/>
                  </a:tcPr>
                </a:tc>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Repulsion </a:t>
                      </a:r>
                      <a:endParaRPr b="0" lang="en-US" sz="1800" spc="-1" strike="noStrike">
                        <a:latin typeface="Arial"/>
                      </a:endParaRPr>
                    </a:p>
                  </a:txBody>
                  <a:tcPr marL="73440" marR="73440">
                    <a:lnB w="12240">
                      <a:solidFill>
                        <a:srgbClr val="000000"/>
                      </a:solidFill>
                    </a:lnB>
                    <a:noFill/>
                  </a:tcPr>
                </a:tc>
              </a:tr>
              <a:tr h="2307600">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Domestic country </a:t>
                      </a:r>
                      <a:endParaRPr b="0" lang="en-US" sz="1800" spc="-1" strike="noStrike">
                        <a:latin typeface="Arial"/>
                      </a:endParaRPr>
                    </a:p>
                  </a:txBody>
                  <a:tcPr marL="73440" marR="73440">
                    <a:lnR w="12240">
                      <a:solidFill>
                        <a:srgbClr val="000000"/>
                      </a:solidFill>
                    </a:lnR>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Ethnocentrism</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(Shimp &amp; Sharma, 1987)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Disidentification</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(Josiassen, 2011)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r>
              <a:tr h="2307960">
                <a:tc>
                  <a:txBody>
                    <a:bodyPr lIns="73440" rIns="73440" tIns="36720" bIns="36720">
                      <a:noAutofit/>
                    </a:bodyPr>
                    <a:p>
                      <a:pPr algn="ctr">
                        <a:lnSpc>
                          <a:spcPct val="115000"/>
                        </a:lnSpc>
                        <a:spcAft>
                          <a:spcPts val="1001"/>
                        </a:spcAft>
                      </a:pPr>
                      <a:r>
                        <a:rPr b="1" lang="en-US" sz="1800" spc="-1" strike="noStrike">
                          <a:solidFill>
                            <a:srgbClr val="000000"/>
                          </a:solidFill>
                          <a:latin typeface="Calibri"/>
                          <a:ea typeface="Calibri"/>
                        </a:rPr>
                        <a:t>Foreign Country </a:t>
                      </a:r>
                      <a:endParaRPr b="0" lang="en-US" sz="1800" spc="-1" strike="noStrike">
                        <a:latin typeface="Arial"/>
                      </a:endParaRPr>
                    </a:p>
                  </a:txBody>
                  <a:tcPr marL="73440" marR="73440">
                    <a:lnR w="12240">
                      <a:solidFill>
                        <a:srgbClr val="000000"/>
                      </a:solidFill>
                    </a:lnR>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Affinity </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(Oberecker et al., 2008)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c>
                  <a:txBody>
                    <a:bodyPr lIns="73440" rIns="73440" tIns="36720" bIns="36720">
                      <a:noAutofit/>
                    </a:bodyPr>
                    <a:p>
                      <a:pPr algn="ctr">
                        <a:lnSpc>
                          <a:spcPct val="115000"/>
                        </a:lnSpc>
                        <a:spcAft>
                          <a:spcPts val="1001"/>
                        </a:spcAft>
                      </a:pPr>
                      <a:endParaRPr b="0" lang="en-US" sz="1800" spc="-1" strike="noStrike">
                        <a:latin typeface="Arial"/>
                      </a:endParaRPr>
                    </a:p>
                    <a:p>
                      <a:pPr algn="ctr">
                        <a:lnSpc>
                          <a:spcPct val="115000"/>
                        </a:lnSpc>
                        <a:spcAft>
                          <a:spcPts val="1001"/>
                        </a:spcAft>
                      </a:pPr>
                      <a:r>
                        <a:rPr b="1" lang="en-US" sz="2000" spc="-1" strike="noStrike">
                          <a:solidFill>
                            <a:srgbClr val="000000"/>
                          </a:solidFill>
                          <a:latin typeface="Calibri"/>
                          <a:ea typeface="Calibri"/>
                        </a:rPr>
                        <a:t>Consumer Animosity </a:t>
                      </a:r>
                      <a:endParaRPr b="0" lang="en-US" sz="2000" spc="-1" strike="noStrike">
                        <a:latin typeface="Arial"/>
                      </a:endParaRPr>
                    </a:p>
                    <a:p>
                      <a:pPr algn="ctr">
                        <a:lnSpc>
                          <a:spcPct val="115000"/>
                        </a:lnSpc>
                        <a:spcAft>
                          <a:spcPts val="1001"/>
                        </a:spcAft>
                      </a:pPr>
                      <a:r>
                        <a:rPr b="0" lang="en-US" sz="2000" spc="-1" strike="noStrike">
                          <a:solidFill>
                            <a:srgbClr val="000000"/>
                          </a:solidFill>
                          <a:latin typeface="Calibri"/>
                          <a:ea typeface="Calibri"/>
                        </a:rPr>
                        <a:t>(Klein et al. 1998) </a:t>
                      </a:r>
                      <a:endParaRPr b="0" lang="en-US" sz="2000" spc="-1" strike="noStrike">
                        <a:latin typeface="Arial"/>
                      </a:endParaRPr>
                    </a:p>
                  </a:txBody>
                  <a:tcPr marL="73440" marR="73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251640" y="476640"/>
            <a:ext cx="794340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189" name="CustomShape 2"/>
          <p:cNvSpPr/>
          <p:nvPr/>
        </p:nvSpPr>
        <p:spPr>
          <a:xfrm>
            <a:off x="380880" y="4876920"/>
            <a:ext cx="8305560" cy="1187640"/>
          </a:xfrm>
          <a:prstGeom prst="rect">
            <a:avLst/>
          </a:prstGeom>
          <a:noFill/>
          <a:ln w="9360">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Calibri"/>
              </a:rPr>
              <a:t>Animosity: strong emotions of dislike and enmity based on beliefs of past and ongoing events of hostility between nations or people (Averill, 1982, 1983). </a:t>
            </a:r>
            <a:endParaRPr b="0" lang="en-US" sz="2400" spc="-1" strike="noStrike">
              <a:latin typeface="Arial"/>
            </a:endParaRPr>
          </a:p>
        </p:txBody>
      </p:sp>
      <p:pic>
        <p:nvPicPr>
          <p:cNvPr id="190" name="Picture 4" descr=""/>
          <p:cNvPicPr/>
          <p:nvPr/>
        </p:nvPicPr>
        <p:blipFill>
          <a:blip r:embed="rId1"/>
          <a:stretch/>
        </p:blipFill>
        <p:spPr>
          <a:xfrm>
            <a:off x="899640" y="2335680"/>
            <a:ext cx="2895120" cy="2150640"/>
          </a:xfrm>
          <a:prstGeom prst="rect">
            <a:avLst/>
          </a:prstGeom>
          <a:ln w="9360">
            <a:noFill/>
          </a:ln>
        </p:spPr>
      </p:pic>
      <p:pic>
        <p:nvPicPr>
          <p:cNvPr id="191" name="Picture 7" descr=""/>
          <p:cNvPicPr/>
          <p:nvPr/>
        </p:nvPicPr>
        <p:blipFill>
          <a:blip r:embed="rId2"/>
          <a:stretch/>
        </p:blipFill>
        <p:spPr>
          <a:xfrm>
            <a:off x="4860000" y="2335680"/>
            <a:ext cx="3258720" cy="2133360"/>
          </a:xfrm>
          <a:prstGeom prst="rect">
            <a:avLst/>
          </a:prstGeom>
          <a:ln w="936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193" name="TextShape 2"/>
          <p:cNvSpPr txBox="1"/>
          <p:nvPr/>
        </p:nvSpPr>
        <p:spPr>
          <a:xfrm>
            <a:off x="457200" y="1600200"/>
            <a:ext cx="8229240" cy="4525560"/>
          </a:xfrm>
          <a:prstGeom prst="rect">
            <a:avLst/>
          </a:prstGeom>
          <a:noFill/>
          <a:ln>
            <a:noFill/>
          </a:ln>
        </p:spPr>
        <p:txBody>
          <a:bodyPr>
            <a:no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If international tension can lead to armed conflict and atrocities, it seems plausible that animosity toward a </a:t>
            </a:r>
            <a:r>
              <a:rPr b="0" lang="en-US" sz="2800" spc="-1" strike="noStrike">
                <a:solidFill>
                  <a:srgbClr val="ff0000"/>
                </a:solidFill>
                <a:latin typeface="Calibri"/>
              </a:rPr>
              <a:t>current or former enemy </a:t>
            </a:r>
            <a:r>
              <a:rPr b="0" lang="en-US" sz="2800" spc="-1" strike="noStrike">
                <a:solidFill>
                  <a:srgbClr val="000000"/>
                </a:solidFill>
                <a:latin typeface="Calibri"/>
              </a:rPr>
              <a:t>also will affect </a:t>
            </a:r>
            <a:r>
              <a:rPr b="0" lang="en-US" sz="2800" spc="-1" strike="noStrike">
                <a:solidFill>
                  <a:srgbClr val="00b0f0"/>
                </a:solidFill>
                <a:latin typeface="Calibri"/>
              </a:rPr>
              <a:t>willingness to buy products produced in or by firms from that country</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195" name="CustomShape 2"/>
          <p:cNvSpPr/>
          <p:nvPr/>
        </p:nvSpPr>
        <p:spPr>
          <a:xfrm>
            <a:off x="228600" y="2209680"/>
            <a:ext cx="5333760" cy="3929760"/>
          </a:xfrm>
          <a:prstGeom prst="rect">
            <a:avLst/>
          </a:prstGeom>
          <a:noFill/>
          <a:ln w="936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000000"/>
                </a:solidFill>
                <a:latin typeface="Calibri"/>
              </a:rPr>
              <a:t>Consumer Animosity:</a:t>
            </a:r>
            <a:r>
              <a:rPr b="0" lang="en-US" sz="2800" spc="-1" strike="noStrike">
                <a:solidFill>
                  <a:srgbClr val="000000"/>
                </a:solidFill>
                <a:latin typeface="Calibri"/>
              </a:rPr>
              <a:t> </a:t>
            </a:r>
            <a:r>
              <a:rPr b="0" i="1" lang="en-US" sz="2800" spc="-1" strike="noStrike">
                <a:solidFill>
                  <a:srgbClr val="000000"/>
                </a:solidFill>
                <a:latin typeface="Calibri"/>
              </a:rPr>
              <a:t>The unwillingness of consumers to buy products stemming from companies based in or associated with a country towards which they harbour remnants of antipathy related to previous or ongoing military, political or economic events </a:t>
            </a:r>
            <a:endParaRPr b="0" lang="en-US" sz="2800" spc="-1" strike="noStrike">
              <a:latin typeface="Arial"/>
            </a:endParaRPr>
          </a:p>
        </p:txBody>
      </p:sp>
      <p:pic>
        <p:nvPicPr>
          <p:cNvPr id="196" name="Picture 4" descr=""/>
          <p:cNvPicPr/>
          <p:nvPr/>
        </p:nvPicPr>
        <p:blipFill>
          <a:blip r:embed="rId1"/>
          <a:stretch/>
        </p:blipFill>
        <p:spPr>
          <a:xfrm>
            <a:off x="5652000" y="2277000"/>
            <a:ext cx="3352320" cy="4458960"/>
          </a:xfrm>
          <a:prstGeom prst="rect">
            <a:avLst/>
          </a:prstGeom>
          <a:ln w="936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395640" y="404640"/>
            <a:ext cx="8229240" cy="1142640"/>
          </a:xfrm>
          <a:prstGeom prst="rect">
            <a:avLst/>
          </a:prstGeom>
          <a:solidFill>
            <a:srgbClr val="ddd9c3"/>
          </a:solidFill>
          <a:ln w="9360">
            <a:solidFill>
              <a:srgbClr val="000000"/>
            </a:solidFill>
            <a:round/>
          </a:ln>
        </p:spPr>
        <p:txBody>
          <a:bodyPr anchor="ctr">
            <a:noAutofit/>
          </a:bodyPr>
          <a:p>
            <a:pPr algn="ctr">
              <a:lnSpc>
                <a:spcPct val="100000"/>
              </a:lnSpc>
            </a:pPr>
            <a:r>
              <a:rPr b="0" lang="en-US" sz="4400" spc="-1" strike="noStrike">
                <a:solidFill>
                  <a:srgbClr val="000000"/>
                </a:solidFill>
                <a:latin typeface="Calibri"/>
              </a:rPr>
              <a:t>Consumer Animosity</a:t>
            </a:r>
            <a:endParaRPr b="0" lang="en-US" sz="4400" spc="-1" strike="noStrike">
              <a:solidFill>
                <a:srgbClr val="000000"/>
              </a:solidFill>
              <a:latin typeface="Calibri"/>
            </a:endParaRPr>
          </a:p>
        </p:txBody>
      </p:sp>
      <p:sp>
        <p:nvSpPr>
          <p:cNvPr id="198"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1" i="1" lang="en-US" sz="2800" spc="-1" strike="noStrike">
                <a:solidFill>
                  <a:srgbClr val="000000"/>
                </a:solidFill>
                <a:latin typeface="Calibri"/>
              </a:rPr>
              <a:t>Cause:</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i="1" lang="en-US" sz="2800" spc="-1" strike="noStrike">
                <a:solidFill>
                  <a:srgbClr val="000000"/>
                </a:solidFill>
                <a:latin typeface="Calibri"/>
              </a:rPr>
              <a:t>Antipathy related to ongoing or previous military, political or economic events</a:t>
            </a:r>
            <a:endParaRPr b="0" lang="en-US" sz="2800" spc="-1" strike="noStrike">
              <a:solidFill>
                <a:srgbClr val="000000"/>
              </a:solidFill>
              <a:latin typeface="Calibri"/>
            </a:endParaRPr>
          </a:p>
          <a:p>
            <a:pPr>
              <a:lnSpc>
                <a:spcPct val="100000"/>
              </a:lnSpc>
              <a:spcBef>
                <a:spcPts val="561"/>
              </a:spcBef>
            </a:pP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1" lang="en-US" sz="2800" spc="-1" strike="noStrike">
                <a:solidFill>
                  <a:srgbClr val="000000"/>
                </a:solidFill>
                <a:latin typeface="Calibri"/>
              </a:rPr>
              <a:t>Effect:</a:t>
            </a:r>
            <a:endParaRPr b="0" lang="en-US" sz="28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i="1" lang="en-US" sz="2800" spc="-1" strike="noStrike">
                <a:solidFill>
                  <a:srgbClr val="000000"/>
                </a:solidFill>
                <a:latin typeface="Calibri"/>
              </a:rPr>
              <a:t>willingness to buy</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1" lang="en-US" sz="2800" spc="-1" strike="noStrike">
                <a:solidFill>
                  <a:srgbClr val="000000"/>
                </a:solidFill>
                <a:latin typeface="Calibri"/>
              </a:rPr>
              <a:t>Animosity present an informal but significant barrier to trade.</a:t>
            </a:r>
            <a:endParaRPr b="0" lang="en-US" sz="2800" spc="-1" strike="noStrike">
              <a:solidFill>
                <a:srgbClr val="000000"/>
              </a:solidFill>
              <a:latin typeface="Calibri"/>
            </a:endParaRPr>
          </a:p>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457200" y="274680"/>
            <a:ext cx="8229240" cy="1142640"/>
          </a:xfrm>
          <a:prstGeom prst="rect">
            <a:avLst/>
          </a:prstGeom>
          <a:solidFill>
            <a:srgbClr val="ddd9c3"/>
          </a:solidFill>
          <a:ln w="9360">
            <a:solidFill>
              <a:srgbClr val="000000"/>
            </a:solidFill>
            <a:round/>
          </a:ln>
        </p:spPr>
        <p:txBody>
          <a:bodyPr anchor="ctr">
            <a:normAutofit/>
          </a:bodyPr>
          <a:p>
            <a:pPr algn="ctr">
              <a:lnSpc>
                <a:spcPct val="100000"/>
              </a:lnSpc>
            </a:pPr>
            <a:r>
              <a:rPr b="0" lang="en-US" sz="4400" spc="-1" strike="noStrike">
                <a:solidFill>
                  <a:srgbClr val="000000"/>
                </a:solidFill>
                <a:latin typeface="Calibri"/>
              </a:rPr>
              <a:t>Ethnocentrism and Animosity</a:t>
            </a:r>
            <a:endParaRPr b="0" lang="en-US" sz="4400" spc="-1" strike="noStrike">
              <a:solidFill>
                <a:srgbClr val="000000"/>
              </a:solidFill>
              <a:latin typeface="Calibri"/>
            </a:endParaRPr>
          </a:p>
        </p:txBody>
      </p:sp>
      <p:sp>
        <p:nvSpPr>
          <p:cNvPr id="200" name="TextShape 2"/>
          <p:cNvSpPr txBox="1"/>
          <p:nvPr/>
        </p:nvSpPr>
        <p:spPr>
          <a:xfrm>
            <a:off x="457200" y="1600200"/>
            <a:ext cx="8229240" cy="4525560"/>
          </a:xfrm>
          <a:prstGeom prst="rect">
            <a:avLst/>
          </a:prstGeom>
          <a:noFill/>
          <a:ln>
            <a:noFill/>
          </a:ln>
        </p:spPr>
        <p:txBody>
          <a:bodyPr>
            <a:normAutofit fontScale="42000"/>
          </a:bodyPr>
          <a:p>
            <a:pPr marL="343080" indent="-342720" algn="just">
              <a:lnSpc>
                <a:spcPct val="100000"/>
              </a:lnSpc>
              <a:spcBef>
                <a:spcPts val="641"/>
              </a:spcBef>
              <a:buClr>
                <a:srgbClr val="000000"/>
              </a:buClr>
              <a:buFont typeface="Arial"/>
              <a:buChar char="•"/>
            </a:pPr>
            <a:r>
              <a:rPr b="0" lang="en-US" sz="3200" spc="-1" strike="noStrike">
                <a:solidFill>
                  <a:srgbClr val="000000"/>
                </a:solidFill>
                <a:latin typeface="Calibri"/>
              </a:rPr>
              <a:t>In contrast to Shimp and Sharma's (1987) CETSCALE, Klein </a:t>
            </a:r>
            <a:r>
              <a:rPr b="0" i="1" lang="en-US" sz="3200" spc="-1" strike="noStrike">
                <a:solidFill>
                  <a:srgbClr val="000000"/>
                </a:solidFill>
                <a:latin typeface="Calibri"/>
              </a:rPr>
              <a:t>et. al. </a:t>
            </a:r>
            <a:r>
              <a:rPr b="0" lang="en-US" sz="3200" spc="-1" strike="noStrike">
                <a:solidFill>
                  <a:srgbClr val="000000"/>
                </a:solidFill>
                <a:latin typeface="Calibri"/>
              </a:rPr>
              <a:t>(1998) developed a model that predicts that animosity toward a foreign nation will affect negatively the purchase of products produced by that country independently </a:t>
            </a:r>
            <a:r>
              <a:rPr b="0" lang="en-US" sz="3200" spc="-1" strike="noStrike">
                <a:solidFill>
                  <a:srgbClr val="ff0000"/>
                </a:solidFill>
                <a:latin typeface="Calibri"/>
              </a:rPr>
              <a:t>of judgments of product quality.</a:t>
            </a:r>
            <a:endParaRPr b="0" lang="en-US" sz="3200" spc="-1" strike="noStrike">
              <a:solidFill>
                <a:srgbClr val="000000"/>
              </a:solidFill>
              <a:latin typeface="Calibri"/>
            </a:endParaRPr>
          </a:p>
          <a:p>
            <a:pPr algn="just">
              <a:lnSpc>
                <a:spcPct val="100000"/>
              </a:lnSpc>
              <a:spcBef>
                <a:spcPts val="641"/>
              </a:spcBef>
            </a:pPr>
            <a:endParaRPr b="0" lang="en-US" sz="3200" spc="-1" strike="noStrike">
              <a:solidFill>
                <a:srgbClr val="000000"/>
              </a:solidFill>
              <a:latin typeface="Calibri"/>
            </a:endParaRPr>
          </a:p>
          <a:p>
            <a:pPr lvl="1" marL="743040" indent="-285480" algn="just">
              <a:lnSpc>
                <a:spcPct val="100000"/>
              </a:lnSpc>
              <a:spcBef>
                <a:spcPts val="561"/>
              </a:spcBef>
              <a:buClr>
                <a:srgbClr val="000000"/>
              </a:buClr>
              <a:buFont typeface="Arial"/>
              <a:buChar char="–"/>
            </a:pPr>
            <a:r>
              <a:rPr b="0" lang="en-US" sz="2800" spc="-1" strike="noStrike">
                <a:solidFill>
                  <a:srgbClr val="000000"/>
                </a:solidFill>
                <a:latin typeface="Calibri"/>
              </a:rPr>
              <a:t>Animosity has a significant impact on buying decisions above and </a:t>
            </a:r>
            <a:r>
              <a:rPr b="0" lang="en-US" sz="2800" spc="-1" strike="noStrike">
                <a:solidFill>
                  <a:srgbClr val="558ed5"/>
                </a:solidFill>
                <a:latin typeface="Calibri"/>
              </a:rPr>
              <a:t>beyond the effect of consumer ethnocentrism</a:t>
            </a:r>
            <a:r>
              <a:rPr b="0" lang="en-US" sz="2800" spc="-1" strike="noStrike">
                <a:solidFill>
                  <a:srgbClr val="000000"/>
                </a:solidFill>
                <a:latin typeface="Calibri"/>
              </a:rPr>
              <a:t>.</a:t>
            </a:r>
            <a:endParaRPr b="0" lang="en-US" sz="2800" spc="-1" strike="noStrike">
              <a:solidFill>
                <a:srgbClr val="000000"/>
              </a:solidFill>
              <a:latin typeface="Calibri"/>
            </a:endParaRPr>
          </a:p>
          <a:p>
            <a:pPr lvl="1" marL="743040" indent="-285480" algn="just">
              <a:lnSpc>
                <a:spcPct val="100000"/>
              </a:lnSpc>
              <a:spcBef>
                <a:spcPts val="561"/>
              </a:spcBef>
              <a:buClr>
                <a:srgbClr val="000000"/>
              </a:buClr>
              <a:buFont typeface="Arial"/>
              <a:buChar char="–"/>
            </a:pPr>
            <a:r>
              <a:rPr b="0" lang="en-US" sz="2800" spc="-1" strike="noStrike">
                <a:solidFill>
                  <a:srgbClr val="000000"/>
                </a:solidFill>
                <a:latin typeface="Calibri"/>
              </a:rPr>
              <a:t>The CETSCALE measures beliefs about buying foreign products in general, </a:t>
            </a:r>
            <a:r>
              <a:rPr b="0" lang="en-US" sz="2800" spc="-1" strike="noStrike">
                <a:solidFill>
                  <a:srgbClr val="ff0000"/>
                </a:solidFill>
                <a:latin typeface="Calibri"/>
              </a:rPr>
              <a:t>whereas animosity is a country-specific construct</a:t>
            </a:r>
            <a:endParaRPr b="0" lang="en-US" sz="2800" spc="-1" strike="noStrike">
              <a:solidFill>
                <a:srgbClr val="000000"/>
              </a:solidFill>
              <a:latin typeface="Calibri"/>
            </a:endParaRPr>
          </a:p>
          <a:p>
            <a:endParaRPr b="0" lang="en-US" sz="2800" spc="-1" strike="noStrike">
              <a:solidFill>
                <a:srgbClr val="000000"/>
              </a:solidFill>
              <a:latin typeface="Calibri"/>
            </a:endParaRPr>
          </a:p>
          <a:p>
            <a:pPr marL="343080" indent="-342720" algn="just">
              <a:lnSpc>
                <a:spcPct val="100000"/>
              </a:lnSpc>
              <a:spcBef>
                <a:spcPts val="641"/>
              </a:spcBef>
              <a:buClr>
                <a:srgbClr val="000000"/>
              </a:buClr>
              <a:buFont typeface="Arial"/>
              <a:buChar char="•"/>
            </a:pPr>
            <a:r>
              <a:rPr b="0" lang="en-US" sz="3200" spc="-1" strike="noStrike">
                <a:solidFill>
                  <a:srgbClr val="000000"/>
                </a:solidFill>
                <a:latin typeface="Calibri"/>
              </a:rPr>
              <a:t>The measurement of cross-national hostility enables managers to understand better the purchase behaviour of consumers in the international marketplace</a:t>
            </a:r>
            <a:endParaRPr b="0" lang="en-US"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1659</TotalTime>
  <Application>LibreOffice/6.2.8.2$Linux_X86_64 LibreOffice_project/20$Build-2</Application>
  <Words>2759</Words>
  <Paragraphs>431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2012-01-25T15:29:12Z</dcterms:created>
  <dc:creator>Jill Solomon</dc:creator>
  <dc:description/>
  <dc:language>en-US</dc:language>
  <cp:lastModifiedBy/>
  <dcterms:modified xsi:type="dcterms:W3CDTF">2020-02-23T04:00:46Z</dcterms:modified>
  <cp:revision>85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41</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42</vt:i4>
  </property>
</Properties>
</file>