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5" r:id="rId3"/>
    <p:sldId id="257" r:id="rId4"/>
    <p:sldId id="258" r:id="rId5"/>
    <p:sldId id="260" r:id="rId6"/>
    <p:sldId id="261" r:id="rId7"/>
    <p:sldId id="262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5A4636-BFAC-4DC2-9338-3E93274A3BD1}" v="121" dt="2020-03-19T11:35:17.8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47"/>
    <p:restoredTop sz="94652"/>
  </p:normalViewPr>
  <p:slideViewPr>
    <p:cSldViewPr>
      <p:cViewPr varScale="1">
        <p:scale>
          <a:sx n="95" d="100"/>
          <a:sy n="95" d="100"/>
        </p:scale>
        <p:origin x="16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brahim Alghanim" userId="26d1537c-430e-4a0d-9d08-e067ea21a6b1" providerId="ADAL" clId="{495A4636-BFAC-4DC2-9338-3E93274A3BD1}"/>
    <pc:docChg chg="custSel addSld delSld modSld">
      <pc:chgData name="Ibrahim Alghanim" userId="26d1537c-430e-4a0d-9d08-e067ea21a6b1" providerId="ADAL" clId="{495A4636-BFAC-4DC2-9338-3E93274A3BD1}" dt="2020-03-19T11:35:17.889" v="120" actId="1037"/>
      <pc:docMkLst>
        <pc:docMk/>
      </pc:docMkLst>
      <pc:sldChg chg="del">
        <pc:chgData name="Ibrahim Alghanim" userId="26d1537c-430e-4a0d-9d08-e067ea21a6b1" providerId="ADAL" clId="{495A4636-BFAC-4DC2-9338-3E93274A3BD1}" dt="2020-03-19T11:32:21.728" v="23" actId="2696"/>
        <pc:sldMkLst>
          <pc:docMk/>
          <pc:sldMk cId="2275983982" sldId="256"/>
        </pc:sldMkLst>
      </pc:sldChg>
      <pc:sldChg chg="addSp delSp modSp add">
        <pc:chgData name="Ibrahim Alghanim" userId="26d1537c-430e-4a0d-9d08-e067ea21a6b1" providerId="ADAL" clId="{495A4636-BFAC-4DC2-9338-3E93274A3BD1}" dt="2020-03-19T11:35:17.889" v="120" actId="1037"/>
        <pc:sldMkLst>
          <pc:docMk/>
          <pc:sldMk cId="2264286864" sldId="268"/>
        </pc:sldMkLst>
        <pc:spChg chg="mod">
          <ac:chgData name="Ibrahim Alghanim" userId="26d1537c-430e-4a0d-9d08-e067ea21a6b1" providerId="ADAL" clId="{495A4636-BFAC-4DC2-9338-3E93274A3BD1}" dt="2020-03-19T11:32:39.100" v="38" actId="108"/>
          <ac:spMkLst>
            <pc:docMk/>
            <pc:sldMk cId="2264286864" sldId="268"/>
            <ac:spMk id="2" creationId="{00000000-0000-0000-0000-000000000000}"/>
          </ac:spMkLst>
        </pc:spChg>
        <pc:spChg chg="del mod">
          <ac:chgData name="Ibrahim Alghanim" userId="26d1537c-430e-4a0d-9d08-e067ea21a6b1" providerId="ADAL" clId="{495A4636-BFAC-4DC2-9338-3E93274A3BD1}" dt="2020-03-19T11:31:37.932" v="21" actId="478"/>
          <ac:spMkLst>
            <pc:docMk/>
            <pc:sldMk cId="2264286864" sldId="268"/>
            <ac:spMk id="3" creationId="{00000000-0000-0000-0000-000000000000}"/>
          </ac:spMkLst>
        </pc:spChg>
        <pc:spChg chg="add del mod">
          <ac:chgData name="Ibrahim Alghanim" userId="26d1537c-430e-4a0d-9d08-e067ea21a6b1" providerId="ADAL" clId="{495A4636-BFAC-4DC2-9338-3E93274A3BD1}" dt="2020-03-19T11:31:42.067" v="22" actId="478"/>
          <ac:spMkLst>
            <pc:docMk/>
            <pc:sldMk cId="2264286864" sldId="268"/>
            <ac:spMk id="5" creationId="{25859179-BB9F-4BE4-A473-39C9E3D22B5F}"/>
          </ac:spMkLst>
        </pc:spChg>
        <pc:spChg chg="add mod">
          <ac:chgData name="Ibrahim Alghanim" userId="26d1537c-430e-4a0d-9d08-e067ea21a6b1" providerId="ADAL" clId="{495A4636-BFAC-4DC2-9338-3E93274A3BD1}" dt="2020-03-19T11:34:23.849" v="84" actId="27636"/>
          <ac:spMkLst>
            <pc:docMk/>
            <pc:sldMk cId="2264286864" sldId="268"/>
            <ac:spMk id="6" creationId="{D8F17D09-3E8D-4B16-9E8D-545BACC620E9}"/>
          </ac:spMkLst>
        </pc:spChg>
        <pc:picChg chg="add mod">
          <ac:chgData name="Ibrahim Alghanim" userId="26d1537c-430e-4a0d-9d08-e067ea21a6b1" providerId="ADAL" clId="{495A4636-BFAC-4DC2-9338-3E93274A3BD1}" dt="2020-03-19T11:35:17.889" v="120" actId="1037"/>
          <ac:picMkLst>
            <pc:docMk/>
            <pc:sldMk cId="2264286864" sldId="268"/>
            <ac:picMk id="8" creationId="{C2E03B64-5975-4751-AA0B-DC74127B7CB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41C3-BAC3-4341-8BB7-8EBCED5F4248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54A4E1-FC73-49CF-AF4C-BB57ACD17D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41C3-BAC3-4341-8BB7-8EBCED5F4248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A4E1-FC73-49CF-AF4C-BB57ACD17D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954A4E1-FC73-49CF-AF4C-BB57ACD17D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41C3-BAC3-4341-8BB7-8EBCED5F4248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41C3-BAC3-4341-8BB7-8EBCED5F4248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954A4E1-FC73-49CF-AF4C-BB57ACD17D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41C3-BAC3-4341-8BB7-8EBCED5F4248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54A4E1-FC73-49CF-AF4C-BB57ACD17D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62941C3-BAC3-4341-8BB7-8EBCED5F4248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A4E1-FC73-49CF-AF4C-BB57ACD17D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41C3-BAC3-4341-8BB7-8EBCED5F4248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954A4E1-FC73-49CF-AF4C-BB57ACD17D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41C3-BAC3-4341-8BB7-8EBCED5F4248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954A4E1-FC73-49CF-AF4C-BB57ACD17D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41C3-BAC3-4341-8BB7-8EBCED5F4248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54A4E1-FC73-49CF-AF4C-BB57ACD17D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54A4E1-FC73-49CF-AF4C-BB57ACD17D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41C3-BAC3-4341-8BB7-8EBCED5F4248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954A4E1-FC73-49CF-AF4C-BB57ACD17D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62941C3-BAC3-4341-8BB7-8EBCED5F4248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62941C3-BAC3-4341-8BB7-8EBCED5F4248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54A4E1-FC73-49CF-AF4C-BB57ACD17D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nvidia.com/en-us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study of Nvidia’s strategy 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D8F17D09-3E8D-4B16-9E8D-545BACC620E9}"/>
              </a:ext>
            </a:extLst>
          </p:cNvPr>
          <p:cNvSpPr txBox="1">
            <a:spLocks/>
          </p:cNvSpPr>
          <p:nvPr/>
        </p:nvSpPr>
        <p:spPr>
          <a:xfrm>
            <a:off x="685800" y="3124200"/>
            <a:ext cx="7772400" cy="1752600"/>
          </a:xfrm>
          <a:prstGeom prst="rect">
            <a:avLst/>
          </a:prstGeom>
        </p:spPr>
        <p:txBody>
          <a:bodyPr vert="horz" anchor="b">
            <a:normAutofit fontScale="92500" lnSpcReduction="1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hlinkClick r:id="rId2"/>
              </a:rPr>
              <a:t>https://www.nvidia.com/en-us/</a:t>
            </a:r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C2E03B64-5975-4751-AA0B-DC74127B7C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4139333"/>
            <a:ext cx="2838450" cy="188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286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Analysis</a:t>
            </a:r>
          </a:p>
          <a:p>
            <a:r>
              <a:rPr lang="en-US" dirty="0"/>
              <a:t>Recommendations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133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Company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  <a:p>
            <a:r>
              <a:rPr lang="en-US"/>
              <a:t>Description of Main </a:t>
            </a:r>
            <a:r>
              <a:rPr lang="en-US" dirty="0"/>
              <a:t>Competitors</a:t>
            </a:r>
          </a:p>
          <a:p>
            <a:r>
              <a:rPr lang="en-US" dirty="0"/>
              <a:t>Current Events</a:t>
            </a:r>
          </a:p>
          <a:p>
            <a:r>
              <a:rPr lang="en-US" dirty="0"/>
              <a:t>Current Successes in Media</a:t>
            </a:r>
          </a:p>
          <a:p>
            <a:r>
              <a:rPr lang="en-US" dirty="0"/>
              <a:t>Current Failures in Media</a:t>
            </a:r>
          </a:p>
        </p:txBody>
      </p:sp>
    </p:spTree>
    <p:extLst>
      <p:ext uri="{BB962C8B-B14F-4D97-AF65-F5344CB8AC3E}">
        <p14:creationId xmlns:p14="http://schemas.microsoft.com/office/powerpoint/2010/main" val="1930667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Core Competence</a:t>
            </a:r>
          </a:p>
          <a:p>
            <a:pPr lvl="1"/>
            <a:r>
              <a:rPr lang="en-US" dirty="0"/>
              <a:t>Tangible Resources</a:t>
            </a:r>
          </a:p>
          <a:p>
            <a:pPr lvl="1"/>
            <a:r>
              <a:rPr lang="en-US" dirty="0"/>
              <a:t>Intangible Resources</a:t>
            </a:r>
          </a:p>
          <a:p>
            <a:pPr lvl="1"/>
            <a:r>
              <a:rPr lang="en-US" dirty="0"/>
              <a:t>Organizational Capabilities</a:t>
            </a:r>
          </a:p>
          <a:p>
            <a:r>
              <a:rPr lang="en-US" dirty="0"/>
              <a:t>Competitive Advantage</a:t>
            </a:r>
          </a:p>
          <a:p>
            <a:pPr lvl="1"/>
            <a:r>
              <a:rPr lang="en-US" dirty="0"/>
              <a:t>Internal</a:t>
            </a:r>
          </a:p>
          <a:p>
            <a:pPr lvl="2"/>
            <a:r>
              <a:rPr lang="en-US" dirty="0"/>
              <a:t>Resource-based view</a:t>
            </a:r>
          </a:p>
          <a:p>
            <a:pPr lvl="3"/>
            <a:r>
              <a:rPr lang="en-US" dirty="0"/>
              <a:t>What’s valuable? – 4 items</a:t>
            </a:r>
          </a:p>
          <a:p>
            <a:pPr lvl="3"/>
            <a:r>
              <a:rPr lang="en-US" dirty="0"/>
              <a:t>What’s rare? – 4 items</a:t>
            </a:r>
          </a:p>
          <a:p>
            <a:pPr lvl="3"/>
            <a:r>
              <a:rPr lang="en-US" dirty="0"/>
              <a:t>What’s difficult to imitate? – 2 items</a:t>
            </a:r>
          </a:p>
          <a:p>
            <a:pPr lvl="3"/>
            <a:r>
              <a:rPr lang="en-US" dirty="0"/>
              <a:t>What’s difficult to substitute? – 3 items</a:t>
            </a:r>
          </a:p>
        </p:txBody>
      </p:sp>
    </p:spTree>
    <p:extLst>
      <p:ext uri="{BB962C8B-B14F-4D97-AF65-F5344CB8AC3E}">
        <p14:creationId xmlns:p14="http://schemas.microsoft.com/office/powerpoint/2010/main" val="3148577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78552"/>
          </a:xfrm>
        </p:spPr>
        <p:txBody>
          <a:bodyPr/>
          <a:lstStyle/>
          <a:p>
            <a:r>
              <a:rPr lang="en-US" dirty="0"/>
              <a:t>Competitive Advantage</a:t>
            </a:r>
          </a:p>
          <a:p>
            <a:pPr lvl="1"/>
            <a:r>
              <a:rPr lang="en-US" dirty="0"/>
              <a:t>External</a:t>
            </a:r>
          </a:p>
          <a:p>
            <a:pPr lvl="2"/>
            <a:r>
              <a:rPr lang="en-US" dirty="0"/>
              <a:t>Porter’s Five Forces</a:t>
            </a:r>
          </a:p>
          <a:p>
            <a:pPr lvl="3"/>
            <a:r>
              <a:rPr lang="en-US" dirty="0"/>
              <a:t>Threats of New Entrance</a:t>
            </a:r>
          </a:p>
          <a:p>
            <a:pPr lvl="4"/>
            <a:r>
              <a:rPr lang="en-US" dirty="0"/>
              <a:t>High or low – why?</a:t>
            </a:r>
          </a:p>
          <a:p>
            <a:pPr lvl="3"/>
            <a:r>
              <a:rPr lang="en-US" dirty="0"/>
              <a:t>Bargaining Power of Buyers</a:t>
            </a:r>
          </a:p>
          <a:p>
            <a:pPr lvl="4"/>
            <a:r>
              <a:rPr lang="en-US" dirty="0"/>
              <a:t>High, moderately high, moderately low, low – why?</a:t>
            </a:r>
          </a:p>
          <a:p>
            <a:pPr lvl="3">
              <a:buClr>
                <a:srgbClr val="8C7B70"/>
              </a:buClr>
            </a:pPr>
            <a:r>
              <a:rPr lang="en-US" dirty="0">
                <a:solidFill>
                  <a:srgbClr val="646B86"/>
                </a:solidFill>
              </a:rPr>
              <a:t>Bargaining Power of Suppliers</a:t>
            </a:r>
          </a:p>
          <a:p>
            <a:pPr lvl="4">
              <a:buClr>
                <a:srgbClr val="8FB08C"/>
              </a:buClr>
            </a:pPr>
            <a:r>
              <a:rPr lang="en-US" dirty="0">
                <a:solidFill>
                  <a:prstClr val="black"/>
                </a:solidFill>
              </a:rPr>
              <a:t>High, moderately high, moderately low, low – why?</a:t>
            </a:r>
          </a:p>
          <a:p>
            <a:pPr lvl="3">
              <a:buClr>
                <a:srgbClr val="8C7B70"/>
              </a:buClr>
            </a:pPr>
            <a:r>
              <a:rPr lang="en-US" dirty="0">
                <a:solidFill>
                  <a:srgbClr val="646B86"/>
                </a:solidFill>
              </a:rPr>
              <a:t>The Threat of Substitutes</a:t>
            </a:r>
          </a:p>
          <a:p>
            <a:pPr lvl="4">
              <a:buClr>
                <a:srgbClr val="8FB08C"/>
              </a:buClr>
            </a:pPr>
            <a:r>
              <a:rPr lang="en-US" dirty="0">
                <a:solidFill>
                  <a:prstClr val="black"/>
                </a:solidFill>
              </a:rPr>
              <a:t>High or low – why?</a:t>
            </a:r>
          </a:p>
          <a:p>
            <a:pPr lvl="3">
              <a:buClr>
                <a:srgbClr val="8C7B70"/>
              </a:buClr>
            </a:pPr>
            <a:r>
              <a:rPr lang="en-US" dirty="0">
                <a:solidFill>
                  <a:srgbClr val="646B86"/>
                </a:solidFill>
              </a:rPr>
              <a:t>Intensity of Rivalry Among Competitors</a:t>
            </a:r>
          </a:p>
          <a:p>
            <a:pPr lvl="4">
              <a:buClr>
                <a:srgbClr val="8FB08C"/>
              </a:buClr>
            </a:pPr>
            <a:r>
              <a:rPr lang="en-US" dirty="0">
                <a:solidFill>
                  <a:prstClr val="black"/>
                </a:solidFill>
              </a:rPr>
              <a:t>High or low – why?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68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78552"/>
          </a:xfrm>
        </p:spPr>
        <p:txBody>
          <a:bodyPr/>
          <a:lstStyle/>
          <a:p>
            <a:pPr marL="1143000" lvl="4" indent="0">
              <a:buNone/>
            </a:pPr>
            <a:endParaRPr lang="en-US" dirty="0"/>
          </a:p>
          <a:p>
            <a:pPr lvl="2"/>
            <a:r>
              <a:rPr lang="en-US" dirty="0"/>
              <a:t>SWOT Analysis – 2 descriptions for each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Diversifications – Related and Unrelated</a:t>
            </a:r>
          </a:p>
        </p:txBody>
      </p:sp>
    </p:spTree>
    <p:extLst>
      <p:ext uri="{BB962C8B-B14F-4D97-AF65-F5344CB8AC3E}">
        <p14:creationId xmlns:p14="http://schemas.microsoft.com/office/powerpoint/2010/main" val="1894595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Product Quality – continuous improvements</a:t>
            </a:r>
          </a:p>
          <a:p>
            <a:r>
              <a:rPr lang="en-US" dirty="0"/>
              <a:t>Future diversifications/New markets to explore</a:t>
            </a:r>
          </a:p>
          <a:p>
            <a:r>
              <a:rPr lang="en-US" dirty="0"/>
              <a:t>How to resolve weaknesses and threats</a:t>
            </a:r>
          </a:p>
          <a:p>
            <a:r>
              <a:rPr lang="en-US" dirty="0"/>
              <a:t>New Products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096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Describe how to implement the recommendations on all four aspects</a:t>
            </a:r>
          </a:p>
          <a:p>
            <a:r>
              <a:rPr lang="en-US" dirty="0"/>
              <a:t>Product Quality – continuous improvements</a:t>
            </a:r>
          </a:p>
          <a:p>
            <a:r>
              <a:rPr lang="en-US" dirty="0"/>
              <a:t>Future diversifications/New markets to explore</a:t>
            </a:r>
          </a:p>
          <a:p>
            <a:r>
              <a:rPr lang="en-US" dirty="0"/>
              <a:t>How to resolve weaknesses and threats</a:t>
            </a:r>
          </a:p>
          <a:p>
            <a:r>
              <a:rPr lang="en-US" dirty="0"/>
              <a:t>New Products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535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Summary of all the findings</a:t>
            </a:r>
          </a:p>
          <a:p>
            <a:pPr lvl="1"/>
            <a:r>
              <a:rPr lang="en-US" dirty="0"/>
              <a:t>Core competence</a:t>
            </a:r>
          </a:p>
          <a:p>
            <a:pPr lvl="1"/>
            <a:r>
              <a:rPr lang="en-US" dirty="0"/>
              <a:t>Competitive Advantage – Internal and External</a:t>
            </a:r>
          </a:p>
          <a:p>
            <a:pPr lvl="1"/>
            <a:r>
              <a:rPr lang="en-US" dirty="0"/>
              <a:t>SWOT</a:t>
            </a:r>
          </a:p>
          <a:p>
            <a:pPr lvl="1"/>
            <a:r>
              <a:rPr lang="en-US"/>
              <a:t>Diversifications</a:t>
            </a:r>
            <a:endParaRPr lang="en-US" dirty="0"/>
          </a:p>
          <a:p>
            <a:pPr lvl="1"/>
            <a:r>
              <a:rPr lang="en-US" dirty="0"/>
              <a:t>Recommendations</a:t>
            </a:r>
          </a:p>
          <a:p>
            <a:pPr lvl="1"/>
            <a:r>
              <a:rPr lang="en-US" dirty="0"/>
              <a:t>Implementations</a:t>
            </a:r>
          </a:p>
          <a:p>
            <a:r>
              <a:rPr lang="en-US" dirty="0"/>
              <a:t>Implications</a:t>
            </a:r>
          </a:p>
        </p:txBody>
      </p:sp>
    </p:spTree>
    <p:extLst>
      <p:ext uri="{BB962C8B-B14F-4D97-AF65-F5344CB8AC3E}">
        <p14:creationId xmlns:p14="http://schemas.microsoft.com/office/powerpoint/2010/main" val="30235994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417</TotalTime>
  <Words>223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Georgia</vt:lpstr>
      <vt:lpstr>Wingdings</vt:lpstr>
      <vt:lpstr>Wingdings 2</vt:lpstr>
      <vt:lpstr>Civic</vt:lpstr>
      <vt:lpstr>Case study of Nvidia’s strategy  </vt:lpstr>
      <vt:lpstr>Contents</vt:lpstr>
      <vt:lpstr>Company Background</vt:lpstr>
      <vt:lpstr>Analysis</vt:lpstr>
      <vt:lpstr>Analysis</vt:lpstr>
      <vt:lpstr>Analysis</vt:lpstr>
      <vt:lpstr>Recommendations</vt:lpstr>
      <vt:lpstr>Implementation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 495 Case Study Groupwork</dc:title>
  <dc:creator>Ibrahim.Alghanim@sa.ey.com</dc:creator>
  <cp:lastModifiedBy>augky</cp:lastModifiedBy>
  <cp:revision>39</cp:revision>
  <dcterms:created xsi:type="dcterms:W3CDTF">2015-03-15T05:21:50Z</dcterms:created>
  <dcterms:modified xsi:type="dcterms:W3CDTF">2020-06-10T12:35:39Z</dcterms:modified>
</cp:coreProperties>
</file>