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0501" autoAdjust="0"/>
  </p:normalViewPr>
  <p:slideViewPr>
    <p:cSldViewPr snapToGrid="0">
      <p:cViewPr varScale="1">
        <p:scale>
          <a:sx n="62" d="100"/>
          <a:sy n="62" d="100"/>
        </p:scale>
        <p:origin x="91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3A817-6FF1-4398-B032-815D8CFA21F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FD907-BF23-487E-B30A-C93EBFEA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9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FBDED-618F-4750-A07A-3A8A6AC8797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8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6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72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7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2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88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3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2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2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32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9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A48CA-E173-4B16-8D75-8149A7BBD06B}" type="datetimeFigureOut">
              <a:rPr lang="en-US" smtClean="0"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962C5-3286-4BE1-B2E4-27368ED60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2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file:///\\localhost\Users\kathleenroe\Downloads\Macintosh%20HD:Users:kathleenroe:Desktop:159:Background:Color%20template%204-H.doc!OLE_LINK1" TargetMode="Externa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audio" Target="../media/media12.m4a"/><Relationship Id="rId7" Type="http://schemas.openxmlformats.org/officeDocument/2006/relationships/oleObject" Target="file:///\\localhost\Users\kathleenroe\Downloads\Macintosh%20HD:Users:kathleenroe:Desktop:159:Background:Sample%20-%20Assump+Ext+Inputs.doc!OLE_LINK8" TargetMode="External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emf"/><Relationship Id="rId5" Type="http://schemas.openxmlformats.org/officeDocument/2006/relationships/oleObject" Target="file:///\\localhost\Users\kathleenroe\Downloads\Macintosh%20HD:Users:kathleenroe:Desktop:159:Background:Sample%20-%20Assump+Ext+Inputs.doc!OLE_LINK7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media14.m4a"/><Relationship Id="rId7" Type="http://schemas.openxmlformats.org/officeDocument/2006/relationships/oleObject" Target="file:///\\localhost\Users\kathleenroe\Downloads\Macintosh%20HD:Users:kathleenroe:Desktop:159:Background:Sample%20-%20Assumps%20-%20Activities.doc!OLE_LINK7" TargetMode="External"/><Relationship Id="rId2" Type="http://schemas.microsoft.com/office/2007/relationships/media" Target="../media/media14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emf"/><Relationship Id="rId5" Type="http://schemas.openxmlformats.org/officeDocument/2006/relationships/oleObject" Target="file:///\\localhost\Users\kathleenroe\Downloads\Macintosh%20HD:Users:kathleenroe:Desktop:159:Background:Sample%20-%20Assumps%20-%20Activities.doc!OLE_LINK8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audio" Target="../media/media16.m4a"/><Relationship Id="rId7" Type="http://schemas.openxmlformats.org/officeDocument/2006/relationships/oleObject" Target="file:///\\localhost\Users\kathleenroe\Downloads\Macintosh%20HD:Users:kathleenroe:Desktop:159:Background:Sample%20-%20Assumps%20-%20Activities.doc!OLE_LINK8" TargetMode="External"/><Relationship Id="rId2" Type="http://schemas.microsoft.com/office/2007/relationships/media" Target="../media/media16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emf"/><Relationship Id="rId5" Type="http://schemas.openxmlformats.org/officeDocument/2006/relationships/oleObject" Target="file:///\\localhost\Users\kathleenroe\Downloads\Macintosh%20HD:Users:kathleenroe:Desktop:159:Background:Sample%20-%20Assumps%20-%20Activities.doc!OLE_LINK7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hyperlink" Target="http://www.spannj.org/BasicRights/appendix_b.htm" TargetMode="External"/><Relationship Id="rId4" Type="http://schemas.openxmlformats.org/officeDocument/2006/relationships/hyperlink" Target="http://www.commonwealthfund.org/usr_doc/betancourt_culturalcompetence_576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file:///\\localhost\Users\kathleenroe\Downloads\Macintosh%20HD:Users:kathleenroe:Desktop:159:Background:Color%20template%204-H.doc!OLE_LINK6" TargetMode="Externa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file:///\\localhost\Users\kathleenroe\Downloads\Macintosh%20HD:Users:kathleenroe:Desktop:159:Background:logic-model-example.doc!OLE_LINK4" TargetMode="Externa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534" y="268816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b="1" dirty="0">
              <a:ln>
                <a:solidFill>
                  <a:srgbClr val="FF6600"/>
                </a:solidFill>
              </a:ln>
              <a:solidFill>
                <a:srgbClr val="000000"/>
              </a:solidFill>
              <a:latin typeface="HandelGotDMed" pitchFamily="2" charset="0"/>
            </a:endParaRPr>
          </a:p>
          <a:p>
            <a:pPr marL="0" indent="0">
              <a:buNone/>
            </a:pPr>
            <a:endParaRPr lang="en-US" b="1" dirty="0">
              <a:ln>
                <a:solidFill>
                  <a:srgbClr val="FF6600"/>
                </a:solidFill>
              </a:ln>
              <a:solidFill>
                <a:srgbClr val="000000"/>
              </a:solidFill>
              <a:latin typeface="HandelGotDMed" pitchFamily="2" charset="0"/>
            </a:endParaRPr>
          </a:p>
          <a:p>
            <a:pPr marL="0" indent="0" algn="ctr">
              <a:buNone/>
            </a:pPr>
            <a:r>
              <a:rPr lang="en-US" sz="5400" b="1" dirty="0">
                <a:ln>
                  <a:solidFill>
                    <a:srgbClr val="FF6600"/>
                  </a:solidFill>
                </a:ln>
                <a:solidFill>
                  <a:srgbClr val="000000"/>
                </a:solidFill>
                <a:latin typeface="HandelGotDMed" pitchFamily="2" charset="0"/>
              </a:rPr>
              <a:t>Logic Models</a:t>
            </a:r>
          </a:p>
          <a:p>
            <a:pPr marL="0" indent="0" algn="ctr">
              <a:buNone/>
            </a:pPr>
            <a:r>
              <a:rPr lang="en-US" dirty="0"/>
              <a:t>Community Toolbox Chapter 2</a:t>
            </a:r>
          </a:p>
          <a:p>
            <a:pPr marL="0" indent="0" algn="ctr">
              <a:buNone/>
            </a:pPr>
            <a:r>
              <a:rPr lang="en-US" sz="2000" dirty="0"/>
              <a:t>(based on McKinley Swims,  designed by Kathleen M. Roe, </a:t>
            </a:r>
            <a:r>
              <a:rPr lang="en-US" sz="2000" dirty="0" err="1"/>
              <a:t>DrPH</a:t>
            </a:r>
            <a:r>
              <a:rPr lang="en-US" sz="2000" dirty="0"/>
              <a:t>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336801" y="2167467"/>
            <a:ext cx="7603067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489201" y="4673601"/>
            <a:ext cx="7603067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s://ugatheists.files.wordpress.com/2011/07/simple-logic-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7" y="294118"/>
            <a:ext cx="2959101" cy="295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798" y="3099331"/>
            <a:ext cx="1816101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" dirty="0"/>
              <a:t>https://ugatheists.files.wordpress.com/2011/07/simple-logic-large.jpg</a:t>
            </a:r>
          </a:p>
        </p:txBody>
      </p:sp>
      <p:pic>
        <p:nvPicPr>
          <p:cNvPr id="7172" name="Picture 4" descr="Image result for mode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8987">
            <a:off x="7077074" y="747696"/>
            <a:ext cx="4251325" cy="205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5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2"/>
    </mc:Choice>
    <mc:Fallback xmlns="">
      <p:transition spd="slow" advTm="2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584711"/>
              </p:ext>
            </p:extLst>
          </p:nvPr>
        </p:nvGraphicFramePr>
        <p:xfrm>
          <a:off x="431800" y="792436"/>
          <a:ext cx="10977098" cy="5827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Document" r:id="rId5" imgW="9220200" imgH="6540500" progId="Word.Document.12">
                  <p:link updateAutomatic="1"/>
                </p:oleObj>
              </mc:Choice>
              <mc:Fallback>
                <p:oleObj name="Document" r:id="rId5" imgW="9220200" imgH="65405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1800" y="792436"/>
                        <a:ext cx="10977098" cy="5827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51250" y="269215"/>
            <a:ext cx="761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Put the most important ones into the Logic Model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3"/>
    </mc:Choice>
    <mc:Fallback xmlns="">
      <p:transition spd="slow" advTm="7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895" y="1688123"/>
            <a:ext cx="4618320" cy="4960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437" y="158596"/>
            <a:ext cx="8363668" cy="118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Next…..Inputs</a:t>
            </a:r>
          </a:p>
          <a:p>
            <a:pPr>
              <a:spcBef>
                <a:spcPts val="600"/>
              </a:spcBef>
            </a:pPr>
            <a:r>
              <a:rPr lang="en-US" sz="2800" b="1" i="1" dirty="0"/>
              <a:t>What is going to be invested in this program?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4680" y="1481579"/>
            <a:ext cx="810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Staff, volunteers, time, money, past experience, research, materials, technology, equipment, partners, grant funds, publicity…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8887" y="2749284"/>
            <a:ext cx="5753685" cy="40811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Swimming lessons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Swim instructors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50 McKinley children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15 SJSU volunteers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err="1"/>
              <a:t>Salud</a:t>
            </a:r>
            <a:r>
              <a:rPr lang="en-US" sz="2400" dirty="0"/>
              <a:t> Familiar staff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Swim suits, towels, goggles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Transportation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err="1"/>
              <a:t>Salud</a:t>
            </a:r>
            <a:r>
              <a:rPr lang="en-US" sz="2400" dirty="0"/>
              <a:t> Familiar experience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McKinley Moves Outdoors! Grant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PR materials – banner, newsletter, photos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Snacks</a:t>
            </a:r>
          </a:p>
        </p:txBody>
      </p:sp>
      <p:sp>
        <p:nvSpPr>
          <p:cNvPr id="5" name="Rectangle 4"/>
          <p:cNvSpPr/>
          <p:nvPr/>
        </p:nvSpPr>
        <p:spPr>
          <a:xfrm>
            <a:off x="8253047" y="5939843"/>
            <a:ext cx="236806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http://mathinsight.org/media/image/image/function_machine.png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92"/>
    </mc:Choice>
    <mc:Fallback xmlns="">
      <p:transition spd="slow" advTm="48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658457"/>
              </p:ext>
            </p:extLst>
          </p:nvPr>
        </p:nvGraphicFramePr>
        <p:xfrm>
          <a:off x="604911" y="986279"/>
          <a:ext cx="10812389" cy="4698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Document" r:id="rId5" imgW="9220200" imgH="5118100" progId="Word.Document.12">
                  <p:link updateAutomatic="1"/>
                </p:oleObj>
              </mc:Choice>
              <mc:Fallback>
                <p:oleObj name="Document" r:id="rId5" imgW="9220200" imgH="51181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4911" y="986279"/>
                        <a:ext cx="10812389" cy="4698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20097"/>
              </p:ext>
            </p:extLst>
          </p:nvPr>
        </p:nvGraphicFramePr>
        <p:xfrm>
          <a:off x="604912" y="5537200"/>
          <a:ext cx="11099408" cy="1267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Document" r:id="rId7" imgW="9220200" imgH="1130300" progId="Word.Document.12">
                  <p:link updateAutomatic="1"/>
                </p:oleObj>
              </mc:Choice>
              <mc:Fallback>
                <p:oleObj name="Document" r:id="rId7" imgW="9220200" imgH="11303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4912" y="5537200"/>
                        <a:ext cx="11099408" cy="1267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4911" y="276424"/>
            <a:ext cx="4817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Add the inputs to the Logic Model….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"/>
    </mc:Choice>
    <mc:Fallback xmlns="">
      <p:transition spd="slow" advTm="3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647">
            <a:off x="7008970" y="2196106"/>
            <a:ext cx="4805927" cy="2893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6394" y="0"/>
            <a:ext cx="109160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Next…..Outputs…</a:t>
            </a:r>
            <a:r>
              <a:rPr lang="en-US" sz="2800" b="1" dirty="0"/>
              <a:t>.</a:t>
            </a:r>
          </a:p>
          <a:p>
            <a:r>
              <a:rPr lang="en-US" sz="2800" b="1" i="1" dirty="0"/>
              <a:t>Start with our activities (what we will do) </a:t>
            </a:r>
          </a:p>
          <a:p>
            <a:r>
              <a:rPr lang="en-US" sz="2800" b="1" dirty="0"/>
              <a:t>McKinley Swims! Activities</a:t>
            </a:r>
          </a:p>
          <a:p>
            <a:endParaRPr lang="en-US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75679" y="1629172"/>
            <a:ext cx="6595978" cy="5016758"/>
          </a:xfrm>
          <a:prstGeom prst="rect">
            <a:avLst/>
          </a:prstGeom>
          <a:noFill/>
          <a:ln w="317500" cap="rnd" cmpd="sng">
            <a:gradFill>
              <a:gsLst>
                <a:gs pos="15000">
                  <a:srgbClr val="7030A0"/>
                </a:gs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accent1">
                    <a:lumMod val="45000"/>
                    <a:lumOff val="55000"/>
                  </a:schemeClr>
                </a:gs>
                <a:gs pos="35000">
                  <a:schemeClr val="accent1">
                    <a:alpha val="31000"/>
                    <a:lumMod val="0"/>
                    <a:lumOff val="100000"/>
                  </a:schemeClr>
                </a:gs>
                <a:gs pos="88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glow rad="381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  <p:txBody>
          <a:bodyPr wrap="square" numCol="2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Parent Orientation sessions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Publicity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Visit to the Y (with mothers)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Sign ups and parent commitment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2 sessions, 4 weeks each, 3 days/week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Transportation to and from McKinley and the YMCA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Reminder call system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Provide towels and goggles, swim suits if needed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Snacks after lessons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Ongoing publicity – photos, newsletter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Certificates at the end of each session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Pre-and post evaluation (knowledge, attitudes, behaviors, confidence, intention)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53"/>
    </mc:Choice>
    <mc:Fallback xmlns="">
      <p:transition spd="slow" advTm="69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2300" y="176731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Add in the Activities…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498324"/>
              </p:ext>
            </p:extLst>
          </p:nvPr>
        </p:nvGraphicFramePr>
        <p:xfrm>
          <a:off x="622300" y="5547633"/>
          <a:ext cx="10617200" cy="1079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Document" r:id="rId5" imgW="9220200" imgH="1130300" progId="Word.Document.12">
                  <p:link updateAutomatic="1"/>
                </p:oleObj>
              </mc:Choice>
              <mc:Fallback>
                <p:oleObj name="Document" r:id="rId5" imgW="9220200" imgH="11303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2300" y="5547633"/>
                        <a:ext cx="10617200" cy="1079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443170"/>
              </p:ext>
            </p:extLst>
          </p:nvPr>
        </p:nvGraphicFramePr>
        <p:xfrm>
          <a:off x="622300" y="803831"/>
          <a:ext cx="10515600" cy="4743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Document" r:id="rId7" imgW="9220200" imgH="5359400" progId="Word.Document.12">
                  <p:link updateAutomatic="1"/>
                </p:oleObj>
              </mc:Choice>
              <mc:Fallback>
                <p:oleObj name="Document" r:id="rId7" imgW="9220200" imgH="53594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2300" y="803831"/>
                        <a:ext cx="10515600" cy="4743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"/>
    </mc:Choice>
    <mc:Fallback xmlns="">
      <p:transition spd="slow" advTm="2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734" y="2137525"/>
            <a:ext cx="5115979" cy="2623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739" y="352421"/>
            <a:ext cx="82070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Outputs….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Participants (</a:t>
            </a:r>
            <a:r>
              <a:rPr lang="en-US" sz="2800" b="1" dirty="0"/>
              <a:t>AKA Who We Reach)</a:t>
            </a:r>
          </a:p>
          <a:p>
            <a:endParaRPr lang="en-US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71739" y="1244973"/>
            <a:ext cx="6317747" cy="5016758"/>
          </a:xfrm>
          <a:prstGeom prst="rect">
            <a:avLst/>
          </a:prstGeom>
          <a:noFill/>
          <a:ln w="8255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37000">
                  <a:schemeClr val="accent4">
                    <a:lumMod val="95000"/>
                    <a:lumOff val="5000"/>
                  </a:schemeClr>
                </a:gs>
                <a:gs pos="83000">
                  <a:schemeClr val="accent4">
                    <a:lumMod val="96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McKinley Swims! Participants</a:t>
            </a:r>
          </a:p>
          <a:p>
            <a:endParaRPr lang="en-US" sz="800" b="1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McKinley children who will learn to swim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McKinley parents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Broader McKinley community (indirectly)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SJSU volunteers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Donors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Funders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Broader community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YMCA staff and stakeholders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McKinley teachers and leadership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District leadership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3"/>
    </mc:Choice>
    <mc:Fallback xmlns="">
      <p:transition spd="slow" advTm="24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6293" y="221902"/>
            <a:ext cx="5230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Add the Participants to the Logic Model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802286"/>
              </p:ext>
            </p:extLst>
          </p:nvPr>
        </p:nvGraphicFramePr>
        <p:xfrm>
          <a:off x="647700" y="914400"/>
          <a:ext cx="10947400" cy="470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Document" r:id="rId5" imgW="9220200" imgH="5194300" progId="Word.Document.12">
                  <p:link updateAutomatic="1"/>
                </p:oleObj>
              </mc:Choice>
              <mc:Fallback>
                <p:oleObj name="Document" r:id="rId5" imgW="9220200" imgH="51943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7700" y="914400"/>
                        <a:ext cx="10947400" cy="470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820118"/>
              </p:ext>
            </p:extLst>
          </p:nvPr>
        </p:nvGraphicFramePr>
        <p:xfrm>
          <a:off x="647700" y="5621339"/>
          <a:ext cx="1094740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Document" r:id="rId7" imgW="9220200" imgH="1130300" progId="Word.Document.12">
                  <p:link updateAutomatic="1"/>
                </p:oleObj>
              </mc:Choice>
              <mc:Fallback>
                <p:oleObj name="Document" r:id="rId7" imgW="9220200" imgH="11303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7700" y="5621339"/>
                        <a:ext cx="10947400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"/>
    </mc:Choice>
    <mc:Fallback xmlns="">
      <p:transition spd="slow" advTm="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183" y="1639243"/>
            <a:ext cx="2916817" cy="3894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71" y="246223"/>
            <a:ext cx="8207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Get the idea?</a:t>
            </a:r>
            <a:endParaRPr lang="en-US" sz="32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40658" y="954846"/>
            <a:ext cx="9880600" cy="5903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Over the next few weeks, develop your own program’s Logic Model</a:t>
            </a:r>
          </a:p>
          <a:p>
            <a:endParaRPr lang="en-US" sz="24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Identify appropriate theory/</a:t>
            </a:r>
            <a:r>
              <a:rPr lang="en-US" sz="2400" dirty="0" err="1"/>
              <a:t>ies</a:t>
            </a:r>
            <a:r>
              <a:rPr lang="en-US" sz="2400" dirty="0"/>
              <a:t> and operational constructs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Identify strategies for environmental and behavior change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Begin to formulate objectives:  Impact (short term) and Outcome (long term).  Process objectives (administrative) will come later.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24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Put the most important ones into your Logic Model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sz="2800" dirty="0">
              <a:solidFill>
                <a:srgbClr val="FF0000"/>
              </a:solidFill>
              <a:latin typeface="Marker Felt"/>
              <a:cs typeface="Marker Felt"/>
            </a:endParaRPr>
          </a:p>
          <a:p>
            <a:pPr algn="ctr">
              <a:lnSpc>
                <a:spcPct val="120000"/>
              </a:lnSpc>
            </a:pPr>
            <a:r>
              <a:rPr lang="en-US" sz="2800" b="1" i="1" dirty="0">
                <a:solidFill>
                  <a:srgbClr val="0070C0"/>
                </a:solidFill>
                <a:latin typeface="Marker Felt"/>
                <a:cs typeface="Marker Felt"/>
              </a:rPr>
              <a:t>Due 11/2:  PC 6 – Draft Logic Model of  Your Program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2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6"/>
    </mc:Choice>
    <mc:Fallback xmlns="">
      <p:transition spd="slow" advTm="4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Additional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/>
              <a:t>Betancourt, J.; </a:t>
            </a:r>
            <a:r>
              <a:rPr lang="en-US" sz="2400" dirty="0" err="1"/>
              <a:t>Carillo</a:t>
            </a:r>
            <a:r>
              <a:rPr lang="en-US" sz="2400" dirty="0"/>
              <a:t>, J.E.; &amp; Green, A. (2002) Cultural competency in health care: Emerging frameworks and practical approaches.  The Commonwealth fund.  Retrieved on October 12, 2012 at </a:t>
            </a:r>
            <a:r>
              <a:rPr lang="en-US" sz="2400" dirty="0">
                <a:hlinkClick r:id="rId4"/>
              </a:rPr>
              <a:t>http://www.commonwealthfund.org/usr_doc/betancourt_culturalcompetence_576.pdf</a:t>
            </a: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/>
              <a:t>Hodges, B. and </a:t>
            </a:r>
            <a:r>
              <a:rPr lang="en-US" sz="2400" dirty="0" err="1"/>
              <a:t>Videto</a:t>
            </a:r>
            <a:r>
              <a:rPr lang="en-US" sz="2400" dirty="0"/>
              <a:t>, D. (2011).  Assessment and planning in health programs.   Jones and Bartlett. Sudbury, MA. 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/>
              <a:t>Multiple Intelligences. (</a:t>
            </a:r>
            <a:r>
              <a:rPr lang="en-US" sz="2400" dirty="0" err="1"/>
              <a:t>n.d</a:t>
            </a:r>
            <a:r>
              <a:rPr lang="en-US" sz="2400" dirty="0"/>
              <a:t>).  Retrieved on October 12, 2012 at </a:t>
            </a:r>
            <a:r>
              <a:rPr lang="en-US" sz="2400" dirty="0">
                <a:hlinkClick r:id="rId5"/>
              </a:rPr>
              <a:t>http://www.spannj.org/BasicRights/appendix_b.htm</a:t>
            </a: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7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2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2"/>
    </mc:Choice>
    <mc:Fallback xmlns="">
      <p:transition spd="slow" advTm="10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96900" y="369471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Marker Felt"/>
                <a:cs typeface="Marker Felt"/>
              </a:rPr>
              <a:t>Logic Models</a:t>
            </a:r>
            <a:br>
              <a:rPr lang="en-US" dirty="0"/>
            </a:br>
            <a:endParaRPr lang="en-US" sz="2400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96900" y="1394493"/>
            <a:ext cx="8229600" cy="4839230"/>
          </a:xfrm>
        </p:spPr>
        <p:txBody>
          <a:bodyPr>
            <a:normAutofit/>
          </a:bodyPr>
          <a:lstStyle/>
          <a:p>
            <a:pPr>
              <a:spcBef>
                <a:spcPts val="4368"/>
              </a:spcBef>
            </a:pPr>
            <a:r>
              <a:rPr lang="en-US" dirty="0"/>
              <a:t>A Logic Model is </a:t>
            </a:r>
            <a:r>
              <a:rPr lang="en-US" i="1" dirty="0"/>
              <a:t>“a story or picture of how a program is supposed to work”</a:t>
            </a:r>
          </a:p>
          <a:p>
            <a:pPr>
              <a:spcBef>
                <a:spcPts val="4368"/>
              </a:spcBef>
            </a:pPr>
            <a:r>
              <a:rPr lang="en-US" dirty="0"/>
              <a:t>Visually communicates the big picture view of what you plan to do, why, and what difference it should make</a:t>
            </a:r>
          </a:p>
          <a:p>
            <a:pPr>
              <a:spcBef>
                <a:spcPts val="3024"/>
              </a:spcBef>
            </a:pPr>
            <a:r>
              <a:rPr lang="en-US" dirty="0"/>
              <a:t>Useful in planning (to check your assumptions), in discussing program details (to make sure you haven’t left anything out), and in evaluation (what worked, what got in the way)</a:t>
            </a:r>
          </a:p>
        </p:txBody>
      </p:sp>
      <p:pic>
        <p:nvPicPr>
          <p:cNvPr id="8194" name="Picture 2" descr="http://www.toothpastefordinner.com/071310/boolean-hair-logic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1901711"/>
            <a:ext cx="2501901" cy="21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93200" y="4093510"/>
            <a:ext cx="27305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http://www.toothpastefordinner.com/071310/boolean-hair-logic.gif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1"/>
    </mc:Choice>
    <mc:Fallback xmlns="">
      <p:transition spd="slow" advTm="31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1" y="402457"/>
            <a:ext cx="2966248" cy="385461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695700" y="241300"/>
            <a:ext cx="7912099" cy="1428750"/>
          </a:xfrm>
          <a:prstGeom prst="wedgeEllipseCallout">
            <a:avLst>
              <a:gd name="adj1" fmla="val -64493"/>
              <a:gd name="adj2" fmla="val 7583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128024" y="577055"/>
            <a:ext cx="5359400" cy="761207"/>
          </a:xfr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 eaLnBrk="1" hangingPunct="1"/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A good logic model….</a:t>
            </a:r>
            <a:br>
              <a:rPr lang="en-US" b="1" i="1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321573" y="2089149"/>
            <a:ext cx="6972301" cy="2927351"/>
          </a:xfrm>
        </p:spPr>
        <p:txBody>
          <a:bodyPr/>
          <a:lstStyle/>
          <a:p>
            <a:pPr>
              <a:spcBef>
                <a:spcPts val="1368"/>
              </a:spcBef>
              <a:buClr>
                <a:schemeClr val="accent5">
                  <a:lumMod val="50000"/>
                </a:schemeClr>
              </a:buClr>
            </a:pPr>
            <a:r>
              <a:rPr lang="en-US" dirty="0"/>
              <a:t>Is visual</a:t>
            </a:r>
          </a:p>
          <a:p>
            <a:pPr>
              <a:spcBef>
                <a:spcPts val="1368"/>
              </a:spcBef>
              <a:buClr>
                <a:schemeClr val="accent5">
                  <a:lumMod val="50000"/>
                </a:schemeClr>
              </a:buClr>
            </a:pPr>
            <a:r>
              <a:rPr lang="en-US" dirty="0"/>
              <a:t>Is organized logically</a:t>
            </a:r>
          </a:p>
          <a:p>
            <a:pPr>
              <a:spcBef>
                <a:spcPts val="1368"/>
              </a:spcBef>
              <a:buClr>
                <a:schemeClr val="accent5">
                  <a:lumMod val="50000"/>
                </a:schemeClr>
              </a:buClr>
            </a:pPr>
            <a:r>
              <a:rPr lang="en-US" dirty="0"/>
              <a:t>Is specific</a:t>
            </a:r>
          </a:p>
          <a:p>
            <a:pPr>
              <a:spcBef>
                <a:spcPts val="1368"/>
              </a:spcBef>
              <a:buClr>
                <a:schemeClr val="accent5">
                  <a:lumMod val="50000"/>
                </a:schemeClr>
              </a:buClr>
            </a:pPr>
            <a:r>
              <a:rPr lang="en-US" dirty="0"/>
              <a:t>Provides important program details, but….</a:t>
            </a:r>
          </a:p>
          <a:p>
            <a:pPr>
              <a:spcBef>
                <a:spcPts val="1368"/>
              </a:spcBef>
              <a:buClr>
                <a:schemeClr val="accent5">
                  <a:lumMod val="50000"/>
                </a:schemeClr>
              </a:buClr>
            </a:pPr>
            <a:r>
              <a:rPr lang="en-US" dirty="0"/>
              <a:t>Fits on one page </a:t>
            </a:r>
          </a:p>
          <a:p>
            <a:pPr marL="0" indent="0" eaLnBrk="1" hangingPunct="1">
              <a:buNone/>
            </a:pPr>
            <a:endParaRPr lang="en-US" dirty="0"/>
          </a:p>
        </p:txBody>
      </p:sp>
      <p:sp>
        <p:nvSpPr>
          <p:cNvPr id="2" name="AutoShape 2" descr="Image result for logic"/>
          <p:cNvSpPr>
            <a:spLocks noChangeAspect="1" noChangeArrowheads="1"/>
          </p:cNvSpPr>
          <p:nvPr/>
        </p:nvSpPr>
        <p:spPr bwMode="auto">
          <a:xfrm>
            <a:off x="8504246" y="2840037"/>
            <a:ext cx="2849554" cy="2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4201" y="4264818"/>
            <a:ext cx="281939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http://mncriticalthinking.com/wp-content/uploads/2014/01/spock_logic2.jpg</a:t>
            </a:r>
          </a:p>
        </p:txBody>
      </p:sp>
      <p:sp>
        <p:nvSpPr>
          <p:cNvPr id="7" name="Rectangle 6"/>
          <p:cNvSpPr/>
          <p:nvPr/>
        </p:nvSpPr>
        <p:spPr>
          <a:xfrm>
            <a:off x="584201" y="5540156"/>
            <a:ext cx="8477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A logic model connects the (planning) dots…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9980" y="4628276"/>
            <a:ext cx="2268881" cy="18237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25000" y="6324600"/>
            <a:ext cx="2667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http://www.mathworks.com/cmsimages/40305_wl_fl_mainimage_wl_3248.gif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9"/>
    </mc:Choice>
    <mc:Fallback xmlns="">
      <p:transition spd="slow" advTm="1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8800" y="148290"/>
            <a:ext cx="5181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Typical Logic Model Template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805193"/>
              </p:ext>
            </p:extLst>
          </p:nvPr>
        </p:nvGraphicFramePr>
        <p:xfrm>
          <a:off x="482600" y="801831"/>
          <a:ext cx="10782300" cy="4798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5" imgW="9220200" imgH="5118100" progId="Word.Document.12">
                  <p:link updateAutomatic="1"/>
                </p:oleObj>
              </mc:Choice>
              <mc:Fallback>
                <p:oleObj name="Document" r:id="rId5" imgW="9220200" imgH="51181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600" y="801831"/>
                        <a:ext cx="10782300" cy="4798684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5441" y="5600515"/>
            <a:ext cx="545450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Assumptions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38842" y="5600515"/>
            <a:ext cx="531495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External Factors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1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9"/>
    </mc:Choice>
    <mc:Fallback xmlns="">
      <p:transition spd="slow" advTm="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358841"/>
              </p:ext>
            </p:extLst>
          </p:nvPr>
        </p:nvGraphicFramePr>
        <p:xfrm>
          <a:off x="609600" y="717426"/>
          <a:ext cx="10782300" cy="6160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Document" r:id="rId5" imgW="9067800" imgH="5118100" progId="Word.Document.12">
                  <p:link updateAutomatic="1"/>
                </p:oleObj>
              </mc:Choice>
              <mc:Fallback>
                <p:oleObj name="Document" r:id="rId5" imgW="9067800" imgH="51181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" y="717426"/>
                        <a:ext cx="10782300" cy="6160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86261" y="190315"/>
            <a:ext cx="5628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Logic Model for a Health Information Program </a:t>
            </a:r>
            <a:r>
              <a:rPr lang="en-US" dirty="0"/>
              <a:t>(NIH)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2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59"/>
    </mc:Choice>
    <mc:Fallback xmlns="">
      <p:transition spd="slow" advTm="108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3133"/>
            <a:ext cx="8229600" cy="84399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Marker Felt"/>
                <a:cs typeface="Marker Felt"/>
              </a:rPr>
              <a:t>Example - Step by step</a:t>
            </a:r>
            <a:r>
              <a:rPr lang="en-US" dirty="0"/>
              <a:t>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60500"/>
            <a:ext cx="9702800" cy="445770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Priority Population:</a:t>
            </a:r>
          </a:p>
          <a:p>
            <a:pPr marL="0" indent="0">
              <a:buNone/>
            </a:pPr>
            <a:r>
              <a:rPr lang="en-US" dirty="0"/>
              <a:t>Children at McKinley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Health Issue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Water safety, increased access to physical activity, increased confidence for learning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Program:</a:t>
            </a:r>
          </a:p>
          <a:p>
            <a:pPr marL="0" indent="0">
              <a:buNone/>
            </a:pPr>
            <a:r>
              <a:rPr lang="en-US" dirty="0"/>
              <a:t>Summer 2014 Swim Program at the YMCA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424" y="1306028"/>
            <a:ext cx="3058576" cy="1614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311" y="4737100"/>
            <a:ext cx="3965314" cy="16732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9"/>
    </mc:Choice>
    <mc:Fallback xmlns="">
      <p:transition spd="slow" advTm="2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6744" y="357518"/>
            <a:ext cx="1072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Start the Logic Model by listing your assumptions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4533" y="147320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0697" y="888425"/>
            <a:ext cx="88372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Assumptions</a:t>
            </a: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Beliefs about the environment and community</a:t>
            </a:r>
          </a:p>
          <a:p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Should be confirmed before starting the program!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697" y="3143373"/>
            <a:ext cx="93103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Best Practice</a:t>
            </a:r>
            <a:endParaRPr lang="en-US" sz="2400" dirty="0"/>
          </a:p>
          <a:p>
            <a:pPr marL="285750" indent="-285750">
              <a:buFont typeface="Wingdings" charset="2"/>
              <a:buChar char="ü"/>
            </a:pPr>
            <a:r>
              <a:rPr lang="en-US" sz="2800" dirty="0"/>
              <a:t>Brainstorm as many as you can – this is a good way to make sure there’s not a “fatal flaw” in your basic idea!</a:t>
            </a:r>
          </a:p>
          <a:p>
            <a:endParaRPr lang="en-US" sz="2800" dirty="0"/>
          </a:p>
          <a:p>
            <a:pPr marL="285750" indent="-285750">
              <a:buFont typeface="Wingdings" charset="2"/>
              <a:buChar char="ü"/>
            </a:pPr>
            <a:r>
              <a:rPr lang="en-US" sz="2800" dirty="0"/>
              <a:t>Check out as many as you can so you minimize surprises</a:t>
            </a:r>
          </a:p>
          <a:p>
            <a:endParaRPr lang="en-US" sz="2800" dirty="0"/>
          </a:p>
          <a:p>
            <a:pPr marL="285750" indent="-285750">
              <a:buFont typeface="Wingdings" charset="2"/>
              <a:buChar char="ü"/>
            </a:pPr>
            <a:r>
              <a:rPr lang="en-US" sz="2800" dirty="0"/>
              <a:t>Then, select the most salient ones and put them in your Logic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059" y="4326673"/>
            <a:ext cx="2407385" cy="2074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52559" y="6623678"/>
            <a:ext cx="155683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http://cdn2.content.compendiumblog.com/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630" y="1226634"/>
            <a:ext cx="2224765" cy="14804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86"/>
    </mc:Choice>
    <mc:Fallback xmlns="">
      <p:transition spd="slow" advTm="6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1127" y="1016000"/>
            <a:ext cx="24138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For McKinley Swims?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08961" y="160451"/>
            <a:ext cx="8742460" cy="67095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Assumptions</a:t>
            </a:r>
          </a:p>
          <a:p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Children at McKinley will want to learn to swim and will enjoy swim lessons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McKinley parents will want their children to learn to swim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McKinley parents will trust the YMCA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Swim lessons will be a summer priority for McKinley families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McKinley Swims! can successfully manage transportation to and from the YMCA</a:t>
            </a:r>
            <a:endParaRPr lang="en-US" sz="20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27" y="3416093"/>
            <a:ext cx="1938634" cy="19386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4430" y="5543934"/>
            <a:ext cx="155202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http://www.disputeresolutioncounsel.com/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4"/>
    </mc:Choice>
    <mc:Fallback xmlns="">
      <p:transition spd="slow" advTm="39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701" y="2466673"/>
            <a:ext cx="4276459" cy="2833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883" y="179096"/>
            <a:ext cx="10378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Next...</a:t>
            </a:r>
          </a:p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External factors that may influence your program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883" y="1552273"/>
            <a:ext cx="8369252" cy="56015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YMCA schedule, resources, commitment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McKinley family attitudes and beliefs about swimming, appropriate age to learn to swim, comfort and experience with swim  lessons 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Competing and emerging priorities among families over the summer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Weather!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08"/>
    </mc:Choice>
    <mc:Fallback xmlns="">
      <p:transition spd="slow" advTm="4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795</Words>
  <Application>Microsoft Office PowerPoint</Application>
  <PresentationFormat>Widescreen</PresentationFormat>
  <Paragraphs>135</Paragraphs>
  <Slides>18</Slides>
  <Notes>1</Notes>
  <HiddenSlides>0</HiddenSlides>
  <MMClips>18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Calibri</vt:lpstr>
      <vt:lpstr>Calibri Light</vt:lpstr>
      <vt:lpstr>HandelGotDMed</vt:lpstr>
      <vt:lpstr>Marker Felt</vt:lpstr>
      <vt:lpstr>Wingdings</vt:lpstr>
      <vt:lpstr>Office Theme</vt:lpstr>
      <vt:lpstr>file:///\\localhost\Users\kathleenroe\Downloads\Macintosh%20HD:Users:kathleenroe:Desktop:159:Background:Color%20template%204-H.doc!OLE_LINK6</vt:lpstr>
      <vt:lpstr>file:///\\localhost\Users\kathleenroe\Downloads\Macintosh%20HD:Users:kathleenroe:Desktop:159:Background:logic-model-example.doc!OLE_LINK4</vt:lpstr>
      <vt:lpstr>file:///\\localhost\Users\kathleenroe\Downloads\Macintosh%20HD:Users:kathleenroe:Desktop:159:Background:Color%20template%204-H.doc!OLE_LINK1</vt:lpstr>
      <vt:lpstr>file:///\\localhost\Users\kathleenroe\Downloads\Macintosh%20HD:Users:kathleenroe:Desktop:159:Background:Sample%20-%20Assump+Ext+Inputs.doc!OLE_LINK7</vt:lpstr>
      <vt:lpstr>file:///\\localhost\Users\kathleenroe\Downloads\Macintosh%20HD:Users:kathleenroe:Desktop:159:Background:Sample%20-%20Assump+Ext+Inputs.doc!OLE_LINK8</vt:lpstr>
      <vt:lpstr>file:///\\localhost\Users\kathleenroe\Downloads\Macintosh%20HD:Users:kathleenroe:Desktop:159:Background:Sample%20-%20Assumps%20-%20Activities.doc!OLE_LINK8</vt:lpstr>
      <vt:lpstr>file:///\\localhost\Users\kathleenroe\Downloads\Macintosh%20HD:Users:kathleenroe:Desktop:159:Background:Sample%20-%20Assumps%20-%20Activities.doc!OLE_LINK7</vt:lpstr>
      <vt:lpstr>file:///\\localhost\Users\kathleenroe\Downloads\Macintosh%20HD:Users:kathleenroe:Desktop:159:Background:Sample%20-%20Assumps%20-%20Activities.doc!OLE_LINK7</vt:lpstr>
      <vt:lpstr>file:///\\localhost\Users\kathleenroe\Downloads\Macintosh%20HD:Users:kathleenroe:Desktop:159:Background:Sample%20-%20Assumps%20-%20Activities.doc!OLE_LINK8</vt:lpstr>
      <vt:lpstr>PowerPoint Presentation</vt:lpstr>
      <vt:lpstr>Logic Models </vt:lpstr>
      <vt:lpstr>A good logic model…. </vt:lpstr>
      <vt:lpstr>PowerPoint Presentation</vt:lpstr>
      <vt:lpstr>PowerPoint Presentation</vt:lpstr>
      <vt:lpstr>Example - Step by step….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Roe</dc:creator>
  <cp:lastModifiedBy>Kevin Roe</cp:lastModifiedBy>
  <cp:revision>17</cp:revision>
  <dcterms:created xsi:type="dcterms:W3CDTF">2015-10-17T15:50:56Z</dcterms:created>
  <dcterms:modified xsi:type="dcterms:W3CDTF">2016-10-16T14:50:37Z</dcterms:modified>
</cp:coreProperties>
</file>