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300" r:id="rId3"/>
    <p:sldId id="302" r:id="rId4"/>
    <p:sldId id="330" r:id="rId5"/>
    <p:sldId id="331" r:id="rId6"/>
    <p:sldId id="324" r:id="rId7"/>
    <p:sldId id="325" r:id="rId8"/>
    <p:sldId id="332" r:id="rId9"/>
    <p:sldId id="329" r:id="rId10"/>
    <p:sldId id="333" r:id="rId11"/>
    <p:sldId id="334" r:id="rId12"/>
    <p:sldId id="327" r:id="rId13"/>
    <p:sldId id="328" r:id="rId14"/>
    <p:sldId id="323" r:id="rId1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78276" autoAdjust="0"/>
  </p:normalViewPr>
  <p:slideViewPr>
    <p:cSldViewPr>
      <p:cViewPr varScale="1">
        <p:scale>
          <a:sx n="58" d="100"/>
          <a:sy n="58" d="100"/>
        </p:scale>
        <p:origin x="1008" y="96"/>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B3C3D99-6C1B-41BB-BCFF-00618EFCF9D6}" type="datetimeFigureOut">
              <a:rPr lang="en-GB" smtClean="0"/>
              <a:t>26/03/2018</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DF96BF1-B1A9-4EE6-96FB-269F1E5C40ED}" type="slidenum">
              <a:rPr lang="en-GB" smtClean="0"/>
              <a:t>‹#›</a:t>
            </a:fld>
            <a:endParaRPr lang="en-GB"/>
          </a:p>
        </p:txBody>
      </p:sp>
    </p:spTree>
    <p:extLst>
      <p:ext uri="{BB962C8B-B14F-4D97-AF65-F5344CB8AC3E}">
        <p14:creationId xmlns:p14="http://schemas.microsoft.com/office/powerpoint/2010/main" val="42030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06ECE2E-BE52-494F-BF77-FF9228654613}" type="datetimeFigureOut">
              <a:rPr lang="en-GB" smtClean="0"/>
              <a:t>26/03/2018</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201DAEC-3D31-46D9-9A83-348FD8674B7E}" type="slidenum">
              <a:rPr lang="en-GB" smtClean="0"/>
              <a:t>‹#›</a:t>
            </a:fld>
            <a:endParaRPr lang="en-GB"/>
          </a:p>
        </p:txBody>
      </p:sp>
    </p:spTree>
    <p:extLst>
      <p:ext uri="{BB962C8B-B14F-4D97-AF65-F5344CB8AC3E}">
        <p14:creationId xmlns:p14="http://schemas.microsoft.com/office/powerpoint/2010/main" val="337340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CPW</a:t>
            </a:r>
            <a:r>
              <a:rPr lang="en-GB" baseline="0" dirty="0" smtClean="0"/>
              <a:t> – children per woman</a:t>
            </a:r>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4</a:t>
            </a:fld>
            <a:endParaRPr lang="en-GB"/>
          </a:p>
        </p:txBody>
      </p:sp>
    </p:spTree>
    <p:extLst>
      <p:ext uri="{BB962C8B-B14F-4D97-AF65-F5344CB8AC3E}">
        <p14:creationId xmlns:p14="http://schemas.microsoft.com/office/powerpoint/2010/main" val="180095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just proportions that matter, but absolute numbers too. There are currently over 1.5 million workers over the age of 50 in health and social work and more than 1.2 million over 50 in both education and retail. Replacing such large numbers of people will require a significant number of future school-leavers and potentially migrants to fill the gaps left by older workers leaving these sectors.</a:t>
            </a:r>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5</a:t>
            </a:fld>
            <a:endParaRPr lang="en-GB"/>
          </a:p>
        </p:txBody>
      </p:sp>
    </p:spTree>
    <p:extLst>
      <p:ext uri="{BB962C8B-B14F-4D97-AF65-F5344CB8AC3E}">
        <p14:creationId xmlns:p14="http://schemas.microsoft.com/office/powerpoint/2010/main" val="173692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baseline="0" dirty="0" smtClean="0">
                <a:solidFill>
                  <a:schemeClr val="tx1"/>
                </a:solidFill>
                <a:latin typeface="+mn-lt"/>
                <a:ea typeface="+mn-ea"/>
                <a:cs typeface="+mn-cs"/>
              </a:rPr>
              <a:t>Why people leave the labour market at older ages</a:t>
            </a:r>
            <a:endParaRPr lang="en-AU" altLang="en-US" dirty="0" smtClean="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A6F7E6-BDFC-42AD-B72A-D431A13BB439}" type="slidenum">
              <a:rPr lang="en-US" altLang="en-US" sz="1200"/>
              <a:pPr/>
              <a:t>6</a:t>
            </a:fld>
            <a:endParaRPr lang="en-US" altLang="en-US" sz="1200"/>
          </a:p>
        </p:txBody>
      </p:sp>
    </p:spTree>
    <p:extLst>
      <p:ext uri="{BB962C8B-B14F-4D97-AF65-F5344CB8AC3E}">
        <p14:creationId xmlns:p14="http://schemas.microsoft.com/office/powerpoint/2010/main" val="314568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Many industries have a poor record on retaining older workers, seeing a large drop-off in the number of workers between the ages of 45–49 and 60–64. In particular, finance, public administration and ICT all see a drop of greater than 60% between the number of workers they employ in their late forties and in their late sixties.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Such falls suggest that these sectors are not doing enough to support longer working lives and will be hampered by the loss of skilled and experienced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8</a:t>
            </a:fld>
            <a:endParaRPr lang="en-GB"/>
          </a:p>
        </p:txBody>
      </p:sp>
    </p:spTree>
    <p:extLst>
      <p:ext uri="{BB962C8B-B14F-4D97-AF65-F5344CB8AC3E}">
        <p14:creationId xmlns:p14="http://schemas.microsoft.com/office/powerpoint/2010/main" val="160405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10</a:t>
            </a:fld>
            <a:endParaRPr lang="en-GB"/>
          </a:p>
        </p:txBody>
      </p:sp>
    </p:spTree>
    <p:extLst>
      <p:ext uri="{BB962C8B-B14F-4D97-AF65-F5344CB8AC3E}">
        <p14:creationId xmlns:p14="http://schemas.microsoft.com/office/powerpoint/2010/main" val="135925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16679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7167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59313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A156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000" y="2340862"/>
            <a:ext cx="6858000" cy="1170000"/>
          </a:xfrm>
        </p:spPr>
        <p:txBody>
          <a:bodyPr anchor="b"/>
          <a:lstStyle>
            <a:lvl1pPr algn="l">
              <a:defRPr sz="3375" b="1" i="0" baseline="0">
                <a:solidFill>
                  <a:schemeClr val="bg1"/>
                </a:solidFill>
                <a:latin typeface="Antonio" charset="0"/>
                <a:ea typeface="Antonio" charset="0"/>
                <a:cs typeface="Antonio" charset="0"/>
              </a:defRPr>
            </a:lvl1pPr>
          </a:lstStyle>
          <a:p>
            <a:r>
              <a:rPr lang="en-GB" dirty="0" smtClean="0"/>
              <a:t>Title slide</a:t>
            </a:r>
            <a:endParaRPr lang="en-US" dirty="0"/>
          </a:p>
        </p:txBody>
      </p:sp>
      <p:sp>
        <p:nvSpPr>
          <p:cNvPr id="3" name="Subtitle 2"/>
          <p:cNvSpPr>
            <a:spLocks noGrp="1"/>
          </p:cNvSpPr>
          <p:nvPr>
            <p:ph type="subTitle" idx="1"/>
          </p:nvPr>
        </p:nvSpPr>
        <p:spPr>
          <a:xfrm>
            <a:off x="1026000" y="3602038"/>
            <a:ext cx="6858000" cy="1655762"/>
          </a:xfrm>
        </p:spPr>
        <p:txBody>
          <a:bodyPr/>
          <a:lstStyle>
            <a:lvl1pPr marL="0" indent="0" algn="l">
              <a:buNone/>
              <a:defRPr sz="1350" b="0" i="0">
                <a:solidFill>
                  <a:srgbClr val="00B388"/>
                </a:solidFill>
                <a:latin typeface="Work Sans" charset="0"/>
                <a:ea typeface="Work Sans" charset="0"/>
                <a:cs typeface="Work Sans"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5226847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smtClean="0"/>
              <a:t>Contents slide</a:t>
            </a:r>
            <a:endParaRPr lang="en-US" dirty="0"/>
          </a:p>
        </p:txBody>
      </p:sp>
      <p:sp>
        <p:nvSpPr>
          <p:cNvPr id="3" name="Content Placeholder 2"/>
          <p:cNvSpPr>
            <a:spLocks noGrp="1"/>
          </p:cNvSpPr>
          <p:nvPr>
            <p:ph idx="1"/>
          </p:nvPr>
        </p:nvSpPr>
        <p:spPr>
          <a:xfrm>
            <a:off x="1026000" y="2880361"/>
            <a:ext cx="7040880" cy="3296602"/>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4948721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hapter Slide Blue">
    <p:bg>
      <p:bgPr>
        <a:solidFill>
          <a:srgbClr val="606EB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FFC600"/>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20036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606EB2"/>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06EB2"/>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6952619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hapter Slide Green">
    <p:bg>
      <p:bgPr>
        <a:solidFill>
          <a:srgbClr val="00B38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36567958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00B388"/>
              </a:buClr>
              <a:buFont typeface="Arial" charset="0"/>
              <a:buChar char="•"/>
              <a:defRPr b="0" i="0">
                <a:latin typeface="Work Sans" charset="0"/>
                <a:ea typeface="Work Sans" charset="0"/>
                <a:cs typeface="Work Sans" charset="0"/>
              </a:defRPr>
            </a:lvl1pPr>
            <a:lvl2pPr marL="450056" indent="-192881">
              <a:buClr>
                <a:srgbClr val="00B388"/>
              </a:buClr>
              <a:buFont typeface="Arial" charset="0"/>
              <a:buChar char="•"/>
              <a:defRPr b="0" i="0">
                <a:latin typeface="Work Sans" charset="0"/>
                <a:ea typeface="Work Sans" charset="0"/>
                <a:cs typeface="Work Sans" charset="0"/>
              </a:defRPr>
            </a:lvl2pPr>
            <a:lvl3pPr marL="707231" indent="-192881">
              <a:buClr>
                <a:srgbClr val="00B388"/>
              </a:buClr>
              <a:buFont typeface="Arial" charset="0"/>
              <a:buChar char="•"/>
              <a:defRPr b="0" i="0">
                <a:latin typeface="Work Sans" charset="0"/>
                <a:ea typeface="Work Sans" charset="0"/>
                <a:cs typeface="Work Sans" charset="0"/>
              </a:defRPr>
            </a:lvl3pPr>
            <a:lvl4pPr marL="932260" indent="-160735">
              <a:buClr>
                <a:srgbClr val="00B388"/>
              </a:buClr>
              <a:buFont typeface="Arial" charset="0"/>
              <a:buChar char="•"/>
              <a:defRPr b="0" i="0">
                <a:latin typeface="Work Sans" charset="0"/>
                <a:ea typeface="Work Sans" charset="0"/>
                <a:cs typeface="Work Sans" charset="0"/>
              </a:defRPr>
            </a:lvl4pPr>
            <a:lvl5pPr marL="1189435" indent="-160735">
              <a:buClr>
                <a:srgbClr val="00B388"/>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4521979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Slide Yellow">
    <p:bg>
      <p:bgPr>
        <a:solidFill>
          <a:srgbClr val="FFC6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14224843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Slide Yellow">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FFC600"/>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511028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73009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hapter Slide Pink">
    <p:bg>
      <p:bgPr>
        <a:solidFill>
          <a:srgbClr val="E045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8784152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57B"/>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57B"/>
              </a:buClr>
              <a:buFont typeface="Arial" charset="0"/>
              <a:buChar char="•"/>
              <a:defRPr b="0" i="0">
                <a:latin typeface="Work Sans" charset="0"/>
                <a:ea typeface="Work Sans" charset="0"/>
                <a:cs typeface="Work Sans" charset="0"/>
              </a:defRPr>
            </a:lvl1pPr>
            <a:lvl2pPr marL="450056" indent="-192881">
              <a:buClr>
                <a:srgbClr val="E0457B"/>
              </a:buClr>
              <a:buFont typeface="Arial" charset="0"/>
              <a:buChar char="•"/>
              <a:defRPr b="0" i="0">
                <a:latin typeface="Work Sans" charset="0"/>
                <a:ea typeface="Work Sans" charset="0"/>
                <a:cs typeface="Work Sans" charset="0"/>
              </a:defRPr>
            </a:lvl2pPr>
            <a:lvl3pPr marL="707231" indent="-192881">
              <a:buClr>
                <a:srgbClr val="E0457B"/>
              </a:buClr>
              <a:buFont typeface="Arial" charset="0"/>
              <a:buChar char="•"/>
              <a:defRPr b="0" i="0">
                <a:latin typeface="Work Sans" charset="0"/>
                <a:ea typeface="Work Sans" charset="0"/>
                <a:cs typeface="Work Sans" charset="0"/>
              </a:defRPr>
            </a:lvl3pPr>
            <a:lvl4pPr marL="932260" indent="-160735">
              <a:buClr>
                <a:srgbClr val="E0457B"/>
              </a:buClr>
              <a:buFont typeface="Arial" charset="0"/>
              <a:buChar char="•"/>
              <a:defRPr b="0" i="0">
                <a:latin typeface="Work Sans" charset="0"/>
                <a:ea typeface="Work Sans" charset="0"/>
                <a:cs typeface="Work Sans" charset="0"/>
              </a:defRPr>
            </a:lvl4pPr>
            <a:lvl5pPr marL="1189435" indent="-160735">
              <a:buClr>
                <a:srgbClr val="E0457B"/>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E0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22338713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hapter Slide Orange">
    <p:bg>
      <p:bgPr>
        <a:solidFill>
          <a:srgbClr val="E04E3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6146386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E39"/>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E39"/>
              </a:buClr>
              <a:buFont typeface="Arial" charset="0"/>
              <a:buChar char="•"/>
              <a:defRPr b="0" i="0">
                <a:latin typeface="Work Sans" charset="0"/>
                <a:ea typeface="Work Sans" charset="0"/>
                <a:cs typeface="Work Sans" charset="0"/>
              </a:defRPr>
            </a:lvl1pPr>
            <a:lvl2pPr marL="450056" indent="-192881">
              <a:buClr>
                <a:srgbClr val="E04E39"/>
              </a:buClr>
              <a:buFont typeface="Arial" charset="0"/>
              <a:buChar char="•"/>
              <a:defRPr b="0" i="0">
                <a:latin typeface="Work Sans" charset="0"/>
                <a:ea typeface="Work Sans" charset="0"/>
                <a:cs typeface="Work Sans" charset="0"/>
              </a:defRPr>
            </a:lvl2pPr>
            <a:lvl3pPr marL="707231" indent="-192881">
              <a:buClr>
                <a:srgbClr val="E04E39"/>
              </a:buClr>
              <a:buFont typeface="Arial" charset="0"/>
              <a:buChar char="•"/>
              <a:defRPr b="0" i="0">
                <a:latin typeface="Work Sans" charset="0"/>
                <a:ea typeface="Work Sans" charset="0"/>
                <a:cs typeface="Work Sans" charset="0"/>
              </a:defRPr>
            </a:lvl3pPr>
            <a:lvl4pPr marL="932260" indent="-160735">
              <a:buClr>
                <a:srgbClr val="E04E39"/>
              </a:buClr>
              <a:buFont typeface="Arial" charset="0"/>
              <a:buChar char="•"/>
              <a:defRPr b="0" i="0">
                <a:latin typeface="Work Sans" charset="0"/>
                <a:ea typeface="Work Sans" charset="0"/>
                <a:cs typeface="Work Sans" charset="0"/>
              </a:defRPr>
            </a:lvl4pPr>
            <a:lvl5pPr marL="1189435" indent="-160735">
              <a:buClr>
                <a:srgbClr val="E04E39"/>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E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4078455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7" name="Rectangle 6"/>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9505836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gn off Slide">
    <p:bg>
      <p:bgPr>
        <a:solidFill>
          <a:srgbClr val="2A156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2064572"/>
            <a:ext cx="2194235" cy="1293632"/>
          </a:xfrm>
          <a:prstGeom prst="rect">
            <a:avLst/>
          </a:prstGeom>
        </p:spPr>
      </p:pic>
      <p:sp>
        <p:nvSpPr>
          <p:cNvPr id="7" name="Rectangle 6"/>
          <p:cNvSpPr/>
          <p:nvPr userDrawn="1"/>
        </p:nvSpPr>
        <p:spPr>
          <a:xfrm>
            <a:off x="828404" y="3258000"/>
            <a:ext cx="58783" cy="36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Content Placeholder 2"/>
          <p:cNvSpPr>
            <a:spLocks noGrp="1"/>
          </p:cNvSpPr>
          <p:nvPr>
            <p:ph idx="1" hasCustomPrompt="1"/>
          </p:nvPr>
        </p:nvSpPr>
        <p:spPr>
          <a:xfrm>
            <a:off x="1026000" y="3392425"/>
            <a:ext cx="5660550" cy="2678492"/>
          </a:xfrm>
          <a:ln>
            <a:noFill/>
          </a:ln>
        </p:spPr>
        <p:txBody>
          <a:bodyPr>
            <a:normAutofit/>
          </a:bodyPr>
          <a:lstStyle>
            <a:lvl1pPr marL="0" indent="0">
              <a:buClr>
                <a:srgbClr val="00B388"/>
              </a:buClr>
              <a:buNone/>
              <a:defRPr sz="675" b="0" i="0" spc="169" baseline="0">
                <a:solidFill>
                  <a:schemeClr val="bg1"/>
                </a:solidFill>
                <a:latin typeface="Work Sans" charset="0"/>
                <a:ea typeface="Work Sans" charset="0"/>
                <a:cs typeface="Work Sans" charset="0"/>
              </a:defRPr>
            </a:lvl1pPr>
            <a:lvl2pPr marL="257175" indent="0">
              <a:buClr>
                <a:srgbClr val="00B388"/>
              </a:buClr>
              <a:buNone/>
              <a:defRPr>
                <a:solidFill>
                  <a:schemeClr val="bg1"/>
                </a:solidFill>
              </a:defRPr>
            </a:lvl2pPr>
            <a:lvl3pPr marL="514350" indent="0">
              <a:buClr>
                <a:srgbClr val="00B388"/>
              </a:buClr>
              <a:buNone/>
              <a:defRPr>
                <a:solidFill>
                  <a:schemeClr val="bg1"/>
                </a:solidFill>
              </a:defRPr>
            </a:lvl3pPr>
            <a:lvl4pPr marL="771525" indent="0">
              <a:buClr>
                <a:srgbClr val="00B388"/>
              </a:buClr>
              <a:buNone/>
              <a:defRPr>
                <a:solidFill>
                  <a:schemeClr val="bg1"/>
                </a:solidFill>
              </a:defRPr>
            </a:lvl4pPr>
            <a:lvl5pPr marL="1028700" indent="0">
              <a:buClr>
                <a:srgbClr val="00B388"/>
              </a:buClr>
              <a:buNone/>
              <a:defRPr>
                <a:solidFill>
                  <a:schemeClr val="bg1"/>
                </a:solidFill>
              </a:defRPr>
            </a:lvl5pPr>
          </a:lstStyle>
          <a:p>
            <a:pPr lvl="0"/>
            <a:r>
              <a:rPr lang="en-GB" dirty="0" smtClean="0"/>
              <a:t>Department Here</a:t>
            </a:r>
          </a:p>
          <a:p>
            <a:pPr lvl="0"/>
            <a:r>
              <a:rPr lang="en-GB" sz="563" b="1" i="0" u="none" strike="noStrike" kern="1200" baseline="0" dirty="0" smtClean="0">
                <a:solidFill>
                  <a:schemeClr val="bg1"/>
                </a:solidFill>
                <a:latin typeface="Arial" charset="0"/>
                <a:ea typeface="Arial" charset="0"/>
                <a:cs typeface="Arial" charset="0"/>
              </a:rPr>
              <a:t>University of Greenwich</a:t>
            </a:r>
            <a:r>
              <a:rPr lang="en-GB" sz="563" b="0" i="0" u="none" strike="noStrike" kern="1200" baseline="0" dirty="0" smtClean="0">
                <a:solidFill>
                  <a:schemeClr val="bg1"/>
                </a:solidFill>
                <a:latin typeface="Arial" charset="0"/>
                <a:ea typeface="Arial" charset="0"/>
                <a:cs typeface="Arial" charset="0"/>
              </a:rPr>
              <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Old Royal Naval College</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Park Row</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Greenwich</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London SE10 9LS</a:t>
            </a:r>
            <a:endParaRPr lang="en-US" dirty="0"/>
          </a:p>
        </p:txBody>
      </p:sp>
      <p:sp>
        <p:nvSpPr>
          <p:cNvPr id="5" name="Rectangle 4"/>
          <p:cNvSpPr/>
          <p:nvPr userDrawn="1"/>
        </p:nvSpPr>
        <p:spPr>
          <a:xfrm>
            <a:off x="6686551" y="0"/>
            <a:ext cx="311114" cy="2916528"/>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Subtitle 2"/>
          <p:cNvSpPr txBox="1">
            <a:spLocks/>
          </p:cNvSpPr>
          <p:nvPr userDrawn="1"/>
        </p:nvSpPr>
        <p:spPr>
          <a:xfrm>
            <a:off x="1012481" y="6070918"/>
            <a:ext cx="7334795" cy="78708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tacom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tacom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tacom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506" dirty="0" smtClean="0">
                <a:solidFill>
                  <a:prstClr val="white"/>
                </a:solidFill>
                <a:latin typeface="Work Sans" charset="0"/>
                <a:ea typeface="Work Sans" charset="0"/>
                <a:cs typeface="Work Sans" charset="0"/>
              </a:rPr>
              <a:t>University of Greenwich is a charity and company limited by guarantee, registered in England (reg. no. 986729).</a:t>
            </a:r>
            <a:br>
              <a:rPr lang="en-US" sz="506" dirty="0" smtClean="0">
                <a:solidFill>
                  <a:prstClr val="white"/>
                </a:solidFill>
                <a:latin typeface="Work Sans" charset="0"/>
                <a:ea typeface="Work Sans" charset="0"/>
                <a:cs typeface="Work Sans" charset="0"/>
              </a:rPr>
            </a:br>
            <a:r>
              <a:rPr lang="en-US" sz="506" dirty="0" smtClean="0">
                <a:solidFill>
                  <a:prstClr val="white"/>
                </a:solidFill>
                <a:latin typeface="Work Sans" charset="0"/>
                <a:ea typeface="Work Sans" charset="0"/>
                <a:cs typeface="Work Sans" charset="0"/>
              </a:rPr>
              <a:t>Registered office: Old Royal Naval college, Park Row, Greenwich, London SE10 9LS</a:t>
            </a:r>
            <a:endParaRPr lang="en-US" sz="506" dirty="0">
              <a:solidFill>
                <a:prstClr val="white"/>
              </a:solidFill>
              <a:latin typeface="Work Sans" charset="0"/>
              <a:ea typeface="Work Sans" charset="0"/>
              <a:cs typeface="Work Sans" charset="0"/>
            </a:endParaRPr>
          </a:p>
        </p:txBody>
      </p:sp>
      <p:pic>
        <p:nvPicPr>
          <p:cNvPr id="2" name="Picture 1"/>
          <p:cNvPicPr>
            <a:picLocks noChangeAspect="1"/>
          </p:cNvPicPr>
          <p:nvPr userDrawn="1"/>
        </p:nvPicPr>
        <p:blipFill>
          <a:blip r:embed="rId3"/>
          <a:stretch>
            <a:fillRect/>
          </a:stretch>
        </p:blipFill>
        <p:spPr>
          <a:xfrm>
            <a:off x="7123212" y="1273708"/>
            <a:ext cx="1120104" cy="1642820"/>
          </a:xfrm>
          <a:prstGeom prst="rect">
            <a:avLst/>
          </a:prstGeom>
        </p:spPr>
      </p:pic>
    </p:spTree>
    <p:extLst>
      <p:ext uri="{BB962C8B-B14F-4D97-AF65-F5344CB8AC3E}">
        <p14:creationId xmlns:p14="http://schemas.microsoft.com/office/powerpoint/2010/main" val="2598540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9B3F2-89F9-4F7F-926B-B189C5BE36F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1337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59B3F2-89F9-4F7F-926B-B189C5BE36F6}"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9247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59B3F2-89F9-4F7F-926B-B189C5BE36F6}" type="datetimeFigureOut">
              <a:rPr lang="en-GB" smtClean="0"/>
              <a:t>26/03/2018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61402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59B3F2-89F9-4F7F-926B-B189C5BE36F6}" type="datetimeFigureOut">
              <a:rPr lang="en-GB" smtClean="0"/>
              <a:t>26/03/2018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94180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9B3F2-89F9-4F7F-926B-B189C5BE36F6}" type="datetimeFigureOut">
              <a:rPr lang="en-GB" smtClean="0"/>
              <a:t>26/03/2018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19809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170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04759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9B3F2-89F9-4F7F-926B-B189C5BE36F6}" type="datetimeFigureOut">
              <a:rPr lang="en-GB" smtClean="0"/>
              <a:t>26/03/2018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88ED-B7E4-4E22-803D-C3FB68446A3E}" type="slidenum">
              <a:rPr lang="en-GB" smtClean="0"/>
              <a:t>‹#›</a:t>
            </a:fld>
            <a:endParaRPr lang="en-GB"/>
          </a:p>
        </p:txBody>
      </p:sp>
    </p:spTree>
    <p:extLst>
      <p:ext uri="{BB962C8B-B14F-4D97-AF65-F5344CB8AC3E}">
        <p14:creationId xmlns:p14="http://schemas.microsoft.com/office/powerpoint/2010/main" val="367940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8911F7F-FE6D-D943-8FCC-6B1B16CEE67E}"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255E4C5-EAE9-914A-8568-3235713BD8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085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defTabSz="514350" rtl="0" eaLnBrk="1" latinLnBrk="0" hangingPunct="1">
        <a:lnSpc>
          <a:spcPct val="90000"/>
        </a:lnSpc>
        <a:spcBef>
          <a:spcPct val="0"/>
        </a:spcBef>
        <a:buNone/>
        <a:defRPr sz="2138" b="1" i="0" kern="1200" baseline="0">
          <a:solidFill>
            <a:schemeClr val="tx1"/>
          </a:solidFill>
          <a:latin typeface="Antonio" charset="0"/>
          <a:ea typeface="Antonio" charset="0"/>
          <a:cs typeface="Antonio" charset="0"/>
        </a:defRPr>
      </a:lvl1pPr>
    </p:titleStyle>
    <p:bodyStyle>
      <a:lvl1pPr marL="128588" indent="-128588" algn="l" defTabSz="514350" rtl="0" eaLnBrk="1" latinLnBrk="0" hangingPunct="1">
        <a:lnSpc>
          <a:spcPct val="90000"/>
        </a:lnSpc>
        <a:spcBef>
          <a:spcPts val="563"/>
        </a:spcBef>
        <a:buFont typeface="Arial"/>
        <a:buChar char="•"/>
        <a:defRPr sz="1575" b="0" i="0" kern="1200" baseline="0">
          <a:solidFill>
            <a:srgbClr val="555555"/>
          </a:solidFill>
          <a:latin typeface="Work Sans" charset="0"/>
          <a:ea typeface="Work Sans" charset="0"/>
          <a:cs typeface="Work Sans" charset="0"/>
        </a:defRPr>
      </a:lvl1pPr>
      <a:lvl2pPr marL="385763" indent="-128588" algn="l" defTabSz="514350" rtl="0" eaLnBrk="1" latinLnBrk="0" hangingPunct="1">
        <a:lnSpc>
          <a:spcPct val="90000"/>
        </a:lnSpc>
        <a:spcBef>
          <a:spcPts val="281"/>
        </a:spcBef>
        <a:buFont typeface="Arial"/>
        <a:buChar char="•"/>
        <a:defRPr sz="1350" b="0" i="0" kern="1200" baseline="0">
          <a:solidFill>
            <a:srgbClr val="555555"/>
          </a:solidFill>
          <a:latin typeface="Work Sans" charset="0"/>
          <a:ea typeface="Work Sans" charset="0"/>
          <a:cs typeface="Work Sans" charset="0"/>
        </a:defRPr>
      </a:lvl2pPr>
      <a:lvl3pPr marL="642938" indent="-128588" algn="l" defTabSz="514350" rtl="0" eaLnBrk="1" latinLnBrk="0" hangingPunct="1">
        <a:lnSpc>
          <a:spcPct val="90000"/>
        </a:lnSpc>
        <a:spcBef>
          <a:spcPts val="281"/>
        </a:spcBef>
        <a:buFont typeface="Arial"/>
        <a:buChar char="•"/>
        <a:defRPr sz="1125" b="0" i="0" kern="1200" baseline="0">
          <a:solidFill>
            <a:srgbClr val="555555"/>
          </a:solidFill>
          <a:latin typeface="Work Sans" charset="0"/>
          <a:ea typeface="Work Sans" charset="0"/>
          <a:cs typeface="Work Sans" charset="0"/>
        </a:defRPr>
      </a:lvl3pPr>
      <a:lvl4pPr marL="900113"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4pPr>
      <a:lvl5pPr marL="1157288"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375" y="2402886"/>
            <a:ext cx="4208871" cy="1026114"/>
          </a:xfrm>
        </p:spPr>
        <p:txBody>
          <a:bodyPr>
            <a:noAutofit/>
          </a:bodyPr>
          <a:lstStyle/>
          <a:p>
            <a:r>
              <a:rPr lang="en-GB" sz="2400" dirty="0">
                <a:latin typeface="Arial" panose="020B0604020202020204" pitchFamily="34" charset="0"/>
                <a:cs typeface="Arial" panose="020B0604020202020204" pitchFamily="34" charset="0"/>
              </a:rPr>
              <a:t>BUSI1630</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Cross-Cultural Management and Diversity Management</a:t>
            </a:r>
          </a:p>
        </p:txBody>
      </p:sp>
      <p:sp>
        <p:nvSpPr>
          <p:cNvPr id="3" name="Content Placeholder 2"/>
          <p:cNvSpPr>
            <a:spLocks noGrp="1"/>
          </p:cNvSpPr>
          <p:nvPr>
            <p:ph idx="1"/>
          </p:nvPr>
        </p:nvSpPr>
        <p:spPr>
          <a:xfrm>
            <a:off x="2577376" y="3807042"/>
            <a:ext cx="5005061" cy="1561034"/>
          </a:xfrm>
        </p:spPr>
        <p:txBody>
          <a:bodyPr>
            <a:normAutofit/>
          </a:bodyPr>
          <a:lstStyle/>
          <a:p>
            <a:r>
              <a:rPr lang="en-GB" dirty="0">
                <a:latin typeface="Arial" panose="020B0604020202020204" pitchFamily="34" charset="0"/>
                <a:cs typeface="Arial" panose="020B0604020202020204" pitchFamily="34" charset="0"/>
              </a:rPr>
              <a:t>Lecture </a:t>
            </a:r>
            <a:r>
              <a:rPr lang="en-GB" dirty="0" smtClean="0">
                <a:latin typeface="Arial" panose="020B0604020202020204" pitchFamily="34" charset="0"/>
                <a:cs typeface="Arial" panose="020B0604020202020204" pitchFamily="34" charset="0"/>
              </a:rPr>
              <a:t>22</a:t>
            </a:r>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sz="1350" b="1" dirty="0" smtClean="0">
                <a:solidFill>
                  <a:schemeClr val="tx1"/>
                </a:solidFill>
              </a:rPr>
              <a:t>Managing </a:t>
            </a:r>
            <a:r>
              <a:rPr lang="en-GB" sz="1350" b="1" dirty="0" smtClean="0">
                <a:solidFill>
                  <a:schemeClr val="tx1"/>
                </a:solidFill>
              </a:rPr>
              <a:t>Age Diversity in </a:t>
            </a:r>
            <a:r>
              <a:rPr lang="en-GB" sz="1350" b="1" dirty="0">
                <a:solidFill>
                  <a:schemeClr val="tx1"/>
                </a:solidFill>
              </a:rPr>
              <a:t>the </a:t>
            </a:r>
            <a:r>
              <a:rPr lang="en-GB" sz="1350" b="1" dirty="0" smtClean="0">
                <a:solidFill>
                  <a:schemeClr val="tx1"/>
                </a:solidFill>
              </a:rPr>
              <a:t>Workplace</a:t>
            </a:r>
          </a:p>
          <a:p>
            <a:endParaRPr lang="en-GB" sz="135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2702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23" y="5805264"/>
            <a:ext cx="2602632" cy="554798"/>
          </a:xfrm>
        </p:spPr>
        <p:txBody>
          <a:bodyPr>
            <a:normAutofit/>
          </a:bodyPr>
          <a:lstStyle/>
          <a:p>
            <a:pPr algn="l"/>
            <a:r>
              <a:rPr lang="en-GB" sz="1400" dirty="0" smtClean="0"/>
              <a:t>Sourced from the course textbook, page 257</a:t>
            </a:r>
            <a:endParaRPr lang="en-GB" sz="1400" dirty="0"/>
          </a:p>
        </p:txBody>
      </p:sp>
      <p:pic>
        <p:nvPicPr>
          <p:cNvPr id="4" name="Content Placeholder 3"/>
          <p:cNvPicPr>
            <a:picLocks noGrp="1" noChangeAspect="1"/>
          </p:cNvPicPr>
          <p:nvPr>
            <p:ph idx="1"/>
          </p:nvPr>
        </p:nvPicPr>
        <p:blipFill rotWithShape="1">
          <a:blip r:embed="rId3" cstate="print">
            <a:grayscl/>
            <a:extLst>
              <a:ext uri="{28A0092B-C50C-407E-A947-70E740481C1C}">
                <a14:useLocalDpi xmlns:a14="http://schemas.microsoft.com/office/drawing/2010/main" val="0"/>
              </a:ext>
            </a:extLst>
          </a:blip>
          <a:srcRect l="7573" t="55109" r="7573" b="4134"/>
          <a:stretch/>
        </p:blipFill>
        <p:spPr>
          <a:xfrm>
            <a:off x="3635285" y="3472467"/>
            <a:ext cx="5329203" cy="3412917"/>
          </a:xfrm>
        </p:spPr>
      </p:pic>
      <p:pic>
        <p:nvPicPr>
          <p:cNvPr id="5" name="Picture 4"/>
          <p:cNvPicPr>
            <a:picLocks noChangeAspect="1"/>
          </p:cNvPicPr>
          <p:nvPr/>
        </p:nvPicPr>
        <p:blipFill rotWithShape="1">
          <a:blip r:embed="rId3" cstate="print">
            <a:grayscl/>
            <a:extLst>
              <a:ext uri="{28A0092B-C50C-407E-A947-70E740481C1C}">
                <a14:useLocalDpi xmlns:a14="http://schemas.microsoft.com/office/drawing/2010/main" val="0"/>
              </a:ext>
            </a:extLst>
          </a:blip>
          <a:srcRect l="8000" t="12201" r="6601" b="46850"/>
          <a:stretch/>
        </p:blipFill>
        <p:spPr>
          <a:xfrm>
            <a:off x="146606" y="-27384"/>
            <a:ext cx="5361498" cy="3427843"/>
          </a:xfrm>
          <a:prstGeom prst="rect">
            <a:avLst/>
          </a:prstGeom>
        </p:spPr>
      </p:pic>
    </p:spTree>
    <p:extLst>
      <p:ext uri="{BB962C8B-B14F-4D97-AF65-F5344CB8AC3E}">
        <p14:creationId xmlns:p14="http://schemas.microsoft.com/office/powerpoint/2010/main" val="339994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Where will the replacement workers come from?</a:t>
            </a:r>
          </a:p>
          <a:p>
            <a:pPr lvl="1"/>
            <a:r>
              <a:rPr lang="en-GB" dirty="0"/>
              <a:t>Extending working lives and supporting and nurturing younger </a:t>
            </a:r>
            <a:r>
              <a:rPr lang="en-GB" dirty="0" smtClean="0"/>
              <a:t>talent</a:t>
            </a:r>
          </a:p>
          <a:p>
            <a:pPr lvl="1"/>
            <a:r>
              <a:rPr lang="en-GB" dirty="0"/>
              <a:t>Taking on migrant </a:t>
            </a:r>
            <a:r>
              <a:rPr lang="en-GB" dirty="0" smtClean="0"/>
              <a:t>workers</a:t>
            </a:r>
          </a:p>
          <a:p>
            <a:pPr lvl="1"/>
            <a:r>
              <a:rPr lang="en-GB" dirty="0"/>
              <a:t>Raising workforce productivity</a:t>
            </a:r>
          </a:p>
        </p:txBody>
      </p:sp>
    </p:spTree>
    <p:extLst>
      <p:ext uri="{BB962C8B-B14F-4D97-AF65-F5344CB8AC3E}">
        <p14:creationId xmlns:p14="http://schemas.microsoft.com/office/powerpoint/2010/main" val="76653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20" y="548680"/>
            <a:ext cx="8229600" cy="1143000"/>
          </a:xfrm>
        </p:spPr>
        <p:txBody>
          <a:bodyPr>
            <a:normAutofit/>
          </a:bodyPr>
          <a:lstStyle/>
          <a:p>
            <a:r>
              <a:rPr lang="en-GB" sz="3200" b="1" dirty="0"/>
              <a:t>What can employers do to mitigate the risks posed by population change</a:t>
            </a:r>
            <a:r>
              <a:rPr lang="en-GB" sz="3200" b="1" dirty="0" smtClean="0"/>
              <a:t>?</a:t>
            </a:r>
            <a:endParaRPr lang="en-GB" sz="3200" b="1" dirty="0"/>
          </a:p>
        </p:txBody>
      </p:sp>
      <p:sp>
        <p:nvSpPr>
          <p:cNvPr id="3" name="Content Placeholder 2"/>
          <p:cNvSpPr>
            <a:spLocks noGrp="1"/>
          </p:cNvSpPr>
          <p:nvPr>
            <p:ph idx="1"/>
          </p:nvPr>
        </p:nvSpPr>
        <p:spPr>
          <a:xfrm>
            <a:off x="462920" y="2132856"/>
            <a:ext cx="8229600" cy="3993307"/>
          </a:xfrm>
        </p:spPr>
        <p:txBody>
          <a:bodyPr>
            <a:normAutofit lnSpcReduction="10000"/>
          </a:bodyPr>
          <a:lstStyle/>
          <a:p>
            <a:r>
              <a:rPr lang="en-GB" dirty="0" smtClean="0"/>
              <a:t>Inclusive recruitment</a:t>
            </a:r>
          </a:p>
          <a:p>
            <a:r>
              <a:rPr lang="en-GB" dirty="0"/>
              <a:t>Improve the capability of line </a:t>
            </a:r>
            <a:r>
              <a:rPr lang="en-GB" dirty="0" smtClean="0"/>
              <a:t>managers</a:t>
            </a:r>
          </a:p>
          <a:p>
            <a:r>
              <a:rPr lang="en-GB" dirty="0"/>
              <a:t>Invest in training, development and performance </a:t>
            </a:r>
            <a:r>
              <a:rPr lang="en-GB" dirty="0" smtClean="0"/>
              <a:t>management</a:t>
            </a:r>
          </a:p>
          <a:p>
            <a:r>
              <a:rPr lang="en-GB" dirty="0"/>
              <a:t>Support employee health and </a:t>
            </a:r>
            <a:r>
              <a:rPr lang="en-GB" dirty="0" smtClean="0"/>
              <a:t>well-being</a:t>
            </a:r>
          </a:p>
          <a:p>
            <a:r>
              <a:rPr lang="en-GB" dirty="0"/>
              <a:t>Move towards more flexible </a:t>
            </a:r>
            <a:r>
              <a:rPr lang="en-GB" dirty="0" smtClean="0"/>
              <a:t>working</a:t>
            </a:r>
          </a:p>
          <a:p>
            <a:endParaRPr lang="en-GB" dirty="0"/>
          </a:p>
          <a:p>
            <a:pPr lvl="1"/>
            <a:r>
              <a:rPr lang="en-GB" sz="1300" dirty="0" smtClean="0"/>
              <a:t>Source: CIPD </a:t>
            </a:r>
            <a:r>
              <a:rPr lang="en-GB" sz="1300" dirty="0"/>
              <a:t>2015 Avoiding the demographic crunch: Labour supply and the ageing workforce</a:t>
            </a:r>
          </a:p>
        </p:txBody>
      </p:sp>
    </p:spTree>
    <p:extLst>
      <p:ext uri="{BB962C8B-B14F-4D97-AF65-F5344CB8AC3E}">
        <p14:creationId xmlns:p14="http://schemas.microsoft.com/office/powerpoint/2010/main" val="417635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57200" y="1988840"/>
            <a:ext cx="8229600" cy="4137323"/>
          </a:xfrm>
        </p:spPr>
        <p:txBody>
          <a:bodyPr>
            <a:normAutofit/>
          </a:bodyPr>
          <a:lstStyle/>
          <a:p>
            <a:r>
              <a:rPr lang="en-GB" sz="1800" dirty="0" err="1"/>
              <a:t>Kumra</a:t>
            </a:r>
            <a:r>
              <a:rPr lang="en-GB" sz="1800" dirty="0"/>
              <a:t>, S; </a:t>
            </a:r>
            <a:r>
              <a:rPr lang="en-GB" sz="1800" dirty="0" err="1"/>
              <a:t>Manfredi</a:t>
            </a:r>
            <a:r>
              <a:rPr lang="en-GB" sz="1800" dirty="0"/>
              <a:t>, S and Vickers, L. 2012 Managing Equality and Diversity. OUP</a:t>
            </a:r>
            <a:r>
              <a:rPr lang="en-GB" sz="1800" dirty="0" smtClean="0"/>
              <a:t>.</a:t>
            </a:r>
          </a:p>
          <a:p>
            <a:endParaRPr lang="en-GB" sz="1800" dirty="0" smtClean="0"/>
          </a:p>
          <a:p>
            <a:r>
              <a:rPr lang="en-GB" sz="1800" dirty="0"/>
              <a:t>CIPD </a:t>
            </a:r>
            <a:r>
              <a:rPr lang="en-GB" sz="1800" dirty="0" smtClean="0"/>
              <a:t>(2015) Policy report: Avoiding </a:t>
            </a:r>
            <a:r>
              <a:rPr lang="en-GB" sz="1800" dirty="0"/>
              <a:t>the demographic crunch: Labour supply and the ageing </a:t>
            </a:r>
            <a:r>
              <a:rPr lang="en-GB" sz="1800" dirty="0" smtClean="0"/>
              <a:t>workforce, </a:t>
            </a:r>
            <a:r>
              <a:rPr lang="en-GB" sz="1800" dirty="0"/>
              <a:t>Chartered Institute of Personnel and </a:t>
            </a:r>
            <a:r>
              <a:rPr lang="en-GB" sz="1800" dirty="0" smtClean="0"/>
              <a:t>Development.</a:t>
            </a:r>
            <a:endParaRPr lang="en-GB" sz="1800" dirty="0" smtClean="0"/>
          </a:p>
        </p:txBody>
      </p:sp>
    </p:spTree>
    <p:extLst>
      <p:ext uri="{BB962C8B-B14F-4D97-AF65-F5344CB8AC3E}">
        <p14:creationId xmlns:p14="http://schemas.microsoft.com/office/powerpoint/2010/main" val="95039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Lecture Outline</a:t>
            </a:r>
            <a:endParaRPr lang="en-GB" b="1" dirty="0"/>
          </a:p>
        </p:txBody>
      </p:sp>
      <p:sp>
        <p:nvSpPr>
          <p:cNvPr id="3" name="Content Placeholder 2"/>
          <p:cNvSpPr>
            <a:spLocks noGrp="1"/>
          </p:cNvSpPr>
          <p:nvPr>
            <p:ph idx="1"/>
          </p:nvPr>
        </p:nvSpPr>
        <p:spPr/>
        <p:txBody>
          <a:bodyPr>
            <a:normAutofit fontScale="77500" lnSpcReduction="20000"/>
          </a:bodyPr>
          <a:lstStyle/>
          <a:p>
            <a:r>
              <a:rPr lang="en-GB" dirty="0" smtClean="0"/>
              <a:t>Understand the demographic changes and aging trends that have led to the introduction of legal protection against age discrimination and the need to extend working lives</a:t>
            </a:r>
          </a:p>
          <a:p>
            <a:r>
              <a:rPr lang="en-GB" dirty="0" smtClean="0"/>
              <a:t>Understand how equality is conceptualised in the context of age and employment, and to what extent the aims of the age equality agenda relates to organisational practice</a:t>
            </a:r>
            <a:endParaRPr lang="en-GB" dirty="0"/>
          </a:p>
          <a:p>
            <a:r>
              <a:rPr lang="en-GB" dirty="0" smtClean="0"/>
              <a:t>Define employee’s perceptions and manifestations of age discrimination in the workplace</a:t>
            </a:r>
          </a:p>
          <a:p>
            <a:r>
              <a:rPr lang="en-GB" dirty="0" smtClean="0"/>
              <a:t>Explain the concepts and strategic approaches to the management of age diversity in the workplace, and identify the benefits and issues that concern both different generations of workers and organisations. </a:t>
            </a:r>
          </a:p>
          <a:p>
            <a:endParaRPr lang="en-GB" dirty="0"/>
          </a:p>
        </p:txBody>
      </p:sp>
    </p:spTree>
    <p:extLst>
      <p:ext uri="{BB962C8B-B14F-4D97-AF65-F5344CB8AC3E}">
        <p14:creationId xmlns:p14="http://schemas.microsoft.com/office/powerpoint/2010/main" val="3644292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 Discrimination</a:t>
            </a:r>
            <a:endParaRPr lang="en-GB" dirty="0"/>
          </a:p>
        </p:txBody>
      </p:sp>
      <p:sp>
        <p:nvSpPr>
          <p:cNvPr id="3" name="Content Placeholder 2"/>
          <p:cNvSpPr>
            <a:spLocks noGrp="1"/>
          </p:cNvSpPr>
          <p:nvPr>
            <p:ph idx="1"/>
          </p:nvPr>
        </p:nvSpPr>
        <p:spPr/>
        <p:txBody>
          <a:bodyPr/>
          <a:lstStyle/>
          <a:p>
            <a:r>
              <a:rPr lang="en-GB" dirty="0" smtClean="0"/>
              <a:t>Treating a person or a group of people less favourably because of their age.</a:t>
            </a:r>
          </a:p>
          <a:p>
            <a:r>
              <a:rPr lang="en-GB" dirty="0" smtClean="0"/>
              <a:t>For example, denying older workers access to training opportunities that are available to younger workers.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868" y="4054393"/>
            <a:ext cx="4051548" cy="2398943"/>
          </a:xfrm>
          <a:prstGeom prst="rect">
            <a:avLst/>
          </a:prstGeom>
        </p:spPr>
      </p:pic>
    </p:spTree>
    <p:extLst>
      <p:ext uri="{BB962C8B-B14F-4D97-AF65-F5344CB8AC3E}">
        <p14:creationId xmlns:p14="http://schemas.microsoft.com/office/powerpoint/2010/main" val="271314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 is Aging…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3656562"/>
              </p:ext>
            </p:extLst>
          </p:nvPr>
        </p:nvGraphicFramePr>
        <p:xfrm>
          <a:off x="457200" y="1844824"/>
          <a:ext cx="8229600" cy="3505200"/>
        </p:xfrm>
        <a:graphic>
          <a:graphicData uri="http://schemas.openxmlformats.org/drawingml/2006/table">
            <a:tbl>
              <a:tblPr firstRow="1" bandRow="1">
                <a:tableStyleId>{5C22544A-7EE6-4342-B048-85BDC9FD1C3A}</a:tableStyleId>
              </a:tblPr>
              <a:tblGrid>
                <a:gridCol w="6203032"/>
                <a:gridCol w="2026568"/>
              </a:tblGrid>
              <a:tr h="370840">
                <a:tc>
                  <a:txBody>
                    <a:bodyPr/>
                    <a:lstStyle/>
                    <a:p>
                      <a:endParaRPr lang="en-GB" dirty="0"/>
                    </a:p>
                  </a:txBody>
                  <a:tcPr/>
                </a:tc>
                <a:tc>
                  <a:txBody>
                    <a:bodyPr/>
                    <a:lstStyle/>
                    <a:p>
                      <a:pPr algn="ctr"/>
                      <a:endParaRPr lang="en-GB" dirty="0"/>
                    </a:p>
                  </a:txBody>
                  <a:tcPr/>
                </a:tc>
              </a:tr>
              <a:tr h="370840">
                <a:tc>
                  <a:txBody>
                    <a:bodyPr/>
                    <a:lstStyle/>
                    <a:p>
                      <a:r>
                        <a:rPr lang="en-GB" dirty="0" smtClean="0"/>
                        <a:t>Rate of the population</a:t>
                      </a:r>
                      <a:r>
                        <a:rPr lang="en-GB" baseline="0" dirty="0" smtClean="0"/>
                        <a:t> of working age (age 20-64) in 2050</a:t>
                      </a:r>
                      <a:endParaRPr lang="en-GB" dirty="0"/>
                    </a:p>
                  </a:txBody>
                  <a:tcPr/>
                </a:tc>
                <a:tc>
                  <a:txBody>
                    <a:bodyPr/>
                    <a:lstStyle/>
                    <a:p>
                      <a:pPr algn="ctr"/>
                      <a:r>
                        <a:rPr lang="en-GB" dirty="0" smtClean="0"/>
                        <a:t>52%</a:t>
                      </a:r>
                      <a:endParaRPr lang="en-GB" dirty="0"/>
                    </a:p>
                  </a:txBody>
                  <a:tcPr/>
                </a:tc>
              </a:tr>
              <a:tr h="370840">
                <a:tc>
                  <a:txBody>
                    <a:bodyPr/>
                    <a:lstStyle/>
                    <a:p>
                      <a:r>
                        <a:rPr lang="en-GB" dirty="0" smtClean="0"/>
                        <a:t>Rate of the population aged 15-24 in 2050</a:t>
                      </a:r>
                      <a:endParaRPr lang="en-GB" dirty="0"/>
                    </a:p>
                  </a:txBody>
                  <a:tcPr/>
                </a:tc>
                <a:tc>
                  <a:txBody>
                    <a:bodyPr/>
                    <a:lstStyle/>
                    <a:p>
                      <a:pPr algn="ctr"/>
                      <a:r>
                        <a:rPr lang="en-GB" dirty="0" smtClean="0"/>
                        <a:t>19%</a:t>
                      </a:r>
                      <a:endParaRPr lang="en-GB"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Rate of the population  aged 65 or over in 2050</a:t>
                      </a:r>
                    </a:p>
                  </a:txBody>
                  <a:tcPr/>
                </a:tc>
                <a:tc>
                  <a:txBody>
                    <a:bodyPr/>
                    <a:lstStyle/>
                    <a:p>
                      <a:pPr algn="ctr"/>
                      <a:r>
                        <a:rPr lang="en-GB" dirty="0" smtClean="0"/>
                        <a:t>29%</a:t>
                      </a:r>
                      <a:endParaRPr lang="en-GB" dirty="0"/>
                    </a:p>
                  </a:txBody>
                  <a:tcPr/>
                </a:tc>
              </a:tr>
              <a:tr h="370840">
                <a:tc>
                  <a:txBody>
                    <a:bodyPr/>
                    <a:lstStyle/>
                    <a:p>
                      <a:r>
                        <a:rPr lang="en-GB" dirty="0" smtClean="0"/>
                        <a:t>Dependency</a:t>
                      </a:r>
                      <a:r>
                        <a:rPr lang="en-GB" baseline="0" dirty="0" smtClean="0"/>
                        <a:t> ratio in 2050 (this is the ratio of people aged 65 or over relative to the working age population of 15-64)</a:t>
                      </a:r>
                      <a:endParaRPr lang="en-GB" dirty="0"/>
                    </a:p>
                  </a:txBody>
                  <a:tcPr/>
                </a:tc>
                <a:tc>
                  <a:txBody>
                    <a:bodyPr/>
                    <a:lstStyle/>
                    <a:p>
                      <a:pPr algn="ctr"/>
                      <a:r>
                        <a:rPr lang="en-GB" dirty="0" smtClean="0"/>
                        <a:t>50%</a:t>
                      </a:r>
                      <a:endParaRPr lang="en-GB" dirty="0"/>
                    </a:p>
                  </a:txBody>
                  <a:tcPr/>
                </a:tc>
              </a:tr>
              <a:tr h="370840">
                <a:tc>
                  <a:txBody>
                    <a:bodyPr/>
                    <a:lstStyle/>
                    <a:p>
                      <a:r>
                        <a:rPr lang="en-GB" dirty="0" smtClean="0"/>
                        <a:t>Fertility rate in 2060 (below replacement threshold of 2.1 children per woman)</a:t>
                      </a:r>
                      <a:endParaRPr lang="en-GB" dirty="0"/>
                    </a:p>
                  </a:txBody>
                  <a:tcPr/>
                </a:tc>
                <a:tc>
                  <a:txBody>
                    <a:bodyPr/>
                    <a:lstStyle/>
                    <a:p>
                      <a:pPr algn="ctr"/>
                      <a:r>
                        <a:rPr lang="en-GB" dirty="0" smtClean="0"/>
                        <a:t>1.68</a:t>
                      </a:r>
                      <a:endParaRPr lang="en-GB" dirty="0"/>
                    </a:p>
                  </a:txBody>
                  <a:tcPr/>
                </a:tc>
              </a:tr>
              <a:tr h="370840">
                <a:tc>
                  <a:txBody>
                    <a:bodyPr/>
                    <a:lstStyle/>
                    <a:p>
                      <a:r>
                        <a:rPr lang="en-GB" dirty="0" smtClean="0"/>
                        <a:t>Life expectancy</a:t>
                      </a:r>
                      <a:r>
                        <a:rPr lang="en-GB" baseline="0" dirty="0" smtClean="0"/>
                        <a:t> for women in 2060</a:t>
                      </a:r>
                      <a:endParaRPr lang="en-GB" dirty="0"/>
                    </a:p>
                  </a:txBody>
                  <a:tcPr/>
                </a:tc>
                <a:tc>
                  <a:txBody>
                    <a:bodyPr/>
                    <a:lstStyle/>
                    <a:p>
                      <a:pPr algn="ctr"/>
                      <a:r>
                        <a:rPr lang="en-GB" dirty="0" smtClean="0"/>
                        <a:t>89</a:t>
                      </a:r>
                      <a:endParaRPr lang="en-GB"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Life expectancy</a:t>
                      </a:r>
                      <a:r>
                        <a:rPr lang="en-GB" baseline="0" dirty="0" smtClean="0"/>
                        <a:t> for men in 2060</a:t>
                      </a:r>
                      <a:endParaRPr lang="en-GB" dirty="0" smtClean="0"/>
                    </a:p>
                  </a:txBody>
                  <a:tcPr/>
                </a:tc>
                <a:tc>
                  <a:txBody>
                    <a:bodyPr/>
                    <a:lstStyle/>
                    <a:p>
                      <a:pPr algn="ctr"/>
                      <a:r>
                        <a:rPr lang="en-GB" dirty="0" smtClean="0"/>
                        <a:t>84.5</a:t>
                      </a:r>
                      <a:endParaRPr lang="en-GB" dirty="0"/>
                    </a:p>
                  </a:txBody>
                  <a:tcPr/>
                </a:tc>
              </a:tr>
            </a:tbl>
          </a:graphicData>
        </a:graphic>
      </p:graphicFrame>
      <p:sp>
        <p:nvSpPr>
          <p:cNvPr id="5" name="TextBox 4"/>
          <p:cNvSpPr txBox="1"/>
          <p:nvPr/>
        </p:nvSpPr>
        <p:spPr>
          <a:xfrm>
            <a:off x="683568" y="5949280"/>
            <a:ext cx="6840760" cy="584775"/>
          </a:xfrm>
          <a:prstGeom prst="rect">
            <a:avLst/>
          </a:prstGeom>
          <a:noFill/>
        </p:spPr>
        <p:txBody>
          <a:bodyPr wrap="square" rtlCol="0">
            <a:spAutoFit/>
          </a:bodyPr>
          <a:lstStyle/>
          <a:p>
            <a:r>
              <a:rPr lang="en-GB" sz="1600" dirty="0" smtClean="0"/>
              <a:t>Source: European Commission (2008) EU27 Demographic future of Europe – from challenge to opportunity.</a:t>
            </a:r>
            <a:endParaRPr lang="en-GB" sz="1600" dirty="0"/>
          </a:p>
        </p:txBody>
      </p:sp>
    </p:spTree>
    <p:extLst>
      <p:ext uri="{BB962C8B-B14F-4D97-AF65-F5344CB8AC3E}">
        <p14:creationId xmlns:p14="http://schemas.microsoft.com/office/powerpoint/2010/main" val="111006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72" y="476672"/>
            <a:ext cx="8229600" cy="4525963"/>
          </a:xfrm>
        </p:spPr>
        <p:txBody>
          <a:bodyPr/>
          <a:lstStyle/>
          <a:p>
            <a:r>
              <a:rPr lang="en-GB" dirty="0"/>
              <a:t>There are already 9.4 million people in employment over the age of 50 in the UK, equivalent to over 30% of the workforce. In future decades, a vast proportion of this group will leave work permanently, taking their acquired skills and experiences with them.</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41"/>
          <a:stretch/>
        </p:blipFill>
        <p:spPr>
          <a:xfrm>
            <a:off x="1869314" y="3645024"/>
            <a:ext cx="5006942" cy="3258848"/>
          </a:xfrm>
          <a:prstGeom prst="rect">
            <a:avLst/>
          </a:prstGeom>
        </p:spPr>
      </p:pic>
    </p:spTree>
    <p:extLst>
      <p:ext uri="{BB962C8B-B14F-4D97-AF65-F5344CB8AC3E}">
        <p14:creationId xmlns:p14="http://schemas.microsoft.com/office/powerpoint/2010/main" val="72717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6654" y="188640"/>
            <a:ext cx="7989801" cy="648072"/>
          </a:xfrm>
        </p:spPr>
        <p:txBody>
          <a:bodyPr>
            <a:noAutofit/>
          </a:bodyPr>
          <a:lstStyle/>
          <a:p>
            <a:r>
              <a:rPr lang="en-AU" altLang="en-US" sz="2800" b="1" dirty="0" smtClean="0">
                <a:solidFill>
                  <a:schemeClr val="accent2"/>
                </a:solidFill>
              </a:rPr>
              <a:t>Push/Pull Factors for older worker retention</a:t>
            </a:r>
          </a:p>
        </p:txBody>
      </p:sp>
      <p:sp>
        <p:nvSpPr>
          <p:cNvPr id="3" name="Content Placeholder 2"/>
          <p:cNvSpPr>
            <a:spLocks noGrp="1"/>
          </p:cNvSpPr>
          <p:nvPr>
            <p:ph idx="1"/>
          </p:nvPr>
        </p:nvSpPr>
        <p:spPr>
          <a:xfrm>
            <a:off x="685800" y="1196975"/>
            <a:ext cx="7990656" cy="5040313"/>
          </a:xfrm>
        </p:spPr>
        <p:txBody>
          <a:bodyPr>
            <a:normAutofit lnSpcReduction="10000"/>
          </a:bodyPr>
          <a:lstStyle/>
          <a:p>
            <a:pPr>
              <a:defRPr/>
            </a:pPr>
            <a:r>
              <a:rPr lang="en-AU" sz="2400" b="1" dirty="0" smtClean="0"/>
              <a:t>Pull factors	</a:t>
            </a:r>
            <a:r>
              <a:rPr lang="en-AU" sz="2400" dirty="0" smtClean="0"/>
              <a:t>		</a:t>
            </a:r>
            <a:r>
              <a:rPr lang="en-AU" sz="2400" b="1" dirty="0" smtClean="0"/>
              <a:t>	  </a:t>
            </a:r>
            <a:r>
              <a:rPr lang="en-AU" sz="2400" b="1" dirty="0" smtClean="0">
                <a:latin typeface="Arial"/>
                <a:cs typeface="Arial"/>
              </a:rPr>
              <a:t>• </a:t>
            </a:r>
            <a:r>
              <a:rPr lang="en-AU" sz="2400" b="1" dirty="0" smtClean="0"/>
              <a:t>Push factors</a:t>
            </a:r>
          </a:p>
          <a:p>
            <a:pPr marL="0" indent="0">
              <a:buFontTx/>
              <a:buNone/>
              <a:defRPr/>
            </a:pPr>
            <a:r>
              <a:rPr lang="en-AU" sz="2400" dirty="0" smtClean="0"/>
              <a:t>Identity derived from work		</a:t>
            </a:r>
            <a:r>
              <a:rPr lang="en-AU" sz="2400" dirty="0" smtClean="0"/>
              <a:t>  </a:t>
            </a:r>
            <a:r>
              <a:rPr lang="en-AU" sz="2400" dirty="0" smtClean="0"/>
              <a:t>Economic growth</a:t>
            </a:r>
          </a:p>
          <a:p>
            <a:pPr marL="0" indent="0">
              <a:buFontTx/>
              <a:buNone/>
              <a:defRPr/>
            </a:pPr>
            <a:r>
              <a:rPr lang="en-AU" sz="2400" dirty="0" smtClean="0"/>
              <a:t>Abolition of retirement age		</a:t>
            </a:r>
            <a:r>
              <a:rPr lang="en-AU" sz="2400" dirty="0" smtClean="0"/>
              <a:t>  </a:t>
            </a:r>
            <a:r>
              <a:rPr lang="en-AU" sz="2400" dirty="0" smtClean="0"/>
              <a:t>Need to retain staff</a:t>
            </a:r>
          </a:p>
          <a:p>
            <a:pPr marL="0" indent="0">
              <a:buFontTx/>
              <a:buNone/>
              <a:defRPr/>
            </a:pPr>
            <a:r>
              <a:rPr lang="en-AU" sz="2400" dirty="0" smtClean="0"/>
              <a:t>Improved health and fitness	</a:t>
            </a:r>
            <a:r>
              <a:rPr lang="en-AU" sz="2400" dirty="0"/>
              <a:t>	</a:t>
            </a:r>
            <a:r>
              <a:rPr lang="en-AU" sz="2400" dirty="0" smtClean="0"/>
              <a:t>  </a:t>
            </a:r>
            <a:r>
              <a:rPr lang="en-AU" sz="2400" dirty="0" smtClean="0"/>
              <a:t>No </a:t>
            </a:r>
            <a:r>
              <a:rPr lang="en-AU" sz="2400" dirty="0" smtClean="0"/>
              <a:t>forced </a:t>
            </a:r>
            <a:r>
              <a:rPr lang="en-AU" sz="2400" dirty="0" smtClean="0"/>
              <a:t>retirement</a:t>
            </a:r>
          </a:p>
          <a:p>
            <a:pPr marL="0" indent="0">
              <a:buFontTx/>
              <a:buNone/>
              <a:defRPr/>
            </a:pPr>
            <a:r>
              <a:rPr lang="en-AU" sz="2400" dirty="0" smtClean="0"/>
              <a:t>Increase in women’s pension age  </a:t>
            </a:r>
            <a:r>
              <a:rPr lang="en-AU" sz="2400" dirty="0" smtClean="0"/>
              <a:t>	  Change </a:t>
            </a:r>
            <a:r>
              <a:rPr lang="en-AU" sz="2400" dirty="0" smtClean="0"/>
              <a:t>of attitude</a:t>
            </a:r>
          </a:p>
          <a:p>
            <a:pPr marL="0" indent="0">
              <a:buFontTx/>
              <a:buNone/>
              <a:defRPr/>
            </a:pPr>
            <a:r>
              <a:rPr lang="en-AU" sz="2400" dirty="0" smtClean="0"/>
              <a:t>Better educated			  Flexible work avail</a:t>
            </a:r>
          </a:p>
          <a:p>
            <a:pPr marL="0" indent="0">
              <a:buFontTx/>
              <a:buNone/>
              <a:defRPr/>
            </a:pPr>
            <a:r>
              <a:rPr lang="en-AU" sz="2400" dirty="0" smtClean="0"/>
              <a:t>Less access to disability pension	  Tax offsets	</a:t>
            </a:r>
          </a:p>
          <a:p>
            <a:pPr marL="0" indent="0">
              <a:buFontTx/>
              <a:buNone/>
              <a:defRPr/>
            </a:pPr>
            <a:r>
              <a:rPr lang="en-AU" sz="2400" dirty="0" smtClean="0"/>
              <a:t>Family responsibilities		 </a:t>
            </a:r>
            <a:r>
              <a:rPr lang="en-AU" sz="2400" dirty="0" smtClean="0"/>
              <a:t>	  </a:t>
            </a:r>
            <a:r>
              <a:rPr lang="en-AU" sz="2400" dirty="0" smtClean="0"/>
              <a:t>Super changes</a:t>
            </a:r>
          </a:p>
          <a:p>
            <a:pPr marL="0" indent="0">
              <a:buFontTx/>
              <a:buNone/>
              <a:defRPr/>
            </a:pPr>
            <a:r>
              <a:rPr lang="en-AU" sz="2400" dirty="0" smtClean="0"/>
              <a:t>Need to maintain lifestyle		  </a:t>
            </a:r>
            <a:r>
              <a:rPr lang="en-AU" sz="2400" dirty="0" smtClean="0"/>
              <a:t>Easy </a:t>
            </a:r>
            <a:r>
              <a:rPr lang="en-AU" sz="2400" dirty="0" smtClean="0"/>
              <a:t>super access</a:t>
            </a:r>
          </a:p>
          <a:p>
            <a:pPr marL="0" indent="0">
              <a:buFontTx/>
              <a:buNone/>
              <a:defRPr/>
            </a:pPr>
            <a:r>
              <a:rPr lang="en-AU" sz="2400" dirty="0" smtClean="0"/>
              <a:t>Lack of financial </a:t>
            </a:r>
            <a:r>
              <a:rPr lang="en-AU" sz="2400" dirty="0" smtClean="0"/>
              <a:t>preparedness</a:t>
            </a:r>
            <a:endParaRPr lang="en-AU" sz="2400" dirty="0" smtClean="0"/>
          </a:p>
          <a:p>
            <a:pPr marL="0" indent="0">
              <a:buFontTx/>
              <a:buNone/>
              <a:defRPr/>
            </a:pPr>
            <a:r>
              <a:rPr lang="en-AU" sz="1200" dirty="0" smtClean="0"/>
              <a:t>				</a:t>
            </a:r>
            <a:endParaRPr lang="en-AU" sz="1200" dirty="0" smtClean="0"/>
          </a:p>
          <a:p>
            <a:pPr marL="0" indent="0">
              <a:buFontTx/>
              <a:buNone/>
              <a:defRPr/>
            </a:pPr>
            <a:endParaRPr lang="en-AU" sz="1200" dirty="0"/>
          </a:p>
          <a:p>
            <a:pPr marL="0" indent="0">
              <a:buFontTx/>
              <a:buNone/>
              <a:defRPr/>
            </a:pPr>
            <a:r>
              <a:rPr lang="en-AU" sz="1200" dirty="0" smtClean="0"/>
              <a:t>Adapted </a:t>
            </a:r>
            <a:r>
              <a:rPr lang="en-AU" sz="1200" dirty="0" smtClean="0"/>
              <a:t>from Bartlett 2003, Kennedy &amp; Hedley 2003, 					</a:t>
            </a:r>
            <a:endParaRPr lang="en-AU" sz="1200" dirty="0" smtClean="0"/>
          </a:p>
          <a:p>
            <a:pPr marL="0" indent="0">
              <a:buFontTx/>
              <a:buNone/>
              <a:defRPr/>
            </a:pPr>
            <a:r>
              <a:rPr lang="en-AU" sz="1200" dirty="0" smtClean="0"/>
              <a:t>Murray </a:t>
            </a:r>
            <a:r>
              <a:rPr lang="en-AU" sz="1200" dirty="0" smtClean="0"/>
              <a:t>&amp; Syed 2005, Kennedy &amp; Da Costa 2006 and 					Lundberg &amp; </a:t>
            </a:r>
            <a:r>
              <a:rPr lang="en-AU" sz="1200" dirty="0" err="1" smtClean="0"/>
              <a:t>Marshallsay</a:t>
            </a:r>
            <a:r>
              <a:rPr lang="en-AU" sz="1200" dirty="0" smtClean="0"/>
              <a:t> 2007.			</a:t>
            </a:r>
            <a:endParaRPr lang="en-AU" sz="1200" dirty="0"/>
          </a:p>
        </p:txBody>
      </p:sp>
    </p:spTree>
    <p:extLst>
      <p:ext uri="{BB962C8B-B14F-4D97-AF65-F5344CB8AC3E}">
        <p14:creationId xmlns:p14="http://schemas.microsoft.com/office/powerpoint/2010/main" val="56965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GB" sz="3600" b="1" dirty="0" smtClean="0"/>
              <a:t>Conceptual framework for age equality</a:t>
            </a:r>
            <a:endParaRPr lang="en-GB"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5415798"/>
              </p:ext>
            </p:extLst>
          </p:nvPr>
        </p:nvGraphicFramePr>
        <p:xfrm>
          <a:off x="457200" y="1340768"/>
          <a:ext cx="8229600" cy="5210834"/>
        </p:xfrm>
        <a:graphic>
          <a:graphicData uri="http://schemas.openxmlformats.org/drawingml/2006/table">
            <a:tbl>
              <a:tblPr firstRow="1" bandRow="1">
                <a:tableStyleId>{5C22544A-7EE6-4342-B048-85BDC9FD1C3A}</a:tableStyleId>
              </a:tblPr>
              <a:tblGrid>
                <a:gridCol w="4114800"/>
                <a:gridCol w="4114800"/>
              </a:tblGrid>
              <a:tr h="663197">
                <a:tc>
                  <a:txBody>
                    <a:bodyPr/>
                    <a:lstStyle/>
                    <a:p>
                      <a:r>
                        <a:rPr lang="en-GB" dirty="0" smtClean="0"/>
                        <a:t>Concepts and values  that support age equality in the workplace</a:t>
                      </a:r>
                      <a:endParaRPr lang="en-GB" dirty="0"/>
                    </a:p>
                  </a:txBody>
                  <a:tcPr/>
                </a:tc>
                <a:tc>
                  <a:txBody>
                    <a:bodyPr/>
                    <a:lstStyle/>
                    <a:p>
                      <a:r>
                        <a:rPr lang="en-GB" dirty="0" smtClean="0"/>
                        <a:t>Arguments to justify limitations to age equality in the workplace</a:t>
                      </a:r>
                      <a:endParaRPr lang="en-GB" dirty="0"/>
                    </a:p>
                  </a:txBody>
                  <a:tcPr/>
                </a:tc>
              </a:tr>
              <a:tr h="1515879">
                <a:tc>
                  <a:txBody>
                    <a:bodyPr/>
                    <a:lstStyle/>
                    <a:p>
                      <a:r>
                        <a:rPr lang="en-GB" b="1" dirty="0" smtClean="0"/>
                        <a:t>Human rights </a:t>
                      </a:r>
                      <a:r>
                        <a:rPr lang="en-GB" dirty="0" smtClean="0"/>
                        <a:t>argument based</a:t>
                      </a:r>
                      <a:r>
                        <a:rPr lang="en-GB" baseline="0" dirty="0" smtClean="0"/>
                        <a:t> on the principle of equal treatment.</a:t>
                      </a:r>
                    </a:p>
                    <a:p>
                      <a:r>
                        <a:rPr lang="en-GB" baseline="0" dirty="0" smtClean="0"/>
                        <a:t>Dignity: it is an affront to an individual’s dignity to treat her less favourably because of her age</a:t>
                      </a:r>
                      <a:endParaRPr lang="en-GB" dirty="0"/>
                    </a:p>
                  </a:txBody>
                  <a:tcPr/>
                </a:tc>
                <a:tc>
                  <a:txBody>
                    <a:bodyPr/>
                    <a:lstStyle/>
                    <a:p>
                      <a:r>
                        <a:rPr lang="en-GB" b="1" dirty="0" smtClean="0"/>
                        <a:t>‘Fair innings’ </a:t>
                      </a:r>
                      <a:r>
                        <a:rPr lang="en-GB" dirty="0" smtClean="0"/>
                        <a:t>argument distinguishes</a:t>
                      </a:r>
                      <a:r>
                        <a:rPr lang="en-GB" baseline="0" dirty="0" smtClean="0"/>
                        <a:t> between equality at a given time and equality over a lifetime. We all experience advantages and disadvantages over a lifetime.</a:t>
                      </a:r>
                      <a:endParaRPr lang="en-GB" dirty="0"/>
                    </a:p>
                  </a:txBody>
                  <a:tcPr/>
                </a:tc>
              </a:tr>
              <a:tr h="1231652">
                <a:tc>
                  <a:txBody>
                    <a:bodyPr/>
                    <a:lstStyle/>
                    <a:p>
                      <a:r>
                        <a:rPr lang="en-GB" b="1" dirty="0" smtClean="0"/>
                        <a:t>Participative democracy</a:t>
                      </a:r>
                      <a:r>
                        <a:rPr lang="en-GB" dirty="0" smtClean="0"/>
                        <a:t>:</a:t>
                      </a:r>
                      <a:r>
                        <a:rPr lang="en-GB" baseline="0" dirty="0" smtClean="0"/>
                        <a:t> all groups should be entitled to full participation in all aspects of social life, including participation in the labour market.</a:t>
                      </a:r>
                      <a:endParaRPr lang="en-GB" dirty="0"/>
                    </a:p>
                  </a:txBody>
                  <a:tcPr/>
                </a:tc>
                <a:tc>
                  <a:txBody>
                    <a:bodyPr/>
                    <a:lstStyle/>
                    <a:p>
                      <a:r>
                        <a:rPr lang="en-GB" b="1" dirty="0" smtClean="0"/>
                        <a:t>Neo-liberal </a:t>
                      </a:r>
                      <a:r>
                        <a:rPr lang="en-GB" dirty="0" smtClean="0"/>
                        <a:t>perspective: age equality cannot be achieved because of the high costs for business of retaining older workers.</a:t>
                      </a:r>
                      <a:endParaRPr lang="en-GB" dirty="0"/>
                    </a:p>
                  </a:txBody>
                  <a:tcPr/>
                </a:tc>
              </a:tr>
              <a:tr h="1800106">
                <a:tc>
                  <a:txBody>
                    <a:bodyPr/>
                    <a:lstStyle/>
                    <a:p>
                      <a:r>
                        <a:rPr lang="en-GB" b="1" dirty="0" smtClean="0"/>
                        <a:t>Business case</a:t>
                      </a:r>
                      <a:r>
                        <a:rPr lang="en-GB" dirty="0" smtClean="0"/>
                        <a:t>: from a macro economic perspective, there is a need to extend working lives to address demographic changes. From an organisational perspective,</a:t>
                      </a:r>
                      <a:r>
                        <a:rPr lang="en-GB" baseline="0" dirty="0" smtClean="0"/>
                        <a:t> older workers can offer valuable expertise and specialist skills.</a:t>
                      </a:r>
                      <a:endParaRPr lang="en-GB" dirty="0"/>
                    </a:p>
                  </a:txBody>
                  <a:tcPr/>
                </a:tc>
                <a:tc>
                  <a:txBody>
                    <a:bodyPr/>
                    <a:lstStyle/>
                    <a:p>
                      <a:r>
                        <a:rPr lang="en-GB" b="1" dirty="0" smtClean="0"/>
                        <a:t>Business case: </a:t>
                      </a:r>
                      <a:r>
                        <a:rPr lang="en-GB" dirty="0" smtClean="0"/>
                        <a:t>there should be a fixed retirement</a:t>
                      </a:r>
                      <a:r>
                        <a:rPr lang="en-GB" baseline="0" dirty="0" smtClean="0"/>
                        <a:t> age for workforce planning reasons, or even to promote age diversity by employing younger people. </a:t>
                      </a:r>
                      <a:endParaRPr lang="en-GB" dirty="0"/>
                    </a:p>
                  </a:txBody>
                  <a:tcPr/>
                </a:tc>
              </a:tr>
            </a:tbl>
          </a:graphicData>
        </a:graphic>
      </p:graphicFrame>
    </p:spTree>
    <p:extLst>
      <p:ext uri="{BB962C8B-B14F-4D97-AF65-F5344CB8AC3E}">
        <p14:creationId xmlns:p14="http://schemas.microsoft.com/office/powerpoint/2010/main" val="296469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PD Report - Aging workforce.pdf - Adobe Acrobat Pro DC"/>
          <p:cNvPicPr>
            <a:picLocks noGrp="1" noChangeAspect="1"/>
          </p:cNvPicPr>
          <p:nvPr>
            <p:ph idx="1"/>
          </p:nvPr>
        </p:nvPicPr>
        <p:blipFill rotWithShape="1">
          <a:blip r:embed="rId3">
            <a:extLst>
              <a:ext uri="{28A0092B-C50C-407E-A947-70E740481C1C}">
                <a14:useLocalDpi xmlns:a14="http://schemas.microsoft.com/office/drawing/2010/main" val="0"/>
              </a:ext>
            </a:extLst>
          </a:blip>
          <a:srcRect l="10625" t="19071" r="29001" b="2915"/>
          <a:stretch/>
        </p:blipFill>
        <p:spPr>
          <a:xfrm>
            <a:off x="1043608" y="620688"/>
            <a:ext cx="7967898" cy="5542884"/>
          </a:xfrm>
        </p:spPr>
      </p:pic>
    </p:spTree>
    <p:extLst>
      <p:ext uri="{BB962C8B-B14F-4D97-AF65-F5344CB8AC3E}">
        <p14:creationId xmlns:p14="http://schemas.microsoft.com/office/powerpoint/2010/main" val="241408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75" y="404664"/>
            <a:ext cx="8229600" cy="1143000"/>
          </a:xfrm>
        </p:spPr>
        <p:txBody>
          <a:bodyPr>
            <a:normAutofit fontScale="90000"/>
          </a:bodyPr>
          <a:lstStyle/>
          <a:p>
            <a:r>
              <a:rPr lang="en-GB" dirty="0" smtClean="0"/>
              <a:t>Age-related discriminatory practices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9788604"/>
              </p:ext>
            </p:extLst>
          </p:nvPr>
        </p:nvGraphicFramePr>
        <p:xfrm>
          <a:off x="469175" y="2132856"/>
          <a:ext cx="8229600" cy="3479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Age-related discriminatory practices in the selection</a:t>
                      </a:r>
                      <a:r>
                        <a:rPr lang="en-GB" baseline="0" dirty="0" smtClean="0"/>
                        <a:t> and recruitment of staff</a:t>
                      </a:r>
                      <a:endParaRPr lang="en-GB" dirty="0"/>
                    </a:p>
                  </a:txBody>
                  <a:tcPr/>
                </a:tc>
                <a:tc>
                  <a:txBody>
                    <a:bodyPr/>
                    <a:lstStyle/>
                    <a:p>
                      <a:r>
                        <a:rPr lang="en-GB" dirty="0" smtClean="0"/>
                        <a:t>Employment sector</a:t>
                      </a:r>
                      <a:endParaRPr lang="en-GB" dirty="0"/>
                    </a:p>
                  </a:txBody>
                  <a:tcPr/>
                </a:tc>
              </a:tr>
              <a:tr h="370840">
                <a:tc>
                  <a:txBody>
                    <a:bodyPr/>
                    <a:lstStyle/>
                    <a:p>
                      <a:r>
                        <a:rPr lang="en-GB" dirty="0" smtClean="0"/>
                        <a:t>Using</a:t>
                      </a:r>
                      <a:r>
                        <a:rPr lang="en-GB" baseline="0" dirty="0" smtClean="0"/>
                        <a:t> length of experience as a selection criterion in recruitment for assessing competencies.</a:t>
                      </a:r>
                      <a:endParaRPr lang="en-GB" dirty="0"/>
                    </a:p>
                  </a:txBody>
                  <a:tcPr/>
                </a:tc>
                <a:tc>
                  <a:txBody>
                    <a:bodyPr/>
                    <a:lstStyle/>
                    <a:p>
                      <a:r>
                        <a:rPr lang="en-GB" dirty="0" smtClean="0"/>
                        <a:t>Retailing</a:t>
                      </a:r>
                      <a:r>
                        <a:rPr lang="en-GB" baseline="0" dirty="0" smtClean="0"/>
                        <a:t>, hospitality, construction, health and social care, other community sectors</a:t>
                      </a:r>
                      <a:endParaRPr lang="en-GB" dirty="0"/>
                    </a:p>
                  </a:txBody>
                  <a:tcPr/>
                </a:tc>
              </a:tr>
              <a:tr h="370840">
                <a:tc>
                  <a:txBody>
                    <a:bodyPr/>
                    <a:lstStyle/>
                    <a:p>
                      <a:r>
                        <a:rPr lang="en-GB" dirty="0" smtClean="0"/>
                        <a:t>Targeting</a:t>
                      </a:r>
                      <a:r>
                        <a:rPr lang="en-GB" baseline="0" dirty="0" smtClean="0"/>
                        <a:t> particular age groups</a:t>
                      </a:r>
                      <a:endParaRPr lang="en-GB" dirty="0"/>
                    </a:p>
                  </a:txBody>
                  <a:tcPr/>
                </a:tc>
                <a:tc>
                  <a:txBody>
                    <a:bodyPr/>
                    <a:lstStyle/>
                    <a:p>
                      <a:r>
                        <a:rPr lang="en-GB" dirty="0" smtClean="0"/>
                        <a:t>Retailing </a:t>
                      </a:r>
                      <a:endParaRPr lang="en-GB" dirty="0"/>
                    </a:p>
                  </a:txBody>
                  <a:tcPr/>
                </a:tc>
              </a:tr>
              <a:tr h="370840">
                <a:tc>
                  <a:txBody>
                    <a:bodyPr/>
                    <a:lstStyle/>
                    <a:p>
                      <a:r>
                        <a:rPr lang="en-GB" dirty="0" smtClean="0"/>
                        <a:t>Providing age information of candidates when shortlisting</a:t>
                      </a:r>
                      <a:r>
                        <a:rPr lang="en-GB" baseline="0" dirty="0" smtClean="0"/>
                        <a:t> and interviewing staff</a:t>
                      </a:r>
                      <a:endParaRPr lang="en-GB" dirty="0"/>
                    </a:p>
                  </a:txBody>
                  <a:tcPr/>
                </a:tc>
                <a:tc>
                  <a:txBody>
                    <a:bodyPr/>
                    <a:lstStyle/>
                    <a:p>
                      <a:r>
                        <a:rPr lang="en-GB" dirty="0" smtClean="0"/>
                        <a:t>Retailing, hospitality, manufacturing, education</a:t>
                      </a:r>
                      <a:endParaRPr lang="en-GB" dirty="0"/>
                    </a:p>
                  </a:txBody>
                  <a:tcPr/>
                </a:tc>
              </a:tr>
              <a:tr h="370840">
                <a:tc>
                  <a:txBody>
                    <a:bodyPr/>
                    <a:lstStyle/>
                    <a:p>
                      <a:r>
                        <a:rPr lang="en-GB" dirty="0" smtClean="0"/>
                        <a:t>Using proximity to retirement and maximum recruitment age to exclude applicants</a:t>
                      </a:r>
                      <a:r>
                        <a:rPr lang="en-GB" baseline="0" dirty="0" smtClean="0"/>
                        <a:t> </a:t>
                      </a:r>
                      <a:endParaRPr lang="en-GB" dirty="0"/>
                    </a:p>
                  </a:txBody>
                  <a:tcPr/>
                </a:tc>
                <a:tc>
                  <a:txBody>
                    <a:bodyPr/>
                    <a:lstStyle/>
                    <a:p>
                      <a:r>
                        <a:rPr lang="en-GB" dirty="0" smtClean="0"/>
                        <a:t>Transport and logistics </a:t>
                      </a:r>
                      <a:endParaRPr lang="en-GB" dirty="0"/>
                    </a:p>
                  </a:txBody>
                  <a:tcPr/>
                </a:tc>
              </a:tr>
            </a:tbl>
          </a:graphicData>
        </a:graphic>
      </p:graphicFrame>
    </p:spTree>
    <p:extLst>
      <p:ext uri="{BB962C8B-B14F-4D97-AF65-F5344CB8AC3E}">
        <p14:creationId xmlns:p14="http://schemas.microsoft.com/office/powerpoint/2010/main" val="704171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2581</TotalTime>
  <Words>893</Words>
  <Application>Microsoft Office PowerPoint</Application>
  <PresentationFormat>On-screen Show (4:3)</PresentationFormat>
  <Paragraphs>92</Paragraphs>
  <Slides>13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ＭＳ Ｐゴシック</vt:lpstr>
      <vt:lpstr>Antonio</vt:lpstr>
      <vt:lpstr>Arial</vt:lpstr>
      <vt:lpstr>Calibri</vt:lpstr>
      <vt:lpstr>Work Sans</vt:lpstr>
      <vt:lpstr>Office Theme</vt:lpstr>
      <vt:lpstr>1_Office Theme</vt:lpstr>
      <vt:lpstr>BUSI1630 Cross-Cultural Management and Diversity Management</vt:lpstr>
      <vt:lpstr>Lecture Outline</vt:lpstr>
      <vt:lpstr>Age Discrimination</vt:lpstr>
      <vt:lpstr>Europe is Aging…</vt:lpstr>
      <vt:lpstr>PowerPoint Presentation</vt:lpstr>
      <vt:lpstr>Push/Pull Factors for older worker retention</vt:lpstr>
      <vt:lpstr>Conceptual framework for age equality</vt:lpstr>
      <vt:lpstr>PowerPoint Presentation</vt:lpstr>
      <vt:lpstr>Age-related discriminatory practices</vt:lpstr>
      <vt:lpstr>Sourced from the course textbook, page 257</vt:lpstr>
      <vt:lpstr>PowerPoint Presentation</vt:lpstr>
      <vt:lpstr>What can employers do to mitigate the risks posed by population change?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diversity management in a global context  Clifford Lewis and Ahu Tatli</dc:title>
  <dc:creator>Maryam</dc:creator>
  <cp:lastModifiedBy>Kenisha Linton</cp:lastModifiedBy>
  <cp:revision>101</cp:revision>
  <cp:lastPrinted>2017-11-30T15:13:18Z</cp:lastPrinted>
  <dcterms:created xsi:type="dcterms:W3CDTF">2014-10-13T11:27:46Z</dcterms:created>
  <dcterms:modified xsi:type="dcterms:W3CDTF">2018-03-26T11:46:19Z</dcterms:modified>
</cp:coreProperties>
</file>