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300" r:id="rId3"/>
    <p:sldId id="302" r:id="rId4"/>
    <p:sldId id="327" r:id="rId5"/>
    <p:sldId id="329" r:id="rId6"/>
    <p:sldId id="334" r:id="rId7"/>
    <p:sldId id="335" r:id="rId8"/>
    <p:sldId id="337" r:id="rId9"/>
    <p:sldId id="336" r:id="rId10"/>
    <p:sldId id="338" r:id="rId11"/>
    <p:sldId id="340" r:id="rId12"/>
    <p:sldId id="339" r:id="rId13"/>
    <p:sldId id="330" r:id="rId14"/>
    <p:sldId id="331" r:id="rId15"/>
    <p:sldId id="341" r:id="rId16"/>
    <p:sldId id="323" r:id="rId1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76" autoAdjust="0"/>
  </p:normalViewPr>
  <p:slideViewPr>
    <p:cSldViewPr>
      <p:cViewPr varScale="1">
        <p:scale>
          <a:sx n="58" d="100"/>
          <a:sy n="58" d="100"/>
        </p:scale>
        <p:origin x="102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B3C3D99-6C1B-41BB-BCFF-00618EFCF9D6}" type="datetimeFigureOut">
              <a:rPr lang="en-GB" smtClean="0"/>
              <a:t>24/02/2018</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1DF96BF1-B1A9-4EE6-96FB-269F1E5C40ED}" type="slidenum">
              <a:rPr lang="en-GB" smtClean="0"/>
              <a:t>‹#›</a:t>
            </a:fld>
            <a:endParaRPr lang="en-GB"/>
          </a:p>
        </p:txBody>
      </p:sp>
    </p:spTree>
    <p:extLst>
      <p:ext uri="{BB962C8B-B14F-4D97-AF65-F5344CB8AC3E}">
        <p14:creationId xmlns:p14="http://schemas.microsoft.com/office/powerpoint/2010/main" val="42030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06ECE2E-BE52-494F-BF77-FF9228654613}" type="datetimeFigureOut">
              <a:rPr lang="en-GB" smtClean="0"/>
              <a:t>24/02/2018</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D201DAEC-3D31-46D9-9A83-348FD8674B7E}" type="slidenum">
              <a:rPr lang="en-GB" smtClean="0"/>
              <a:t>‹#›</a:t>
            </a:fld>
            <a:endParaRPr lang="en-GB"/>
          </a:p>
        </p:txBody>
      </p:sp>
    </p:spTree>
    <p:extLst>
      <p:ext uri="{BB962C8B-B14F-4D97-AF65-F5344CB8AC3E}">
        <p14:creationId xmlns:p14="http://schemas.microsoft.com/office/powerpoint/2010/main" val="337340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Hicks (2002) asserts that the roles of religion and spiritually in the workplaces are neglected because of secular thought.</a:t>
            </a:r>
          </a:p>
          <a:p>
            <a:endParaRPr lang="en-GB" dirty="0" smtClean="0"/>
          </a:p>
          <a:p>
            <a:r>
              <a:rPr lang="en-GB" dirty="0" smtClean="0"/>
              <a:t>The concept of spirituality is confused and is examined with a negative connotation. It is seen as organized religion in terms of particular beliefs, moral rules and traditions.</a:t>
            </a:r>
          </a:p>
        </p:txBody>
      </p:sp>
      <p:sp>
        <p:nvSpPr>
          <p:cNvPr id="4" name="Slide Number Placeholder 3"/>
          <p:cNvSpPr>
            <a:spLocks noGrp="1"/>
          </p:cNvSpPr>
          <p:nvPr>
            <p:ph type="sldNum" sz="quarter" idx="10"/>
          </p:nvPr>
        </p:nvSpPr>
        <p:spPr/>
        <p:txBody>
          <a:bodyPr/>
          <a:lstStyle/>
          <a:p>
            <a:fld id="{D201DAEC-3D31-46D9-9A83-348FD8674B7E}" type="slidenum">
              <a:rPr lang="en-GB" smtClean="0"/>
              <a:t>4</a:t>
            </a:fld>
            <a:endParaRPr lang="en-GB"/>
          </a:p>
        </p:txBody>
      </p:sp>
    </p:spTree>
    <p:extLst>
      <p:ext uri="{BB962C8B-B14F-4D97-AF65-F5344CB8AC3E}">
        <p14:creationId xmlns:p14="http://schemas.microsoft.com/office/powerpoint/2010/main" val="397611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EU Employment Equality</a:t>
            </a:r>
            <a:r>
              <a:rPr lang="en-GB" baseline="0" dirty="0" smtClean="0"/>
              <a:t> Directive protects against direct and indirect discrimination, harassment and victimisation on the grounds of religion or belief. </a:t>
            </a:r>
          </a:p>
          <a:p>
            <a:endParaRPr lang="en-GB" baseline="0" dirty="0" smtClean="0"/>
          </a:p>
          <a:p>
            <a:r>
              <a:rPr lang="en-GB" dirty="0" smtClean="0"/>
              <a:t>There is no formal definition of religion or belief in this Directive. </a:t>
            </a:r>
          </a:p>
          <a:p>
            <a:r>
              <a:rPr lang="en-GB" dirty="0" smtClean="0"/>
              <a:t>Flexible concept that can adapt to reflect modern developments in our</a:t>
            </a:r>
            <a:r>
              <a:rPr lang="en-GB" baseline="0" dirty="0" smtClean="0"/>
              <a:t> understanding of religion or belief.</a:t>
            </a:r>
          </a:p>
          <a:p>
            <a:r>
              <a:rPr lang="en-GB" baseline="0" dirty="0" smtClean="0"/>
              <a:t>Can give rise to inconsistencies across member states. Example, Scientology…., and climate change.</a:t>
            </a:r>
          </a:p>
          <a:p>
            <a:endParaRPr lang="en-GB" baseline="0" dirty="0" smtClean="0"/>
          </a:p>
          <a:p>
            <a:r>
              <a:rPr lang="en-GB" baseline="0" dirty="0" smtClean="0"/>
              <a:t>Should have a certain level of cogency, seriousness, cohesion and importance.</a:t>
            </a:r>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5</a:t>
            </a:fld>
            <a:endParaRPr lang="en-GB"/>
          </a:p>
        </p:txBody>
      </p:sp>
    </p:spTree>
    <p:extLst>
      <p:ext uri="{BB962C8B-B14F-4D97-AF65-F5344CB8AC3E}">
        <p14:creationId xmlns:p14="http://schemas.microsoft.com/office/powerpoint/2010/main" val="294199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Population diversity affects differences in perception (colonial pasts).</a:t>
            </a:r>
          </a:p>
        </p:txBody>
      </p:sp>
      <p:sp>
        <p:nvSpPr>
          <p:cNvPr id="4" name="Slide Number Placeholder 3"/>
          <p:cNvSpPr>
            <a:spLocks noGrp="1"/>
          </p:cNvSpPr>
          <p:nvPr>
            <p:ph type="sldNum" sz="quarter" idx="10"/>
          </p:nvPr>
        </p:nvSpPr>
        <p:spPr/>
        <p:txBody>
          <a:bodyPr/>
          <a:lstStyle/>
          <a:p>
            <a:fld id="{D201DAEC-3D31-46D9-9A83-348FD8674B7E}" type="slidenum">
              <a:rPr lang="en-GB" smtClean="0"/>
              <a:t>6</a:t>
            </a:fld>
            <a:endParaRPr lang="en-GB"/>
          </a:p>
        </p:txBody>
      </p:sp>
    </p:spTree>
    <p:extLst>
      <p:ext uri="{BB962C8B-B14F-4D97-AF65-F5344CB8AC3E}">
        <p14:creationId xmlns:p14="http://schemas.microsoft.com/office/powerpoint/2010/main" val="334159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Qualitative research uncovered evidence of unfair treatment linked to religious</a:t>
            </a:r>
            <a:r>
              <a:rPr lang="en-GB" baseline="0" dirty="0" smtClean="0"/>
              <a:t> affiliation.</a:t>
            </a:r>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7</a:t>
            </a:fld>
            <a:endParaRPr lang="en-GB"/>
          </a:p>
        </p:txBody>
      </p:sp>
    </p:spTree>
    <p:extLst>
      <p:ext uri="{BB962C8B-B14F-4D97-AF65-F5344CB8AC3E}">
        <p14:creationId xmlns:p14="http://schemas.microsoft.com/office/powerpoint/2010/main" val="122625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Muslims in a disadvantaged position in the labour market.</a:t>
            </a:r>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8</a:t>
            </a:fld>
            <a:endParaRPr lang="en-GB"/>
          </a:p>
        </p:txBody>
      </p:sp>
    </p:spTree>
    <p:extLst>
      <p:ext uri="{BB962C8B-B14F-4D97-AF65-F5344CB8AC3E}">
        <p14:creationId xmlns:p14="http://schemas.microsoft.com/office/powerpoint/2010/main" val="392517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smtClean="0"/>
              <a:t>Ensure the employees and applicants are not directly discriminated because of their religion</a:t>
            </a:r>
          </a:p>
          <a:p>
            <a:pPr marL="228600" indent="-228600">
              <a:buFont typeface="+mj-lt"/>
              <a:buAutoNum type="arabicPeriod"/>
            </a:pPr>
            <a:endParaRPr lang="en-GB" dirty="0" smtClean="0"/>
          </a:p>
          <a:p>
            <a:pPr marL="228600" indent="-228600">
              <a:buFont typeface="+mj-lt"/>
              <a:buAutoNum type="arabicPeriod"/>
            </a:pPr>
            <a:r>
              <a:rPr lang="en-GB" dirty="0" smtClean="0"/>
              <a:t>Avoid indirect discrimination on the grounds of religion or belief by accommodating employees’ religious observance or belief in so far as it is reasonable and practicable.</a:t>
            </a:r>
          </a:p>
          <a:p>
            <a:pPr marL="228600" indent="-228600">
              <a:buFont typeface="+mj-lt"/>
              <a:buAutoNum type="arabicPeriod"/>
            </a:pPr>
            <a:endParaRPr lang="en-GB" dirty="0" smtClean="0"/>
          </a:p>
          <a:p>
            <a:pPr marL="228600" indent="-228600">
              <a:buFont typeface="+mj-lt"/>
              <a:buAutoNum type="arabicPeriod"/>
            </a:pPr>
            <a:r>
              <a:rPr lang="en-GB" dirty="0" smtClean="0"/>
              <a:t>Fostering harmonious and respectful working relations and providing a working environment where employees’ religion, lack of religion, or beliefs is fully respected. </a:t>
            </a:r>
          </a:p>
          <a:p>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11</a:t>
            </a:fld>
            <a:endParaRPr lang="en-GB"/>
          </a:p>
        </p:txBody>
      </p:sp>
    </p:spTree>
    <p:extLst>
      <p:ext uri="{BB962C8B-B14F-4D97-AF65-F5344CB8AC3E}">
        <p14:creationId xmlns:p14="http://schemas.microsoft.com/office/powerpoint/2010/main" val="1399578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Through the chapter, understanding religion as a diversity aspect was discussed. The legislations with regard to Turkey and UK was examined in order to reveal freedom of religion and to prevent discrimination against religious diversity. </a:t>
            </a:r>
          </a:p>
          <a:p>
            <a:r>
              <a:rPr lang="en-GB" dirty="0" smtClean="0"/>
              <a:t>When the legislation of both countries was evaluated, we could understand that Turkey has a secular conservative thought and UK has a non-secular liberal thought regarding religion. This indicated that state sector in Turkey had highly protection tendency of secularism.</a:t>
            </a:r>
          </a:p>
          <a:p>
            <a:r>
              <a:rPr lang="en-GB" dirty="0" smtClean="0"/>
              <a:t>Discrimination against to religious diversity was seen in state sector for Turkey</a:t>
            </a:r>
          </a:p>
          <a:p>
            <a:endParaRPr lang="en-GB" dirty="0" smtClean="0"/>
          </a:p>
          <a:p>
            <a:r>
              <a:rPr lang="en-GB" dirty="0" smtClean="0"/>
              <a:t>UK has freedom of religious diversity within the state sector owing to not having a secular system.</a:t>
            </a:r>
          </a:p>
          <a:p>
            <a:r>
              <a:rPr lang="en-GB" dirty="0" smtClean="0"/>
              <a:t> </a:t>
            </a:r>
          </a:p>
          <a:p>
            <a:r>
              <a:rPr lang="en-GB" dirty="0" smtClean="0"/>
              <a:t>However discrimination against to religious diversity has been seen in private sector because of the bias with regard to some religions (e.g. Islam) through personal thinking of business owners. </a:t>
            </a:r>
          </a:p>
          <a:p>
            <a:endParaRPr lang="en-GB" dirty="0"/>
          </a:p>
        </p:txBody>
      </p:sp>
      <p:sp>
        <p:nvSpPr>
          <p:cNvPr id="4" name="Slide Number Placeholder 3"/>
          <p:cNvSpPr>
            <a:spLocks noGrp="1"/>
          </p:cNvSpPr>
          <p:nvPr>
            <p:ph type="sldNum" sz="quarter" idx="10"/>
          </p:nvPr>
        </p:nvSpPr>
        <p:spPr/>
        <p:txBody>
          <a:bodyPr/>
          <a:lstStyle/>
          <a:p>
            <a:fld id="{D201DAEC-3D31-46D9-9A83-348FD8674B7E}" type="slidenum">
              <a:rPr lang="en-GB" smtClean="0"/>
              <a:t>12</a:t>
            </a:fld>
            <a:endParaRPr lang="en-GB"/>
          </a:p>
        </p:txBody>
      </p:sp>
    </p:spTree>
    <p:extLst>
      <p:ext uri="{BB962C8B-B14F-4D97-AF65-F5344CB8AC3E}">
        <p14:creationId xmlns:p14="http://schemas.microsoft.com/office/powerpoint/2010/main" val="287098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24/02/2018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166797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24/02/2018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7167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24/02/2018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359313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A156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000" y="2340862"/>
            <a:ext cx="6858000" cy="1170000"/>
          </a:xfrm>
        </p:spPr>
        <p:txBody>
          <a:bodyPr anchor="b"/>
          <a:lstStyle>
            <a:lvl1pPr algn="l">
              <a:defRPr sz="3375" b="1" i="0" baseline="0">
                <a:solidFill>
                  <a:schemeClr val="bg1"/>
                </a:solidFill>
                <a:latin typeface="Antonio" charset="0"/>
                <a:ea typeface="Antonio" charset="0"/>
                <a:cs typeface="Antonio" charset="0"/>
              </a:defRPr>
            </a:lvl1pPr>
          </a:lstStyle>
          <a:p>
            <a:r>
              <a:rPr lang="en-GB" dirty="0" smtClean="0"/>
              <a:t>Title slide</a:t>
            </a:r>
            <a:endParaRPr lang="en-US" dirty="0"/>
          </a:p>
        </p:txBody>
      </p:sp>
      <p:sp>
        <p:nvSpPr>
          <p:cNvPr id="3" name="Subtitle 2"/>
          <p:cNvSpPr>
            <a:spLocks noGrp="1"/>
          </p:cNvSpPr>
          <p:nvPr>
            <p:ph type="subTitle" idx="1"/>
          </p:nvPr>
        </p:nvSpPr>
        <p:spPr>
          <a:xfrm>
            <a:off x="1026000" y="3602038"/>
            <a:ext cx="6858000" cy="1655762"/>
          </a:xfrm>
        </p:spPr>
        <p:txBody>
          <a:bodyPr/>
          <a:lstStyle>
            <a:lvl1pPr marL="0" indent="0" algn="l">
              <a:buNone/>
              <a:defRPr sz="1350" b="0" i="0">
                <a:solidFill>
                  <a:srgbClr val="00B388"/>
                </a:solidFill>
                <a:latin typeface="Work Sans" charset="0"/>
                <a:ea typeface="Work Sans" charset="0"/>
                <a:cs typeface="Work Sans"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5226847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00B388"/>
                </a:solidFill>
                <a:latin typeface="Antonio" charset="0"/>
                <a:ea typeface="Antonio" charset="0"/>
                <a:cs typeface="Antonio" charset="0"/>
              </a:defRPr>
            </a:lvl1pPr>
          </a:lstStyle>
          <a:p>
            <a:r>
              <a:rPr lang="en-GB" dirty="0" smtClean="0"/>
              <a:t>Contents slide</a:t>
            </a:r>
            <a:endParaRPr lang="en-US" dirty="0"/>
          </a:p>
        </p:txBody>
      </p:sp>
      <p:sp>
        <p:nvSpPr>
          <p:cNvPr id="3" name="Content Placeholder 2"/>
          <p:cNvSpPr>
            <a:spLocks noGrp="1"/>
          </p:cNvSpPr>
          <p:nvPr>
            <p:ph idx="1"/>
          </p:nvPr>
        </p:nvSpPr>
        <p:spPr>
          <a:xfrm>
            <a:off x="1026000" y="2880361"/>
            <a:ext cx="7040880" cy="3296602"/>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4948721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hapter Slide Blue">
    <p:bg>
      <p:bgPr>
        <a:solidFill>
          <a:srgbClr val="606EB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FFC600"/>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200364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Slide 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606EB2"/>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704088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606E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606EB2"/>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6952619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hapter Slide Green">
    <p:bg>
      <p:bgPr>
        <a:solidFill>
          <a:srgbClr val="00B38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36567958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00B388"/>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00B388"/>
              </a:buClr>
              <a:buFont typeface="Arial" charset="0"/>
              <a:buChar char="•"/>
              <a:defRPr b="0" i="0">
                <a:latin typeface="Work Sans" charset="0"/>
                <a:ea typeface="Work Sans" charset="0"/>
                <a:cs typeface="Work Sans" charset="0"/>
              </a:defRPr>
            </a:lvl1pPr>
            <a:lvl2pPr marL="450056" indent="-192881">
              <a:buClr>
                <a:srgbClr val="00B388"/>
              </a:buClr>
              <a:buFont typeface="Arial" charset="0"/>
              <a:buChar char="•"/>
              <a:defRPr b="0" i="0">
                <a:latin typeface="Work Sans" charset="0"/>
                <a:ea typeface="Work Sans" charset="0"/>
                <a:cs typeface="Work Sans" charset="0"/>
              </a:defRPr>
            </a:lvl2pPr>
            <a:lvl3pPr marL="707231" indent="-192881">
              <a:buClr>
                <a:srgbClr val="00B388"/>
              </a:buClr>
              <a:buFont typeface="Arial" charset="0"/>
              <a:buChar char="•"/>
              <a:defRPr b="0" i="0">
                <a:latin typeface="Work Sans" charset="0"/>
                <a:ea typeface="Work Sans" charset="0"/>
                <a:cs typeface="Work Sans" charset="0"/>
              </a:defRPr>
            </a:lvl3pPr>
            <a:lvl4pPr marL="932260" indent="-160735">
              <a:buClr>
                <a:srgbClr val="00B388"/>
              </a:buClr>
              <a:buFont typeface="Arial" charset="0"/>
              <a:buChar char="•"/>
              <a:defRPr b="0" i="0">
                <a:latin typeface="Work Sans" charset="0"/>
                <a:ea typeface="Work Sans" charset="0"/>
                <a:cs typeface="Work Sans" charset="0"/>
              </a:defRPr>
            </a:lvl4pPr>
            <a:lvl5pPr marL="1189435" indent="-160735">
              <a:buClr>
                <a:srgbClr val="00B388"/>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4521979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Slide Yellow">
    <p:bg>
      <p:bgPr>
        <a:solidFill>
          <a:srgbClr val="FFC6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14224843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Slide Yellow">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FFC600"/>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7040880" cy="2784538"/>
          </a:xfrm>
        </p:spPr>
        <p:txBody>
          <a:bodyPr/>
          <a:lstStyle>
            <a:lvl1pPr marL="0" indent="0">
              <a:buClr>
                <a:srgbClr val="00B388"/>
              </a:buClr>
              <a:buNone/>
              <a:defRPr b="0" i="0">
                <a:latin typeface="Work Sans" charset="0"/>
                <a:ea typeface="Work Sans" charset="0"/>
                <a:cs typeface="Work Sans" charset="0"/>
              </a:defRPr>
            </a:lvl1pPr>
            <a:lvl2pPr marL="257175" indent="0">
              <a:buClr>
                <a:srgbClr val="00B388"/>
              </a:buClr>
              <a:buNone/>
              <a:defRPr b="0" i="0">
                <a:latin typeface="Work Sans" charset="0"/>
                <a:ea typeface="Work Sans" charset="0"/>
                <a:cs typeface="Work Sans" charset="0"/>
              </a:defRPr>
            </a:lvl2pPr>
            <a:lvl3pPr marL="514350" indent="0">
              <a:buClr>
                <a:srgbClr val="00B388"/>
              </a:buClr>
              <a:buNone/>
              <a:defRPr b="0" i="0">
                <a:latin typeface="Work Sans" charset="0"/>
                <a:ea typeface="Work Sans" charset="0"/>
                <a:cs typeface="Work Sans" charset="0"/>
              </a:defRPr>
            </a:lvl3pPr>
            <a:lvl4pPr marL="771525" indent="0">
              <a:buClr>
                <a:srgbClr val="00B388"/>
              </a:buClr>
              <a:buNone/>
              <a:defRPr b="0" i="0">
                <a:latin typeface="Work Sans" charset="0"/>
                <a:ea typeface="Work Sans" charset="0"/>
                <a:cs typeface="Work Sans" charset="0"/>
              </a:defRPr>
            </a:lvl4pPr>
            <a:lvl5pPr marL="1028700" indent="0">
              <a:buClr>
                <a:srgbClr val="00B388"/>
              </a:buClr>
              <a:buNone/>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511028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59B3F2-89F9-4F7F-926B-B189C5BE36F6}" type="datetimeFigureOut">
              <a:rPr lang="en-GB" smtClean="0"/>
              <a:t>24/02/2018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730093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Chapter Slide Pink">
    <p:bg>
      <p:bgPr>
        <a:solidFill>
          <a:srgbClr val="E0457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8784152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i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E0457B"/>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E0457B"/>
              </a:buClr>
              <a:buFont typeface="Arial" charset="0"/>
              <a:buChar char="•"/>
              <a:defRPr b="0" i="0">
                <a:latin typeface="Work Sans" charset="0"/>
                <a:ea typeface="Work Sans" charset="0"/>
                <a:cs typeface="Work Sans" charset="0"/>
              </a:defRPr>
            </a:lvl1pPr>
            <a:lvl2pPr marL="450056" indent="-192881">
              <a:buClr>
                <a:srgbClr val="E0457B"/>
              </a:buClr>
              <a:buFont typeface="Arial" charset="0"/>
              <a:buChar char="•"/>
              <a:defRPr b="0" i="0">
                <a:latin typeface="Work Sans" charset="0"/>
                <a:ea typeface="Work Sans" charset="0"/>
                <a:cs typeface="Work Sans" charset="0"/>
              </a:defRPr>
            </a:lvl2pPr>
            <a:lvl3pPr marL="707231" indent="-192881">
              <a:buClr>
                <a:srgbClr val="E0457B"/>
              </a:buClr>
              <a:buFont typeface="Arial" charset="0"/>
              <a:buChar char="•"/>
              <a:defRPr b="0" i="0">
                <a:latin typeface="Work Sans" charset="0"/>
                <a:ea typeface="Work Sans" charset="0"/>
                <a:cs typeface="Work Sans" charset="0"/>
              </a:defRPr>
            </a:lvl3pPr>
            <a:lvl4pPr marL="932260" indent="-160735">
              <a:buClr>
                <a:srgbClr val="E0457B"/>
              </a:buClr>
              <a:buFont typeface="Arial" charset="0"/>
              <a:buChar char="•"/>
              <a:defRPr b="0" i="0">
                <a:latin typeface="Work Sans" charset="0"/>
                <a:ea typeface="Work Sans" charset="0"/>
                <a:cs typeface="Work Sans" charset="0"/>
              </a:defRPr>
            </a:lvl4pPr>
            <a:lvl5pPr marL="1189435" indent="-160735">
              <a:buClr>
                <a:srgbClr val="E0457B"/>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E04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22338713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hapter Slide Orange">
    <p:bg>
      <p:bgPr>
        <a:solidFill>
          <a:srgbClr val="E04E3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6000" y="2340000"/>
            <a:ext cx="7886700" cy="1170000"/>
          </a:xfrm>
        </p:spPr>
        <p:txBody>
          <a:bodyPr anchor="b"/>
          <a:lstStyle>
            <a:lvl1pPr>
              <a:defRPr sz="3375" b="1" i="0">
                <a:solidFill>
                  <a:schemeClr val="bg1"/>
                </a:solidFill>
                <a:latin typeface="Antonio" charset="0"/>
                <a:ea typeface="Antonio" charset="0"/>
                <a:cs typeface="Antonio" charset="0"/>
              </a:defRPr>
            </a:lvl1pPr>
          </a:lstStyle>
          <a:p>
            <a:r>
              <a:rPr lang="en-GB" dirty="0" smtClean="0"/>
              <a:t>Chapter slide</a:t>
            </a:r>
            <a:endParaRPr lang="en-US" dirty="0"/>
          </a:p>
        </p:txBody>
      </p:sp>
      <p:sp>
        <p:nvSpPr>
          <p:cNvPr id="3" name="Text Placeholder 2"/>
          <p:cNvSpPr>
            <a:spLocks noGrp="1"/>
          </p:cNvSpPr>
          <p:nvPr>
            <p:ph type="body" idx="1"/>
          </p:nvPr>
        </p:nvSpPr>
        <p:spPr>
          <a:xfrm>
            <a:off x="1026002" y="3636003"/>
            <a:ext cx="7423649" cy="704087"/>
          </a:xfrm>
        </p:spPr>
        <p:txBody>
          <a:bodyPr/>
          <a:lstStyle>
            <a:lvl1pPr marL="0" indent="0">
              <a:buNone/>
              <a:defRPr sz="1350" b="0" i="0">
                <a:solidFill>
                  <a:srgbClr val="2A1564"/>
                </a:solidFill>
                <a:latin typeface="Work Sans" charset="0"/>
                <a:ea typeface="Work Sans" charset="0"/>
                <a:cs typeface="Work Sans"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GB" dirty="0" smtClean="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sp>
        <p:nvSpPr>
          <p:cNvPr id="8" name="Rectangle 7"/>
          <p:cNvSpPr/>
          <p:nvPr userDrawn="1"/>
        </p:nvSpPr>
        <p:spPr>
          <a:xfrm>
            <a:off x="828404" y="1458000"/>
            <a:ext cx="58783" cy="5400000"/>
          </a:xfrm>
          <a:prstGeom prst="rect">
            <a:avLst/>
          </a:prstGeom>
          <a:solidFill>
            <a:srgbClr val="2A15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2A1564"/>
              </a:solidFill>
            </a:endParaRPr>
          </a:p>
        </p:txBody>
      </p:sp>
    </p:spTree>
    <p:extLst>
      <p:ext uri="{BB962C8B-B14F-4D97-AF65-F5344CB8AC3E}">
        <p14:creationId xmlns:p14="http://schemas.microsoft.com/office/powerpoint/2010/main" val="6146386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2" name="Title 1"/>
          <p:cNvSpPr>
            <a:spLocks noGrp="1"/>
          </p:cNvSpPr>
          <p:nvPr>
            <p:ph type="title" hasCustomPrompt="1"/>
          </p:nvPr>
        </p:nvSpPr>
        <p:spPr>
          <a:xfrm>
            <a:off x="1026000" y="1747818"/>
            <a:ext cx="5415534" cy="739353"/>
          </a:xfrm>
        </p:spPr>
        <p:txBody>
          <a:bodyPr anchor="b" anchorCtr="0"/>
          <a:lstStyle>
            <a:lvl1pPr>
              <a:defRPr b="1" i="0">
                <a:solidFill>
                  <a:srgbClr val="E04E39"/>
                </a:solidFill>
                <a:latin typeface="Antonio" charset="0"/>
                <a:ea typeface="Antonio" charset="0"/>
                <a:cs typeface="Antonio" charset="0"/>
              </a:defRPr>
            </a:lvl1pPr>
          </a:lstStyle>
          <a:p>
            <a:r>
              <a:rPr lang="en-GB" dirty="0" smtClean="0"/>
              <a:t>Content slide</a:t>
            </a:r>
            <a:endParaRPr lang="en-US" dirty="0"/>
          </a:p>
        </p:txBody>
      </p:sp>
      <p:sp>
        <p:nvSpPr>
          <p:cNvPr id="3" name="Content Placeholder 2"/>
          <p:cNvSpPr>
            <a:spLocks noGrp="1"/>
          </p:cNvSpPr>
          <p:nvPr>
            <p:ph idx="1"/>
          </p:nvPr>
        </p:nvSpPr>
        <p:spPr>
          <a:xfrm>
            <a:off x="1026000" y="3392425"/>
            <a:ext cx="4110642" cy="2784538"/>
          </a:xfrm>
        </p:spPr>
        <p:txBody>
          <a:bodyPr/>
          <a:lstStyle>
            <a:lvl1pPr marL="257175" indent="-257175">
              <a:buClr>
                <a:srgbClr val="E04E39"/>
              </a:buClr>
              <a:buFont typeface="Arial" charset="0"/>
              <a:buChar char="•"/>
              <a:defRPr b="0" i="0">
                <a:latin typeface="Work Sans" charset="0"/>
                <a:ea typeface="Work Sans" charset="0"/>
                <a:cs typeface="Work Sans" charset="0"/>
              </a:defRPr>
            </a:lvl1pPr>
            <a:lvl2pPr marL="450056" indent="-192881">
              <a:buClr>
                <a:srgbClr val="E04E39"/>
              </a:buClr>
              <a:buFont typeface="Arial" charset="0"/>
              <a:buChar char="•"/>
              <a:defRPr b="0" i="0">
                <a:latin typeface="Work Sans" charset="0"/>
                <a:ea typeface="Work Sans" charset="0"/>
                <a:cs typeface="Work Sans" charset="0"/>
              </a:defRPr>
            </a:lvl2pPr>
            <a:lvl3pPr marL="707231" indent="-192881">
              <a:buClr>
                <a:srgbClr val="E04E39"/>
              </a:buClr>
              <a:buFont typeface="Arial" charset="0"/>
              <a:buChar char="•"/>
              <a:defRPr b="0" i="0">
                <a:latin typeface="Work Sans" charset="0"/>
                <a:ea typeface="Work Sans" charset="0"/>
                <a:cs typeface="Work Sans" charset="0"/>
              </a:defRPr>
            </a:lvl3pPr>
            <a:lvl4pPr marL="932260" indent="-160735">
              <a:buClr>
                <a:srgbClr val="E04E39"/>
              </a:buClr>
              <a:buFont typeface="Arial" charset="0"/>
              <a:buChar char="•"/>
              <a:defRPr b="0" i="0">
                <a:latin typeface="Work Sans" charset="0"/>
                <a:ea typeface="Work Sans" charset="0"/>
                <a:cs typeface="Work Sans" charset="0"/>
              </a:defRPr>
            </a:lvl4pPr>
            <a:lvl5pPr marL="1189435" indent="-160735">
              <a:buClr>
                <a:srgbClr val="E04E39"/>
              </a:buClr>
              <a:buFont typeface="Arial" charset="0"/>
              <a:buChar char="•"/>
              <a:defRPr b="0" i="0">
                <a:latin typeface="Work Sans" charset="0"/>
                <a:ea typeface="Work Sans" charset="0"/>
                <a:cs typeface="Work Sans"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Rectangle 7"/>
          <p:cNvSpPr/>
          <p:nvPr userDrawn="1"/>
        </p:nvSpPr>
        <p:spPr>
          <a:xfrm>
            <a:off x="828404" y="1458000"/>
            <a:ext cx="58783" cy="5400000"/>
          </a:xfrm>
          <a:prstGeom prst="rect">
            <a:avLst/>
          </a:prstGeom>
          <a:solidFill>
            <a:srgbClr val="E04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Content Placeholder 2"/>
          <p:cNvSpPr>
            <a:spLocks noGrp="1"/>
          </p:cNvSpPr>
          <p:nvPr>
            <p:ph idx="10" hasCustomPrompt="1"/>
          </p:nvPr>
        </p:nvSpPr>
        <p:spPr>
          <a:xfrm>
            <a:off x="1026001" y="2620951"/>
            <a:ext cx="1642709" cy="542874"/>
          </a:xfrm>
        </p:spPr>
        <p:txBody>
          <a:bodyPr>
            <a:normAutofit/>
          </a:bodyPr>
          <a:lstStyle>
            <a:lvl1pPr marL="0" indent="0">
              <a:buClr>
                <a:srgbClr val="00B388"/>
              </a:buClr>
              <a:buNone/>
              <a:defRPr sz="1125" b="0" i="0" baseline="0">
                <a:latin typeface="Work Sans" charset="0"/>
                <a:ea typeface="Work Sans" charset="0"/>
                <a:cs typeface="Work Sans" charset="0"/>
              </a:defRPr>
            </a:lvl1pPr>
            <a:lvl2pPr>
              <a:buClr>
                <a:srgbClr val="00B388"/>
              </a:buClr>
              <a:defRPr/>
            </a:lvl2pPr>
            <a:lvl3pPr>
              <a:buClr>
                <a:srgbClr val="00B388"/>
              </a:buClr>
              <a:defRPr/>
            </a:lvl3pPr>
            <a:lvl4pPr>
              <a:buClr>
                <a:srgbClr val="00B388"/>
              </a:buClr>
              <a:defRPr/>
            </a:lvl4pPr>
            <a:lvl5pPr>
              <a:buClr>
                <a:srgbClr val="00B388"/>
              </a:buClr>
              <a:defRPr/>
            </a:lvl5pPr>
          </a:lstStyle>
          <a:p>
            <a:pPr lvl="0"/>
            <a:r>
              <a:rPr lang="en-GB" dirty="0" smtClean="0"/>
              <a:t>Subtitle here</a:t>
            </a:r>
            <a:endParaRPr lang="en-US" dirty="0"/>
          </a:p>
        </p:txBody>
      </p:sp>
    </p:spTree>
    <p:extLst>
      <p:ext uri="{BB962C8B-B14F-4D97-AF65-F5344CB8AC3E}">
        <p14:creationId xmlns:p14="http://schemas.microsoft.com/office/powerpoint/2010/main" val="140784552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320383"/>
            <a:ext cx="2194235" cy="129363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9901" y="320402"/>
            <a:ext cx="2194235" cy="1293633"/>
          </a:xfrm>
          <a:prstGeom prst="rect">
            <a:avLst/>
          </a:prstGeom>
        </p:spPr>
      </p:pic>
      <p:sp>
        <p:nvSpPr>
          <p:cNvPr id="7" name="Rectangle 6"/>
          <p:cNvSpPr/>
          <p:nvPr userDrawn="1"/>
        </p:nvSpPr>
        <p:spPr>
          <a:xfrm>
            <a:off x="828404" y="1458000"/>
            <a:ext cx="58783" cy="5400000"/>
          </a:xfrm>
          <a:prstGeom prst="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9505836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gn off Slide">
    <p:bg>
      <p:bgPr>
        <a:solidFill>
          <a:srgbClr val="2A156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699" y="2064572"/>
            <a:ext cx="2194235" cy="1293632"/>
          </a:xfrm>
          <a:prstGeom prst="rect">
            <a:avLst/>
          </a:prstGeom>
        </p:spPr>
      </p:pic>
      <p:sp>
        <p:nvSpPr>
          <p:cNvPr id="7" name="Rectangle 6"/>
          <p:cNvSpPr/>
          <p:nvPr userDrawn="1"/>
        </p:nvSpPr>
        <p:spPr>
          <a:xfrm>
            <a:off x="828404" y="3258000"/>
            <a:ext cx="58783" cy="3600000"/>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Content Placeholder 2"/>
          <p:cNvSpPr>
            <a:spLocks noGrp="1"/>
          </p:cNvSpPr>
          <p:nvPr>
            <p:ph idx="1" hasCustomPrompt="1"/>
          </p:nvPr>
        </p:nvSpPr>
        <p:spPr>
          <a:xfrm>
            <a:off x="1026000" y="3392425"/>
            <a:ext cx="5660550" cy="2678492"/>
          </a:xfrm>
          <a:ln>
            <a:noFill/>
          </a:ln>
        </p:spPr>
        <p:txBody>
          <a:bodyPr>
            <a:normAutofit/>
          </a:bodyPr>
          <a:lstStyle>
            <a:lvl1pPr marL="0" indent="0">
              <a:buClr>
                <a:srgbClr val="00B388"/>
              </a:buClr>
              <a:buNone/>
              <a:defRPr sz="675" b="0" i="0" spc="169" baseline="0">
                <a:solidFill>
                  <a:schemeClr val="bg1"/>
                </a:solidFill>
                <a:latin typeface="Work Sans" charset="0"/>
                <a:ea typeface="Work Sans" charset="0"/>
                <a:cs typeface="Work Sans" charset="0"/>
              </a:defRPr>
            </a:lvl1pPr>
            <a:lvl2pPr marL="257175" indent="0">
              <a:buClr>
                <a:srgbClr val="00B388"/>
              </a:buClr>
              <a:buNone/>
              <a:defRPr>
                <a:solidFill>
                  <a:schemeClr val="bg1"/>
                </a:solidFill>
              </a:defRPr>
            </a:lvl2pPr>
            <a:lvl3pPr marL="514350" indent="0">
              <a:buClr>
                <a:srgbClr val="00B388"/>
              </a:buClr>
              <a:buNone/>
              <a:defRPr>
                <a:solidFill>
                  <a:schemeClr val="bg1"/>
                </a:solidFill>
              </a:defRPr>
            </a:lvl3pPr>
            <a:lvl4pPr marL="771525" indent="0">
              <a:buClr>
                <a:srgbClr val="00B388"/>
              </a:buClr>
              <a:buNone/>
              <a:defRPr>
                <a:solidFill>
                  <a:schemeClr val="bg1"/>
                </a:solidFill>
              </a:defRPr>
            </a:lvl4pPr>
            <a:lvl5pPr marL="1028700" indent="0">
              <a:buClr>
                <a:srgbClr val="00B388"/>
              </a:buClr>
              <a:buNone/>
              <a:defRPr>
                <a:solidFill>
                  <a:schemeClr val="bg1"/>
                </a:solidFill>
              </a:defRPr>
            </a:lvl5pPr>
          </a:lstStyle>
          <a:p>
            <a:pPr lvl="0"/>
            <a:r>
              <a:rPr lang="en-GB" dirty="0" smtClean="0"/>
              <a:t>Department Here</a:t>
            </a:r>
          </a:p>
          <a:p>
            <a:pPr lvl="0"/>
            <a:r>
              <a:rPr lang="en-GB" sz="563" b="1" i="0" u="none" strike="noStrike" kern="1200" baseline="0" dirty="0" smtClean="0">
                <a:solidFill>
                  <a:schemeClr val="bg1"/>
                </a:solidFill>
                <a:latin typeface="Arial" charset="0"/>
                <a:ea typeface="Arial" charset="0"/>
                <a:cs typeface="Arial" charset="0"/>
              </a:rPr>
              <a:t>University of Greenwich</a:t>
            </a:r>
            <a:r>
              <a:rPr lang="en-GB" sz="563" b="0" i="0" u="none" strike="noStrike" kern="1200" baseline="0" dirty="0" smtClean="0">
                <a:solidFill>
                  <a:schemeClr val="bg1"/>
                </a:solidFill>
                <a:latin typeface="Arial" charset="0"/>
                <a:ea typeface="Arial" charset="0"/>
                <a:cs typeface="Arial" charset="0"/>
              </a:rPr>
              <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Old Royal Naval College</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Park Row</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Greenwich</a:t>
            </a:r>
            <a:br>
              <a:rPr lang="en-GB" sz="563" b="0" i="0" u="none" strike="noStrike" kern="1200" baseline="0" dirty="0" smtClean="0">
                <a:solidFill>
                  <a:schemeClr val="bg1"/>
                </a:solidFill>
                <a:latin typeface="Arial" charset="0"/>
                <a:ea typeface="Arial" charset="0"/>
                <a:cs typeface="Arial" charset="0"/>
              </a:rPr>
            </a:br>
            <a:r>
              <a:rPr lang="en-GB" sz="563" b="0" i="0" u="none" strike="noStrike" kern="1200" baseline="0" dirty="0" smtClean="0">
                <a:solidFill>
                  <a:schemeClr val="bg1"/>
                </a:solidFill>
                <a:latin typeface="Arial" charset="0"/>
                <a:ea typeface="Arial" charset="0"/>
                <a:cs typeface="Arial" charset="0"/>
              </a:rPr>
              <a:t>London SE10 9LS</a:t>
            </a:r>
            <a:endParaRPr lang="en-US" dirty="0"/>
          </a:p>
        </p:txBody>
      </p:sp>
      <p:sp>
        <p:nvSpPr>
          <p:cNvPr id="5" name="Rectangle 4"/>
          <p:cNvSpPr/>
          <p:nvPr userDrawn="1"/>
        </p:nvSpPr>
        <p:spPr>
          <a:xfrm>
            <a:off x="6686551" y="0"/>
            <a:ext cx="311114" cy="2916528"/>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8" name="Subtitle 2"/>
          <p:cNvSpPr txBox="1">
            <a:spLocks/>
          </p:cNvSpPr>
          <p:nvPr userDrawn="1"/>
        </p:nvSpPr>
        <p:spPr>
          <a:xfrm>
            <a:off x="1012481" y="6070918"/>
            <a:ext cx="7334795" cy="787082"/>
          </a:xfrm>
          <a:prstGeom prst="rect">
            <a:avLst/>
          </a:prstGeom>
        </p:spPr>
        <p:txBody>
          <a:bodyPr vert="horz" lIns="51435" tIns="25718" rIns="51435" bIns="25718" rtlCol="0">
            <a:normAutofit/>
          </a:bodyPr>
          <a:lstStyle>
            <a:lvl1pPr marL="0" indent="0" algn="l" defTabSz="914400" rtl="0" eaLnBrk="1" latinLnBrk="0" hangingPunct="1">
              <a:lnSpc>
                <a:spcPct val="90000"/>
              </a:lnSpc>
              <a:spcBef>
                <a:spcPts val="1000"/>
              </a:spcBef>
              <a:buFont typeface="Arial"/>
              <a:buNone/>
              <a:defRPr sz="2400" kern="1200" baseline="0">
                <a:solidFill>
                  <a:schemeClr val="tx1"/>
                </a:solidFill>
                <a:latin typeface="tacoma" charset="0"/>
                <a:ea typeface="+mn-ea"/>
                <a:cs typeface="+mn-cs"/>
              </a:defRPr>
            </a:lvl1pPr>
            <a:lvl2pPr marL="457200" indent="0" algn="ctr" defTabSz="914400" rtl="0" eaLnBrk="1" latinLnBrk="0" hangingPunct="1">
              <a:lnSpc>
                <a:spcPct val="90000"/>
              </a:lnSpc>
              <a:spcBef>
                <a:spcPts val="500"/>
              </a:spcBef>
              <a:buFont typeface="Arial"/>
              <a:buNone/>
              <a:defRPr sz="2000" kern="1200" baseline="0">
                <a:solidFill>
                  <a:schemeClr val="tx1"/>
                </a:solidFill>
                <a:latin typeface="tacoma" charset="0"/>
                <a:ea typeface="+mn-ea"/>
                <a:cs typeface="+mn-cs"/>
              </a:defRPr>
            </a:lvl2pPr>
            <a:lvl3pPr marL="914400" indent="0" algn="ctr" defTabSz="914400" rtl="0" eaLnBrk="1" latinLnBrk="0" hangingPunct="1">
              <a:lnSpc>
                <a:spcPct val="90000"/>
              </a:lnSpc>
              <a:spcBef>
                <a:spcPts val="500"/>
              </a:spcBef>
              <a:buFont typeface="Arial"/>
              <a:buNone/>
              <a:defRPr sz="1800" kern="1200" baseline="0">
                <a:solidFill>
                  <a:schemeClr val="tx1"/>
                </a:solidFill>
                <a:latin typeface="tacoma" charset="0"/>
                <a:ea typeface="+mn-ea"/>
                <a:cs typeface="+mn-cs"/>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4pPr>
            <a:lvl5pPr marL="1828800" indent="0" algn="ctr" defTabSz="914400" rtl="0" eaLnBrk="1" latinLnBrk="0" hangingPunct="1">
              <a:lnSpc>
                <a:spcPct val="90000"/>
              </a:lnSpc>
              <a:spcBef>
                <a:spcPts val="500"/>
              </a:spcBef>
              <a:buFont typeface="Arial"/>
              <a:buNone/>
              <a:defRPr sz="1600" kern="1200" baseline="0">
                <a:solidFill>
                  <a:schemeClr val="tx1"/>
                </a:solidFill>
                <a:latin typeface="tacoma" charset="0"/>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506" dirty="0" smtClean="0">
                <a:solidFill>
                  <a:prstClr val="white"/>
                </a:solidFill>
                <a:latin typeface="Work Sans" charset="0"/>
                <a:ea typeface="Work Sans" charset="0"/>
                <a:cs typeface="Work Sans" charset="0"/>
              </a:rPr>
              <a:t>University of Greenwich is a charity and company limited by guarantee, registered in England (reg. no. 986729).</a:t>
            </a:r>
            <a:br>
              <a:rPr lang="en-US" sz="506" dirty="0" smtClean="0">
                <a:solidFill>
                  <a:prstClr val="white"/>
                </a:solidFill>
                <a:latin typeface="Work Sans" charset="0"/>
                <a:ea typeface="Work Sans" charset="0"/>
                <a:cs typeface="Work Sans" charset="0"/>
              </a:rPr>
            </a:br>
            <a:r>
              <a:rPr lang="en-US" sz="506" dirty="0" smtClean="0">
                <a:solidFill>
                  <a:prstClr val="white"/>
                </a:solidFill>
                <a:latin typeface="Work Sans" charset="0"/>
                <a:ea typeface="Work Sans" charset="0"/>
                <a:cs typeface="Work Sans" charset="0"/>
              </a:rPr>
              <a:t>Registered office: Old Royal Naval college, Park Row, Greenwich, London SE10 9LS</a:t>
            </a:r>
            <a:endParaRPr lang="en-US" sz="506" dirty="0">
              <a:solidFill>
                <a:prstClr val="white"/>
              </a:solidFill>
              <a:latin typeface="Work Sans" charset="0"/>
              <a:ea typeface="Work Sans" charset="0"/>
              <a:cs typeface="Work Sans" charset="0"/>
            </a:endParaRPr>
          </a:p>
        </p:txBody>
      </p:sp>
      <p:pic>
        <p:nvPicPr>
          <p:cNvPr id="2" name="Picture 1"/>
          <p:cNvPicPr>
            <a:picLocks noChangeAspect="1"/>
          </p:cNvPicPr>
          <p:nvPr userDrawn="1"/>
        </p:nvPicPr>
        <p:blipFill>
          <a:blip r:embed="rId3"/>
          <a:stretch>
            <a:fillRect/>
          </a:stretch>
        </p:blipFill>
        <p:spPr>
          <a:xfrm>
            <a:off x="7123212" y="1273708"/>
            <a:ext cx="1120104" cy="1642820"/>
          </a:xfrm>
          <a:prstGeom prst="rect">
            <a:avLst/>
          </a:prstGeom>
        </p:spPr>
      </p:pic>
    </p:spTree>
    <p:extLst>
      <p:ext uri="{BB962C8B-B14F-4D97-AF65-F5344CB8AC3E}">
        <p14:creationId xmlns:p14="http://schemas.microsoft.com/office/powerpoint/2010/main" val="2598540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59B3F2-89F9-4F7F-926B-B189C5BE36F6}" type="datetimeFigureOut">
              <a:rPr lang="en-GB" smtClean="0"/>
              <a:t>24/02/2018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21337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59B3F2-89F9-4F7F-926B-B189C5BE36F6}" type="datetimeFigureOut">
              <a:rPr lang="en-GB" smtClean="0"/>
              <a:t>24/02/2018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39247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59B3F2-89F9-4F7F-926B-B189C5BE36F6}" type="datetimeFigureOut">
              <a:rPr lang="en-GB" smtClean="0"/>
              <a:t>24/02/2018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261402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59B3F2-89F9-4F7F-926B-B189C5BE36F6}" type="datetimeFigureOut">
              <a:rPr lang="en-GB" smtClean="0"/>
              <a:t>24/02/2018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94180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9B3F2-89F9-4F7F-926B-B189C5BE36F6}" type="datetimeFigureOut">
              <a:rPr lang="en-GB" smtClean="0"/>
              <a:t>24/02/2018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319809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3F2-89F9-4F7F-926B-B189C5BE36F6}" type="datetimeFigureOut">
              <a:rPr lang="en-GB" smtClean="0"/>
              <a:t>24/02/2018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31700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59B3F2-89F9-4F7F-926B-B189C5BE36F6}" type="datetimeFigureOut">
              <a:rPr lang="en-GB" smtClean="0"/>
              <a:t>24/02/2018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46788ED-B7E4-4E22-803D-C3FB68446A3E}" type="slidenum">
              <a:rPr lang="en-GB" smtClean="0"/>
              <a:t>‹#›</a:t>
            </a:fld>
            <a:endParaRPr lang="en-GB"/>
          </a:p>
        </p:txBody>
      </p:sp>
    </p:spTree>
    <p:extLst>
      <p:ext uri="{BB962C8B-B14F-4D97-AF65-F5344CB8AC3E}">
        <p14:creationId xmlns:p14="http://schemas.microsoft.com/office/powerpoint/2010/main" val="104759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9B3F2-89F9-4F7F-926B-B189C5BE36F6}" type="datetimeFigureOut">
              <a:rPr lang="en-GB" smtClean="0"/>
              <a:t>24/02/2018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88ED-B7E4-4E22-803D-C3FB68446A3E}" type="slidenum">
              <a:rPr lang="en-GB" smtClean="0"/>
              <a:t>‹#›</a:t>
            </a:fld>
            <a:endParaRPr lang="en-GB"/>
          </a:p>
        </p:txBody>
      </p:sp>
    </p:spTree>
    <p:extLst>
      <p:ext uri="{BB962C8B-B14F-4D97-AF65-F5344CB8AC3E}">
        <p14:creationId xmlns:p14="http://schemas.microsoft.com/office/powerpoint/2010/main" val="367940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08911F7F-FE6D-D943-8FCC-6B1B16CEE67E}" type="datetimeFigureOut">
              <a:rPr lang="en-US" smtClean="0">
                <a:solidFill>
                  <a:prstClr val="black">
                    <a:tint val="75000"/>
                  </a:prstClr>
                </a:solidFill>
              </a:rPr>
              <a:pPr/>
              <a:t>2/24/2018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255E4C5-EAE9-914A-8568-3235713BD8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085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defTabSz="514350" rtl="0" eaLnBrk="1" latinLnBrk="0" hangingPunct="1">
        <a:lnSpc>
          <a:spcPct val="90000"/>
        </a:lnSpc>
        <a:spcBef>
          <a:spcPct val="0"/>
        </a:spcBef>
        <a:buNone/>
        <a:defRPr sz="2138" b="1" i="0" kern="1200" baseline="0">
          <a:solidFill>
            <a:schemeClr val="tx1"/>
          </a:solidFill>
          <a:latin typeface="Antonio" charset="0"/>
          <a:ea typeface="Antonio" charset="0"/>
          <a:cs typeface="Antonio" charset="0"/>
        </a:defRPr>
      </a:lvl1pPr>
    </p:titleStyle>
    <p:bodyStyle>
      <a:lvl1pPr marL="128588" indent="-128588" algn="l" defTabSz="514350" rtl="0" eaLnBrk="1" latinLnBrk="0" hangingPunct="1">
        <a:lnSpc>
          <a:spcPct val="90000"/>
        </a:lnSpc>
        <a:spcBef>
          <a:spcPts val="563"/>
        </a:spcBef>
        <a:buFont typeface="Arial"/>
        <a:buChar char="•"/>
        <a:defRPr sz="1575" b="0" i="0" kern="1200" baseline="0">
          <a:solidFill>
            <a:srgbClr val="555555"/>
          </a:solidFill>
          <a:latin typeface="Work Sans" charset="0"/>
          <a:ea typeface="Work Sans" charset="0"/>
          <a:cs typeface="Work Sans" charset="0"/>
        </a:defRPr>
      </a:lvl1pPr>
      <a:lvl2pPr marL="385763" indent="-128588" algn="l" defTabSz="514350" rtl="0" eaLnBrk="1" latinLnBrk="0" hangingPunct="1">
        <a:lnSpc>
          <a:spcPct val="90000"/>
        </a:lnSpc>
        <a:spcBef>
          <a:spcPts val="281"/>
        </a:spcBef>
        <a:buFont typeface="Arial"/>
        <a:buChar char="•"/>
        <a:defRPr sz="1350" b="0" i="0" kern="1200" baseline="0">
          <a:solidFill>
            <a:srgbClr val="555555"/>
          </a:solidFill>
          <a:latin typeface="Work Sans" charset="0"/>
          <a:ea typeface="Work Sans" charset="0"/>
          <a:cs typeface="Work Sans" charset="0"/>
        </a:defRPr>
      </a:lvl2pPr>
      <a:lvl3pPr marL="642938" indent="-128588" algn="l" defTabSz="514350" rtl="0" eaLnBrk="1" latinLnBrk="0" hangingPunct="1">
        <a:lnSpc>
          <a:spcPct val="90000"/>
        </a:lnSpc>
        <a:spcBef>
          <a:spcPts val="281"/>
        </a:spcBef>
        <a:buFont typeface="Arial"/>
        <a:buChar char="•"/>
        <a:defRPr sz="1125" b="0" i="0" kern="1200" baseline="0">
          <a:solidFill>
            <a:srgbClr val="555555"/>
          </a:solidFill>
          <a:latin typeface="Work Sans" charset="0"/>
          <a:ea typeface="Work Sans" charset="0"/>
          <a:cs typeface="Work Sans" charset="0"/>
        </a:defRPr>
      </a:lvl3pPr>
      <a:lvl4pPr marL="900113"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4pPr>
      <a:lvl5pPr marL="1157288" indent="-128588" algn="l" defTabSz="514350" rtl="0" eaLnBrk="1" latinLnBrk="0" hangingPunct="1">
        <a:lnSpc>
          <a:spcPct val="90000"/>
        </a:lnSpc>
        <a:spcBef>
          <a:spcPts val="281"/>
        </a:spcBef>
        <a:buFont typeface="Arial"/>
        <a:buChar char="•"/>
        <a:defRPr sz="1013" b="0" i="0" kern="1200" baseline="0">
          <a:solidFill>
            <a:srgbClr val="555555"/>
          </a:solidFill>
          <a:latin typeface="Work Sans" charset="0"/>
          <a:ea typeface="Work Sans" charset="0"/>
          <a:cs typeface="Work Sans"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375" y="2402886"/>
            <a:ext cx="4208871" cy="1026114"/>
          </a:xfrm>
        </p:spPr>
        <p:txBody>
          <a:bodyPr>
            <a:noAutofit/>
          </a:bodyPr>
          <a:lstStyle/>
          <a:p>
            <a:r>
              <a:rPr lang="en-GB" sz="2400" dirty="0">
                <a:latin typeface="Arial" panose="020B0604020202020204" pitchFamily="34" charset="0"/>
                <a:cs typeface="Arial" panose="020B0604020202020204" pitchFamily="34" charset="0"/>
              </a:rPr>
              <a:t>BUSI1630</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Cross-Cultural Management and Diversity Management</a:t>
            </a:r>
          </a:p>
        </p:txBody>
      </p:sp>
      <p:sp>
        <p:nvSpPr>
          <p:cNvPr id="3" name="Content Placeholder 2"/>
          <p:cNvSpPr>
            <a:spLocks noGrp="1"/>
          </p:cNvSpPr>
          <p:nvPr>
            <p:ph idx="1"/>
          </p:nvPr>
        </p:nvSpPr>
        <p:spPr>
          <a:xfrm>
            <a:off x="2577376" y="3807042"/>
            <a:ext cx="5005061" cy="1561034"/>
          </a:xfrm>
        </p:spPr>
        <p:txBody>
          <a:bodyPr>
            <a:normAutofit/>
          </a:bodyPr>
          <a:lstStyle/>
          <a:p>
            <a:r>
              <a:rPr lang="en-GB" dirty="0">
                <a:latin typeface="Arial" panose="020B0604020202020204" pitchFamily="34" charset="0"/>
                <a:cs typeface="Arial" panose="020B0604020202020204" pitchFamily="34" charset="0"/>
              </a:rPr>
              <a:t>Lecture </a:t>
            </a:r>
            <a:r>
              <a:rPr lang="en-GB" dirty="0" smtClean="0">
                <a:latin typeface="Arial" panose="020B0604020202020204" pitchFamily="34" charset="0"/>
                <a:cs typeface="Arial" panose="020B0604020202020204" pitchFamily="34" charset="0"/>
              </a:rPr>
              <a:t>21</a:t>
            </a:r>
          </a:p>
          <a:p>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sz="1350" b="1" dirty="0" smtClean="0">
                <a:solidFill>
                  <a:schemeClr val="tx1"/>
                </a:solidFill>
              </a:rPr>
              <a:t>Managing Religion or Belief in </a:t>
            </a:r>
            <a:r>
              <a:rPr lang="en-GB" sz="1350" b="1" dirty="0">
                <a:solidFill>
                  <a:schemeClr val="tx1"/>
                </a:solidFill>
              </a:rPr>
              <a:t>the </a:t>
            </a:r>
            <a:r>
              <a:rPr lang="en-GB" sz="1350" b="1" dirty="0" smtClean="0">
                <a:solidFill>
                  <a:schemeClr val="tx1"/>
                </a:solidFill>
              </a:rPr>
              <a:t>Workplace</a:t>
            </a:r>
          </a:p>
          <a:p>
            <a:endParaRPr lang="en-GB" sz="135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27026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Intersectionality</a:t>
            </a:r>
            <a:endParaRPr lang="en-GB" dirty="0"/>
          </a:p>
        </p:txBody>
      </p:sp>
      <p:sp>
        <p:nvSpPr>
          <p:cNvPr id="3" name="Content Placeholder 2"/>
          <p:cNvSpPr>
            <a:spLocks noGrp="1"/>
          </p:cNvSpPr>
          <p:nvPr>
            <p:ph idx="1"/>
          </p:nvPr>
        </p:nvSpPr>
        <p:spPr>
          <a:xfrm>
            <a:off x="457200" y="1756382"/>
            <a:ext cx="8229600" cy="4209331"/>
          </a:xfrm>
        </p:spPr>
        <p:txBody>
          <a:bodyPr/>
          <a:lstStyle/>
          <a:p>
            <a:r>
              <a:rPr lang="en-GB" dirty="0"/>
              <a:t>I</a:t>
            </a:r>
            <a:r>
              <a:rPr lang="en-GB" dirty="0" smtClean="0"/>
              <a:t>nteraction between freedom of religion, other equality strands, and freedom of expression.</a:t>
            </a:r>
          </a:p>
          <a:p>
            <a:pPr lvl="1"/>
            <a:r>
              <a:rPr lang="en-GB" dirty="0" smtClean="0"/>
              <a:t>Religion and gender</a:t>
            </a:r>
          </a:p>
          <a:p>
            <a:pPr lvl="1"/>
            <a:r>
              <a:rPr lang="en-GB" dirty="0" smtClean="0"/>
              <a:t>Religion and ethnicity</a:t>
            </a:r>
          </a:p>
          <a:p>
            <a:pPr lvl="1"/>
            <a:r>
              <a:rPr lang="en-GB" dirty="0" smtClean="0"/>
              <a:t>Sexual orientation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4219123"/>
            <a:ext cx="4355976" cy="2450237"/>
          </a:xfrm>
          <a:prstGeom prst="rect">
            <a:avLst/>
          </a:prstGeom>
        </p:spPr>
      </p:pic>
    </p:spTree>
    <p:extLst>
      <p:ext uri="{BB962C8B-B14F-4D97-AF65-F5344CB8AC3E}">
        <p14:creationId xmlns:p14="http://schemas.microsoft.com/office/powerpoint/2010/main" val="93451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Managing </a:t>
            </a:r>
            <a:r>
              <a:rPr lang="en-GB" dirty="0"/>
              <a:t>religious diversity in the workplace</a:t>
            </a:r>
          </a:p>
        </p:txBody>
      </p:sp>
      <p:sp>
        <p:nvSpPr>
          <p:cNvPr id="3" name="Content Placeholder 2"/>
          <p:cNvSpPr>
            <a:spLocks noGrp="1"/>
          </p:cNvSpPr>
          <p:nvPr>
            <p:ph idx="1"/>
          </p:nvPr>
        </p:nvSpPr>
        <p:spPr>
          <a:xfrm>
            <a:off x="738083" y="2132856"/>
            <a:ext cx="7667834" cy="3240360"/>
          </a:xfrm>
        </p:spPr>
        <p:txBody>
          <a:bodyPr>
            <a:normAutofit/>
          </a:bodyPr>
          <a:lstStyle/>
          <a:p>
            <a:pPr marL="514350" indent="-514350">
              <a:buFont typeface="+mj-lt"/>
              <a:buAutoNum type="arabicPeriod"/>
            </a:pPr>
            <a:r>
              <a:rPr lang="en-GB" sz="2800" dirty="0" smtClean="0"/>
              <a:t>Direct discrimination and occupational requirement.</a:t>
            </a:r>
          </a:p>
          <a:p>
            <a:pPr marL="514350" indent="-514350">
              <a:buFont typeface="+mj-lt"/>
              <a:buAutoNum type="arabicPeriod"/>
            </a:pPr>
            <a:r>
              <a:rPr lang="en-GB" sz="2800" dirty="0" smtClean="0"/>
              <a:t>Indirect discrimination and reasonable accommodation.</a:t>
            </a:r>
          </a:p>
          <a:p>
            <a:pPr marL="514350" indent="-514350">
              <a:buFont typeface="+mj-lt"/>
              <a:buAutoNum type="arabicPeriod"/>
            </a:pPr>
            <a:r>
              <a:rPr lang="en-GB" sz="2800" dirty="0"/>
              <a:t>Fostering harmonious and respectful working </a:t>
            </a:r>
            <a:r>
              <a:rPr lang="en-GB" sz="2800" dirty="0" smtClean="0"/>
              <a:t>relations.</a:t>
            </a:r>
            <a:endParaRPr lang="en-GB" sz="2800" dirty="0"/>
          </a:p>
        </p:txBody>
      </p:sp>
    </p:spTree>
    <p:extLst>
      <p:ext uri="{BB962C8B-B14F-4D97-AF65-F5344CB8AC3E}">
        <p14:creationId xmlns:p14="http://schemas.microsoft.com/office/powerpoint/2010/main" val="208965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143000"/>
          </a:xfrm>
        </p:spPr>
        <p:txBody>
          <a:bodyPr>
            <a:normAutofit fontScale="90000"/>
          </a:bodyPr>
          <a:lstStyle/>
          <a:p>
            <a:r>
              <a:rPr lang="en-GB" b="1" dirty="0"/>
              <a:t>Religious Diversity: A Comparative Approach</a:t>
            </a:r>
            <a:r>
              <a:rPr lang="tr-TR" dirty="0"/>
              <a:t/>
            </a:r>
            <a:br>
              <a:rPr lang="tr-TR" dirty="0"/>
            </a:b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236445903"/>
              </p:ext>
            </p:extLst>
          </p:nvPr>
        </p:nvGraphicFramePr>
        <p:xfrm>
          <a:off x="179512" y="1556792"/>
          <a:ext cx="8496945" cy="5124187"/>
        </p:xfrm>
        <a:graphic>
          <a:graphicData uri="http://schemas.openxmlformats.org/drawingml/2006/table">
            <a:tbl>
              <a:tblPr firstRow="1" firstCol="1"/>
              <a:tblGrid>
                <a:gridCol w="908462"/>
                <a:gridCol w="1094041"/>
                <a:gridCol w="3398097"/>
                <a:gridCol w="1224137"/>
                <a:gridCol w="1872208"/>
              </a:tblGrid>
              <a:tr h="409005">
                <a:tc>
                  <a:txBody>
                    <a:bodyPr/>
                    <a:lstStyle/>
                    <a:p>
                      <a:pPr>
                        <a:lnSpc>
                          <a:spcPct val="115000"/>
                        </a:lnSpc>
                        <a:spcAft>
                          <a:spcPts val="0"/>
                        </a:spcAft>
                      </a:pPr>
                      <a:r>
                        <a:rPr lang="en-GB" sz="1200" b="1" dirty="0">
                          <a:solidFill>
                            <a:srgbClr val="000000"/>
                          </a:solidFill>
                          <a:effectLst/>
                          <a:latin typeface="Times New Roman"/>
                          <a:ea typeface="Calibri"/>
                          <a:cs typeface="Times New Roman"/>
                        </a:rPr>
                        <a:t> </a:t>
                      </a:r>
                      <a:endParaRPr lang="tr-TR" sz="12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solidFill>
                            <a:srgbClr val="000000"/>
                          </a:solidFill>
                          <a:effectLst/>
                          <a:latin typeface="Times New Roman"/>
                          <a:ea typeface="Calibri"/>
                          <a:cs typeface="Times New Roman"/>
                        </a:rPr>
                        <a:t>Legislation</a:t>
                      </a:r>
                      <a:endParaRPr lang="tr-TR" sz="120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solidFill>
                            <a:srgbClr val="000000"/>
                          </a:solidFill>
                          <a:effectLst/>
                          <a:latin typeface="Times New Roman"/>
                          <a:ea typeface="Calibri"/>
                          <a:cs typeface="Times New Roman"/>
                        </a:rPr>
                        <a:t>Discrimination against Religion</a:t>
                      </a:r>
                      <a:endParaRPr lang="tr-TR" sz="120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solidFill>
                            <a:srgbClr val="000000"/>
                          </a:solidFill>
                          <a:effectLst/>
                          <a:latin typeface="Times New Roman"/>
                          <a:ea typeface="Calibri"/>
                          <a:cs typeface="Times New Roman"/>
                        </a:rPr>
                        <a:t>Structure of State</a:t>
                      </a:r>
                      <a:endParaRPr lang="tr-TR" sz="120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solidFill>
                            <a:srgbClr val="000000"/>
                          </a:solidFill>
                          <a:effectLst/>
                          <a:latin typeface="Times New Roman"/>
                          <a:ea typeface="Calibri"/>
                          <a:cs typeface="Times New Roman"/>
                        </a:rPr>
                        <a:t>Tendency of Freedom about religion</a:t>
                      </a:r>
                      <a:endParaRPr lang="tr-TR" sz="12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7016">
                <a:tc>
                  <a:txBody>
                    <a:bodyPr/>
                    <a:lstStyle/>
                    <a:p>
                      <a:pPr>
                        <a:lnSpc>
                          <a:spcPct val="115000"/>
                        </a:lnSpc>
                        <a:spcAft>
                          <a:spcPts val="0"/>
                        </a:spcAft>
                      </a:pPr>
                      <a:r>
                        <a:rPr lang="en-GB" sz="1400" b="1"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p>
                      <a:pPr>
                        <a:lnSpc>
                          <a:spcPct val="115000"/>
                        </a:lnSpc>
                        <a:spcAft>
                          <a:spcPts val="0"/>
                        </a:spcAft>
                      </a:pPr>
                      <a:r>
                        <a:rPr lang="en-GB" sz="1400" b="1" dirty="0">
                          <a:solidFill>
                            <a:srgbClr val="000000"/>
                          </a:solidFill>
                          <a:effectLst/>
                          <a:latin typeface="Times New Roman"/>
                          <a:ea typeface="Calibri"/>
                          <a:cs typeface="Times New Roman"/>
                        </a:rPr>
                        <a:t>UK</a:t>
                      </a:r>
                      <a:endParaRPr lang="tr-TR" sz="14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400"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p>
                      <a:pPr>
                        <a:lnSpc>
                          <a:spcPct val="115000"/>
                        </a:lnSpc>
                        <a:spcAft>
                          <a:spcPts val="0"/>
                        </a:spcAft>
                      </a:pPr>
                      <a:r>
                        <a:rPr lang="en-GB" sz="1400" dirty="0">
                          <a:solidFill>
                            <a:srgbClr val="000000"/>
                          </a:solidFill>
                          <a:effectLst/>
                          <a:latin typeface="Times New Roman"/>
                          <a:ea typeface="Calibri"/>
                          <a:cs typeface="Times New Roman"/>
                        </a:rPr>
                        <a:t>European Union Legislation </a:t>
                      </a:r>
                      <a:endParaRPr lang="tr-TR" sz="14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400"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p>
                      <a:pPr>
                        <a:lnSpc>
                          <a:spcPct val="115000"/>
                        </a:lnSpc>
                        <a:spcAft>
                          <a:spcPts val="0"/>
                        </a:spcAft>
                      </a:pPr>
                      <a:r>
                        <a:rPr lang="en-GB" sz="1400" dirty="0">
                          <a:solidFill>
                            <a:srgbClr val="000000"/>
                          </a:solidFill>
                          <a:effectLst/>
                          <a:latin typeface="Times New Roman"/>
                          <a:ea typeface="Calibri"/>
                          <a:cs typeface="Times New Roman"/>
                        </a:rPr>
                        <a:t>Private sector oriented discrimination can be seen. Therefore, private sector has mostly equality and diversity policy.</a:t>
                      </a:r>
                      <a:endParaRPr lang="tr-TR" sz="14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400"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p>
                      <a:pPr>
                        <a:lnSpc>
                          <a:spcPct val="115000"/>
                        </a:lnSpc>
                        <a:spcAft>
                          <a:spcPts val="0"/>
                        </a:spcAft>
                      </a:pPr>
                      <a:r>
                        <a:rPr lang="en-GB" sz="1400" dirty="0">
                          <a:solidFill>
                            <a:srgbClr val="000000"/>
                          </a:solidFill>
                          <a:effectLst/>
                          <a:latin typeface="Times New Roman"/>
                          <a:ea typeface="Calibri"/>
                          <a:cs typeface="Times New Roman"/>
                        </a:rPr>
                        <a:t>Non- Secular</a:t>
                      </a:r>
                      <a:endParaRPr lang="tr-TR" sz="14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GB" sz="1400" b="1" i="1" u="none" strike="noStrike"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p>
                      <a:pPr>
                        <a:lnSpc>
                          <a:spcPct val="115000"/>
                        </a:lnSpc>
                        <a:spcAft>
                          <a:spcPts val="0"/>
                        </a:spcAft>
                      </a:pPr>
                      <a:r>
                        <a:rPr lang="en-GB" sz="1400" dirty="0">
                          <a:solidFill>
                            <a:srgbClr val="000000"/>
                          </a:solidFill>
                          <a:effectLst/>
                          <a:latin typeface="Times New Roman"/>
                          <a:ea typeface="Calibri"/>
                          <a:cs typeface="Times New Roman"/>
                        </a:rPr>
                        <a:t>Non- secular liberal  </a:t>
                      </a:r>
                      <a:endParaRPr lang="tr-TR" sz="1400" dirty="0">
                        <a:solidFill>
                          <a:srgbClr val="000000"/>
                        </a:solidFill>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476547">
                <a:tc>
                  <a:txBody>
                    <a:bodyPr/>
                    <a:lstStyle/>
                    <a:p>
                      <a:pPr>
                        <a:lnSpc>
                          <a:spcPct val="115000"/>
                        </a:lnSpc>
                        <a:spcAft>
                          <a:spcPts val="0"/>
                        </a:spcAft>
                      </a:pPr>
                      <a:endParaRPr lang="tr-TR" sz="1400" dirty="0">
                        <a:solidFill>
                          <a:srgbClr val="000000"/>
                        </a:solidFill>
                        <a:effectLst/>
                        <a:latin typeface="Calibri"/>
                        <a:ea typeface="Calibri"/>
                        <a:cs typeface="Times New Roman"/>
                      </a:endParaRPr>
                    </a:p>
                    <a:p>
                      <a:pPr>
                        <a:lnSpc>
                          <a:spcPct val="115000"/>
                        </a:lnSpc>
                        <a:spcAft>
                          <a:spcPts val="0"/>
                        </a:spcAft>
                      </a:pPr>
                      <a:r>
                        <a:rPr lang="en-GB" sz="1400" b="1"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p>
                      <a:pPr>
                        <a:lnSpc>
                          <a:spcPct val="115000"/>
                        </a:lnSpc>
                        <a:spcAft>
                          <a:spcPts val="0"/>
                        </a:spcAft>
                      </a:pPr>
                      <a:r>
                        <a:rPr lang="en-GB" sz="1400" b="1" dirty="0">
                          <a:solidFill>
                            <a:srgbClr val="000000"/>
                          </a:solidFill>
                          <a:effectLst/>
                          <a:latin typeface="Times New Roman"/>
                          <a:ea typeface="Calibri"/>
                          <a:cs typeface="Times New Roman"/>
                        </a:rPr>
                        <a:t>TURKEY</a:t>
                      </a:r>
                      <a:endParaRPr lang="tr-TR" sz="14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tr-TR" sz="1400" dirty="0">
                        <a:solidFill>
                          <a:srgbClr val="000000"/>
                        </a:solidFill>
                        <a:effectLst/>
                        <a:latin typeface="Calibri"/>
                        <a:ea typeface="Calibri"/>
                        <a:cs typeface="Times New Roman"/>
                      </a:endParaRPr>
                    </a:p>
                    <a:p>
                      <a:pPr>
                        <a:lnSpc>
                          <a:spcPct val="115000"/>
                        </a:lnSpc>
                        <a:spcAft>
                          <a:spcPts val="0"/>
                        </a:spcAft>
                      </a:pPr>
                      <a:endParaRPr lang="tr-TR" sz="1400" dirty="0">
                        <a:solidFill>
                          <a:srgbClr val="000000"/>
                        </a:solidFill>
                        <a:effectLst/>
                        <a:latin typeface="Calibri"/>
                        <a:ea typeface="Calibri"/>
                        <a:cs typeface="Times New Roman"/>
                      </a:endParaRPr>
                    </a:p>
                    <a:p>
                      <a:pPr>
                        <a:lnSpc>
                          <a:spcPct val="115000"/>
                        </a:lnSpc>
                        <a:spcAft>
                          <a:spcPts val="0"/>
                        </a:spcAft>
                      </a:pPr>
                      <a:r>
                        <a:rPr lang="en-GB" sz="1400" dirty="0">
                          <a:solidFill>
                            <a:srgbClr val="000000"/>
                          </a:solidFill>
                          <a:effectLst/>
                          <a:latin typeface="Times New Roman"/>
                          <a:ea typeface="Calibri"/>
                          <a:cs typeface="Times New Roman"/>
                        </a:rPr>
                        <a:t>Constitution and International Agreements (European Court of Human Rights)</a:t>
                      </a:r>
                      <a:endParaRPr lang="tr-TR" sz="14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400" dirty="0">
                        <a:solidFill>
                          <a:srgbClr val="000000"/>
                        </a:solidFill>
                        <a:effectLst/>
                        <a:latin typeface="Calibri"/>
                        <a:ea typeface="Calibri"/>
                        <a:cs typeface="Times New Roman"/>
                      </a:endParaRPr>
                    </a:p>
                    <a:p>
                      <a:pPr algn="just">
                        <a:lnSpc>
                          <a:spcPct val="115000"/>
                        </a:lnSpc>
                        <a:spcAft>
                          <a:spcPts val="0"/>
                        </a:spcAft>
                      </a:pPr>
                      <a:endParaRPr lang="tr-TR" sz="1400" dirty="0">
                        <a:solidFill>
                          <a:srgbClr val="000000"/>
                        </a:solidFill>
                        <a:effectLst/>
                        <a:latin typeface="Calibri"/>
                        <a:ea typeface="Calibri"/>
                        <a:cs typeface="Times New Roman"/>
                      </a:endParaRPr>
                    </a:p>
                    <a:p>
                      <a:pPr algn="just">
                        <a:lnSpc>
                          <a:spcPct val="115000"/>
                        </a:lnSpc>
                        <a:spcAft>
                          <a:spcPts val="0"/>
                        </a:spcAft>
                      </a:pPr>
                      <a:r>
                        <a:rPr lang="en-GB" sz="1400" dirty="0">
                          <a:solidFill>
                            <a:srgbClr val="000000"/>
                          </a:solidFill>
                          <a:effectLst/>
                          <a:latin typeface="Times New Roman"/>
                          <a:ea typeface="Calibri"/>
                          <a:cs typeface="Times New Roman"/>
                        </a:rPr>
                        <a:t>Mostly, public sector oriented discrimination can be seen. Labour law mentions about freedom with regard to constitution, but there is no implementation for religion discrimination in private sector, because employers can create some other reasons to fire an employee or not to accept him/her for the job. However, some companies have diversity policies under the human resources department, but not professional like UK companies.</a:t>
                      </a:r>
                      <a:endParaRPr lang="tr-TR" sz="14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p>
                      <a:pPr>
                        <a:lnSpc>
                          <a:spcPct val="115000"/>
                        </a:lnSpc>
                        <a:spcAft>
                          <a:spcPts val="0"/>
                        </a:spcAft>
                      </a:pPr>
                      <a:endParaRPr lang="tr-TR" sz="1400" dirty="0">
                        <a:solidFill>
                          <a:srgbClr val="000000"/>
                        </a:solidFill>
                        <a:effectLst/>
                        <a:latin typeface="Calibri"/>
                        <a:ea typeface="Calibri"/>
                        <a:cs typeface="Times New Roman"/>
                      </a:endParaRPr>
                    </a:p>
                    <a:p>
                      <a:pPr>
                        <a:lnSpc>
                          <a:spcPct val="115000"/>
                        </a:lnSpc>
                        <a:spcAft>
                          <a:spcPts val="0"/>
                        </a:spcAft>
                      </a:pPr>
                      <a:r>
                        <a:rPr lang="en-GB" sz="1400" dirty="0">
                          <a:solidFill>
                            <a:srgbClr val="000000"/>
                          </a:solidFill>
                          <a:effectLst/>
                          <a:latin typeface="Times New Roman"/>
                          <a:ea typeface="Calibri"/>
                          <a:cs typeface="Times New Roman"/>
                        </a:rPr>
                        <a:t>Secular</a:t>
                      </a:r>
                      <a:endParaRPr lang="tr-TR" sz="14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u="none" strike="noStrike"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p>
                      <a:pPr>
                        <a:lnSpc>
                          <a:spcPct val="115000"/>
                        </a:lnSpc>
                        <a:spcAft>
                          <a:spcPts val="0"/>
                        </a:spcAft>
                      </a:pPr>
                      <a:endParaRPr lang="tr-TR" sz="1400" dirty="0">
                        <a:solidFill>
                          <a:srgbClr val="000000"/>
                        </a:solidFill>
                        <a:effectLst/>
                        <a:latin typeface="Calibri"/>
                        <a:ea typeface="Calibri"/>
                        <a:cs typeface="Times New Roman"/>
                      </a:endParaRPr>
                    </a:p>
                    <a:p>
                      <a:pPr>
                        <a:lnSpc>
                          <a:spcPct val="115000"/>
                        </a:lnSpc>
                        <a:spcAft>
                          <a:spcPts val="0"/>
                        </a:spcAft>
                      </a:pPr>
                      <a:r>
                        <a:rPr lang="en-GB" sz="1400" dirty="0">
                          <a:solidFill>
                            <a:srgbClr val="000000"/>
                          </a:solidFill>
                          <a:effectLst/>
                          <a:latin typeface="Times New Roman"/>
                          <a:ea typeface="Calibri"/>
                          <a:cs typeface="Times New Roman"/>
                        </a:rPr>
                        <a:t>Secular conservative  </a:t>
                      </a:r>
                      <a:endParaRPr lang="tr-TR" sz="1400" dirty="0">
                        <a:solidFill>
                          <a:srgbClr val="000000"/>
                        </a:solidFill>
                        <a:effectLst/>
                        <a:latin typeface="Calibri"/>
                        <a:ea typeface="Calibri"/>
                        <a:cs typeface="Times New Roman"/>
                      </a:endParaRPr>
                    </a:p>
                    <a:p>
                      <a:pPr>
                        <a:lnSpc>
                          <a:spcPct val="115000"/>
                        </a:lnSpc>
                        <a:spcAft>
                          <a:spcPts val="0"/>
                        </a:spcAft>
                      </a:pPr>
                      <a:r>
                        <a:rPr lang="en-GB" sz="1400" dirty="0">
                          <a:solidFill>
                            <a:srgbClr val="000000"/>
                          </a:solidFill>
                          <a:effectLst/>
                          <a:latin typeface="Times New Roman"/>
                          <a:ea typeface="Calibri"/>
                          <a:cs typeface="Times New Roman"/>
                        </a:rPr>
                        <a:t> </a:t>
                      </a:r>
                      <a:endParaRPr lang="tr-TR" sz="1400" dirty="0">
                        <a:solidFill>
                          <a:srgbClr val="000000"/>
                        </a:solidFill>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9829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Recommendations</a:t>
            </a:r>
            <a:endParaRPr lang="tr-TR" dirty="0"/>
          </a:p>
        </p:txBody>
      </p:sp>
      <p:sp>
        <p:nvSpPr>
          <p:cNvPr id="3" name="İçerik Yer Tutucusu 2"/>
          <p:cNvSpPr>
            <a:spLocks noGrp="1"/>
          </p:cNvSpPr>
          <p:nvPr>
            <p:ph idx="1"/>
          </p:nvPr>
        </p:nvSpPr>
        <p:spPr/>
        <p:txBody>
          <a:bodyPr>
            <a:normAutofit fontScale="62500" lnSpcReduction="20000"/>
          </a:bodyPr>
          <a:lstStyle/>
          <a:p>
            <a:pPr marL="0" indent="0">
              <a:buNone/>
            </a:pPr>
            <a:r>
              <a:rPr lang="tr-TR" dirty="0"/>
              <a:t>I</a:t>
            </a:r>
            <a:r>
              <a:rPr lang="en-GB" dirty="0" smtClean="0"/>
              <a:t>n </a:t>
            </a:r>
            <a:r>
              <a:rPr lang="en-GB" dirty="0"/>
              <a:t>order to get a good system to prevent religious </a:t>
            </a:r>
            <a:r>
              <a:rPr lang="en-GB" dirty="0" smtClean="0"/>
              <a:t>discrimination</a:t>
            </a:r>
            <a:r>
              <a:rPr lang="tr-TR" dirty="0" smtClean="0"/>
              <a:t>:</a:t>
            </a:r>
          </a:p>
          <a:p>
            <a:pPr marL="0" indent="0">
              <a:buNone/>
            </a:pPr>
            <a:endParaRPr lang="tr-TR" dirty="0" smtClean="0"/>
          </a:p>
          <a:p>
            <a:pPr marL="514350" indent="-514350" algn="just">
              <a:lnSpc>
                <a:spcPct val="120000"/>
              </a:lnSpc>
              <a:buFont typeface="+mj-lt"/>
              <a:buAutoNum type="arabicPeriod"/>
            </a:pPr>
            <a:r>
              <a:rPr lang="tr-TR" dirty="0" smtClean="0"/>
              <a:t>L</a:t>
            </a:r>
            <a:r>
              <a:rPr lang="en-GB" dirty="0" err="1" smtClean="0"/>
              <a:t>egislations</a:t>
            </a:r>
            <a:r>
              <a:rPr lang="en-GB" dirty="0" smtClean="0"/>
              <a:t> </a:t>
            </a:r>
            <a:r>
              <a:rPr lang="en-GB" dirty="0"/>
              <a:t>related to discrimination and control of implementation of these legislations must be considered. </a:t>
            </a:r>
            <a:endParaRPr lang="tr-TR" dirty="0" smtClean="0"/>
          </a:p>
          <a:p>
            <a:pPr marL="514350" indent="-514350" algn="just">
              <a:lnSpc>
                <a:spcPct val="120000"/>
              </a:lnSpc>
              <a:buFont typeface="+mj-lt"/>
              <a:buAutoNum type="arabicPeriod"/>
            </a:pPr>
            <a:r>
              <a:rPr lang="en-GB" dirty="0" smtClean="0"/>
              <a:t>Organizations </a:t>
            </a:r>
            <a:r>
              <a:rPr lang="en-GB" dirty="0"/>
              <a:t>must clearly indicate their diversity policies to public. There must be strict legal punishment to organizations which make discrimination against religious. </a:t>
            </a:r>
            <a:endParaRPr lang="tr-TR" dirty="0" smtClean="0"/>
          </a:p>
          <a:p>
            <a:pPr marL="514350" indent="-514350" algn="just">
              <a:lnSpc>
                <a:spcPct val="120000"/>
              </a:lnSpc>
              <a:buFont typeface="+mj-lt"/>
              <a:buAutoNum type="arabicPeriod"/>
            </a:pPr>
            <a:r>
              <a:rPr lang="en-GB" dirty="0" smtClean="0"/>
              <a:t>Education </a:t>
            </a:r>
            <a:r>
              <a:rPr lang="en-GB" dirty="0"/>
              <a:t>systems of state and discourses of politicians must be unitary rather than discriminatory. </a:t>
            </a:r>
            <a:endParaRPr lang="tr-TR" dirty="0" smtClean="0"/>
          </a:p>
          <a:p>
            <a:pPr marL="514350" indent="-514350" algn="just">
              <a:lnSpc>
                <a:spcPct val="120000"/>
              </a:lnSpc>
              <a:buFont typeface="+mj-lt"/>
              <a:buAutoNum type="arabicPeriod"/>
            </a:pPr>
            <a:r>
              <a:rPr lang="en-GB" dirty="0" smtClean="0"/>
              <a:t>A </a:t>
            </a:r>
            <a:r>
              <a:rPr lang="en-GB" dirty="0"/>
              <a:t>ranking system must be developed to indicate mostly diverse organizations and this should be a source of good advertisement in the public. </a:t>
            </a:r>
            <a:endParaRPr lang="tr-TR" dirty="0" smtClean="0"/>
          </a:p>
          <a:p>
            <a:pPr marL="514350" indent="-514350" algn="just">
              <a:lnSpc>
                <a:spcPct val="120000"/>
              </a:lnSpc>
              <a:buFont typeface="+mj-lt"/>
              <a:buAutoNum type="arabicPeriod"/>
            </a:pPr>
            <a:r>
              <a:rPr lang="en-GB" dirty="0" smtClean="0"/>
              <a:t>Media </a:t>
            </a:r>
            <a:r>
              <a:rPr lang="en-GB" dirty="0"/>
              <a:t>and Parties must consider diversity as a policy of organizations.</a:t>
            </a:r>
            <a:endParaRPr lang="tr-TR" dirty="0"/>
          </a:p>
        </p:txBody>
      </p:sp>
    </p:spTree>
    <p:extLst>
      <p:ext uri="{BB962C8B-B14F-4D97-AF65-F5344CB8AC3E}">
        <p14:creationId xmlns:p14="http://schemas.microsoft.com/office/powerpoint/2010/main" val="179720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64704"/>
            <a:ext cx="6912768" cy="5184576"/>
          </a:xfrm>
          <a:prstGeom prst="rect">
            <a:avLst/>
          </a:prstGeom>
        </p:spPr>
      </p:pic>
    </p:spTree>
    <p:extLst>
      <p:ext uri="{BB962C8B-B14F-4D97-AF65-F5344CB8AC3E}">
        <p14:creationId xmlns:p14="http://schemas.microsoft.com/office/powerpoint/2010/main" val="3671245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a:bodyPr>
          <a:lstStyle/>
          <a:p>
            <a:r>
              <a:rPr lang="en-GB" sz="1800" dirty="0" err="1"/>
              <a:t>Kumra</a:t>
            </a:r>
            <a:r>
              <a:rPr lang="en-GB" sz="1800" dirty="0"/>
              <a:t>, S; </a:t>
            </a:r>
            <a:r>
              <a:rPr lang="en-GB" sz="1800" dirty="0" err="1"/>
              <a:t>Manfredi</a:t>
            </a:r>
            <a:r>
              <a:rPr lang="en-GB" sz="1800" dirty="0"/>
              <a:t>, S and Vickers, L. 2012 Managing Equality and Diversity. OUP. (Chapter </a:t>
            </a:r>
            <a:r>
              <a:rPr lang="en-GB" sz="1800" dirty="0" smtClean="0"/>
              <a:t>10</a:t>
            </a:r>
            <a:r>
              <a:rPr lang="en-GB" sz="1800" dirty="0" smtClean="0"/>
              <a:t>)</a:t>
            </a:r>
          </a:p>
          <a:p>
            <a:r>
              <a:rPr lang="en-GB" sz="1800" dirty="0"/>
              <a:t>Equality and Human Rights Commission (2016) Religion or belief: is the law working?</a:t>
            </a:r>
            <a:endParaRPr lang="en-GB" sz="1800" dirty="0"/>
          </a:p>
        </p:txBody>
      </p:sp>
    </p:spTree>
    <p:extLst>
      <p:ext uri="{BB962C8B-B14F-4D97-AF65-F5344CB8AC3E}">
        <p14:creationId xmlns:p14="http://schemas.microsoft.com/office/powerpoint/2010/main" val="95039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Lecture Outline</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Examine evidence of discrimination on grounds of religious affiliation in the labour market.</a:t>
            </a:r>
          </a:p>
          <a:p>
            <a:r>
              <a:rPr lang="en-GB" dirty="0" smtClean="0"/>
              <a:t>Identify the main features of the EU and UK legislation to protect religion or belief in the workplace.</a:t>
            </a:r>
          </a:p>
          <a:p>
            <a:r>
              <a:rPr lang="en-GB" dirty="0" smtClean="0"/>
              <a:t>Explain </a:t>
            </a:r>
            <a:r>
              <a:rPr lang="en-GB" dirty="0" smtClean="0"/>
              <a:t>principled and </a:t>
            </a:r>
            <a:r>
              <a:rPr lang="en-GB" dirty="0" smtClean="0"/>
              <a:t>pragmatic reasons that justify </a:t>
            </a:r>
            <a:r>
              <a:rPr lang="en-GB" dirty="0" smtClean="0"/>
              <a:t>protection </a:t>
            </a:r>
            <a:r>
              <a:rPr lang="en-GB" dirty="0" smtClean="0"/>
              <a:t>of religious freedom in the workplace. </a:t>
            </a:r>
          </a:p>
          <a:p>
            <a:r>
              <a:rPr lang="en-GB" dirty="0" smtClean="0"/>
              <a:t>Understand the implications for managing religious diversity in the workplace. </a:t>
            </a:r>
            <a:endParaRPr lang="tr-TR" dirty="0"/>
          </a:p>
          <a:p>
            <a:r>
              <a:rPr lang="en-GB" dirty="0"/>
              <a:t>Religious Diversity: A Comparative Approach</a:t>
            </a:r>
            <a:endParaRPr lang="tr-TR" dirty="0"/>
          </a:p>
          <a:p>
            <a:endParaRPr lang="en-GB" dirty="0"/>
          </a:p>
        </p:txBody>
      </p:sp>
    </p:spTree>
    <p:extLst>
      <p:ext uri="{BB962C8B-B14F-4D97-AF65-F5344CB8AC3E}">
        <p14:creationId xmlns:p14="http://schemas.microsoft.com/office/powerpoint/2010/main" val="3644292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GB" b="1" dirty="0"/>
              <a:t>Religion, </a:t>
            </a:r>
            <a:r>
              <a:rPr lang="en-GB" b="1" dirty="0" smtClean="0"/>
              <a:t>Belief</a:t>
            </a:r>
            <a:r>
              <a:rPr lang="en-GB" b="1" dirty="0" smtClean="0"/>
              <a:t> </a:t>
            </a:r>
            <a:r>
              <a:rPr lang="en-GB" b="1" dirty="0"/>
              <a:t>and Workplace</a:t>
            </a:r>
            <a:r>
              <a:rPr lang="tr-TR" dirty="0"/>
              <a:t/>
            </a:r>
            <a:br>
              <a:rPr lang="tr-TR" dirty="0"/>
            </a:br>
            <a:endParaRPr lang="tr-TR" dirty="0"/>
          </a:p>
        </p:txBody>
      </p:sp>
      <p:sp>
        <p:nvSpPr>
          <p:cNvPr id="3" name="İçerik Yer Tutucusu 2"/>
          <p:cNvSpPr>
            <a:spLocks noGrp="1"/>
          </p:cNvSpPr>
          <p:nvPr>
            <p:ph idx="1"/>
          </p:nvPr>
        </p:nvSpPr>
        <p:spPr>
          <a:xfrm>
            <a:off x="457200" y="1340768"/>
            <a:ext cx="8229600" cy="3556991"/>
          </a:xfrm>
        </p:spPr>
        <p:txBody>
          <a:bodyPr>
            <a:normAutofit fontScale="92500"/>
          </a:bodyPr>
          <a:lstStyle/>
          <a:p>
            <a:pPr algn="just"/>
            <a:r>
              <a:rPr lang="en-US" dirty="0" smtClean="0"/>
              <a:t>Individuals </a:t>
            </a:r>
            <a:r>
              <a:rPr lang="en-US" dirty="0"/>
              <a:t>are affected by many factors such as “religious beliefs, norms and practices of others and need to develop awareness of the issues, and processes to manage religion at </a:t>
            </a:r>
            <a:r>
              <a:rPr lang="en-US" dirty="0" smtClean="0"/>
              <a:t>wo</a:t>
            </a:r>
            <a:r>
              <a:rPr lang="tr-TR" dirty="0" err="1"/>
              <a:t>rk</a:t>
            </a:r>
            <a:r>
              <a:rPr lang="tr-TR" dirty="0" smtClean="0"/>
              <a:t>“.</a:t>
            </a:r>
          </a:p>
          <a:p>
            <a:pPr algn="just"/>
            <a:r>
              <a:rPr lang="en-US" dirty="0"/>
              <a:t>The main function of the religion is to give power to individuals for controlling their </a:t>
            </a:r>
            <a:r>
              <a:rPr lang="en-US" dirty="0" smtClean="0"/>
              <a:t>destiny</a:t>
            </a:r>
            <a:r>
              <a:rPr lang="tr-TR" dirty="0" smtClean="0"/>
              <a:t>.</a:t>
            </a:r>
          </a:p>
          <a:p>
            <a:pPr algn="just"/>
            <a:endParaRPr lang="tr-T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4653136"/>
            <a:ext cx="3400053" cy="2256035"/>
          </a:xfrm>
          <a:prstGeom prst="rect">
            <a:avLst/>
          </a:prstGeom>
        </p:spPr>
      </p:pic>
    </p:spTree>
    <p:extLst>
      <p:ext uri="{BB962C8B-B14F-4D97-AF65-F5344CB8AC3E}">
        <p14:creationId xmlns:p14="http://schemas.microsoft.com/office/powerpoint/2010/main" val="520227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5184576"/>
          </a:xfrm>
        </p:spPr>
        <p:txBody>
          <a:bodyPr>
            <a:normAutofit fontScale="77500" lnSpcReduction="20000"/>
          </a:bodyPr>
          <a:lstStyle/>
          <a:p>
            <a:pPr algn="just"/>
            <a:r>
              <a:rPr lang="en-GB" dirty="0"/>
              <a:t>Religion and Spirituality are directly related to the work, because religion obligations can sometimes be strict for workplaces</a:t>
            </a:r>
            <a:r>
              <a:rPr lang="en-GB" dirty="0" smtClean="0"/>
              <a:t>.</a:t>
            </a:r>
          </a:p>
          <a:p>
            <a:pPr algn="just"/>
            <a:endParaRPr lang="en-GB" dirty="0" smtClean="0"/>
          </a:p>
          <a:p>
            <a:pPr algn="just"/>
            <a:r>
              <a:rPr lang="en-GB" dirty="0"/>
              <a:t>Hicks (2002:380) integrates distinctions of those concepts by these authors as “religion is institutional, dogmatic and rigid; spirituality is personal, emotional and adaptable to an individual’s needs</a:t>
            </a:r>
            <a:r>
              <a:rPr lang="en-GB" dirty="0" smtClean="0"/>
              <a:t>”.</a:t>
            </a:r>
          </a:p>
          <a:p>
            <a:pPr algn="just"/>
            <a:endParaRPr lang="tr-TR" dirty="0" smtClean="0"/>
          </a:p>
          <a:p>
            <a:pPr algn="just"/>
            <a:r>
              <a:rPr lang="tr-TR" dirty="0" err="1" smtClean="0"/>
              <a:t>For</a:t>
            </a:r>
            <a:r>
              <a:rPr lang="tr-TR" dirty="0" smtClean="0"/>
              <a:t> </a:t>
            </a:r>
            <a:r>
              <a:rPr lang="tr-TR" dirty="0" err="1" smtClean="0"/>
              <a:t>example</a:t>
            </a:r>
            <a:r>
              <a:rPr lang="tr-TR" dirty="0" smtClean="0"/>
              <a:t>,</a:t>
            </a:r>
            <a:r>
              <a:rPr lang="en-GB" dirty="0" smtClean="0"/>
              <a:t> some </a:t>
            </a:r>
            <a:r>
              <a:rPr lang="en-GB" dirty="0"/>
              <a:t>workers can avoid working in a particular job because of religion obligations such as Catholics whose nurses may not work on </a:t>
            </a:r>
            <a:r>
              <a:rPr lang="en-GB" dirty="0" err="1"/>
              <a:t>curetages</a:t>
            </a:r>
            <a:r>
              <a:rPr lang="en-GB" dirty="0"/>
              <a:t>,  </a:t>
            </a:r>
            <a:r>
              <a:rPr lang="en-GB" dirty="0" err="1"/>
              <a:t>Hutterites</a:t>
            </a:r>
            <a:r>
              <a:rPr lang="en-GB" dirty="0"/>
              <a:t> who may not want to drive car and Muslims who may refuse to work in a company that has produced alcoholic </a:t>
            </a:r>
            <a:r>
              <a:rPr lang="en-GB" dirty="0" smtClean="0"/>
              <a:t>drinks</a:t>
            </a:r>
            <a:r>
              <a:rPr lang="tr-TR" dirty="0" smtClean="0"/>
              <a:t>.</a:t>
            </a:r>
            <a:endParaRPr lang="tr-TR" dirty="0"/>
          </a:p>
        </p:txBody>
      </p:sp>
      <p:sp>
        <p:nvSpPr>
          <p:cNvPr id="4" name="Başlık 1"/>
          <p:cNvSpPr>
            <a:spLocks noGrp="1"/>
          </p:cNvSpPr>
          <p:nvPr>
            <p:ph type="title"/>
          </p:nvPr>
        </p:nvSpPr>
        <p:spPr>
          <a:xfrm>
            <a:off x="457200" y="274638"/>
            <a:ext cx="8229600" cy="1143000"/>
          </a:xfrm>
        </p:spPr>
        <p:txBody>
          <a:bodyPr>
            <a:normAutofit fontScale="90000"/>
          </a:bodyPr>
          <a:lstStyle/>
          <a:p>
            <a:r>
              <a:rPr lang="en-GB" b="1" dirty="0"/>
              <a:t>Religion, Spirituality and Workplace</a:t>
            </a:r>
            <a:r>
              <a:rPr lang="tr-TR" dirty="0"/>
              <a:t/>
            </a:r>
            <a:br>
              <a:rPr lang="tr-TR" dirty="0"/>
            </a:br>
            <a:endParaRPr lang="tr-TR" dirty="0"/>
          </a:p>
        </p:txBody>
      </p:sp>
    </p:spTree>
    <p:extLst>
      <p:ext uri="{BB962C8B-B14F-4D97-AF65-F5344CB8AC3E}">
        <p14:creationId xmlns:p14="http://schemas.microsoft.com/office/powerpoint/2010/main" val="1827546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364" y="300278"/>
            <a:ext cx="7820092" cy="4464496"/>
          </a:xfrm>
        </p:spPr>
        <p:txBody>
          <a:bodyPr>
            <a:normAutofit fontScale="85000" lnSpcReduction="20000"/>
          </a:bodyPr>
          <a:lstStyle/>
          <a:p>
            <a:r>
              <a:rPr lang="en-GB" dirty="0" smtClean="0"/>
              <a:t>The prohibition to discriminate on the grounds of religion in employment and occupation, except where religion is an inherent requirement of a particular occupation, was introduced in 1958 by the International Labour Organization Convention on Discrimination. </a:t>
            </a:r>
          </a:p>
          <a:p>
            <a:r>
              <a:rPr lang="en-GB" dirty="0" smtClean="0"/>
              <a:t>Bespoke legislation later adopted by individual countries.</a:t>
            </a:r>
          </a:p>
          <a:p>
            <a:r>
              <a:rPr lang="en-GB" dirty="0" smtClean="0"/>
              <a:t>European Union – 2000, by the Employment Equality Directive (2000/78/EC). </a:t>
            </a:r>
            <a:r>
              <a:rPr lang="en-GB" dirty="0"/>
              <a:t>There is no formal definition of religion or belief in this </a:t>
            </a:r>
            <a:r>
              <a:rPr lang="en-GB" dirty="0" smtClean="0"/>
              <a:t>Directive</a:t>
            </a:r>
            <a:r>
              <a:rPr lang="en-GB" dirty="0"/>
              <a:t>. </a:t>
            </a:r>
          </a:p>
          <a:p>
            <a:r>
              <a:rPr lang="en-GB" dirty="0" smtClean="0"/>
              <a:t>United Kingdom – 2003, and 2010.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764774"/>
            <a:ext cx="3513944" cy="1976594"/>
          </a:xfrm>
          <a:prstGeom prst="rect">
            <a:avLst/>
          </a:prstGeom>
        </p:spPr>
      </p:pic>
    </p:spTree>
    <p:extLst>
      <p:ext uri="{BB962C8B-B14F-4D97-AF65-F5344CB8AC3E}">
        <p14:creationId xmlns:p14="http://schemas.microsoft.com/office/powerpoint/2010/main" val="160675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Context</a:t>
            </a:r>
            <a:endParaRPr lang="en-GB" dirty="0"/>
          </a:p>
        </p:txBody>
      </p:sp>
      <p:sp>
        <p:nvSpPr>
          <p:cNvPr id="3" name="Content Placeholder 2"/>
          <p:cNvSpPr>
            <a:spLocks noGrp="1"/>
          </p:cNvSpPr>
          <p:nvPr>
            <p:ph idx="1"/>
          </p:nvPr>
        </p:nvSpPr>
        <p:spPr/>
        <p:txBody>
          <a:bodyPr/>
          <a:lstStyle/>
          <a:p>
            <a:r>
              <a:rPr lang="en-GB" dirty="0" smtClean="0"/>
              <a:t>Religious diversity and the labour market</a:t>
            </a:r>
          </a:p>
          <a:p>
            <a:r>
              <a:rPr lang="en-GB" dirty="0" smtClean="0"/>
              <a:t>More than 50% of EU respondents believe </a:t>
            </a:r>
            <a:r>
              <a:rPr lang="en-GB" dirty="0"/>
              <a:t>that </a:t>
            </a:r>
            <a:r>
              <a:rPr lang="en-GB" dirty="0" smtClean="0"/>
              <a:t>discrimination </a:t>
            </a:r>
            <a:r>
              <a:rPr lang="en-GB" dirty="0"/>
              <a:t>on the grounds of </a:t>
            </a:r>
            <a:r>
              <a:rPr lang="en-GB" dirty="0" smtClean="0"/>
              <a:t>religion is widespread in their country.</a:t>
            </a:r>
          </a:p>
          <a:p>
            <a:r>
              <a:rPr lang="en-GB" dirty="0" smtClean="0"/>
              <a:t>UK 45%; EU average 39%.</a:t>
            </a:r>
          </a:p>
          <a:p>
            <a:r>
              <a:rPr lang="en-GB" dirty="0" smtClean="0"/>
              <a:t>Segregation of labour market – hotel, restaurants.</a:t>
            </a:r>
          </a:p>
        </p:txBody>
      </p:sp>
    </p:spTree>
    <p:extLst>
      <p:ext uri="{BB962C8B-B14F-4D97-AF65-F5344CB8AC3E}">
        <p14:creationId xmlns:p14="http://schemas.microsoft.com/office/powerpoint/2010/main" val="365908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Evidence of unfair treatment </a:t>
            </a:r>
            <a:br>
              <a:rPr lang="en-GB" b="1" dirty="0" smtClean="0"/>
            </a:br>
            <a:r>
              <a:rPr lang="en-GB" b="1" dirty="0" smtClean="0"/>
              <a:t>linked </a:t>
            </a:r>
            <a:r>
              <a:rPr lang="en-GB" b="1" dirty="0"/>
              <a:t>to religious affiliation</a:t>
            </a:r>
          </a:p>
        </p:txBody>
      </p:sp>
      <p:sp>
        <p:nvSpPr>
          <p:cNvPr id="3" name="Content Placeholder 2"/>
          <p:cNvSpPr>
            <a:spLocks noGrp="1"/>
          </p:cNvSpPr>
          <p:nvPr>
            <p:ph idx="1"/>
          </p:nvPr>
        </p:nvSpPr>
        <p:spPr>
          <a:xfrm>
            <a:off x="457200" y="2071389"/>
            <a:ext cx="8229600" cy="4525963"/>
          </a:xfrm>
        </p:spPr>
        <p:txBody>
          <a:bodyPr>
            <a:normAutofit fontScale="92500" lnSpcReduction="20000"/>
          </a:bodyPr>
          <a:lstStyle/>
          <a:p>
            <a:r>
              <a:rPr lang="en-GB" dirty="0" smtClean="0"/>
              <a:t>Dress restrictions (Muslims, Sikhs, inter-faith)</a:t>
            </a:r>
          </a:p>
          <a:p>
            <a:r>
              <a:rPr lang="en-GB" dirty="0" smtClean="0"/>
              <a:t>Working on religious days/holidays (Christians, Jains, Jews, New Religious Movements (NRM), Pagans)</a:t>
            </a:r>
          </a:p>
          <a:p>
            <a:r>
              <a:rPr lang="en-GB" dirty="0" smtClean="0"/>
              <a:t>Lack of respect and ignorance of religious customs (Hindus, Jews, Muslims, Zoroastrians)</a:t>
            </a:r>
          </a:p>
          <a:p>
            <a:r>
              <a:rPr lang="en-GB" dirty="0" smtClean="0"/>
              <a:t>Applications and recruitment practices (Christians, Muslims, NRMs, Sikhs, Zoroastrians, inter-faith)</a:t>
            </a:r>
          </a:p>
          <a:p>
            <a:r>
              <a:rPr lang="en-GB" dirty="0" smtClean="0"/>
              <a:t>Promotion prospects (Sikhs)</a:t>
            </a:r>
            <a:endParaRPr lang="en-GB" dirty="0"/>
          </a:p>
        </p:txBody>
      </p:sp>
    </p:spTree>
    <p:extLst>
      <p:ext uri="{BB962C8B-B14F-4D97-AF65-F5344CB8AC3E}">
        <p14:creationId xmlns:p14="http://schemas.microsoft.com/office/powerpoint/2010/main" val="309481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Employment Rate by Religion</a:t>
            </a:r>
            <a:endParaRPr lang="en-GB" dirty="0"/>
          </a:p>
        </p:txBody>
      </p:sp>
      <p:pic>
        <p:nvPicPr>
          <p:cNvPr id="4" name="Content Placeholder 3" descr="http://www.fairuk.org/docs/OSI2004%208_UKmuslimlab.pdf - Internet Explorer"/>
          <p:cNvPicPr>
            <a:picLocks noGrp="1" noChangeAspect="1"/>
          </p:cNvPicPr>
          <p:nvPr>
            <p:ph idx="1"/>
          </p:nvPr>
        </p:nvPicPr>
        <p:blipFill rotWithShape="1">
          <a:blip r:embed="rId3">
            <a:extLst>
              <a:ext uri="{28A0092B-C50C-407E-A947-70E740481C1C}">
                <a14:useLocalDpi xmlns:a14="http://schemas.microsoft.com/office/drawing/2010/main" val="0"/>
              </a:ext>
            </a:extLst>
          </a:blip>
          <a:srcRect l="11502" t="17446" r="15875" b="11040"/>
          <a:stretch/>
        </p:blipFill>
        <p:spPr>
          <a:xfrm>
            <a:off x="1403648" y="1844824"/>
            <a:ext cx="6655831" cy="3528392"/>
          </a:xfrm>
        </p:spPr>
      </p:pic>
      <p:sp>
        <p:nvSpPr>
          <p:cNvPr id="5" name="TextBox 4"/>
          <p:cNvSpPr txBox="1"/>
          <p:nvPr/>
        </p:nvSpPr>
        <p:spPr>
          <a:xfrm>
            <a:off x="5148064" y="6232450"/>
            <a:ext cx="3420888" cy="276999"/>
          </a:xfrm>
          <a:prstGeom prst="rect">
            <a:avLst/>
          </a:prstGeom>
          <a:noFill/>
        </p:spPr>
        <p:txBody>
          <a:bodyPr wrap="square" rtlCol="0">
            <a:spAutoFit/>
          </a:bodyPr>
          <a:lstStyle/>
          <a:p>
            <a:r>
              <a:rPr lang="en-GB" sz="1200" dirty="0" smtClean="0"/>
              <a:t>Source: Department of Work and Pensions</a:t>
            </a:r>
            <a:endParaRPr lang="en-GB" sz="1200" dirty="0"/>
          </a:p>
        </p:txBody>
      </p:sp>
    </p:spTree>
    <p:extLst>
      <p:ext uri="{BB962C8B-B14F-4D97-AF65-F5344CB8AC3E}">
        <p14:creationId xmlns:p14="http://schemas.microsoft.com/office/powerpoint/2010/main" val="420687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7" y="413792"/>
            <a:ext cx="8015237" cy="1719064"/>
          </a:xfrm>
        </p:spPr>
        <p:txBody>
          <a:bodyPr>
            <a:normAutofit/>
          </a:bodyPr>
          <a:lstStyle/>
          <a:p>
            <a:pPr algn="l"/>
            <a:r>
              <a:rPr lang="en-GB" dirty="0" smtClean="0"/>
              <a:t>Why is religion or belief protected in the work place?</a:t>
            </a:r>
            <a:endParaRPr lang="en-GB" dirty="0"/>
          </a:p>
        </p:txBody>
      </p:sp>
      <p:sp>
        <p:nvSpPr>
          <p:cNvPr id="3" name="Content Placeholder 2"/>
          <p:cNvSpPr>
            <a:spLocks noGrp="1"/>
          </p:cNvSpPr>
          <p:nvPr>
            <p:ph idx="1"/>
          </p:nvPr>
        </p:nvSpPr>
        <p:spPr>
          <a:xfrm>
            <a:off x="683566" y="2492896"/>
            <a:ext cx="8003233" cy="3960440"/>
          </a:xfrm>
        </p:spPr>
        <p:txBody>
          <a:bodyPr/>
          <a:lstStyle/>
          <a:p>
            <a:r>
              <a:rPr lang="en-GB" dirty="0" smtClean="0"/>
              <a:t>Principled reasons:</a:t>
            </a:r>
          </a:p>
          <a:p>
            <a:pPr lvl="1"/>
            <a:r>
              <a:rPr lang="en-GB" dirty="0" smtClean="0"/>
              <a:t>Dignity, equality, autonomy</a:t>
            </a:r>
          </a:p>
          <a:p>
            <a:pPr marL="457200" lvl="1" indent="0">
              <a:buNone/>
            </a:pPr>
            <a:endParaRPr lang="en-GB" dirty="0" smtClean="0"/>
          </a:p>
          <a:p>
            <a:r>
              <a:rPr lang="en-GB" dirty="0" smtClean="0"/>
              <a:t>Pragmatic reasons:</a:t>
            </a:r>
          </a:p>
          <a:p>
            <a:pPr lvl="1"/>
            <a:r>
              <a:rPr lang="en-GB" dirty="0" smtClean="0"/>
              <a:t>Conflict resolution and social inclusion</a:t>
            </a:r>
            <a:endParaRPr lang="en-GB" dirty="0"/>
          </a:p>
        </p:txBody>
      </p:sp>
    </p:spTree>
    <p:extLst>
      <p:ext uri="{BB962C8B-B14F-4D97-AF65-F5344CB8AC3E}">
        <p14:creationId xmlns:p14="http://schemas.microsoft.com/office/powerpoint/2010/main" val="1101571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1157</Words>
  <Application>Microsoft Office PowerPoint</Application>
  <PresentationFormat>On-screen Show (4:3)</PresentationFormat>
  <Paragraphs>125</Paragraphs>
  <Slides>15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Antonio</vt:lpstr>
      <vt:lpstr>Arial</vt:lpstr>
      <vt:lpstr>Calibri</vt:lpstr>
      <vt:lpstr>Times New Roman</vt:lpstr>
      <vt:lpstr>Work Sans</vt:lpstr>
      <vt:lpstr>Office Theme</vt:lpstr>
      <vt:lpstr>1_Office Theme</vt:lpstr>
      <vt:lpstr>BUSI1630 Cross-Cultural Management and Diversity Management</vt:lpstr>
      <vt:lpstr>Lecture Outline</vt:lpstr>
      <vt:lpstr>Religion, Belief and Workplace </vt:lpstr>
      <vt:lpstr>Religion, Spirituality and Workplace </vt:lpstr>
      <vt:lpstr>PowerPoint Presentation</vt:lpstr>
      <vt:lpstr>Policy Context</vt:lpstr>
      <vt:lpstr>Evidence of unfair treatment  linked to religious affiliation</vt:lpstr>
      <vt:lpstr>Employment Rate by Religion</vt:lpstr>
      <vt:lpstr>Why is religion or belief protected in the work place?</vt:lpstr>
      <vt:lpstr>Intersectionality</vt:lpstr>
      <vt:lpstr>Managing religious diversity in the workplace</vt:lpstr>
      <vt:lpstr>Religious Diversity: A Comparative Approach </vt:lpstr>
      <vt:lpstr>Recommendations</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diversity management in a global context  Clifford Lewis and Ahu Tatli</dc:title>
  <dc:creator>Maryam</dc:creator>
  <cp:lastModifiedBy>Kenisha Linton</cp:lastModifiedBy>
  <cp:revision>80</cp:revision>
  <cp:lastPrinted>2017-11-30T15:13:18Z</cp:lastPrinted>
  <dcterms:created xsi:type="dcterms:W3CDTF">2014-10-13T11:27:46Z</dcterms:created>
  <dcterms:modified xsi:type="dcterms:W3CDTF">2018-02-25T23:29:42Z</dcterms:modified>
</cp:coreProperties>
</file>