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300" r:id="rId3"/>
    <p:sldId id="342" r:id="rId4"/>
    <p:sldId id="343" r:id="rId5"/>
    <p:sldId id="351" r:id="rId6"/>
    <p:sldId id="358" r:id="rId7"/>
    <p:sldId id="359" r:id="rId8"/>
    <p:sldId id="360" r:id="rId9"/>
    <p:sldId id="344" r:id="rId10"/>
    <p:sldId id="355" r:id="rId11"/>
    <p:sldId id="345" r:id="rId12"/>
    <p:sldId id="352" r:id="rId13"/>
    <p:sldId id="347" r:id="rId14"/>
    <p:sldId id="363" r:id="rId15"/>
    <p:sldId id="348" r:id="rId16"/>
    <p:sldId id="361" r:id="rId17"/>
    <p:sldId id="362" r:id="rId18"/>
    <p:sldId id="350" r:id="rId19"/>
    <p:sldId id="349" r:id="rId20"/>
    <p:sldId id="323" r:id="rId21"/>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p:cViewPr>
        <p:scale>
          <a:sx n="70" d="100"/>
          <a:sy n="70" d="100"/>
        </p:scale>
        <p:origin x="66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B3C3D99-6C1B-41BB-BCFF-00618EFCF9D6}" type="datetimeFigureOut">
              <a:rPr lang="en-GB" smtClean="0"/>
              <a:t>18/02/2020</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1DF96BF1-B1A9-4EE6-96FB-269F1E5C40ED}" type="slidenum">
              <a:rPr lang="en-GB" smtClean="0"/>
              <a:t>‹#›</a:t>
            </a:fld>
            <a:endParaRPr lang="en-GB"/>
          </a:p>
        </p:txBody>
      </p:sp>
    </p:spTree>
    <p:extLst>
      <p:ext uri="{BB962C8B-B14F-4D97-AF65-F5344CB8AC3E}">
        <p14:creationId xmlns:p14="http://schemas.microsoft.com/office/powerpoint/2010/main" val="420303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06ECE2E-BE52-494F-BF77-FF9228654613}" type="datetimeFigureOut">
              <a:rPr lang="en-GB" smtClean="0"/>
              <a:t>18/02/2020</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201DAEC-3D31-46D9-9A83-348FD8674B7E}" type="slidenum">
              <a:rPr lang="en-GB" smtClean="0"/>
              <a:t>‹#›</a:t>
            </a:fld>
            <a:endParaRPr lang="en-GB"/>
          </a:p>
        </p:txBody>
      </p:sp>
    </p:spTree>
    <p:extLst>
      <p:ext uri="{BB962C8B-B14F-4D97-AF65-F5344CB8AC3E}">
        <p14:creationId xmlns:p14="http://schemas.microsoft.com/office/powerpoint/2010/main" val="337340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01DAEC-3D31-46D9-9A83-348FD8674B7E}" type="slidenum">
              <a:rPr lang="en-GB" smtClean="0"/>
              <a:t>3</a:t>
            </a:fld>
            <a:endParaRPr lang="en-GB"/>
          </a:p>
        </p:txBody>
      </p:sp>
    </p:spTree>
    <p:extLst>
      <p:ext uri="{BB962C8B-B14F-4D97-AF65-F5344CB8AC3E}">
        <p14:creationId xmlns:p14="http://schemas.microsoft.com/office/powerpoint/2010/main" val="233760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01DAEC-3D31-46D9-9A83-348FD8674B7E}" type="slidenum">
              <a:rPr lang="en-GB" smtClean="0"/>
              <a:t>8</a:t>
            </a:fld>
            <a:endParaRPr lang="en-GB"/>
          </a:p>
        </p:txBody>
      </p:sp>
    </p:spTree>
    <p:extLst>
      <p:ext uri="{BB962C8B-B14F-4D97-AF65-F5344CB8AC3E}">
        <p14:creationId xmlns:p14="http://schemas.microsoft.com/office/powerpoint/2010/main" val="283014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01DAEC-3D31-46D9-9A83-348FD8674B7E}" type="slidenum">
              <a:rPr lang="en-GB" smtClean="0"/>
              <a:t>16</a:t>
            </a:fld>
            <a:endParaRPr lang="en-GB"/>
          </a:p>
        </p:txBody>
      </p:sp>
    </p:spTree>
    <p:extLst>
      <p:ext uri="{BB962C8B-B14F-4D97-AF65-F5344CB8AC3E}">
        <p14:creationId xmlns:p14="http://schemas.microsoft.com/office/powerpoint/2010/main" val="3488821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16679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7167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3593137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A156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000" y="2340862"/>
            <a:ext cx="6858000" cy="1170000"/>
          </a:xfrm>
        </p:spPr>
        <p:txBody>
          <a:bodyPr anchor="b"/>
          <a:lstStyle>
            <a:lvl1pPr algn="l">
              <a:defRPr sz="3375" b="1" i="0" baseline="0">
                <a:solidFill>
                  <a:schemeClr val="bg1"/>
                </a:solidFill>
                <a:latin typeface="Antonio" charset="0"/>
                <a:ea typeface="Antonio" charset="0"/>
                <a:cs typeface="Antonio" charset="0"/>
              </a:defRPr>
            </a:lvl1pPr>
          </a:lstStyle>
          <a:p>
            <a:r>
              <a:rPr lang="en-GB" dirty="0"/>
              <a:t>Title slide</a:t>
            </a:r>
            <a:endParaRPr lang="en-US" dirty="0"/>
          </a:p>
        </p:txBody>
      </p:sp>
      <p:sp>
        <p:nvSpPr>
          <p:cNvPr id="3" name="Subtitle 2"/>
          <p:cNvSpPr>
            <a:spLocks noGrp="1"/>
          </p:cNvSpPr>
          <p:nvPr>
            <p:ph type="subTitle" idx="1"/>
          </p:nvPr>
        </p:nvSpPr>
        <p:spPr>
          <a:xfrm>
            <a:off x="1026000" y="3602038"/>
            <a:ext cx="6858000" cy="1655762"/>
          </a:xfrm>
        </p:spPr>
        <p:txBody>
          <a:bodyPr/>
          <a:lstStyle>
            <a:lvl1pPr marL="0" indent="0" algn="l">
              <a:buNone/>
              <a:defRPr sz="1350" b="0" i="0">
                <a:solidFill>
                  <a:srgbClr val="00B388"/>
                </a:solidFill>
                <a:latin typeface="Work Sans" charset="0"/>
                <a:ea typeface="Work Sans" charset="0"/>
                <a:cs typeface="Work Sans"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522684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00B388"/>
                </a:solidFill>
                <a:latin typeface="Antonio" charset="0"/>
                <a:ea typeface="Antonio" charset="0"/>
                <a:cs typeface="Antonio" charset="0"/>
              </a:defRPr>
            </a:lvl1pPr>
          </a:lstStyle>
          <a:p>
            <a:r>
              <a:rPr lang="en-GB" dirty="0"/>
              <a:t>Contents slide</a:t>
            </a:r>
            <a:endParaRPr lang="en-US" dirty="0"/>
          </a:p>
        </p:txBody>
      </p:sp>
      <p:sp>
        <p:nvSpPr>
          <p:cNvPr id="3" name="Content Placeholder 2"/>
          <p:cNvSpPr>
            <a:spLocks noGrp="1"/>
          </p:cNvSpPr>
          <p:nvPr>
            <p:ph idx="1"/>
          </p:nvPr>
        </p:nvSpPr>
        <p:spPr>
          <a:xfrm>
            <a:off x="1026000" y="2880361"/>
            <a:ext cx="7040880" cy="3296602"/>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494872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hapter Slide Blue">
    <p:bg>
      <p:bgPr>
        <a:solidFill>
          <a:srgbClr val="606EB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FFC600"/>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20036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606EB2"/>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026000" y="3392425"/>
            <a:ext cx="7040880" cy="2784538"/>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828404" y="1458000"/>
            <a:ext cx="58783" cy="5400000"/>
          </a:xfrm>
          <a:prstGeom prst="rect">
            <a:avLst/>
          </a:prstGeom>
          <a:solidFill>
            <a:srgbClr val="60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06EB2"/>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169526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hapter Slide Green">
    <p:bg>
      <p:bgPr>
        <a:solidFill>
          <a:srgbClr val="00B38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3656795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00B388"/>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00B388"/>
              </a:buClr>
              <a:buFont typeface="Arial" charset="0"/>
              <a:buChar char="•"/>
              <a:defRPr b="0" i="0">
                <a:latin typeface="Work Sans" charset="0"/>
                <a:ea typeface="Work Sans" charset="0"/>
                <a:cs typeface="Work Sans" charset="0"/>
              </a:defRPr>
            </a:lvl1pPr>
            <a:lvl2pPr marL="450056" indent="-192881">
              <a:buClr>
                <a:srgbClr val="00B388"/>
              </a:buClr>
              <a:buFont typeface="Arial" charset="0"/>
              <a:buChar char="•"/>
              <a:defRPr b="0" i="0">
                <a:latin typeface="Work Sans" charset="0"/>
                <a:ea typeface="Work Sans" charset="0"/>
                <a:cs typeface="Work Sans" charset="0"/>
              </a:defRPr>
            </a:lvl2pPr>
            <a:lvl3pPr marL="707231" indent="-192881">
              <a:buClr>
                <a:srgbClr val="00B388"/>
              </a:buClr>
              <a:buFont typeface="Arial" charset="0"/>
              <a:buChar char="•"/>
              <a:defRPr b="0" i="0">
                <a:latin typeface="Work Sans" charset="0"/>
                <a:ea typeface="Work Sans" charset="0"/>
                <a:cs typeface="Work Sans" charset="0"/>
              </a:defRPr>
            </a:lvl3pPr>
            <a:lvl4pPr marL="932260" indent="-160735">
              <a:buClr>
                <a:srgbClr val="00B388"/>
              </a:buClr>
              <a:buFont typeface="Arial" charset="0"/>
              <a:buChar char="•"/>
              <a:defRPr b="0" i="0">
                <a:latin typeface="Work Sans" charset="0"/>
                <a:ea typeface="Work Sans" charset="0"/>
                <a:cs typeface="Work Sans" charset="0"/>
              </a:defRPr>
            </a:lvl4pPr>
            <a:lvl5pPr marL="1189435" indent="-160735">
              <a:buClr>
                <a:srgbClr val="00B388"/>
              </a:buClr>
              <a:buFont typeface="Arial" charset="0"/>
              <a:buChar char="•"/>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1452197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hapter Slide Yellow">
    <p:bg>
      <p:bgPr>
        <a:solidFill>
          <a:srgbClr val="FFC6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1422484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Slide Yellow">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FFC600"/>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026000" y="3392425"/>
            <a:ext cx="7040880" cy="2784538"/>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151102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730093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hapter Slide Pink">
    <p:bg>
      <p:bgPr>
        <a:solidFill>
          <a:srgbClr val="E0457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878415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E0457B"/>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E0457B"/>
              </a:buClr>
              <a:buFont typeface="Arial" charset="0"/>
              <a:buChar char="•"/>
              <a:defRPr b="0" i="0">
                <a:latin typeface="Work Sans" charset="0"/>
                <a:ea typeface="Work Sans" charset="0"/>
                <a:cs typeface="Work Sans" charset="0"/>
              </a:defRPr>
            </a:lvl1pPr>
            <a:lvl2pPr marL="450056" indent="-192881">
              <a:buClr>
                <a:srgbClr val="E0457B"/>
              </a:buClr>
              <a:buFont typeface="Arial" charset="0"/>
              <a:buChar char="•"/>
              <a:defRPr b="0" i="0">
                <a:latin typeface="Work Sans" charset="0"/>
                <a:ea typeface="Work Sans" charset="0"/>
                <a:cs typeface="Work Sans" charset="0"/>
              </a:defRPr>
            </a:lvl2pPr>
            <a:lvl3pPr marL="707231" indent="-192881">
              <a:buClr>
                <a:srgbClr val="E0457B"/>
              </a:buClr>
              <a:buFont typeface="Arial" charset="0"/>
              <a:buChar char="•"/>
              <a:defRPr b="0" i="0">
                <a:latin typeface="Work Sans" charset="0"/>
                <a:ea typeface="Work Sans" charset="0"/>
                <a:cs typeface="Work Sans" charset="0"/>
              </a:defRPr>
            </a:lvl3pPr>
            <a:lvl4pPr marL="932260" indent="-160735">
              <a:buClr>
                <a:srgbClr val="E0457B"/>
              </a:buClr>
              <a:buFont typeface="Arial" charset="0"/>
              <a:buChar char="•"/>
              <a:defRPr b="0" i="0">
                <a:latin typeface="Work Sans" charset="0"/>
                <a:ea typeface="Work Sans" charset="0"/>
                <a:cs typeface="Work Sans" charset="0"/>
              </a:defRPr>
            </a:lvl4pPr>
            <a:lvl5pPr marL="1189435" indent="-160735">
              <a:buClr>
                <a:srgbClr val="E0457B"/>
              </a:buClr>
              <a:buFont typeface="Arial" charset="0"/>
              <a:buChar char="•"/>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828404" y="1458000"/>
            <a:ext cx="58783" cy="5400000"/>
          </a:xfrm>
          <a:prstGeom prst="rect">
            <a:avLst/>
          </a:prstGeom>
          <a:solidFill>
            <a:srgbClr val="E0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2233871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hapter Slide Orange">
    <p:bg>
      <p:bgPr>
        <a:solidFill>
          <a:srgbClr val="E04E3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614638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E04E39"/>
                </a:solidFill>
                <a:latin typeface="Antonio" charset="0"/>
                <a:ea typeface="Antonio" charset="0"/>
                <a:cs typeface="Antonio" charset="0"/>
              </a:defRPr>
            </a:lvl1pPr>
          </a:lstStyle>
          <a:p>
            <a:r>
              <a:rPr lang="en-GB" dirty="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E04E39"/>
              </a:buClr>
              <a:buFont typeface="Arial" charset="0"/>
              <a:buChar char="•"/>
              <a:defRPr b="0" i="0">
                <a:latin typeface="Work Sans" charset="0"/>
                <a:ea typeface="Work Sans" charset="0"/>
                <a:cs typeface="Work Sans" charset="0"/>
              </a:defRPr>
            </a:lvl1pPr>
            <a:lvl2pPr marL="450056" indent="-192881">
              <a:buClr>
                <a:srgbClr val="E04E39"/>
              </a:buClr>
              <a:buFont typeface="Arial" charset="0"/>
              <a:buChar char="•"/>
              <a:defRPr b="0" i="0">
                <a:latin typeface="Work Sans" charset="0"/>
                <a:ea typeface="Work Sans" charset="0"/>
                <a:cs typeface="Work Sans" charset="0"/>
              </a:defRPr>
            </a:lvl2pPr>
            <a:lvl3pPr marL="707231" indent="-192881">
              <a:buClr>
                <a:srgbClr val="E04E39"/>
              </a:buClr>
              <a:buFont typeface="Arial" charset="0"/>
              <a:buChar char="•"/>
              <a:defRPr b="0" i="0">
                <a:latin typeface="Work Sans" charset="0"/>
                <a:ea typeface="Work Sans" charset="0"/>
                <a:cs typeface="Work Sans" charset="0"/>
              </a:defRPr>
            </a:lvl3pPr>
            <a:lvl4pPr marL="932260" indent="-160735">
              <a:buClr>
                <a:srgbClr val="E04E39"/>
              </a:buClr>
              <a:buFont typeface="Arial" charset="0"/>
              <a:buChar char="•"/>
              <a:defRPr b="0" i="0">
                <a:latin typeface="Work Sans" charset="0"/>
                <a:ea typeface="Work Sans" charset="0"/>
                <a:cs typeface="Work Sans" charset="0"/>
              </a:defRPr>
            </a:lvl4pPr>
            <a:lvl5pPr marL="1189435" indent="-160735">
              <a:buClr>
                <a:srgbClr val="E04E39"/>
              </a:buClr>
              <a:buFont typeface="Arial" charset="0"/>
              <a:buChar char="•"/>
              <a:defRPr b="0" i="0">
                <a:latin typeface="Work Sans" charset="0"/>
                <a:ea typeface="Work Sans" charset="0"/>
                <a:cs typeface="Work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Rectangle 7"/>
          <p:cNvSpPr/>
          <p:nvPr userDrawn="1"/>
        </p:nvSpPr>
        <p:spPr>
          <a:xfrm>
            <a:off x="828404" y="1458000"/>
            <a:ext cx="58783" cy="5400000"/>
          </a:xfrm>
          <a:prstGeom prst="rect">
            <a:avLst/>
          </a:prstGeom>
          <a:solidFill>
            <a:srgbClr val="E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a:t>Subtitle here</a:t>
            </a:r>
            <a:endParaRPr lang="en-US" dirty="0"/>
          </a:p>
        </p:txBody>
      </p:sp>
    </p:spTree>
    <p:extLst>
      <p:ext uri="{BB962C8B-B14F-4D97-AF65-F5344CB8AC3E}">
        <p14:creationId xmlns:p14="http://schemas.microsoft.com/office/powerpoint/2010/main" val="1407845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7" name="Rectangle 6"/>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950583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gn off Slide">
    <p:bg>
      <p:bgPr>
        <a:solidFill>
          <a:srgbClr val="2A156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2064572"/>
            <a:ext cx="2194235" cy="1293632"/>
          </a:xfrm>
          <a:prstGeom prst="rect">
            <a:avLst/>
          </a:prstGeom>
        </p:spPr>
      </p:pic>
      <p:sp>
        <p:nvSpPr>
          <p:cNvPr id="7" name="Rectangle 6"/>
          <p:cNvSpPr/>
          <p:nvPr userDrawn="1"/>
        </p:nvSpPr>
        <p:spPr>
          <a:xfrm>
            <a:off x="828404" y="3258000"/>
            <a:ext cx="58783" cy="36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Content Placeholder 2"/>
          <p:cNvSpPr>
            <a:spLocks noGrp="1"/>
          </p:cNvSpPr>
          <p:nvPr>
            <p:ph idx="1" hasCustomPrompt="1"/>
          </p:nvPr>
        </p:nvSpPr>
        <p:spPr>
          <a:xfrm>
            <a:off x="1026000" y="3392425"/>
            <a:ext cx="5660550" cy="2678492"/>
          </a:xfrm>
          <a:ln>
            <a:noFill/>
          </a:ln>
        </p:spPr>
        <p:txBody>
          <a:bodyPr>
            <a:normAutofit/>
          </a:bodyPr>
          <a:lstStyle>
            <a:lvl1pPr marL="0" indent="0">
              <a:buClr>
                <a:srgbClr val="00B388"/>
              </a:buClr>
              <a:buNone/>
              <a:defRPr sz="675" b="0" i="0" spc="169" baseline="0">
                <a:solidFill>
                  <a:schemeClr val="bg1"/>
                </a:solidFill>
                <a:latin typeface="Work Sans" charset="0"/>
                <a:ea typeface="Work Sans" charset="0"/>
                <a:cs typeface="Work Sans" charset="0"/>
              </a:defRPr>
            </a:lvl1pPr>
            <a:lvl2pPr marL="257175" indent="0">
              <a:buClr>
                <a:srgbClr val="00B388"/>
              </a:buClr>
              <a:buNone/>
              <a:defRPr>
                <a:solidFill>
                  <a:schemeClr val="bg1"/>
                </a:solidFill>
              </a:defRPr>
            </a:lvl2pPr>
            <a:lvl3pPr marL="514350" indent="0">
              <a:buClr>
                <a:srgbClr val="00B388"/>
              </a:buClr>
              <a:buNone/>
              <a:defRPr>
                <a:solidFill>
                  <a:schemeClr val="bg1"/>
                </a:solidFill>
              </a:defRPr>
            </a:lvl3pPr>
            <a:lvl4pPr marL="771525" indent="0">
              <a:buClr>
                <a:srgbClr val="00B388"/>
              </a:buClr>
              <a:buNone/>
              <a:defRPr>
                <a:solidFill>
                  <a:schemeClr val="bg1"/>
                </a:solidFill>
              </a:defRPr>
            </a:lvl4pPr>
            <a:lvl5pPr marL="1028700" indent="0">
              <a:buClr>
                <a:srgbClr val="00B388"/>
              </a:buClr>
              <a:buNone/>
              <a:defRPr>
                <a:solidFill>
                  <a:schemeClr val="bg1"/>
                </a:solidFill>
              </a:defRPr>
            </a:lvl5pPr>
          </a:lstStyle>
          <a:p>
            <a:pPr lvl="0"/>
            <a:r>
              <a:rPr lang="en-GB" dirty="0"/>
              <a:t>Department Here</a:t>
            </a:r>
          </a:p>
          <a:p>
            <a:pPr lvl="0"/>
            <a:r>
              <a:rPr lang="en-GB" sz="563" b="1" i="0" u="none" strike="noStrike" kern="1200" baseline="0" dirty="0">
                <a:solidFill>
                  <a:schemeClr val="bg1"/>
                </a:solidFill>
                <a:latin typeface="Arial" charset="0"/>
                <a:ea typeface="Arial" charset="0"/>
                <a:cs typeface="Arial" charset="0"/>
              </a:rPr>
              <a:t>University of Greenwich</a:t>
            </a:r>
            <a:br>
              <a:rPr lang="en-GB" sz="563" b="0" i="0" u="none" strike="noStrike" kern="1200" baseline="0" dirty="0">
                <a:solidFill>
                  <a:schemeClr val="bg1"/>
                </a:solidFill>
                <a:latin typeface="Arial" charset="0"/>
                <a:ea typeface="Arial" charset="0"/>
                <a:cs typeface="Arial" charset="0"/>
              </a:rPr>
            </a:br>
            <a:r>
              <a:rPr lang="en-GB" sz="563" b="0" i="0" u="none" strike="noStrike" kern="1200" baseline="0" dirty="0">
                <a:solidFill>
                  <a:schemeClr val="bg1"/>
                </a:solidFill>
                <a:latin typeface="Arial" charset="0"/>
                <a:ea typeface="Arial" charset="0"/>
                <a:cs typeface="Arial" charset="0"/>
              </a:rPr>
              <a:t>Old Royal Naval College</a:t>
            </a:r>
            <a:br>
              <a:rPr lang="en-GB" sz="563" b="0" i="0" u="none" strike="noStrike" kern="1200" baseline="0" dirty="0">
                <a:solidFill>
                  <a:schemeClr val="bg1"/>
                </a:solidFill>
                <a:latin typeface="Arial" charset="0"/>
                <a:ea typeface="Arial" charset="0"/>
                <a:cs typeface="Arial" charset="0"/>
              </a:rPr>
            </a:br>
            <a:r>
              <a:rPr lang="en-GB" sz="563" b="0" i="0" u="none" strike="noStrike" kern="1200" baseline="0" dirty="0">
                <a:solidFill>
                  <a:schemeClr val="bg1"/>
                </a:solidFill>
                <a:latin typeface="Arial" charset="0"/>
                <a:ea typeface="Arial" charset="0"/>
                <a:cs typeface="Arial" charset="0"/>
              </a:rPr>
              <a:t>Park Row</a:t>
            </a:r>
            <a:br>
              <a:rPr lang="en-GB" sz="563" b="0" i="0" u="none" strike="noStrike" kern="1200" baseline="0" dirty="0">
                <a:solidFill>
                  <a:schemeClr val="bg1"/>
                </a:solidFill>
                <a:latin typeface="Arial" charset="0"/>
                <a:ea typeface="Arial" charset="0"/>
                <a:cs typeface="Arial" charset="0"/>
              </a:rPr>
            </a:br>
            <a:r>
              <a:rPr lang="en-GB" sz="563" b="0" i="0" u="none" strike="noStrike" kern="1200" baseline="0" dirty="0">
                <a:solidFill>
                  <a:schemeClr val="bg1"/>
                </a:solidFill>
                <a:latin typeface="Arial" charset="0"/>
                <a:ea typeface="Arial" charset="0"/>
                <a:cs typeface="Arial" charset="0"/>
              </a:rPr>
              <a:t>Greenwich</a:t>
            </a:r>
            <a:br>
              <a:rPr lang="en-GB" sz="563" b="0" i="0" u="none" strike="noStrike" kern="1200" baseline="0" dirty="0">
                <a:solidFill>
                  <a:schemeClr val="bg1"/>
                </a:solidFill>
                <a:latin typeface="Arial" charset="0"/>
                <a:ea typeface="Arial" charset="0"/>
                <a:cs typeface="Arial" charset="0"/>
              </a:rPr>
            </a:br>
            <a:r>
              <a:rPr lang="en-GB" sz="563" b="0" i="0" u="none" strike="noStrike" kern="1200" baseline="0" dirty="0">
                <a:solidFill>
                  <a:schemeClr val="bg1"/>
                </a:solidFill>
                <a:latin typeface="Arial" charset="0"/>
                <a:ea typeface="Arial" charset="0"/>
                <a:cs typeface="Arial" charset="0"/>
              </a:rPr>
              <a:t>London SE10 9LS</a:t>
            </a:r>
            <a:endParaRPr lang="en-US" dirty="0"/>
          </a:p>
        </p:txBody>
      </p:sp>
      <p:sp>
        <p:nvSpPr>
          <p:cNvPr id="5" name="Rectangle 4"/>
          <p:cNvSpPr/>
          <p:nvPr userDrawn="1"/>
        </p:nvSpPr>
        <p:spPr>
          <a:xfrm>
            <a:off x="6686551" y="0"/>
            <a:ext cx="311114" cy="2916528"/>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Subtitle 2"/>
          <p:cNvSpPr txBox="1">
            <a:spLocks/>
          </p:cNvSpPr>
          <p:nvPr userDrawn="1"/>
        </p:nvSpPr>
        <p:spPr>
          <a:xfrm>
            <a:off x="1012481" y="6070918"/>
            <a:ext cx="7334795" cy="787082"/>
          </a:xfrm>
          <a:prstGeom prst="rect">
            <a:avLst/>
          </a:prstGeom>
        </p:spPr>
        <p:txBody>
          <a:bodyPr vert="horz" lIns="51435" tIns="25718" rIns="51435" bIns="25718" rtlCol="0">
            <a:norm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tacom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tx1"/>
                </a:solidFill>
                <a:latin typeface="tacom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tx1"/>
                </a:solidFill>
                <a:latin typeface="tacom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506" dirty="0">
                <a:solidFill>
                  <a:prstClr val="white"/>
                </a:solidFill>
                <a:latin typeface="Work Sans" charset="0"/>
                <a:ea typeface="Work Sans" charset="0"/>
                <a:cs typeface="Work Sans" charset="0"/>
              </a:rPr>
              <a:t>University of Greenwich is a charity and company limited by guarantee, registered in England (reg. no. 986729).</a:t>
            </a:r>
            <a:br>
              <a:rPr lang="en-US" sz="506" dirty="0">
                <a:solidFill>
                  <a:prstClr val="white"/>
                </a:solidFill>
                <a:latin typeface="Work Sans" charset="0"/>
                <a:ea typeface="Work Sans" charset="0"/>
                <a:cs typeface="Work Sans" charset="0"/>
              </a:rPr>
            </a:br>
            <a:r>
              <a:rPr lang="en-US" sz="506" dirty="0">
                <a:solidFill>
                  <a:prstClr val="white"/>
                </a:solidFill>
                <a:latin typeface="Work Sans" charset="0"/>
                <a:ea typeface="Work Sans" charset="0"/>
                <a:cs typeface="Work Sans" charset="0"/>
              </a:rPr>
              <a:t>Registered office: Old Royal Naval college, Park Row, Greenwich, London SE10 9LS</a:t>
            </a:r>
          </a:p>
        </p:txBody>
      </p:sp>
      <p:pic>
        <p:nvPicPr>
          <p:cNvPr id="2" name="Picture 1"/>
          <p:cNvPicPr>
            <a:picLocks noChangeAspect="1"/>
          </p:cNvPicPr>
          <p:nvPr userDrawn="1"/>
        </p:nvPicPr>
        <p:blipFill>
          <a:blip r:embed="rId3"/>
          <a:stretch>
            <a:fillRect/>
          </a:stretch>
        </p:blipFill>
        <p:spPr>
          <a:xfrm>
            <a:off x="7123212" y="1273708"/>
            <a:ext cx="1120104" cy="1642820"/>
          </a:xfrm>
          <a:prstGeom prst="rect">
            <a:avLst/>
          </a:prstGeom>
        </p:spPr>
      </p:pic>
    </p:spTree>
    <p:extLst>
      <p:ext uri="{BB962C8B-B14F-4D97-AF65-F5344CB8AC3E}">
        <p14:creationId xmlns:p14="http://schemas.microsoft.com/office/powerpoint/2010/main" val="259854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59B3F2-89F9-4F7F-926B-B189C5BE36F6}" type="datetimeFigureOut">
              <a:rPr lang="en-GB" smtClean="0"/>
              <a:t>18/02/2020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21337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B59B3F2-89F9-4F7F-926B-B189C5BE36F6}"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39247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59B3F2-89F9-4F7F-926B-B189C5BE36F6}" type="datetimeFigureOut">
              <a:rPr lang="en-GB" smtClean="0"/>
              <a:t>18/02/2020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261402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B59B3F2-89F9-4F7F-926B-B189C5BE36F6}" type="datetimeFigureOut">
              <a:rPr lang="en-GB" smtClean="0"/>
              <a:t>18/02/2020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94180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9B3F2-89F9-4F7F-926B-B189C5BE36F6}" type="datetimeFigureOut">
              <a:rPr lang="en-GB" smtClean="0"/>
              <a:t>18/02/2020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319809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59B3F2-89F9-4F7F-926B-B189C5BE36F6}"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31700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59B3F2-89F9-4F7F-926B-B189C5BE36F6}" type="datetimeFigureOut">
              <a:rPr lang="en-GB" smtClean="0"/>
              <a:t>18/02/2020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04759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9B3F2-89F9-4F7F-926B-B189C5BE36F6}" type="datetimeFigureOut">
              <a:rPr lang="en-GB" smtClean="0"/>
              <a:t>18/02/2020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88ED-B7E4-4E22-803D-C3FB68446A3E}" type="slidenum">
              <a:rPr lang="en-GB" smtClean="0"/>
              <a:t>‹#›</a:t>
            </a:fld>
            <a:endParaRPr lang="en-GB"/>
          </a:p>
        </p:txBody>
      </p:sp>
    </p:spTree>
    <p:extLst>
      <p:ext uri="{BB962C8B-B14F-4D97-AF65-F5344CB8AC3E}">
        <p14:creationId xmlns:p14="http://schemas.microsoft.com/office/powerpoint/2010/main" val="367940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8911F7F-FE6D-D943-8FCC-6B1B16CEE67E}" type="datetimeFigureOut">
              <a:rPr lang="en-US" smtClean="0">
                <a:solidFill>
                  <a:prstClr val="black">
                    <a:tint val="75000"/>
                  </a:prstClr>
                </a:solidFill>
              </a:rPr>
              <a:pPr/>
              <a:t>2/18/2020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255E4C5-EAE9-914A-8568-3235713BD8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085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514350" rtl="0" eaLnBrk="1" latinLnBrk="0" hangingPunct="1">
        <a:lnSpc>
          <a:spcPct val="90000"/>
        </a:lnSpc>
        <a:spcBef>
          <a:spcPct val="0"/>
        </a:spcBef>
        <a:buNone/>
        <a:defRPr sz="2138" b="1" i="0" kern="1200" baseline="0">
          <a:solidFill>
            <a:schemeClr val="tx1"/>
          </a:solidFill>
          <a:latin typeface="Antonio" charset="0"/>
          <a:ea typeface="Antonio" charset="0"/>
          <a:cs typeface="Antonio" charset="0"/>
        </a:defRPr>
      </a:lvl1pPr>
    </p:titleStyle>
    <p:bodyStyle>
      <a:lvl1pPr marL="128588" indent="-128588" algn="l" defTabSz="514350" rtl="0" eaLnBrk="1" latinLnBrk="0" hangingPunct="1">
        <a:lnSpc>
          <a:spcPct val="90000"/>
        </a:lnSpc>
        <a:spcBef>
          <a:spcPts val="563"/>
        </a:spcBef>
        <a:buFont typeface="Arial"/>
        <a:buChar char="•"/>
        <a:defRPr sz="1575" b="0" i="0" kern="1200" baseline="0">
          <a:solidFill>
            <a:srgbClr val="555555"/>
          </a:solidFill>
          <a:latin typeface="Work Sans" charset="0"/>
          <a:ea typeface="Work Sans" charset="0"/>
          <a:cs typeface="Work Sans" charset="0"/>
        </a:defRPr>
      </a:lvl1pPr>
      <a:lvl2pPr marL="385763" indent="-128588" algn="l" defTabSz="514350" rtl="0" eaLnBrk="1" latinLnBrk="0" hangingPunct="1">
        <a:lnSpc>
          <a:spcPct val="90000"/>
        </a:lnSpc>
        <a:spcBef>
          <a:spcPts val="281"/>
        </a:spcBef>
        <a:buFont typeface="Arial"/>
        <a:buChar char="•"/>
        <a:defRPr sz="1350" b="0" i="0" kern="1200" baseline="0">
          <a:solidFill>
            <a:srgbClr val="555555"/>
          </a:solidFill>
          <a:latin typeface="Work Sans" charset="0"/>
          <a:ea typeface="Work Sans" charset="0"/>
          <a:cs typeface="Work Sans" charset="0"/>
        </a:defRPr>
      </a:lvl2pPr>
      <a:lvl3pPr marL="642938" indent="-128588" algn="l" defTabSz="514350" rtl="0" eaLnBrk="1" latinLnBrk="0" hangingPunct="1">
        <a:lnSpc>
          <a:spcPct val="90000"/>
        </a:lnSpc>
        <a:spcBef>
          <a:spcPts val="281"/>
        </a:spcBef>
        <a:buFont typeface="Arial"/>
        <a:buChar char="•"/>
        <a:defRPr sz="1125" b="0" i="0" kern="1200" baseline="0">
          <a:solidFill>
            <a:srgbClr val="555555"/>
          </a:solidFill>
          <a:latin typeface="Work Sans" charset="0"/>
          <a:ea typeface="Work Sans" charset="0"/>
          <a:cs typeface="Work Sans" charset="0"/>
        </a:defRPr>
      </a:lvl3pPr>
      <a:lvl4pPr marL="900113" indent="-128588" algn="l" defTabSz="514350" rtl="0" eaLnBrk="1" latinLnBrk="0" hangingPunct="1">
        <a:lnSpc>
          <a:spcPct val="90000"/>
        </a:lnSpc>
        <a:spcBef>
          <a:spcPts val="281"/>
        </a:spcBef>
        <a:buFont typeface="Arial"/>
        <a:buChar char="•"/>
        <a:defRPr sz="1013" b="0" i="0" kern="1200" baseline="0">
          <a:solidFill>
            <a:srgbClr val="555555"/>
          </a:solidFill>
          <a:latin typeface="Work Sans" charset="0"/>
          <a:ea typeface="Work Sans" charset="0"/>
          <a:cs typeface="Work Sans" charset="0"/>
        </a:defRPr>
      </a:lvl4pPr>
      <a:lvl5pPr marL="1157288" indent="-128588" algn="l" defTabSz="514350" rtl="0" eaLnBrk="1" latinLnBrk="0" hangingPunct="1">
        <a:lnSpc>
          <a:spcPct val="90000"/>
        </a:lnSpc>
        <a:spcBef>
          <a:spcPts val="281"/>
        </a:spcBef>
        <a:buFont typeface="Arial"/>
        <a:buChar char="•"/>
        <a:defRPr sz="1013" b="0" i="0" kern="1200" baseline="0">
          <a:solidFill>
            <a:srgbClr val="555555"/>
          </a:solidFill>
          <a:latin typeface="Work Sans" charset="0"/>
          <a:ea typeface="Work Sans" charset="0"/>
          <a:cs typeface="Work Sans"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375" y="2402886"/>
            <a:ext cx="4208871" cy="1026114"/>
          </a:xfrm>
        </p:spPr>
        <p:txBody>
          <a:bodyPr>
            <a:noAutofit/>
          </a:bodyPr>
          <a:lstStyle/>
          <a:p>
            <a:r>
              <a:rPr lang="en-GB" sz="2400" dirty="0">
                <a:latin typeface="Arial" panose="020B0604020202020204" pitchFamily="34" charset="0"/>
                <a:cs typeface="Arial" panose="020B0604020202020204" pitchFamily="34" charset="0"/>
              </a:rPr>
              <a:t>BUSI1630</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Cross-Cultural Management and Diversity Management</a:t>
            </a:r>
          </a:p>
        </p:txBody>
      </p:sp>
      <p:sp>
        <p:nvSpPr>
          <p:cNvPr id="3" name="Content Placeholder 2"/>
          <p:cNvSpPr>
            <a:spLocks noGrp="1"/>
          </p:cNvSpPr>
          <p:nvPr>
            <p:ph idx="1"/>
          </p:nvPr>
        </p:nvSpPr>
        <p:spPr>
          <a:xfrm>
            <a:off x="2577376" y="3807042"/>
            <a:ext cx="5005061" cy="1561034"/>
          </a:xfrm>
        </p:spPr>
        <p:txBody>
          <a:bodyPr>
            <a:normAutofit/>
          </a:bodyPr>
          <a:lstStyle/>
          <a:p>
            <a:r>
              <a:rPr lang="en-GB" dirty="0">
                <a:latin typeface="Arial" panose="020B0604020202020204" pitchFamily="34" charset="0"/>
                <a:cs typeface="Arial" panose="020B0604020202020204" pitchFamily="34" charset="0"/>
              </a:rPr>
              <a:t>Lecture 20</a:t>
            </a:r>
          </a:p>
          <a:p>
            <a:br>
              <a:rPr lang="en-GB" dirty="0">
                <a:latin typeface="Arial" panose="020B0604020202020204" pitchFamily="34" charset="0"/>
                <a:cs typeface="Arial" panose="020B0604020202020204" pitchFamily="34" charset="0"/>
              </a:rPr>
            </a:br>
            <a:r>
              <a:rPr lang="en-GB" sz="1350" b="1" dirty="0">
                <a:solidFill>
                  <a:schemeClr val="tx1"/>
                </a:solidFill>
              </a:rPr>
              <a:t>Managing Sexual Orientation and Transgender in the Workplace</a:t>
            </a:r>
          </a:p>
          <a:p>
            <a:endParaRPr lang="en-GB" sz="135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12702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GB" b="1" dirty="0"/>
              <a:t>Contextual Detail: Sexual Minority Employees in the UK</a:t>
            </a:r>
            <a:br>
              <a:rPr lang="en-GB" dirty="0"/>
            </a:br>
            <a:endParaRPr lang="en-GB" dirty="0"/>
          </a:p>
        </p:txBody>
      </p:sp>
      <p:sp>
        <p:nvSpPr>
          <p:cNvPr id="3" name="Content Placeholder 2"/>
          <p:cNvSpPr>
            <a:spLocks noGrp="1"/>
          </p:cNvSpPr>
          <p:nvPr>
            <p:ph idx="1"/>
          </p:nvPr>
        </p:nvSpPr>
        <p:spPr>
          <a:xfrm>
            <a:off x="457200" y="1772816"/>
            <a:ext cx="8363272" cy="4353347"/>
          </a:xfrm>
        </p:spPr>
        <p:txBody>
          <a:bodyPr>
            <a:noAutofit/>
          </a:bodyPr>
          <a:lstStyle/>
          <a:p>
            <a:r>
              <a:rPr lang="en-GB" sz="2400" dirty="0"/>
              <a:t>Weeks (2007) asserts that a social world that was predicated upon sexual restraint and orthodoxy, where practising homosexuality was previously a </a:t>
            </a:r>
            <a:r>
              <a:rPr lang="en-GB" sz="2400" b="1" dirty="0"/>
              <a:t>criminal offence </a:t>
            </a:r>
            <a:r>
              <a:rPr lang="en-GB" sz="2400" dirty="0"/>
              <a:t>in the UK, has been revolutionised to a point of </a:t>
            </a:r>
            <a:r>
              <a:rPr lang="en-GB" sz="2400" b="1" dirty="0">
                <a:solidFill>
                  <a:srgbClr val="FF0000"/>
                </a:solidFill>
              </a:rPr>
              <a:t>appreciation and acceptance of sexual diversity</a:t>
            </a:r>
            <a:r>
              <a:rPr lang="en-GB" sz="2400" dirty="0"/>
              <a:t>. </a:t>
            </a:r>
          </a:p>
          <a:p>
            <a:r>
              <a:rPr lang="en-GB" sz="2400" dirty="0"/>
              <a:t>Employment Equality (Sexual Orientation) Regulations (2003) and the Equality Act (2010) protect sexual minorities from prejudice- or fear-based discrimination in the workplace. The </a:t>
            </a:r>
            <a:r>
              <a:rPr lang="en-GB" sz="2400" b="1" dirty="0">
                <a:solidFill>
                  <a:srgbClr val="FF0000"/>
                </a:solidFill>
              </a:rPr>
              <a:t>legal safeguards</a:t>
            </a:r>
            <a:r>
              <a:rPr lang="en-GB" sz="2400" b="1" dirty="0"/>
              <a:t> </a:t>
            </a:r>
            <a:r>
              <a:rPr lang="en-GB" sz="2400" dirty="0"/>
              <a:t>have also proved an important driver for equality action. </a:t>
            </a:r>
          </a:p>
        </p:txBody>
      </p:sp>
    </p:spTree>
    <p:extLst>
      <p:ext uri="{BB962C8B-B14F-4D97-AF65-F5344CB8AC3E}">
        <p14:creationId xmlns:p14="http://schemas.microsoft.com/office/powerpoint/2010/main" val="153064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7164" t="20586" r="17712" b="19185"/>
          <a:stretch/>
        </p:blipFill>
        <p:spPr>
          <a:xfrm>
            <a:off x="5709899" y="4944552"/>
            <a:ext cx="2975773" cy="1827975"/>
          </a:xfrm>
          <a:prstGeom prst="rect">
            <a:avLst/>
          </a:prstGeom>
        </p:spPr>
      </p:pic>
      <p:sp>
        <p:nvSpPr>
          <p:cNvPr id="3" name="Content Placeholder 2"/>
          <p:cNvSpPr>
            <a:spLocks noGrp="1"/>
          </p:cNvSpPr>
          <p:nvPr>
            <p:ph idx="1"/>
          </p:nvPr>
        </p:nvSpPr>
        <p:spPr>
          <a:xfrm>
            <a:off x="456072" y="2204864"/>
            <a:ext cx="8229600" cy="2592288"/>
          </a:xfrm>
        </p:spPr>
        <p:txBody>
          <a:bodyPr>
            <a:noAutofit/>
          </a:bodyPr>
          <a:lstStyle/>
          <a:p>
            <a:r>
              <a:rPr lang="en-GB" sz="2400" dirty="0"/>
              <a:t>The </a:t>
            </a:r>
            <a:r>
              <a:rPr lang="en-GB" sz="2400" dirty="0">
                <a:solidFill>
                  <a:srgbClr val="FF0066"/>
                </a:solidFill>
              </a:rPr>
              <a:t>‘</a:t>
            </a:r>
            <a:r>
              <a:rPr lang="en-GB" sz="2400" b="1" dirty="0">
                <a:solidFill>
                  <a:srgbClr val="FF0066"/>
                </a:solidFill>
              </a:rPr>
              <a:t>pink pound</a:t>
            </a:r>
            <a:r>
              <a:rPr lang="en-GB" sz="2400" dirty="0">
                <a:solidFill>
                  <a:srgbClr val="FF0066"/>
                </a:solidFill>
              </a:rPr>
              <a:t>’, </a:t>
            </a:r>
            <a:r>
              <a:rPr lang="en-GB" sz="2400" dirty="0"/>
              <a:t>defined as the substantial buying capacity of members of the LGBT population in the UK, which has influenced a corporate view of sexual minorities as customers/clients. Sexual minorities, who are often stereotyped as having more disposable income and as such may command significant monetary power in the marketplace, are valued highly by some organisations as potentially affluent consumers. </a:t>
            </a:r>
          </a:p>
          <a:p>
            <a:endParaRPr lang="en-GB" sz="2400" dirty="0"/>
          </a:p>
        </p:txBody>
      </p:sp>
      <p:sp>
        <p:nvSpPr>
          <p:cNvPr id="4" name="Title 1"/>
          <p:cNvSpPr>
            <a:spLocks noGrp="1"/>
          </p:cNvSpPr>
          <p:nvPr>
            <p:ph type="title"/>
          </p:nvPr>
        </p:nvSpPr>
        <p:spPr>
          <a:xfrm>
            <a:off x="456072" y="620688"/>
            <a:ext cx="8229600" cy="1143000"/>
          </a:xfrm>
        </p:spPr>
        <p:txBody>
          <a:bodyPr>
            <a:normAutofit fontScale="90000"/>
          </a:bodyPr>
          <a:lstStyle/>
          <a:p>
            <a:r>
              <a:rPr lang="en-GB" b="1" dirty="0"/>
              <a:t>Contextual Detail: Sexual Minority Employees in the UK (cont’d)</a:t>
            </a:r>
            <a:br>
              <a:rPr lang="en-GB" dirty="0"/>
            </a:br>
            <a:endParaRPr lang="en-GB" dirty="0"/>
          </a:p>
        </p:txBody>
      </p:sp>
    </p:spTree>
    <p:extLst>
      <p:ext uri="{BB962C8B-B14F-4D97-AF65-F5344CB8AC3E}">
        <p14:creationId xmlns:p14="http://schemas.microsoft.com/office/powerpoint/2010/main" val="127941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b="1" dirty="0"/>
              <a:t>Power relations and inequality: issues of silence and voice for sexual minorities in the workplace</a:t>
            </a:r>
            <a:r>
              <a:rPr lang="en-GB" sz="3100" dirty="0"/>
              <a:t>       </a:t>
            </a:r>
            <a:br>
              <a:rPr lang="en-GB" dirty="0"/>
            </a:br>
            <a:endParaRPr lang="en-GB" dirty="0"/>
          </a:p>
        </p:txBody>
      </p:sp>
      <p:sp>
        <p:nvSpPr>
          <p:cNvPr id="3" name="Content Placeholder 2"/>
          <p:cNvSpPr>
            <a:spLocks noGrp="1"/>
          </p:cNvSpPr>
          <p:nvPr>
            <p:ph idx="1"/>
          </p:nvPr>
        </p:nvSpPr>
        <p:spPr>
          <a:xfrm>
            <a:off x="457200" y="1412776"/>
            <a:ext cx="8229600" cy="5184576"/>
          </a:xfrm>
        </p:spPr>
        <p:txBody>
          <a:bodyPr>
            <a:normAutofit fontScale="62500" lnSpcReduction="20000"/>
          </a:bodyPr>
          <a:lstStyle/>
          <a:p>
            <a:r>
              <a:rPr lang="en-GB" dirty="0"/>
              <a:t>Existing research demonstrates the disempowerment and subjugation of sexual minorities at work through a process of </a:t>
            </a:r>
            <a:r>
              <a:rPr lang="en-GB" b="1" dirty="0">
                <a:solidFill>
                  <a:srgbClr val="C00000"/>
                </a:solidFill>
              </a:rPr>
              <a:t>silencing</a:t>
            </a:r>
            <a:r>
              <a:rPr lang="en-GB" dirty="0"/>
              <a:t> (Ward and </a:t>
            </a:r>
            <a:r>
              <a:rPr lang="en-GB" dirty="0" err="1"/>
              <a:t>Winstanley</a:t>
            </a:r>
            <a:r>
              <a:rPr lang="en-GB" dirty="0"/>
              <a:t>, 2003), which is partly because sexual minorities often suffer from an invisible stigma (</a:t>
            </a:r>
            <a:r>
              <a:rPr lang="en-GB" dirty="0" err="1"/>
              <a:t>Ragins</a:t>
            </a:r>
            <a:r>
              <a:rPr lang="en-GB" dirty="0"/>
              <a:t>, 2008). </a:t>
            </a:r>
          </a:p>
          <a:p>
            <a:r>
              <a:rPr lang="en-GB" b="1" dirty="0"/>
              <a:t>The atmosphere of silence and silencing regarding LGBT employees can lead to an inequality regime (Acker, 2006)</a:t>
            </a:r>
          </a:p>
          <a:p>
            <a:r>
              <a:rPr lang="en-GB" dirty="0"/>
              <a:t>In this context, one group of employees (the sexual majority) may have privileged status and receive all the benefits of their empowered position, and set in place a system and process designed to operate according to their needs</a:t>
            </a:r>
          </a:p>
          <a:p>
            <a:r>
              <a:rPr lang="en-GB" b="1" dirty="0"/>
              <a:t>There is also a lower order of power, privilege and claim for recognition for a disadvantaged Other group (sexual minorities).</a:t>
            </a:r>
          </a:p>
          <a:p>
            <a:r>
              <a:rPr lang="en-GB" dirty="0"/>
              <a:t>Bell et al. (2011: 140) suggest that diversity management practitioners and organisational employment relations strategy must pay special attention to facilitating voice for sexual minorities.</a:t>
            </a:r>
          </a:p>
          <a:p>
            <a:r>
              <a:rPr lang="en-GB" dirty="0"/>
              <a:t>Voice measures can involve enabling mechanisms of individual and collective action, for instance, intra and extra-organisational LGBT networks, sexual orientation champions, organisational sexual orientation initiatives, LGBT-focused organisational training opportunities.</a:t>
            </a:r>
          </a:p>
          <a:p>
            <a:endParaRPr lang="en-GB" dirty="0"/>
          </a:p>
        </p:txBody>
      </p:sp>
    </p:spTree>
    <p:extLst>
      <p:ext uri="{BB962C8B-B14F-4D97-AF65-F5344CB8AC3E}">
        <p14:creationId xmlns:p14="http://schemas.microsoft.com/office/powerpoint/2010/main" val="262372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096" t="12787" r="17366" b="13602"/>
          <a:stretch/>
        </p:blipFill>
        <p:spPr>
          <a:xfrm>
            <a:off x="144016" y="476672"/>
            <a:ext cx="9036496" cy="6089812"/>
          </a:xfrm>
        </p:spPr>
      </p:pic>
    </p:spTree>
    <p:extLst>
      <p:ext uri="{BB962C8B-B14F-4D97-AF65-F5344CB8AC3E}">
        <p14:creationId xmlns:p14="http://schemas.microsoft.com/office/powerpoint/2010/main" val="2550940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2700" b="1" i="1" dirty="0"/>
            </a:br>
            <a:r>
              <a:rPr lang="en-GB" sz="2700" b="1" i="1" dirty="0"/>
              <a:t>Voice and silence challenges facing sexual minority employees: public vs. private sector, industry male-dominance and organisational size variations</a:t>
            </a:r>
            <a:br>
              <a:rPr lang="en-GB" dirty="0"/>
            </a:br>
            <a:endParaRPr lang="en-GB" dirty="0"/>
          </a:p>
        </p:txBody>
      </p:sp>
      <p:sp>
        <p:nvSpPr>
          <p:cNvPr id="3" name="Content Placeholder 2"/>
          <p:cNvSpPr>
            <a:spLocks noGrp="1"/>
          </p:cNvSpPr>
          <p:nvPr>
            <p:ph idx="1"/>
          </p:nvPr>
        </p:nvSpPr>
        <p:spPr>
          <a:xfrm>
            <a:off x="457200" y="1600200"/>
            <a:ext cx="8229600" cy="4525963"/>
          </a:xfrm>
        </p:spPr>
        <p:txBody>
          <a:bodyPr>
            <a:normAutofit fontScale="70000" lnSpcReduction="20000"/>
          </a:bodyPr>
          <a:lstStyle/>
          <a:p>
            <a:r>
              <a:rPr lang="en-GB" dirty="0"/>
              <a:t>In small businesses voice may take the form of individual efforts by sexual minorities to underline their presence at work and convince owner-managers to commit to the rights of sexual minority employees, in large organisations there are opportunities for collective action. </a:t>
            </a:r>
          </a:p>
          <a:p>
            <a:r>
              <a:rPr lang="en-GB" dirty="0" err="1"/>
              <a:t>Colgan</a:t>
            </a:r>
            <a:r>
              <a:rPr lang="en-GB" dirty="0"/>
              <a:t> and </a:t>
            </a:r>
            <a:r>
              <a:rPr lang="en-GB" dirty="0" err="1"/>
              <a:t>McKearney</a:t>
            </a:r>
            <a:r>
              <a:rPr lang="en-GB" dirty="0"/>
              <a:t> (2012) find that despite a decline in unionisation, in large organisations, sexual minorities increasingly create alliances and employee networks that help to advance LGBT equality at work. </a:t>
            </a:r>
          </a:p>
          <a:p>
            <a:r>
              <a:rPr lang="en-GB" dirty="0"/>
              <a:t>An important differentiator in terms of voice and silence mechanisms is the gendered nature of the industry setting in which the organisation is located. </a:t>
            </a:r>
          </a:p>
          <a:p>
            <a:r>
              <a:rPr lang="en-GB" dirty="0"/>
              <a:t>In the literature, construction, police, firefighting have been categorised as gendered industries where LGBT workers fare particularly worse at work. </a:t>
            </a:r>
          </a:p>
        </p:txBody>
      </p:sp>
    </p:spTree>
    <p:extLst>
      <p:ext uri="{BB962C8B-B14F-4D97-AF65-F5344CB8AC3E}">
        <p14:creationId xmlns:p14="http://schemas.microsoft.com/office/powerpoint/2010/main" val="1916356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634" t="8587" r="16359" b="7090"/>
          <a:stretch/>
        </p:blipFill>
        <p:spPr>
          <a:xfrm>
            <a:off x="187165" y="158006"/>
            <a:ext cx="8849331" cy="6583362"/>
          </a:xfrm>
        </p:spPr>
      </p:pic>
    </p:spTree>
    <p:extLst>
      <p:ext uri="{BB962C8B-B14F-4D97-AF65-F5344CB8AC3E}">
        <p14:creationId xmlns:p14="http://schemas.microsoft.com/office/powerpoint/2010/main" val="150565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A6199961-E661-46BE-B140-F5B5D2564EE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0634" t="19093" r="16270" b="10893"/>
          <a:stretch/>
        </p:blipFill>
        <p:spPr>
          <a:xfrm>
            <a:off x="179512" y="231639"/>
            <a:ext cx="5376545" cy="6394722"/>
          </a:xfrm>
        </p:spPr>
      </p:pic>
      <p:sp>
        <p:nvSpPr>
          <p:cNvPr id="8" name="TextBox 7">
            <a:extLst>
              <a:ext uri="{FF2B5EF4-FFF2-40B4-BE49-F238E27FC236}">
                <a16:creationId xmlns:a16="http://schemas.microsoft.com/office/drawing/2014/main" id="{7FBF19EB-B61D-4908-86A4-8ECB5D19B6B1}"/>
              </a:ext>
            </a:extLst>
          </p:cNvPr>
          <p:cNvSpPr txBox="1"/>
          <p:nvPr/>
        </p:nvSpPr>
        <p:spPr>
          <a:xfrm>
            <a:off x="6156176" y="703574"/>
            <a:ext cx="2736304" cy="5450851"/>
          </a:xfrm>
          <a:prstGeom prst="rect">
            <a:avLst/>
          </a:prstGeom>
          <a:solidFill>
            <a:schemeClr val="accent5">
              <a:lumMod val="20000"/>
              <a:lumOff val="80000"/>
            </a:schemeClr>
          </a:solidFill>
        </p:spPr>
        <p:txBody>
          <a:bodyPr wrap="square" rtlCol="0">
            <a:spAutoFit/>
          </a:bodyPr>
          <a:lstStyle/>
          <a:p>
            <a:pPr marL="342900" indent="-342900">
              <a:lnSpc>
                <a:spcPct val="150000"/>
              </a:lnSpc>
              <a:buFont typeface="+mj-lt"/>
              <a:buAutoNum type="arabicPeriod"/>
            </a:pPr>
            <a:r>
              <a:rPr lang="en-GB" dirty="0"/>
              <a:t>Policies and benefits</a:t>
            </a:r>
          </a:p>
          <a:p>
            <a:pPr marL="342900" indent="-342900">
              <a:lnSpc>
                <a:spcPct val="150000"/>
              </a:lnSpc>
              <a:buFont typeface="+mj-lt"/>
              <a:buAutoNum type="arabicPeriod"/>
            </a:pPr>
            <a:r>
              <a:rPr lang="en-GB" dirty="0"/>
              <a:t>Training</a:t>
            </a:r>
          </a:p>
          <a:p>
            <a:pPr marL="342900" indent="-342900">
              <a:lnSpc>
                <a:spcPct val="150000"/>
              </a:lnSpc>
              <a:buFont typeface="+mj-lt"/>
              <a:buAutoNum type="arabicPeriod"/>
            </a:pPr>
            <a:r>
              <a:rPr lang="en-GB" dirty="0"/>
              <a:t>Staff engagement </a:t>
            </a:r>
          </a:p>
          <a:p>
            <a:pPr marL="342900" indent="-342900">
              <a:lnSpc>
                <a:spcPct val="150000"/>
              </a:lnSpc>
              <a:buFont typeface="+mj-lt"/>
              <a:buAutoNum type="arabicPeriod"/>
            </a:pPr>
            <a:r>
              <a:rPr lang="en-GB" dirty="0"/>
              <a:t>Leadership</a:t>
            </a:r>
          </a:p>
          <a:p>
            <a:pPr marL="342900" indent="-342900">
              <a:lnSpc>
                <a:spcPct val="150000"/>
              </a:lnSpc>
              <a:buFont typeface="+mj-lt"/>
              <a:buAutoNum type="arabicPeriod"/>
            </a:pPr>
            <a:r>
              <a:rPr lang="en-GB" dirty="0"/>
              <a:t>Monitoring</a:t>
            </a:r>
          </a:p>
          <a:p>
            <a:pPr marL="342900" indent="-342900">
              <a:lnSpc>
                <a:spcPct val="150000"/>
              </a:lnSpc>
              <a:buFont typeface="+mj-lt"/>
              <a:buAutoNum type="arabicPeriod"/>
            </a:pPr>
            <a:r>
              <a:rPr lang="en-GB" dirty="0"/>
              <a:t>Procurement</a:t>
            </a:r>
          </a:p>
          <a:p>
            <a:pPr marL="342900" indent="-342900">
              <a:lnSpc>
                <a:spcPct val="150000"/>
              </a:lnSpc>
              <a:buFont typeface="+mj-lt"/>
              <a:buAutoNum type="arabicPeriod"/>
            </a:pPr>
            <a:r>
              <a:rPr lang="en-GB" dirty="0"/>
              <a:t>Community engagement and understanding local context</a:t>
            </a:r>
          </a:p>
          <a:p>
            <a:pPr marL="342900" indent="-342900">
              <a:lnSpc>
                <a:spcPct val="150000"/>
              </a:lnSpc>
              <a:buFont typeface="+mj-lt"/>
              <a:buAutoNum type="arabicPeriod"/>
            </a:pPr>
            <a:r>
              <a:rPr lang="en-GB" dirty="0"/>
              <a:t>Global mobility</a:t>
            </a:r>
          </a:p>
          <a:p>
            <a:pPr marL="342900" indent="-342900">
              <a:lnSpc>
                <a:spcPct val="150000"/>
              </a:lnSpc>
              <a:buFont typeface="+mj-lt"/>
              <a:buAutoNum type="arabicPeriod"/>
            </a:pPr>
            <a:r>
              <a:rPr lang="en-GB" dirty="0"/>
              <a:t>Additional in-country activity</a:t>
            </a:r>
          </a:p>
        </p:txBody>
      </p:sp>
    </p:spTree>
    <p:extLst>
      <p:ext uri="{BB962C8B-B14F-4D97-AF65-F5344CB8AC3E}">
        <p14:creationId xmlns:p14="http://schemas.microsoft.com/office/powerpoint/2010/main" val="381210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Implementing LGBT policy</a:t>
            </a:r>
          </a:p>
        </p:txBody>
      </p:sp>
      <p:sp>
        <p:nvSpPr>
          <p:cNvPr id="3" name="Content Placeholder 2"/>
          <p:cNvSpPr>
            <a:spLocks noGrp="1"/>
          </p:cNvSpPr>
          <p:nvPr>
            <p:ph idx="1"/>
          </p:nvPr>
        </p:nvSpPr>
        <p:spPr/>
        <p:txBody>
          <a:bodyPr/>
          <a:lstStyle/>
          <a:p>
            <a:r>
              <a:rPr lang="en-GB" dirty="0"/>
              <a:t>Organisation networks </a:t>
            </a:r>
          </a:p>
          <a:p>
            <a:pPr lvl="1"/>
            <a:r>
              <a:rPr lang="en-GB" dirty="0"/>
              <a:t>Queer/radical approaches</a:t>
            </a:r>
          </a:p>
          <a:p>
            <a:pPr lvl="1"/>
            <a:r>
              <a:rPr lang="en-GB" dirty="0"/>
              <a:t>Organised unofficial approaches</a:t>
            </a:r>
          </a:p>
          <a:p>
            <a:pPr lvl="1"/>
            <a:r>
              <a:rPr lang="en-GB" dirty="0"/>
              <a:t>Internally responsive informal approaches</a:t>
            </a:r>
          </a:p>
          <a:p>
            <a:pPr lvl="1"/>
            <a:r>
              <a:rPr lang="en-GB" dirty="0"/>
              <a:t>Conventional approaches</a:t>
            </a:r>
          </a:p>
          <a:p>
            <a:pPr lvl="1"/>
            <a:endParaRPr lang="en-GB" dirty="0"/>
          </a:p>
          <a:p>
            <a:pPr marL="1371600" lvl="3" indent="0">
              <a:buNone/>
            </a:pPr>
            <a:r>
              <a:rPr lang="en-GB" dirty="0"/>
              <a:t>(</a:t>
            </a:r>
            <a:r>
              <a:rPr lang="en-GB" dirty="0" err="1"/>
              <a:t>Githens</a:t>
            </a:r>
            <a:r>
              <a:rPr lang="en-GB" dirty="0"/>
              <a:t> and Aragon, 2009: 126)</a:t>
            </a:r>
          </a:p>
        </p:txBody>
      </p:sp>
    </p:spTree>
    <p:extLst>
      <p:ext uri="{BB962C8B-B14F-4D97-AF65-F5344CB8AC3E}">
        <p14:creationId xmlns:p14="http://schemas.microsoft.com/office/powerpoint/2010/main" val="245325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Recommendations</a:t>
            </a:r>
          </a:p>
        </p:txBody>
      </p:sp>
      <p:sp>
        <p:nvSpPr>
          <p:cNvPr id="3" name="Content Placeholder 2"/>
          <p:cNvSpPr>
            <a:spLocks noGrp="1"/>
          </p:cNvSpPr>
          <p:nvPr>
            <p:ph idx="1"/>
          </p:nvPr>
        </p:nvSpPr>
        <p:spPr/>
        <p:txBody>
          <a:bodyPr/>
          <a:lstStyle/>
          <a:p>
            <a:r>
              <a:rPr lang="en-GB" dirty="0"/>
              <a:t>Intra-organisational, </a:t>
            </a:r>
            <a:r>
              <a:rPr lang="en-GB" dirty="0" err="1"/>
              <a:t>sectoral</a:t>
            </a:r>
            <a:r>
              <a:rPr lang="en-GB" dirty="0"/>
              <a:t> (for instance, private vs. public) and industrial audits</a:t>
            </a:r>
          </a:p>
          <a:p>
            <a:r>
              <a:rPr lang="en-GB" dirty="0"/>
              <a:t>Equal pay policies</a:t>
            </a:r>
          </a:p>
          <a:p>
            <a:r>
              <a:rPr lang="en-GB" dirty="0"/>
              <a:t>Employee assistance services</a:t>
            </a:r>
          </a:p>
          <a:p>
            <a:r>
              <a:rPr lang="en-GB" dirty="0"/>
              <a:t>Top management support</a:t>
            </a:r>
          </a:p>
          <a:p>
            <a:r>
              <a:rPr lang="en-GB" dirty="0"/>
              <a:t>LGBT organisational networks and mentoring</a:t>
            </a:r>
          </a:p>
          <a:p>
            <a:r>
              <a:rPr lang="en-GB" dirty="0"/>
              <a:t>Industry-wide action plans</a:t>
            </a:r>
          </a:p>
          <a:p>
            <a:endParaRPr lang="en-GB" dirty="0"/>
          </a:p>
          <a:p>
            <a:endParaRPr lang="en-GB" dirty="0"/>
          </a:p>
          <a:p>
            <a:endParaRPr lang="en-GB" dirty="0"/>
          </a:p>
        </p:txBody>
      </p:sp>
    </p:spTree>
    <p:extLst>
      <p:ext uri="{BB962C8B-B14F-4D97-AF65-F5344CB8AC3E}">
        <p14:creationId xmlns:p14="http://schemas.microsoft.com/office/powerpoint/2010/main" val="3966212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a:bodyPr>
          <a:lstStyle/>
          <a:p>
            <a:r>
              <a:rPr lang="en-GB" sz="1800" dirty="0" err="1"/>
              <a:t>Kumra</a:t>
            </a:r>
            <a:r>
              <a:rPr lang="en-GB" sz="1800" dirty="0"/>
              <a:t>, S; </a:t>
            </a:r>
            <a:r>
              <a:rPr lang="en-GB" sz="1800" dirty="0" err="1"/>
              <a:t>Manfredi</a:t>
            </a:r>
            <a:r>
              <a:rPr lang="en-GB" sz="1800" dirty="0"/>
              <a:t>, S and Vickers, L. 2012 Managing Equality and Diversity. OUP. (Chapter 9)</a:t>
            </a:r>
          </a:p>
          <a:p>
            <a:r>
              <a:rPr lang="en-GB" sz="1800" dirty="0"/>
              <a:t>T. Alexandra Beauregard, Lilith Arevshatian, Jonathan E. Booth &amp; Stephen Whittle (2016): Listen carefully: transgender voices in the workplace, The International Journal of Human Resource Management, DOI: 10.1080/09585192.2016.1234503</a:t>
            </a:r>
          </a:p>
        </p:txBody>
      </p:sp>
    </p:spTree>
    <p:extLst>
      <p:ext uri="{BB962C8B-B14F-4D97-AF65-F5344CB8AC3E}">
        <p14:creationId xmlns:p14="http://schemas.microsoft.com/office/powerpoint/2010/main" val="95039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learning outcomes</a:t>
            </a:r>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pPr lvl="0"/>
            <a:r>
              <a:rPr lang="en-GB" dirty="0"/>
              <a:t>Understand the variety of issues and challenges that may influence the employment experiences of sexual minorities</a:t>
            </a:r>
          </a:p>
          <a:p>
            <a:pPr lvl="0"/>
            <a:r>
              <a:rPr lang="en-GB" dirty="0"/>
              <a:t>Differentiate the main theoretical approaches which attempt to explain why and how sexual minorities are marginalised and discriminated against in various work settings</a:t>
            </a:r>
          </a:p>
          <a:p>
            <a:pPr lvl="0"/>
            <a:r>
              <a:rPr lang="en-GB" dirty="0"/>
              <a:t>Apply legal, political and social contextual factors in order to develop multi-faceted understandings of sexual minority employment in the UK and cross-nationally</a:t>
            </a:r>
          </a:p>
          <a:p>
            <a:pPr lvl="0"/>
            <a:r>
              <a:rPr lang="en-GB" dirty="0"/>
              <a:t>Recognise the critical influence of relations of power and inequality in the workplace and how these affect the organisational practices designed to provide sexual minority employees with a voice in the workplace</a:t>
            </a:r>
          </a:p>
          <a:p>
            <a:pPr lvl="0"/>
            <a:r>
              <a:rPr lang="en-GB" dirty="0"/>
              <a:t>Explain the variations in workplace experiences of sexual minorities on the basis of influencing factors such as employment sector, organisation size and equal opportunity and diversity practices in regard to sexual orientation</a:t>
            </a:r>
          </a:p>
          <a:p>
            <a:endParaRPr lang="en-GB" dirty="0"/>
          </a:p>
        </p:txBody>
      </p:sp>
    </p:spTree>
    <p:extLst>
      <p:ext uri="{BB962C8B-B14F-4D97-AF65-F5344CB8AC3E}">
        <p14:creationId xmlns:p14="http://schemas.microsoft.com/office/powerpoint/2010/main" val="773493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a:xfrm>
            <a:off x="457200" y="1844824"/>
            <a:ext cx="8229600" cy="4320480"/>
          </a:xfrm>
        </p:spPr>
        <p:txBody>
          <a:bodyPr>
            <a:normAutofit fontScale="92500" lnSpcReduction="10000"/>
          </a:bodyPr>
          <a:lstStyle/>
          <a:p>
            <a:r>
              <a:rPr lang="en-GB" dirty="0"/>
              <a:t>Classical theories and key concepts associated with LGBT work lives.</a:t>
            </a:r>
          </a:p>
          <a:p>
            <a:r>
              <a:rPr lang="en-GB" dirty="0"/>
              <a:t>Covering contextual aspects of LGBT workplace issues (such as those relating to demographic, socio-cultural, legal, institutional and macro-economic dimensions), we discuss regulatory measures, diversity institutions and organisational interventions designed to promote equality and inclusion for sexual minorities in the organisational sphere. </a:t>
            </a:r>
          </a:p>
        </p:txBody>
      </p:sp>
    </p:spTree>
    <p:extLst>
      <p:ext uri="{BB962C8B-B14F-4D97-AF65-F5344CB8AC3E}">
        <p14:creationId xmlns:p14="http://schemas.microsoft.com/office/powerpoint/2010/main" val="127675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688632"/>
          </a:xfrm>
        </p:spPr>
        <p:txBody>
          <a:bodyPr>
            <a:normAutofit fontScale="77500" lnSpcReduction="20000"/>
          </a:bodyPr>
          <a:lstStyle/>
          <a:p>
            <a:r>
              <a:rPr lang="en-GB" dirty="0"/>
              <a:t>For sexual minorities, navigating work and pursuing careers can involve the </a:t>
            </a:r>
            <a:r>
              <a:rPr lang="en-GB" dirty="0">
                <a:solidFill>
                  <a:srgbClr val="C00000"/>
                </a:solidFill>
              </a:rPr>
              <a:t>negotiation of power relationship</a:t>
            </a:r>
            <a:r>
              <a:rPr lang="en-GB" dirty="0"/>
              <a:t>. Therefore, this chapter also offers insights into the </a:t>
            </a:r>
            <a:r>
              <a:rPr lang="en-GB" dirty="0">
                <a:solidFill>
                  <a:srgbClr val="C00000"/>
                </a:solidFill>
              </a:rPr>
              <a:t>mechanisms of voice, hegemony and silence </a:t>
            </a:r>
            <a:r>
              <a:rPr lang="en-GB" dirty="0"/>
              <a:t>that influence the workplace experiences of LGBT individuals.</a:t>
            </a:r>
          </a:p>
          <a:p>
            <a:r>
              <a:rPr lang="en-GB" dirty="0">
                <a:solidFill>
                  <a:srgbClr val="C00000"/>
                </a:solidFill>
              </a:rPr>
              <a:t>Workplace climates for LGBT </a:t>
            </a:r>
            <a:r>
              <a:rPr lang="en-GB" dirty="0"/>
              <a:t>employees may vary based on a range of factors, such as </a:t>
            </a:r>
            <a:r>
              <a:rPr lang="en-GB" dirty="0">
                <a:solidFill>
                  <a:srgbClr val="C00000"/>
                </a:solidFill>
              </a:rPr>
              <a:t>sectoral and size variances </a:t>
            </a:r>
            <a:r>
              <a:rPr lang="en-GB" dirty="0"/>
              <a:t>of organizations. This chapter thus provides details on the variant issues and challenges facing sexual orientation and gender identity diversity management in public, private and voluntary sectors, as well as in large and small-medium organizations </a:t>
            </a:r>
          </a:p>
          <a:p>
            <a:r>
              <a:rPr lang="en-GB" dirty="0"/>
              <a:t>Finally, the lecture provides recommendations including the identification of any good practices directed at organisations, managers, employees, policy makers, and governments on </a:t>
            </a:r>
            <a:r>
              <a:rPr lang="en-GB" dirty="0">
                <a:solidFill>
                  <a:srgbClr val="C00000"/>
                </a:solidFill>
              </a:rPr>
              <a:t>LGBT equality and inclusion in work organisations</a:t>
            </a:r>
          </a:p>
        </p:txBody>
      </p:sp>
    </p:spTree>
    <p:extLst>
      <p:ext uri="{BB962C8B-B14F-4D97-AF65-F5344CB8AC3E}">
        <p14:creationId xmlns:p14="http://schemas.microsoft.com/office/powerpoint/2010/main" val="85469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GB" b="1" dirty="0"/>
              <a:t>Cross-National Contextual Detail: Sexual Minorities in the Workplace</a:t>
            </a:r>
            <a:br>
              <a:rPr lang="en-GB" dirty="0"/>
            </a:br>
            <a:endParaRPr lang="en-GB" dirty="0"/>
          </a:p>
        </p:txBody>
      </p:sp>
      <p:sp>
        <p:nvSpPr>
          <p:cNvPr id="3" name="Content Placeholder 2"/>
          <p:cNvSpPr>
            <a:spLocks noGrp="1"/>
          </p:cNvSpPr>
          <p:nvPr>
            <p:ph idx="1"/>
          </p:nvPr>
        </p:nvSpPr>
        <p:spPr/>
        <p:txBody>
          <a:bodyPr>
            <a:normAutofit/>
          </a:bodyPr>
          <a:lstStyle/>
          <a:p>
            <a:r>
              <a:rPr lang="en-GB" dirty="0"/>
              <a:t>Globally, the vast majority of nations fail to uphold the most basic human rights of LGBT individuals, let alone protect sexual minorities from discrimination at work. </a:t>
            </a:r>
          </a:p>
          <a:p>
            <a:r>
              <a:rPr lang="en-GB" dirty="0"/>
              <a:t>According to a multinational societal attitude survey conducted by the Pew Research Centre (2013), the global divide on the issue of sexual minorities is very strong.</a:t>
            </a:r>
          </a:p>
          <a:p>
            <a:endParaRPr lang="en-GB" dirty="0"/>
          </a:p>
        </p:txBody>
      </p:sp>
    </p:spTree>
    <p:extLst>
      <p:ext uri="{BB962C8B-B14F-4D97-AF65-F5344CB8AC3E}">
        <p14:creationId xmlns:p14="http://schemas.microsoft.com/office/powerpoint/2010/main" val="222314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163" t="7886" r="18321" b="8682"/>
          <a:stretch/>
        </p:blipFill>
        <p:spPr>
          <a:xfrm>
            <a:off x="107504" y="188640"/>
            <a:ext cx="8913518" cy="6480720"/>
          </a:xfrm>
        </p:spPr>
      </p:pic>
    </p:spTree>
    <p:extLst>
      <p:ext uri="{BB962C8B-B14F-4D97-AF65-F5344CB8AC3E}">
        <p14:creationId xmlns:p14="http://schemas.microsoft.com/office/powerpoint/2010/main" val="36228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9679" t="9546" r="20389" b="7722"/>
          <a:stretch/>
        </p:blipFill>
        <p:spPr>
          <a:xfrm>
            <a:off x="321341" y="44624"/>
            <a:ext cx="8643147" cy="6708116"/>
          </a:xfrm>
        </p:spPr>
      </p:pic>
    </p:spTree>
    <p:extLst>
      <p:ext uri="{BB962C8B-B14F-4D97-AF65-F5344CB8AC3E}">
        <p14:creationId xmlns:p14="http://schemas.microsoft.com/office/powerpoint/2010/main" val="48005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GB" sz="4000" b="1" dirty="0"/>
              <a:t>Theories for understanding the workplace experiences of sexual minorities</a:t>
            </a:r>
            <a:br>
              <a:rPr lang="en-GB" dirty="0"/>
            </a:br>
            <a:endParaRPr lang="en-GB" dirty="0"/>
          </a:p>
        </p:txBody>
      </p:sp>
      <p:sp>
        <p:nvSpPr>
          <p:cNvPr id="3" name="Content Placeholder 2"/>
          <p:cNvSpPr>
            <a:spLocks noGrp="1"/>
          </p:cNvSpPr>
          <p:nvPr>
            <p:ph idx="1"/>
          </p:nvPr>
        </p:nvSpPr>
        <p:spPr>
          <a:xfrm>
            <a:off x="457200" y="1600200"/>
            <a:ext cx="8229600" cy="5141168"/>
          </a:xfrm>
        </p:spPr>
        <p:txBody>
          <a:bodyPr>
            <a:normAutofit fontScale="85000" lnSpcReduction="10000"/>
          </a:bodyPr>
          <a:lstStyle/>
          <a:p>
            <a:r>
              <a:rPr lang="en-GB" b="1" dirty="0"/>
              <a:t>Economic studies </a:t>
            </a:r>
            <a:r>
              <a:rPr lang="en-GB" dirty="0"/>
              <a:t>have usually focused on explaining labour market distortions and inequalities as a result of discrimination on the basis of sexuality (e.g. </a:t>
            </a:r>
            <a:r>
              <a:rPr lang="en-GB" dirty="0" err="1"/>
              <a:t>Badgett</a:t>
            </a:r>
            <a:r>
              <a:rPr lang="en-GB" dirty="0"/>
              <a:t>, 1995; </a:t>
            </a:r>
            <a:r>
              <a:rPr lang="en-GB" dirty="0" err="1"/>
              <a:t>Drydakis</a:t>
            </a:r>
            <a:r>
              <a:rPr lang="en-GB" dirty="0"/>
              <a:t>, 2009; </a:t>
            </a:r>
            <a:r>
              <a:rPr lang="en-GB" dirty="0" err="1"/>
              <a:t>Weichselbaumer</a:t>
            </a:r>
            <a:r>
              <a:rPr lang="en-GB" dirty="0"/>
              <a:t>, 2003). Wage penalties suffered as a result of sexual minority status in the marketplace has been a primary focus in this literature. </a:t>
            </a:r>
          </a:p>
          <a:p>
            <a:r>
              <a:rPr lang="en-GB" b="1" dirty="0"/>
              <a:t>Poststructuralist theories </a:t>
            </a:r>
            <a:r>
              <a:rPr lang="en-GB" dirty="0"/>
              <a:t>focus on revealing how power relations within organisations may privilege some sexualities over others (e.g. </a:t>
            </a:r>
            <a:r>
              <a:rPr lang="en-GB" dirty="0" err="1"/>
              <a:t>Bendl</a:t>
            </a:r>
            <a:r>
              <a:rPr lang="en-GB" dirty="0"/>
              <a:t>, Fleischmann and </a:t>
            </a:r>
            <a:r>
              <a:rPr lang="en-GB" dirty="0" err="1"/>
              <a:t>Walenta</a:t>
            </a:r>
            <a:r>
              <a:rPr lang="en-GB" dirty="0"/>
              <a:t>, 2008; Rumens and </a:t>
            </a:r>
            <a:r>
              <a:rPr lang="en-GB" dirty="0" err="1"/>
              <a:t>Kerfoot</a:t>
            </a:r>
            <a:r>
              <a:rPr lang="en-GB" dirty="0"/>
              <a:t>, 2009; Ward and </a:t>
            </a:r>
            <a:r>
              <a:rPr lang="en-GB" dirty="0" err="1"/>
              <a:t>Winstanley</a:t>
            </a:r>
            <a:r>
              <a:rPr lang="en-GB" dirty="0"/>
              <a:t>, 2003). This approach problematizes heteronormativity.</a:t>
            </a:r>
          </a:p>
        </p:txBody>
      </p:sp>
    </p:spTree>
    <p:extLst>
      <p:ext uri="{BB962C8B-B14F-4D97-AF65-F5344CB8AC3E}">
        <p14:creationId xmlns:p14="http://schemas.microsoft.com/office/powerpoint/2010/main" val="278853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229600" cy="3993307"/>
          </a:xfrm>
        </p:spPr>
        <p:txBody>
          <a:bodyPr>
            <a:normAutofit/>
          </a:bodyPr>
          <a:lstStyle/>
          <a:p>
            <a:r>
              <a:rPr lang="en-GB" sz="2400" b="1" dirty="0"/>
              <a:t>Psychology theories</a:t>
            </a:r>
            <a:r>
              <a:rPr lang="en-GB" sz="2400" dirty="0"/>
              <a:t> have focused on examining issues of disclosure of sexual orientation (often termed as ‘coming out’ as LGBT) and identity management in the context of discriminatory workplaces, noting the consequences for sexual minority workers’ mental and emotional well-being (e.g. Griffith and </a:t>
            </a:r>
            <a:r>
              <a:rPr lang="en-GB" sz="2400" dirty="0" err="1"/>
              <a:t>Hebl</a:t>
            </a:r>
            <a:r>
              <a:rPr lang="en-GB" sz="2400" dirty="0"/>
              <a:t>, 2002; King and Cortina, 2010; </a:t>
            </a:r>
            <a:r>
              <a:rPr lang="en-GB" sz="2400" dirty="0" err="1"/>
              <a:t>Ragins</a:t>
            </a:r>
            <a:r>
              <a:rPr lang="en-GB" sz="2400" dirty="0"/>
              <a:t>, 2008). In this framework, sexual orientation is often conceptualised as an invisible stigma.</a:t>
            </a:r>
          </a:p>
          <a:p>
            <a:endParaRPr lang="en-GB" sz="2400" dirty="0"/>
          </a:p>
        </p:txBody>
      </p:sp>
      <p:sp>
        <p:nvSpPr>
          <p:cNvPr id="4" name="Title 1"/>
          <p:cNvSpPr>
            <a:spLocks noGrp="1"/>
          </p:cNvSpPr>
          <p:nvPr>
            <p:ph type="title"/>
          </p:nvPr>
        </p:nvSpPr>
        <p:spPr>
          <a:xfrm>
            <a:off x="457248" y="692696"/>
            <a:ext cx="8229600" cy="1143000"/>
          </a:xfrm>
        </p:spPr>
        <p:txBody>
          <a:bodyPr>
            <a:normAutofit fontScale="90000"/>
          </a:bodyPr>
          <a:lstStyle/>
          <a:p>
            <a:r>
              <a:rPr lang="en-GB" sz="4000" b="1" dirty="0"/>
              <a:t>Theories for understanding the workplace experiences of sexual minorities (cont’d)</a:t>
            </a:r>
            <a:br>
              <a:rPr lang="en-GB" dirty="0"/>
            </a:br>
            <a:endParaRPr lang="en-GB" dirty="0"/>
          </a:p>
        </p:txBody>
      </p:sp>
    </p:spTree>
    <p:extLst>
      <p:ext uri="{BB962C8B-B14F-4D97-AF65-F5344CB8AC3E}">
        <p14:creationId xmlns:p14="http://schemas.microsoft.com/office/powerpoint/2010/main" val="1457658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3709</TotalTime>
  <Words>1303</Words>
  <Application>Microsoft Office PowerPoint</Application>
  <PresentationFormat>On-screen Show (4:3)</PresentationFormat>
  <Paragraphs>71</Paragraphs>
  <Slides>19</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Antonio</vt:lpstr>
      <vt:lpstr>Arial</vt:lpstr>
      <vt:lpstr>Calibri</vt:lpstr>
      <vt:lpstr>Work Sans</vt:lpstr>
      <vt:lpstr>Office Theme</vt:lpstr>
      <vt:lpstr>1_Office Theme</vt:lpstr>
      <vt:lpstr>BUSI1630 Cross-Cultural Management and Diversity Management</vt:lpstr>
      <vt:lpstr>Key learning outcomes</vt:lpstr>
      <vt:lpstr>Introduction</vt:lpstr>
      <vt:lpstr>PowerPoint Presentation</vt:lpstr>
      <vt:lpstr>Cross-National Contextual Detail: Sexual Minorities in the Workplace </vt:lpstr>
      <vt:lpstr>PowerPoint Presentation</vt:lpstr>
      <vt:lpstr>PowerPoint Presentation</vt:lpstr>
      <vt:lpstr>Theories for understanding the workplace experiences of sexual minorities </vt:lpstr>
      <vt:lpstr>Theories for understanding the workplace experiences of sexual minorities (cont’d) </vt:lpstr>
      <vt:lpstr>Contextual Detail: Sexual Minority Employees in the UK </vt:lpstr>
      <vt:lpstr>Contextual Detail: Sexual Minority Employees in the UK (cont’d) </vt:lpstr>
      <vt:lpstr>Power relations and inequality: issues of silence and voice for sexual minorities in the workplace        </vt:lpstr>
      <vt:lpstr>PowerPoint Presentation</vt:lpstr>
      <vt:lpstr> Voice and silence challenges facing sexual minority employees: public vs. private sector, industry male-dominance and organisational size variations </vt:lpstr>
      <vt:lpstr>PowerPoint Presentation</vt:lpstr>
      <vt:lpstr>PowerPoint Presentation</vt:lpstr>
      <vt:lpstr>Implementing LGBT policy</vt:lpstr>
      <vt:lpstr>Recommendations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diversity management in a global context  Clifford Lewis and Ahu Tatli</dc:title>
  <dc:creator>Maryam</dc:creator>
  <cp:lastModifiedBy>Kenisha Linton</cp:lastModifiedBy>
  <cp:revision>92</cp:revision>
  <cp:lastPrinted>2019-02-26T09:47:10Z</cp:lastPrinted>
  <dcterms:created xsi:type="dcterms:W3CDTF">2014-10-13T11:27:46Z</dcterms:created>
  <dcterms:modified xsi:type="dcterms:W3CDTF">2020-02-18T01:28:39Z</dcterms:modified>
</cp:coreProperties>
</file>