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300" r:id="rId3"/>
    <p:sldId id="302" r:id="rId4"/>
    <p:sldId id="303" r:id="rId5"/>
    <p:sldId id="304" r:id="rId6"/>
    <p:sldId id="305" r:id="rId7"/>
    <p:sldId id="307" r:id="rId8"/>
    <p:sldId id="326" r:id="rId9"/>
    <p:sldId id="308" r:id="rId10"/>
    <p:sldId id="309" r:id="rId11"/>
    <p:sldId id="310" r:id="rId12"/>
    <p:sldId id="312" r:id="rId13"/>
    <p:sldId id="324" r:id="rId14"/>
    <p:sldId id="313" r:id="rId15"/>
    <p:sldId id="314" r:id="rId16"/>
    <p:sldId id="315" r:id="rId17"/>
    <p:sldId id="318" r:id="rId18"/>
    <p:sldId id="319" r:id="rId19"/>
    <p:sldId id="325" r:id="rId20"/>
    <p:sldId id="320" r:id="rId21"/>
    <p:sldId id="321" r:id="rId22"/>
    <p:sldId id="322" r:id="rId23"/>
    <p:sldId id="323" r:id="rId24"/>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87" autoAdjust="0"/>
  </p:normalViewPr>
  <p:slideViewPr>
    <p:cSldViewPr>
      <p:cViewPr varScale="1">
        <p:scale>
          <a:sx n="56" d="100"/>
          <a:sy n="56" d="100"/>
        </p:scale>
        <p:origin x="124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B3C3D99-6C1B-41BB-BCFF-00618EFCF9D6}" type="datetimeFigureOut">
              <a:rPr lang="en-GB" smtClean="0"/>
              <a:t>12/02/2019</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1DF96BF1-B1A9-4EE6-96FB-269F1E5C40ED}" type="slidenum">
              <a:rPr lang="en-GB" smtClean="0"/>
              <a:t>‹#›</a:t>
            </a:fld>
            <a:endParaRPr lang="en-GB"/>
          </a:p>
        </p:txBody>
      </p:sp>
    </p:spTree>
    <p:extLst>
      <p:ext uri="{BB962C8B-B14F-4D97-AF65-F5344CB8AC3E}">
        <p14:creationId xmlns:p14="http://schemas.microsoft.com/office/powerpoint/2010/main" val="420303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06ECE2E-BE52-494F-BF77-FF9228654613}" type="datetimeFigureOut">
              <a:rPr lang="en-GB" smtClean="0"/>
              <a:t>12/02/2019</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201DAEC-3D31-46D9-9A83-348FD8674B7E}" type="slidenum">
              <a:rPr lang="en-GB" smtClean="0"/>
              <a:t>‹#›</a:t>
            </a:fld>
            <a:endParaRPr lang="en-GB"/>
          </a:p>
        </p:txBody>
      </p:sp>
    </p:spTree>
    <p:extLst>
      <p:ext uri="{BB962C8B-B14F-4D97-AF65-F5344CB8AC3E}">
        <p14:creationId xmlns:p14="http://schemas.microsoft.com/office/powerpoint/2010/main" val="337340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Does not mean</a:t>
            </a:r>
            <a:r>
              <a:rPr lang="en-GB" baseline="0" dirty="0" smtClean="0"/>
              <a:t> women and men will become the same but that rights, responsibilities and opportunities will not depend on whether they were born male or female.</a:t>
            </a:r>
            <a:endParaRPr lang="en-GB" dirty="0"/>
          </a:p>
        </p:txBody>
      </p:sp>
      <p:sp>
        <p:nvSpPr>
          <p:cNvPr id="4" name="Slide Number Placeholder 3"/>
          <p:cNvSpPr>
            <a:spLocks noGrp="1"/>
          </p:cNvSpPr>
          <p:nvPr>
            <p:ph type="sldNum" sz="quarter" idx="10"/>
          </p:nvPr>
        </p:nvSpPr>
        <p:spPr/>
        <p:txBody>
          <a:bodyPr/>
          <a:lstStyle/>
          <a:p>
            <a:fld id="{376294C9-00F4-47B1-8FF6-1613D28F1944}" type="slidenum">
              <a:rPr lang="en-GB" smtClean="0"/>
              <a:t>3</a:t>
            </a:fld>
            <a:endParaRPr lang="en-GB"/>
          </a:p>
        </p:txBody>
      </p:sp>
    </p:spTree>
    <p:extLst>
      <p:ext uri="{BB962C8B-B14F-4D97-AF65-F5344CB8AC3E}">
        <p14:creationId xmlns:p14="http://schemas.microsoft.com/office/powerpoint/2010/main" val="412764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6294C9-00F4-47B1-8FF6-1613D28F1944}" type="slidenum">
              <a:rPr lang="en-GB" smtClean="0"/>
              <a:t>4</a:t>
            </a:fld>
            <a:endParaRPr lang="en-GB"/>
          </a:p>
        </p:txBody>
      </p:sp>
    </p:spTree>
    <p:extLst>
      <p:ext uri="{BB962C8B-B14F-4D97-AF65-F5344CB8AC3E}">
        <p14:creationId xmlns:p14="http://schemas.microsoft.com/office/powerpoint/2010/main" val="93976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STUDENTS</a:t>
            </a:r>
            <a:r>
              <a:rPr lang="en-GB" baseline="0" dirty="0" smtClean="0"/>
              <a:t> TO DISUCSS WHAT IS GOING ON  IN THIS GRAPH.</a:t>
            </a:r>
            <a:endParaRPr lang="en-GB" dirty="0"/>
          </a:p>
        </p:txBody>
      </p:sp>
      <p:sp>
        <p:nvSpPr>
          <p:cNvPr id="4" name="Slide Number Placeholder 3"/>
          <p:cNvSpPr>
            <a:spLocks noGrp="1"/>
          </p:cNvSpPr>
          <p:nvPr>
            <p:ph type="sldNum" sz="quarter" idx="10"/>
          </p:nvPr>
        </p:nvSpPr>
        <p:spPr/>
        <p:txBody>
          <a:bodyPr/>
          <a:lstStyle/>
          <a:p>
            <a:fld id="{376294C9-00F4-47B1-8FF6-1613D28F1944}" type="slidenum">
              <a:rPr lang="en-GB" smtClean="0"/>
              <a:t>8</a:t>
            </a:fld>
            <a:endParaRPr lang="en-GB"/>
          </a:p>
        </p:txBody>
      </p:sp>
    </p:spTree>
    <p:extLst>
      <p:ext uri="{BB962C8B-B14F-4D97-AF65-F5344CB8AC3E}">
        <p14:creationId xmlns:p14="http://schemas.microsoft.com/office/powerpoint/2010/main" val="75399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smtClean="0"/>
          </a:p>
        </p:txBody>
      </p:sp>
      <p:sp>
        <p:nvSpPr>
          <p:cNvPr id="4" name="Slide Number Placeholder 3"/>
          <p:cNvSpPr>
            <a:spLocks noGrp="1"/>
          </p:cNvSpPr>
          <p:nvPr>
            <p:ph type="sldNum" sz="quarter" idx="10"/>
          </p:nvPr>
        </p:nvSpPr>
        <p:spPr/>
        <p:txBody>
          <a:bodyPr/>
          <a:lstStyle/>
          <a:p>
            <a:fld id="{376294C9-00F4-47B1-8FF6-1613D28F1944}" type="slidenum">
              <a:rPr lang="en-GB" smtClean="0"/>
              <a:t>11</a:t>
            </a:fld>
            <a:endParaRPr lang="en-GB"/>
          </a:p>
        </p:txBody>
      </p:sp>
    </p:spTree>
    <p:extLst>
      <p:ext uri="{BB962C8B-B14F-4D97-AF65-F5344CB8AC3E}">
        <p14:creationId xmlns:p14="http://schemas.microsoft.com/office/powerpoint/2010/main" val="249634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6294C9-00F4-47B1-8FF6-1613D28F1944}" type="slidenum">
              <a:rPr lang="en-GB" smtClean="0"/>
              <a:t>14</a:t>
            </a:fld>
            <a:endParaRPr lang="en-GB"/>
          </a:p>
        </p:txBody>
      </p:sp>
    </p:spTree>
    <p:extLst>
      <p:ext uri="{BB962C8B-B14F-4D97-AF65-F5344CB8AC3E}">
        <p14:creationId xmlns:p14="http://schemas.microsoft.com/office/powerpoint/2010/main" val="413186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6294C9-00F4-47B1-8FF6-1613D28F1944}" type="slidenum">
              <a:rPr lang="en-GB" smtClean="0"/>
              <a:t>15</a:t>
            </a:fld>
            <a:endParaRPr lang="en-GB"/>
          </a:p>
        </p:txBody>
      </p:sp>
    </p:spTree>
    <p:extLst>
      <p:ext uri="{BB962C8B-B14F-4D97-AF65-F5344CB8AC3E}">
        <p14:creationId xmlns:p14="http://schemas.microsoft.com/office/powerpoint/2010/main" val="253889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students</a:t>
            </a:r>
            <a:r>
              <a:rPr lang="en-GB" baseline="0" dirty="0" smtClean="0"/>
              <a:t> what they think affirmative action and positive discrimination looks like.</a:t>
            </a:r>
          </a:p>
          <a:p>
            <a:endParaRPr lang="en-GB" dirty="0"/>
          </a:p>
        </p:txBody>
      </p:sp>
      <p:sp>
        <p:nvSpPr>
          <p:cNvPr id="4" name="Slide Number Placeholder 3"/>
          <p:cNvSpPr>
            <a:spLocks noGrp="1"/>
          </p:cNvSpPr>
          <p:nvPr>
            <p:ph type="sldNum" sz="quarter" idx="10"/>
          </p:nvPr>
        </p:nvSpPr>
        <p:spPr/>
        <p:txBody>
          <a:bodyPr/>
          <a:lstStyle/>
          <a:p>
            <a:fld id="{376294C9-00F4-47B1-8FF6-1613D28F1944}" type="slidenum">
              <a:rPr lang="en-GB" smtClean="0"/>
              <a:t>17</a:t>
            </a:fld>
            <a:endParaRPr lang="en-GB"/>
          </a:p>
        </p:txBody>
      </p:sp>
    </p:spTree>
    <p:extLst>
      <p:ext uri="{BB962C8B-B14F-4D97-AF65-F5344CB8AC3E}">
        <p14:creationId xmlns:p14="http://schemas.microsoft.com/office/powerpoint/2010/main" val="277249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59B3F2-89F9-4F7F-926B-B189C5BE36F6}"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16679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59B3F2-89F9-4F7F-926B-B189C5BE36F6}"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71678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59B3F2-89F9-4F7F-926B-B189C5BE36F6}"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3593137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A156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000" y="2340862"/>
            <a:ext cx="6858000" cy="1170000"/>
          </a:xfrm>
        </p:spPr>
        <p:txBody>
          <a:bodyPr anchor="b"/>
          <a:lstStyle>
            <a:lvl1pPr algn="l">
              <a:defRPr sz="3375" b="1" i="0" baseline="0">
                <a:solidFill>
                  <a:schemeClr val="bg1"/>
                </a:solidFill>
                <a:latin typeface="Antonio" charset="0"/>
                <a:ea typeface="Antonio" charset="0"/>
                <a:cs typeface="Antonio" charset="0"/>
              </a:defRPr>
            </a:lvl1pPr>
          </a:lstStyle>
          <a:p>
            <a:r>
              <a:rPr lang="en-GB" dirty="0" smtClean="0"/>
              <a:t>Title slide</a:t>
            </a:r>
            <a:endParaRPr lang="en-US" dirty="0"/>
          </a:p>
        </p:txBody>
      </p:sp>
      <p:sp>
        <p:nvSpPr>
          <p:cNvPr id="3" name="Subtitle 2"/>
          <p:cNvSpPr>
            <a:spLocks noGrp="1"/>
          </p:cNvSpPr>
          <p:nvPr>
            <p:ph type="subTitle" idx="1"/>
          </p:nvPr>
        </p:nvSpPr>
        <p:spPr>
          <a:xfrm>
            <a:off x="1026000" y="3602038"/>
            <a:ext cx="6858000" cy="1655762"/>
          </a:xfrm>
        </p:spPr>
        <p:txBody>
          <a:bodyPr/>
          <a:lstStyle>
            <a:lvl1pPr marL="0" indent="0" algn="l">
              <a:buNone/>
              <a:defRPr sz="1350" b="0" i="0">
                <a:solidFill>
                  <a:srgbClr val="00B388"/>
                </a:solidFill>
                <a:latin typeface="Work Sans" charset="0"/>
                <a:ea typeface="Work Sans" charset="0"/>
                <a:cs typeface="Work Sans"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5226847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00B388"/>
                </a:solidFill>
                <a:latin typeface="Antonio" charset="0"/>
                <a:ea typeface="Antonio" charset="0"/>
                <a:cs typeface="Antonio" charset="0"/>
              </a:defRPr>
            </a:lvl1pPr>
          </a:lstStyle>
          <a:p>
            <a:r>
              <a:rPr lang="en-GB" dirty="0" smtClean="0"/>
              <a:t>Contents slide</a:t>
            </a:r>
            <a:endParaRPr lang="en-US" dirty="0"/>
          </a:p>
        </p:txBody>
      </p:sp>
      <p:sp>
        <p:nvSpPr>
          <p:cNvPr id="3" name="Content Placeholder 2"/>
          <p:cNvSpPr>
            <a:spLocks noGrp="1"/>
          </p:cNvSpPr>
          <p:nvPr>
            <p:ph idx="1"/>
          </p:nvPr>
        </p:nvSpPr>
        <p:spPr>
          <a:xfrm>
            <a:off x="1026000" y="2880361"/>
            <a:ext cx="7040880" cy="3296602"/>
          </a:xfrm>
        </p:spPr>
        <p:txBody>
          <a:bodyPr/>
          <a:lstStyle>
            <a:lvl1pPr marL="0" indent="0">
              <a:buClr>
                <a:srgbClr val="00B388"/>
              </a:buClr>
              <a:buNone/>
              <a:defRPr b="0" i="0">
                <a:latin typeface="Work Sans" charset="0"/>
                <a:ea typeface="Work Sans" charset="0"/>
                <a:cs typeface="Work Sans" charset="0"/>
              </a:defRPr>
            </a:lvl1pPr>
            <a:lvl2pPr marL="257175" indent="0">
              <a:buClr>
                <a:srgbClr val="00B388"/>
              </a:buClr>
              <a:buNone/>
              <a:defRPr b="0" i="0">
                <a:latin typeface="Work Sans" charset="0"/>
                <a:ea typeface="Work Sans" charset="0"/>
                <a:cs typeface="Work Sans" charset="0"/>
              </a:defRPr>
            </a:lvl2pPr>
            <a:lvl3pPr marL="514350" indent="0">
              <a:buClr>
                <a:srgbClr val="00B388"/>
              </a:buClr>
              <a:buNone/>
              <a:defRPr b="0" i="0">
                <a:latin typeface="Work Sans" charset="0"/>
                <a:ea typeface="Work Sans" charset="0"/>
                <a:cs typeface="Work Sans" charset="0"/>
              </a:defRPr>
            </a:lvl3pPr>
            <a:lvl4pPr marL="771525" indent="0">
              <a:buClr>
                <a:srgbClr val="00B388"/>
              </a:buClr>
              <a:buNone/>
              <a:defRPr b="0" i="0">
                <a:latin typeface="Work Sans" charset="0"/>
                <a:ea typeface="Work Sans" charset="0"/>
                <a:cs typeface="Work Sans" charset="0"/>
              </a:defRPr>
            </a:lvl4pPr>
            <a:lvl5pPr marL="1028700" indent="0">
              <a:buClr>
                <a:srgbClr val="00B388"/>
              </a:buClr>
              <a:buNone/>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24948721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hapter Slide Blue">
    <p:bg>
      <p:bgPr>
        <a:solidFill>
          <a:srgbClr val="606EB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smtClean="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FFC600"/>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200364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Slide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606EB2"/>
                </a:solidFill>
                <a:latin typeface="Antonio" charset="0"/>
                <a:ea typeface="Antonio" charset="0"/>
                <a:cs typeface="Antonio" charset="0"/>
              </a:defRPr>
            </a:lvl1pPr>
          </a:lstStyle>
          <a:p>
            <a:r>
              <a:rPr lang="en-GB" dirty="0" smtClean="0"/>
              <a:t>Content slide</a:t>
            </a:r>
            <a:endParaRPr lang="en-US" dirty="0"/>
          </a:p>
        </p:txBody>
      </p:sp>
      <p:sp>
        <p:nvSpPr>
          <p:cNvPr id="3" name="Content Placeholder 2"/>
          <p:cNvSpPr>
            <a:spLocks noGrp="1"/>
          </p:cNvSpPr>
          <p:nvPr>
            <p:ph idx="1"/>
          </p:nvPr>
        </p:nvSpPr>
        <p:spPr>
          <a:xfrm>
            <a:off x="1026000" y="3392425"/>
            <a:ext cx="7040880" cy="2784538"/>
          </a:xfrm>
        </p:spPr>
        <p:txBody>
          <a:bodyPr/>
          <a:lstStyle>
            <a:lvl1pPr marL="0" indent="0">
              <a:buClr>
                <a:srgbClr val="00B388"/>
              </a:buClr>
              <a:buNone/>
              <a:defRPr b="0" i="0">
                <a:latin typeface="Work Sans" charset="0"/>
                <a:ea typeface="Work Sans" charset="0"/>
                <a:cs typeface="Work Sans" charset="0"/>
              </a:defRPr>
            </a:lvl1pPr>
            <a:lvl2pPr marL="257175" indent="0">
              <a:buClr>
                <a:srgbClr val="00B388"/>
              </a:buClr>
              <a:buNone/>
              <a:defRPr b="0" i="0">
                <a:latin typeface="Work Sans" charset="0"/>
                <a:ea typeface="Work Sans" charset="0"/>
                <a:cs typeface="Work Sans" charset="0"/>
              </a:defRPr>
            </a:lvl2pPr>
            <a:lvl3pPr marL="514350" indent="0">
              <a:buClr>
                <a:srgbClr val="00B388"/>
              </a:buClr>
              <a:buNone/>
              <a:defRPr b="0" i="0">
                <a:latin typeface="Work Sans" charset="0"/>
                <a:ea typeface="Work Sans" charset="0"/>
                <a:cs typeface="Work Sans" charset="0"/>
              </a:defRPr>
            </a:lvl3pPr>
            <a:lvl4pPr marL="771525" indent="0">
              <a:buClr>
                <a:srgbClr val="00B388"/>
              </a:buClr>
              <a:buNone/>
              <a:defRPr b="0" i="0">
                <a:latin typeface="Work Sans" charset="0"/>
                <a:ea typeface="Work Sans" charset="0"/>
                <a:cs typeface="Work Sans" charset="0"/>
              </a:defRPr>
            </a:lvl4pPr>
            <a:lvl5pPr marL="1028700" indent="0">
              <a:buClr>
                <a:srgbClr val="00B388"/>
              </a:buClr>
              <a:buNone/>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60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06EB2"/>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smtClean="0"/>
              <a:t>Subtitle here</a:t>
            </a:r>
            <a:endParaRPr lang="en-US" dirty="0"/>
          </a:p>
        </p:txBody>
      </p:sp>
    </p:spTree>
    <p:extLst>
      <p:ext uri="{BB962C8B-B14F-4D97-AF65-F5344CB8AC3E}">
        <p14:creationId xmlns:p14="http://schemas.microsoft.com/office/powerpoint/2010/main" val="16952619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hapter Slide Green">
    <p:bg>
      <p:bgPr>
        <a:solidFill>
          <a:srgbClr val="00B38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smtClean="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36567958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00B388"/>
                </a:solidFill>
                <a:latin typeface="Antonio" charset="0"/>
                <a:ea typeface="Antonio" charset="0"/>
                <a:cs typeface="Antonio" charset="0"/>
              </a:defRPr>
            </a:lvl1pPr>
          </a:lstStyle>
          <a:p>
            <a:r>
              <a:rPr lang="en-GB" dirty="0" smtClean="0"/>
              <a:t>Content slide</a:t>
            </a:r>
            <a:endParaRPr lang="en-US" dirty="0"/>
          </a:p>
        </p:txBody>
      </p:sp>
      <p:sp>
        <p:nvSpPr>
          <p:cNvPr id="3" name="Content Placeholder 2"/>
          <p:cNvSpPr>
            <a:spLocks noGrp="1"/>
          </p:cNvSpPr>
          <p:nvPr>
            <p:ph idx="1"/>
          </p:nvPr>
        </p:nvSpPr>
        <p:spPr>
          <a:xfrm>
            <a:off x="1026000" y="3392425"/>
            <a:ext cx="4110642" cy="2784538"/>
          </a:xfrm>
        </p:spPr>
        <p:txBody>
          <a:bodyPr/>
          <a:lstStyle>
            <a:lvl1pPr marL="257175" indent="-257175">
              <a:buClr>
                <a:srgbClr val="00B388"/>
              </a:buClr>
              <a:buFont typeface="Arial" charset="0"/>
              <a:buChar char="•"/>
              <a:defRPr b="0" i="0">
                <a:latin typeface="Work Sans" charset="0"/>
                <a:ea typeface="Work Sans" charset="0"/>
                <a:cs typeface="Work Sans" charset="0"/>
              </a:defRPr>
            </a:lvl1pPr>
            <a:lvl2pPr marL="450056" indent="-192881">
              <a:buClr>
                <a:srgbClr val="00B388"/>
              </a:buClr>
              <a:buFont typeface="Arial" charset="0"/>
              <a:buChar char="•"/>
              <a:defRPr b="0" i="0">
                <a:latin typeface="Work Sans" charset="0"/>
                <a:ea typeface="Work Sans" charset="0"/>
                <a:cs typeface="Work Sans" charset="0"/>
              </a:defRPr>
            </a:lvl2pPr>
            <a:lvl3pPr marL="707231" indent="-192881">
              <a:buClr>
                <a:srgbClr val="00B388"/>
              </a:buClr>
              <a:buFont typeface="Arial" charset="0"/>
              <a:buChar char="•"/>
              <a:defRPr b="0" i="0">
                <a:latin typeface="Work Sans" charset="0"/>
                <a:ea typeface="Work Sans" charset="0"/>
                <a:cs typeface="Work Sans" charset="0"/>
              </a:defRPr>
            </a:lvl3pPr>
            <a:lvl4pPr marL="932260" indent="-160735">
              <a:buClr>
                <a:srgbClr val="00B388"/>
              </a:buClr>
              <a:buFont typeface="Arial" charset="0"/>
              <a:buChar char="•"/>
              <a:defRPr b="0" i="0">
                <a:latin typeface="Work Sans" charset="0"/>
                <a:ea typeface="Work Sans" charset="0"/>
                <a:cs typeface="Work Sans" charset="0"/>
              </a:defRPr>
            </a:lvl4pPr>
            <a:lvl5pPr marL="1189435" indent="-160735">
              <a:buClr>
                <a:srgbClr val="00B388"/>
              </a:buClr>
              <a:buFont typeface="Arial" charset="0"/>
              <a:buChar char="•"/>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smtClean="0"/>
              <a:t>Subtitle here</a:t>
            </a:r>
            <a:endParaRPr lang="en-US" dirty="0"/>
          </a:p>
        </p:txBody>
      </p:sp>
    </p:spTree>
    <p:extLst>
      <p:ext uri="{BB962C8B-B14F-4D97-AF65-F5344CB8AC3E}">
        <p14:creationId xmlns:p14="http://schemas.microsoft.com/office/powerpoint/2010/main" val="14521979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hapter Slide Yellow">
    <p:bg>
      <p:bgPr>
        <a:solidFill>
          <a:srgbClr val="FFC6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smtClean="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14224843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Slide Yellow">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FFC600"/>
                </a:solidFill>
                <a:latin typeface="Antonio" charset="0"/>
                <a:ea typeface="Antonio" charset="0"/>
                <a:cs typeface="Antonio" charset="0"/>
              </a:defRPr>
            </a:lvl1pPr>
          </a:lstStyle>
          <a:p>
            <a:r>
              <a:rPr lang="en-GB" dirty="0" smtClean="0"/>
              <a:t>Content slide</a:t>
            </a:r>
            <a:endParaRPr lang="en-US" dirty="0"/>
          </a:p>
        </p:txBody>
      </p:sp>
      <p:sp>
        <p:nvSpPr>
          <p:cNvPr id="3" name="Content Placeholder 2"/>
          <p:cNvSpPr>
            <a:spLocks noGrp="1"/>
          </p:cNvSpPr>
          <p:nvPr>
            <p:ph idx="1"/>
          </p:nvPr>
        </p:nvSpPr>
        <p:spPr>
          <a:xfrm>
            <a:off x="1026000" y="3392425"/>
            <a:ext cx="7040880" cy="2784538"/>
          </a:xfrm>
        </p:spPr>
        <p:txBody>
          <a:bodyPr/>
          <a:lstStyle>
            <a:lvl1pPr marL="0" indent="0">
              <a:buClr>
                <a:srgbClr val="00B388"/>
              </a:buClr>
              <a:buNone/>
              <a:defRPr b="0" i="0">
                <a:latin typeface="Work Sans" charset="0"/>
                <a:ea typeface="Work Sans" charset="0"/>
                <a:cs typeface="Work Sans" charset="0"/>
              </a:defRPr>
            </a:lvl1pPr>
            <a:lvl2pPr marL="257175" indent="0">
              <a:buClr>
                <a:srgbClr val="00B388"/>
              </a:buClr>
              <a:buNone/>
              <a:defRPr b="0" i="0">
                <a:latin typeface="Work Sans" charset="0"/>
                <a:ea typeface="Work Sans" charset="0"/>
                <a:cs typeface="Work Sans" charset="0"/>
              </a:defRPr>
            </a:lvl2pPr>
            <a:lvl3pPr marL="514350" indent="0">
              <a:buClr>
                <a:srgbClr val="00B388"/>
              </a:buClr>
              <a:buNone/>
              <a:defRPr b="0" i="0">
                <a:latin typeface="Work Sans" charset="0"/>
                <a:ea typeface="Work Sans" charset="0"/>
                <a:cs typeface="Work Sans" charset="0"/>
              </a:defRPr>
            </a:lvl3pPr>
            <a:lvl4pPr marL="771525" indent="0">
              <a:buClr>
                <a:srgbClr val="00B388"/>
              </a:buClr>
              <a:buNone/>
              <a:defRPr b="0" i="0">
                <a:latin typeface="Work Sans" charset="0"/>
                <a:ea typeface="Work Sans" charset="0"/>
                <a:cs typeface="Work Sans" charset="0"/>
              </a:defRPr>
            </a:lvl4pPr>
            <a:lvl5pPr marL="1028700" indent="0">
              <a:buClr>
                <a:srgbClr val="00B388"/>
              </a:buClr>
              <a:buNone/>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smtClean="0"/>
              <a:t>Subtitle here</a:t>
            </a:r>
            <a:endParaRPr lang="en-US" dirty="0"/>
          </a:p>
        </p:txBody>
      </p:sp>
    </p:spTree>
    <p:extLst>
      <p:ext uri="{BB962C8B-B14F-4D97-AF65-F5344CB8AC3E}">
        <p14:creationId xmlns:p14="http://schemas.microsoft.com/office/powerpoint/2010/main" val="15110286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59B3F2-89F9-4F7F-926B-B189C5BE36F6}"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730093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Chapter Slide Pink">
    <p:bg>
      <p:bgPr>
        <a:solidFill>
          <a:srgbClr val="E0457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smtClean="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8784152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Pi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E0457B"/>
                </a:solidFill>
                <a:latin typeface="Antonio" charset="0"/>
                <a:ea typeface="Antonio" charset="0"/>
                <a:cs typeface="Antonio" charset="0"/>
              </a:defRPr>
            </a:lvl1pPr>
          </a:lstStyle>
          <a:p>
            <a:r>
              <a:rPr lang="en-GB" dirty="0" smtClean="0"/>
              <a:t>Content slide</a:t>
            </a:r>
            <a:endParaRPr lang="en-US" dirty="0"/>
          </a:p>
        </p:txBody>
      </p:sp>
      <p:sp>
        <p:nvSpPr>
          <p:cNvPr id="3" name="Content Placeholder 2"/>
          <p:cNvSpPr>
            <a:spLocks noGrp="1"/>
          </p:cNvSpPr>
          <p:nvPr>
            <p:ph idx="1"/>
          </p:nvPr>
        </p:nvSpPr>
        <p:spPr>
          <a:xfrm>
            <a:off x="1026000" y="3392425"/>
            <a:ext cx="4110642" cy="2784538"/>
          </a:xfrm>
        </p:spPr>
        <p:txBody>
          <a:bodyPr/>
          <a:lstStyle>
            <a:lvl1pPr marL="257175" indent="-257175">
              <a:buClr>
                <a:srgbClr val="E0457B"/>
              </a:buClr>
              <a:buFont typeface="Arial" charset="0"/>
              <a:buChar char="•"/>
              <a:defRPr b="0" i="0">
                <a:latin typeface="Work Sans" charset="0"/>
                <a:ea typeface="Work Sans" charset="0"/>
                <a:cs typeface="Work Sans" charset="0"/>
              </a:defRPr>
            </a:lvl1pPr>
            <a:lvl2pPr marL="450056" indent="-192881">
              <a:buClr>
                <a:srgbClr val="E0457B"/>
              </a:buClr>
              <a:buFont typeface="Arial" charset="0"/>
              <a:buChar char="•"/>
              <a:defRPr b="0" i="0">
                <a:latin typeface="Work Sans" charset="0"/>
                <a:ea typeface="Work Sans" charset="0"/>
                <a:cs typeface="Work Sans" charset="0"/>
              </a:defRPr>
            </a:lvl2pPr>
            <a:lvl3pPr marL="707231" indent="-192881">
              <a:buClr>
                <a:srgbClr val="E0457B"/>
              </a:buClr>
              <a:buFont typeface="Arial" charset="0"/>
              <a:buChar char="•"/>
              <a:defRPr b="0" i="0">
                <a:latin typeface="Work Sans" charset="0"/>
                <a:ea typeface="Work Sans" charset="0"/>
                <a:cs typeface="Work Sans" charset="0"/>
              </a:defRPr>
            </a:lvl3pPr>
            <a:lvl4pPr marL="932260" indent="-160735">
              <a:buClr>
                <a:srgbClr val="E0457B"/>
              </a:buClr>
              <a:buFont typeface="Arial" charset="0"/>
              <a:buChar char="•"/>
              <a:defRPr b="0" i="0">
                <a:latin typeface="Work Sans" charset="0"/>
                <a:ea typeface="Work Sans" charset="0"/>
                <a:cs typeface="Work Sans" charset="0"/>
              </a:defRPr>
            </a:lvl4pPr>
            <a:lvl5pPr marL="1189435" indent="-160735">
              <a:buClr>
                <a:srgbClr val="E0457B"/>
              </a:buClr>
              <a:buFont typeface="Arial" charset="0"/>
              <a:buChar char="•"/>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E04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smtClean="0"/>
              <a:t>Subtitle here</a:t>
            </a:r>
            <a:endParaRPr lang="en-US" dirty="0"/>
          </a:p>
        </p:txBody>
      </p:sp>
    </p:spTree>
    <p:extLst>
      <p:ext uri="{BB962C8B-B14F-4D97-AF65-F5344CB8AC3E}">
        <p14:creationId xmlns:p14="http://schemas.microsoft.com/office/powerpoint/2010/main" val="22338713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Chapter Slide Orange">
    <p:bg>
      <p:bgPr>
        <a:solidFill>
          <a:srgbClr val="E04E3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smtClean="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6146386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E04E39"/>
                </a:solidFill>
                <a:latin typeface="Antonio" charset="0"/>
                <a:ea typeface="Antonio" charset="0"/>
                <a:cs typeface="Antonio" charset="0"/>
              </a:defRPr>
            </a:lvl1pPr>
          </a:lstStyle>
          <a:p>
            <a:r>
              <a:rPr lang="en-GB" dirty="0" smtClean="0"/>
              <a:t>Content slide</a:t>
            </a:r>
            <a:endParaRPr lang="en-US" dirty="0"/>
          </a:p>
        </p:txBody>
      </p:sp>
      <p:sp>
        <p:nvSpPr>
          <p:cNvPr id="3" name="Content Placeholder 2"/>
          <p:cNvSpPr>
            <a:spLocks noGrp="1"/>
          </p:cNvSpPr>
          <p:nvPr>
            <p:ph idx="1"/>
          </p:nvPr>
        </p:nvSpPr>
        <p:spPr>
          <a:xfrm>
            <a:off x="1026000" y="3392425"/>
            <a:ext cx="4110642" cy="2784538"/>
          </a:xfrm>
        </p:spPr>
        <p:txBody>
          <a:bodyPr/>
          <a:lstStyle>
            <a:lvl1pPr marL="257175" indent="-257175">
              <a:buClr>
                <a:srgbClr val="E04E39"/>
              </a:buClr>
              <a:buFont typeface="Arial" charset="0"/>
              <a:buChar char="•"/>
              <a:defRPr b="0" i="0">
                <a:latin typeface="Work Sans" charset="0"/>
                <a:ea typeface="Work Sans" charset="0"/>
                <a:cs typeface="Work Sans" charset="0"/>
              </a:defRPr>
            </a:lvl1pPr>
            <a:lvl2pPr marL="450056" indent="-192881">
              <a:buClr>
                <a:srgbClr val="E04E39"/>
              </a:buClr>
              <a:buFont typeface="Arial" charset="0"/>
              <a:buChar char="•"/>
              <a:defRPr b="0" i="0">
                <a:latin typeface="Work Sans" charset="0"/>
                <a:ea typeface="Work Sans" charset="0"/>
                <a:cs typeface="Work Sans" charset="0"/>
              </a:defRPr>
            </a:lvl2pPr>
            <a:lvl3pPr marL="707231" indent="-192881">
              <a:buClr>
                <a:srgbClr val="E04E39"/>
              </a:buClr>
              <a:buFont typeface="Arial" charset="0"/>
              <a:buChar char="•"/>
              <a:defRPr b="0" i="0">
                <a:latin typeface="Work Sans" charset="0"/>
                <a:ea typeface="Work Sans" charset="0"/>
                <a:cs typeface="Work Sans" charset="0"/>
              </a:defRPr>
            </a:lvl3pPr>
            <a:lvl4pPr marL="932260" indent="-160735">
              <a:buClr>
                <a:srgbClr val="E04E39"/>
              </a:buClr>
              <a:buFont typeface="Arial" charset="0"/>
              <a:buChar char="•"/>
              <a:defRPr b="0" i="0">
                <a:latin typeface="Work Sans" charset="0"/>
                <a:ea typeface="Work Sans" charset="0"/>
                <a:cs typeface="Work Sans" charset="0"/>
              </a:defRPr>
            </a:lvl4pPr>
            <a:lvl5pPr marL="1189435" indent="-160735">
              <a:buClr>
                <a:srgbClr val="E04E39"/>
              </a:buClr>
              <a:buFont typeface="Arial" charset="0"/>
              <a:buChar char="•"/>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E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smtClean="0"/>
              <a:t>Subtitle here</a:t>
            </a:r>
            <a:endParaRPr lang="en-US" dirty="0"/>
          </a:p>
        </p:txBody>
      </p:sp>
    </p:spTree>
    <p:extLst>
      <p:ext uri="{BB962C8B-B14F-4D97-AF65-F5344CB8AC3E}">
        <p14:creationId xmlns:p14="http://schemas.microsoft.com/office/powerpoint/2010/main" val="14078455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7" name="Rectangle 6"/>
          <p:cNvSpPr/>
          <p:nvPr userDrawn="1"/>
        </p:nvSpPr>
        <p:spPr>
          <a:xfrm>
            <a:off x="828404" y="1458000"/>
            <a:ext cx="58783"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95058366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gn off Slide">
    <p:bg>
      <p:bgPr>
        <a:solidFill>
          <a:srgbClr val="2A156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2064572"/>
            <a:ext cx="2194235" cy="1293632"/>
          </a:xfrm>
          <a:prstGeom prst="rect">
            <a:avLst/>
          </a:prstGeom>
        </p:spPr>
      </p:pic>
      <p:sp>
        <p:nvSpPr>
          <p:cNvPr id="7" name="Rectangle 6"/>
          <p:cNvSpPr/>
          <p:nvPr userDrawn="1"/>
        </p:nvSpPr>
        <p:spPr>
          <a:xfrm>
            <a:off x="828404" y="3258000"/>
            <a:ext cx="58783" cy="36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Content Placeholder 2"/>
          <p:cNvSpPr>
            <a:spLocks noGrp="1"/>
          </p:cNvSpPr>
          <p:nvPr>
            <p:ph idx="1" hasCustomPrompt="1"/>
          </p:nvPr>
        </p:nvSpPr>
        <p:spPr>
          <a:xfrm>
            <a:off x="1026000" y="3392425"/>
            <a:ext cx="5660550" cy="2678492"/>
          </a:xfrm>
          <a:ln>
            <a:noFill/>
          </a:ln>
        </p:spPr>
        <p:txBody>
          <a:bodyPr>
            <a:normAutofit/>
          </a:bodyPr>
          <a:lstStyle>
            <a:lvl1pPr marL="0" indent="0">
              <a:buClr>
                <a:srgbClr val="00B388"/>
              </a:buClr>
              <a:buNone/>
              <a:defRPr sz="675" b="0" i="0" spc="169" baseline="0">
                <a:solidFill>
                  <a:schemeClr val="bg1"/>
                </a:solidFill>
                <a:latin typeface="Work Sans" charset="0"/>
                <a:ea typeface="Work Sans" charset="0"/>
                <a:cs typeface="Work Sans" charset="0"/>
              </a:defRPr>
            </a:lvl1pPr>
            <a:lvl2pPr marL="257175" indent="0">
              <a:buClr>
                <a:srgbClr val="00B388"/>
              </a:buClr>
              <a:buNone/>
              <a:defRPr>
                <a:solidFill>
                  <a:schemeClr val="bg1"/>
                </a:solidFill>
              </a:defRPr>
            </a:lvl2pPr>
            <a:lvl3pPr marL="514350" indent="0">
              <a:buClr>
                <a:srgbClr val="00B388"/>
              </a:buClr>
              <a:buNone/>
              <a:defRPr>
                <a:solidFill>
                  <a:schemeClr val="bg1"/>
                </a:solidFill>
              </a:defRPr>
            </a:lvl3pPr>
            <a:lvl4pPr marL="771525" indent="0">
              <a:buClr>
                <a:srgbClr val="00B388"/>
              </a:buClr>
              <a:buNone/>
              <a:defRPr>
                <a:solidFill>
                  <a:schemeClr val="bg1"/>
                </a:solidFill>
              </a:defRPr>
            </a:lvl4pPr>
            <a:lvl5pPr marL="1028700" indent="0">
              <a:buClr>
                <a:srgbClr val="00B388"/>
              </a:buClr>
              <a:buNone/>
              <a:defRPr>
                <a:solidFill>
                  <a:schemeClr val="bg1"/>
                </a:solidFill>
              </a:defRPr>
            </a:lvl5pPr>
          </a:lstStyle>
          <a:p>
            <a:pPr lvl="0"/>
            <a:r>
              <a:rPr lang="en-GB" dirty="0" smtClean="0"/>
              <a:t>Department Here</a:t>
            </a:r>
          </a:p>
          <a:p>
            <a:pPr lvl="0"/>
            <a:r>
              <a:rPr lang="en-GB" sz="563" b="1" i="0" u="none" strike="noStrike" kern="1200" baseline="0" dirty="0" smtClean="0">
                <a:solidFill>
                  <a:schemeClr val="bg1"/>
                </a:solidFill>
                <a:latin typeface="Arial" charset="0"/>
                <a:ea typeface="Arial" charset="0"/>
                <a:cs typeface="Arial" charset="0"/>
              </a:rPr>
              <a:t>University of Greenwich</a:t>
            </a:r>
            <a:r>
              <a:rPr lang="en-GB" sz="563" b="0" i="0" u="none" strike="noStrike" kern="1200" baseline="0" dirty="0" smtClean="0">
                <a:solidFill>
                  <a:schemeClr val="bg1"/>
                </a:solidFill>
                <a:latin typeface="Arial" charset="0"/>
                <a:ea typeface="Arial" charset="0"/>
                <a:cs typeface="Arial" charset="0"/>
              </a:rPr>
              <a:t/>
            </a:r>
            <a:br>
              <a:rPr lang="en-GB" sz="563" b="0" i="0" u="none" strike="noStrike" kern="1200" baseline="0" dirty="0" smtClean="0">
                <a:solidFill>
                  <a:schemeClr val="bg1"/>
                </a:solidFill>
                <a:latin typeface="Arial" charset="0"/>
                <a:ea typeface="Arial" charset="0"/>
                <a:cs typeface="Arial" charset="0"/>
              </a:rPr>
            </a:br>
            <a:r>
              <a:rPr lang="en-GB" sz="563" b="0" i="0" u="none" strike="noStrike" kern="1200" baseline="0" dirty="0" smtClean="0">
                <a:solidFill>
                  <a:schemeClr val="bg1"/>
                </a:solidFill>
                <a:latin typeface="Arial" charset="0"/>
                <a:ea typeface="Arial" charset="0"/>
                <a:cs typeface="Arial" charset="0"/>
              </a:rPr>
              <a:t>Old Royal Naval College</a:t>
            </a:r>
            <a:br>
              <a:rPr lang="en-GB" sz="563" b="0" i="0" u="none" strike="noStrike" kern="1200" baseline="0" dirty="0" smtClean="0">
                <a:solidFill>
                  <a:schemeClr val="bg1"/>
                </a:solidFill>
                <a:latin typeface="Arial" charset="0"/>
                <a:ea typeface="Arial" charset="0"/>
                <a:cs typeface="Arial" charset="0"/>
              </a:rPr>
            </a:br>
            <a:r>
              <a:rPr lang="en-GB" sz="563" b="0" i="0" u="none" strike="noStrike" kern="1200" baseline="0" dirty="0" smtClean="0">
                <a:solidFill>
                  <a:schemeClr val="bg1"/>
                </a:solidFill>
                <a:latin typeface="Arial" charset="0"/>
                <a:ea typeface="Arial" charset="0"/>
                <a:cs typeface="Arial" charset="0"/>
              </a:rPr>
              <a:t>Park Row</a:t>
            </a:r>
            <a:br>
              <a:rPr lang="en-GB" sz="563" b="0" i="0" u="none" strike="noStrike" kern="1200" baseline="0" dirty="0" smtClean="0">
                <a:solidFill>
                  <a:schemeClr val="bg1"/>
                </a:solidFill>
                <a:latin typeface="Arial" charset="0"/>
                <a:ea typeface="Arial" charset="0"/>
                <a:cs typeface="Arial" charset="0"/>
              </a:rPr>
            </a:br>
            <a:r>
              <a:rPr lang="en-GB" sz="563" b="0" i="0" u="none" strike="noStrike" kern="1200" baseline="0" dirty="0" smtClean="0">
                <a:solidFill>
                  <a:schemeClr val="bg1"/>
                </a:solidFill>
                <a:latin typeface="Arial" charset="0"/>
                <a:ea typeface="Arial" charset="0"/>
                <a:cs typeface="Arial" charset="0"/>
              </a:rPr>
              <a:t>Greenwich</a:t>
            </a:r>
            <a:br>
              <a:rPr lang="en-GB" sz="563" b="0" i="0" u="none" strike="noStrike" kern="1200" baseline="0" dirty="0" smtClean="0">
                <a:solidFill>
                  <a:schemeClr val="bg1"/>
                </a:solidFill>
                <a:latin typeface="Arial" charset="0"/>
                <a:ea typeface="Arial" charset="0"/>
                <a:cs typeface="Arial" charset="0"/>
              </a:rPr>
            </a:br>
            <a:r>
              <a:rPr lang="en-GB" sz="563" b="0" i="0" u="none" strike="noStrike" kern="1200" baseline="0" dirty="0" smtClean="0">
                <a:solidFill>
                  <a:schemeClr val="bg1"/>
                </a:solidFill>
                <a:latin typeface="Arial" charset="0"/>
                <a:ea typeface="Arial" charset="0"/>
                <a:cs typeface="Arial" charset="0"/>
              </a:rPr>
              <a:t>London SE10 9LS</a:t>
            </a:r>
            <a:endParaRPr lang="en-US" dirty="0"/>
          </a:p>
        </p:txBody>
      </p:sp>
      <p:sp>
        <p:nvSpPr>
          <p:cNvPr id="5" name="Rectangle 4"/>
          <p:cNvSpPr/>
          <p:nvPr userDrawn="1"/>
        </p:nvSpPr>
        <p:spPr>
          <a:xfrm>
            <a:off x="6686551" y="0"/>
            <a:ext cx="311114" cy="2916528"/>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Subtitle 2"/>
          <p:cNvSpPr txBox="1">
            <a:spLocks/>
          </p:cNvSpPr>
          <p:nvPr userDrawn="1"/>
        </p:nvSpPr>
        <p:spPr>
          <a:xfrm>
            <a:off x="1012481" y="6070918"/>
            <a:ext cx="7334795" cy="787082"/>
          </a:xfrm>
          <a:prstGeom prst="rect">
            <a:avLst/>
          </a:prstGeom>
        </p:spPr>
        <p:txBody>
          <a:bodyPr vert="horz" lIns="51435" tIns="25718" rIns="51435" bIns="25718" rtlCol="0">
            <a:norm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tacom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tx1"/>
                </a:solidFill>
                <a:latin typeface="tacom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tx1"/>
                </a:solidFill>
                <a:latin typeface="tacom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tx1"/>
                </a:solidFill>
                <a:latin typeface="tacom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tx1"/>
                </a:solidFill>
                <a:latin typeface="tacom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506" dirty="0" smtClean="0">
                <a:solidFill>
                  <a:prstClr val="white"/>
                </a:solidFill>
                <a:latin typeface="Work Sans" charset="0"/>
                <a:ea typeface="Work Sans" charset="0"/>
                <a:cs typeface="Work Sans" charset="0"/>
              </a:rPr>
              <a:t>University of Greenwich is a charity and company limited by guarantee, registered in England (reg. no. 986729).</a:t>
            </a:r>
            <a:br>
              <a:rPr lang="en-US" sz="506" dirty="0" smtClean="0">
                <a:solidFill>
                  <a:prstClr val="white"/>
                </a:solidFill>
                <a:latin typeface="Work Sans" charset="0"/>
                <a:ea typeface="Work Sans" charset="0"/>
                <a:cs typeface="Work Sans" charset="0"/>
              </a:rPr>
            </a:br>
            <a:r>
              <a:rPr lang="en-US" sz="506" dirty="0" smtClean="0">
                <a:solidFill>
                  <a:prstClr val="white"/>
                </a:solidFill>
                <a:latin typeface="Work Sans" charset="0"/>
                <a:ea typeface="Work Sans" charset="0"/>
                <a:cs typeface="Work Sans" charset="0"/>
              </a:rPr>
              <a:t>Registered office: Old Royal Naval college, Park Row, Greenwich, London SE10 9LS</a:t>
            </a:r>
            <a:endParaRPr lang="en-US" sz="506" dirty="0">
              <a:solidFill>
                <a:prstClr val="white"/>
              </a:solidFill>
              <a:latin typeface="Work Sans" charset="0"/>
              <a:ea typeface="Work Sans" charset="0"/>
              <a:cs typeface="Work Sans" charset="0"/>
            </a:endParaRPr>
          </a:p>
        </p:txBody>
      </p:sp>
      <p:pic>
        <p:nvPicPr>
          <p:cNvPr id="2" name="Picture 1"/>
          <p:cNvPicPr>
            <a:picLocks noChangeAspect="1"/>
          </p:cNvPicPr>
          <p:nvPr userDrawn="1"/>
        </p:nvPicPr>
        <p:blipFill>
          <a:blip r:embed="rId3"/>
          <a:stretch>
            <a:fillRect/>
          </a:stretch>
        </p:blipFill>
        <p:spPr>
          <a:xfrm>
            <a:off x="7123212" y="1273708"/>
            <a:ext cx="1120104" cy="1642820"/>
          </a:xfrm>
          <a:prstGeom prst="rect">
            <a:avLst/>
          </a:prstGeom>
        </p:spPr>
      </p:pic>
    </p:spTree>
    <p:extLst>
      <p:ext uri="{BB962C8B-B14F-4D97-AF65-F5344CB8AC3E}">
        <p14:creationId xmlns:p14="http://schemas.microsoft.com/office/powerpoint/2010/main" val="25985407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59B3F2-89F9-4F7F-926B-B189C5BE36F6}"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213376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59B3F2-89F9-4F7F-926B-B189C5BE36F6}" type="datetimeFigureOut">
              <a:rPr lang="en-GB" smtClean="0"/>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39247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59B3F2-89F9-4F7F-926B-B189C5BE36F6}" type="datetimeFigureOut">
              <a:rPr lang="en-GB" smtClean="0"/>
              <a:t>12/02/2019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261402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59B3F2-89F9-4F7F-926B-B189C5BE36F6}" type="datetimeFigureOut">
              <a:rPr lang="en-GB" smtClean="0"/>
              <a:t>12/02/2019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94180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9B3F2-89F9-4F7F-926B-B189C5BE36F6}" type="datetimeFigureOut">
              <a:rPr lang="en-GB" smtClean="0"/>
              <a:t>12/02/2019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319809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9B3F2-89F9-4F7F-926B-B189C5BE36F6}" type="datetimeFigureOut">
              <a:rPr lang="en-GB" smtClean="0"/>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31700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9B3F2-89F9-4F7F-926B-B189C5BE36F6}" type="datetimeFigureOut">
              <a:rPr lang="en-GB" smtClean="0"/>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04759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9B3F2-89F9-4F7F-926B-B189C5BE36F6}" type="datetimeFigureOut">
              <a:rPr lang="en-GB" smtClean="0"/>
              <a:t>12/02/2019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88ED-B7E4-4E22-803D-C3FB68446A3E}" type="slidenum">
              <a:rPr lang="en-GB" smtClean="0"/>
              <a:t>‹#›</a:t>
            </a:fld>
            <a:endParaRPr lang="en-GB"/>
          </a:p>
        </p:txBody>
      </p:sp>
    </p:spTree>
    <p:extLst>
      <p:ext uri="{BB962C8B-B14F-4D97-AF65-F5344CB8AC3E}">
        <p14:creationId xmlns:p14="http://schemas.microsoft.com/office/powerpoint/2010/main" val="3679401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8911F7F-FE6D-D943-8FCC-6B1B16CEE67E}" type="datetimeFigureOut">
              <a:rPr lang="en-US" smtClean="0">
                <a:solidFill>
                  <a:prstClr val="black">
                    <a:tint val="75000"/>
                  </a:prstClr>
                </a:solidFill>
              </a:rPr>
              <a:pPr/>
              <a:t>2/12/2019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8255E4C5-EAE9-914A-8568-3235713BD8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085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l" defTabSz="514350" rtl="0" eaLnBrk="1" latinLnBrk="0" hangingPunct="1">
        <a:lnSpc>
          <a:spcPct val="90000"/>
        </a:lnSpc>
        <a:spcBef>
          <a:spcPct val="0"/>
        </a:spcBef>
        <a:buNone/>
        <a:defRPr sz="2138" b="1" i="0" kern="1200" baseline="0">
          <a:solidFill>
            <a:schemeClr val="tx1"/>
          </a:solidFill>
          <a:latin typeface="Antonio" charset="0"/>
          <a:ea typeface="Antonio" charset="0"/>
          <a:cs typeface="Antonio" charset="0"/>
        </a:defRPr>
      </a:lvl1pPr>
    </p:titleStyle>
    <p:bodyStyle>
      <a:lvl1pPr marL="128588" indent="-128588" algn="l" defTabSz="514350" rtl="0" eaLnBrk="1" latinLnBrk="0" hangingPunct="1">
        <a:lnSpc>
          <a:spcPct val="90000"/>
        </a:lnSpc>
        <a:spcBef>
          <a:spcPts val="563"/>
        </a:spcBef>
        <a:buFont typeface="Arial"/>
        <a:buChar char="•"/>
        <a:defRPr sz="1575" b="0" i="0" kern="1200" baseline="0">
          <a:solidFill>
            <a:srgbClr val="555555"/>
          </a:solidFill>
          <a:latin typeface="Work Sans" charset="0"/>
          <a:ea typeface="Work Sans" charset="0"/>
          <a:cs typeface="Work Sans" charset="0"/>
        </a:defRPr>
      </a:lvl1pPr>
      <a:lvl2pPr marL="385763" indent="-128588" algn="l" defTabSz="514350" rtl="0" eaLnBrk="1" latinLnBrk="0" hangingPunct="1">
        <a:lnSpc>
          <a:spcPct val="90000"/>
        </a:lnSpc>
        <a:spcBef>
          <a:spcPts val="281"/>
        </a:spcBef>
        <a:buFont typeface="Arial"/>
        <a:buChar char="•"/>
        <a:defRPr sz="1350" b="0" i="0" kern="1200" baseline="0">
          <a:solidFill>
            <a:srgbClr val="555555"/>
          </a:solidFill>
          <a:latin typeface="Work Sans" charset="0"/>
          <a:ea typeface="Work Sans" charset="0"/>
          <a:cs typeface="Work Sans" charset="0"/>
        </a:defRPr>
      </a:lvl2pPr>
      <a:lvl3pPr marL="642938" indent="-128588" algn="l" defTabSz="514350" rtl="0" eaLnBrk="1" latinLnBrk="0" hangingPunct="1">
        <a:lnSpc>
          <a:spcPct val="90000"/>
        </a:lnSpc>
        <a:spcBef>
          <a:spcPts val="281"/>
        </a:spcBef>
        <a:buFont typeface="Arial"/>
        <a:buChar char="•"/>
        <a:defRPr sz="1125" b="0" i="0" kern="1200" baseline="0">
          <a:solidFill>
            <a:srgbClr val="555555"/>
          </a:solidFill>
          <a:latin typeface="Work Sans" charset="0"/>
          <a:ea typeface="Work Sans" charset="0"/>
          <a:cs typeface="Work Sans" charset="0"/>
        </a:defRPr>
      </a:lvl3pPr>
      <a:lvl4pPr marL="900113" indent="-128588" algn="l" defTabSz="514350" rtl="0" eaLnBrk="1" latinLnBrk="0" hangingPunct="1">
        <a:lnSpc>
          <a:spcPct val="90000"/>
        </a:lnSpc>
        <a:spcBef>
          <a:spcPts val="281"/>
        </a:spcBef>
        <a:buFont typeface="Arial"/>
        <a:buChar char="•"/>
        <a:defRPr sz="1013" b="0" i="0" kern="1200" baseline="0">
          <a:solidFill>
            <a:srgbClr val="555555"/>
          </a:solidFill>
          <a:latin typeface="Work Sans" charset="0"/>
          <a:ea typeface="Work Sans" charset="0"/>
          <a:cs typeface="Work Sans" charset="0"/>
        </a:defRPr>
      </a:lvl4pPr>
      <a:lvl5pPr marL="1157288" indent="-128588" algn="l" defTabSz="514350" rtl="0" eaLnBrk="1" latinLnBrk="0" hangingPunct="1">
        <a:lnSpc>
          <a:spcPct val="90000"/>
        </a:lnSpc>
        <a:spcBef>
          <a:spcPts val="281"/>
        </a:spcBef>
        <a:buFont typeface="Arial"/>
        <a:buChar char="•"/>
        <a:defRPr sz="1013" b="0" i="0" kern="1200" baseline="0">
          <a:solidFill>
            <a:srgbClr val="555555"/>
          </a:solidFill>
          <a:latin typeface="Work Sans" charset="0"/>
          <a:ea typeface="Work Sans" charset="0"/>
          <a:cs typeface="Work Sans"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bc.co.uk/news/business-42909987%20(1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earchprofessional.com/0/rr/news/europe/other-nations/norway/2017/5/Long-way-to-go-for-gender-equality.html?utm_medium=email&amp;utm_source=rpMailing&amp;utm_campaign=personalNewsWeeklyUpdate_2017-05-26" TargetMode="External"/><Relationship Id="rId2" Type="http://schemas.openxmlformats.org/officeDocument/2006/relationships/hyperlink" Target="https://www.ons.gov.uk/employmentandlabourmarket/peopleinwork/employmentandemployeetypes/bulletins/uklabourmarket/may201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375" y="2402886"/>
            <a:ext cx="4208871" cy="1026114"/>
          </a:xfrm>
        </p:spPr>
        <p:txBody>
          <a:bodyPr>
            <a:noAutofit/>
          </a:bodyPr>
          <a:lstStyle/>
          <a:p>
            <a:r>
              <a:rPr lang="en-GB" sz="2400" dirty="0">
                <a:latin typeface="Arial" panose="020B0604020202020204" pitchFamily="34" charset="0"/>
                <a:cs typeface="Arial" panose="020B0604020202020204" pitchFamily="34" charset="0"/>
              </a:rPr>
              <a:t>BUSI1630</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Cross-Cultural Management and Diversity Management</a:t>
            </a:r>
          </a:p>
        </p:txBody>
      </p:sp>
      <p:sp>
        <p:nvSpPr>
          <p:cNvPr id="3" name="Content Placeholder 2"/>
          <p:cNvSpPr>
            <a:spLocks noGrp="1"/>
          </p:cNvSpPr>
          <p:nvPr>
            <p:ph idx="1"/>
          </p:nvPr>
        </p:nvSpPr>
        <p:spPr>
          <a:xfrm>
            <a:off x="2577376" y="3807042"/>
            <a:ext cx="5005061" cy="1561034"/>
          </a:xfrm>
        </p:spPr>
        <p:txBody>
          <a:bodyPr>
            <a:normAutofit/>
          </a:bodyPr>
          <a:lstStyle/>
          <a:p>
            <a:r>
              <a:rPr lang="en-GB" dirty="0">
                <a:latin typeface="Arial" panose="020B0604020202020204" pitchFamily="34" charset="0"/>
                <a:cs typeface="Arial" panose="020B0604020202020204" pitchFamily="34" charset="0"/>
              </a:rPr>
              <a:t>Lecture </a:t>
            </a:r>
            <a:r>
              <a:rPr lang="en-GB" dirty="0" smtClean="0">
                <a:latin typeface="Arial" panose="020B0604020202020204" pitchFamily="34" charset="0"/>
                <a:cs typeface="Arial" panose="020B0604020202020204" pitchFamily="34" charset="0"/>
              </a:rPr>
              <a:t>18</a:t>
            </a:r>
          </a:p>
          <a:p>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sz="1350" b="1" dirty="0" smtClean="0">
                <a:solidFill>
                  <a:schemeClr val="tx1"/>
                </a:solidFill>
              </a:rPr>
              <a:t>Managing Gender </a:t>
            </a:r>
            <a:r>
              <a:rPr lang="en-GB" sz="1350" b="1" dirty="0">
                <a:solidFill>
                  <a:schemeClr val="tx1"/>
                </a:solidFill>
              </a:rPr>
              <a:t>Diversity in the </a:t>
            </a:r>
            <a:r>
              <a:rPr lang="en-GB" sz="1350" b="1" dirty="0" smtClean="0">
                <a:solidFill>
                  <a:schemeClr val="tx1"/>
                </a:solidFill>
              </a:rPr>
              <a:t>Workplace</a:t>
            </a:r>
          </a:p>
          <a:p>
            <a:endParaRPr lang="en-GB" sz="135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127026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Trends</a:t>
            </a:r>
            <a:endParaRPr lang="en-GB" b="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963" y="1882825"/>
            <a:ext cx="8738533" cy="3562399"/>
          </a:xfrm>
        </p:spPr>
      </p:pic>
      <p:sp>
        <p:nvSpPr>
          <p:cNvPr id="5" name="Rectangle 4"/>
          <p:cNvSpPr/>
          <p:nvPr/>
        </p:nvSpPr>
        <p:spPr>
          <a:xfrm>
            <a:off x="5580112" y="6237312"/>
            <a:ext cx="3251018" cy="300082"/>
          </a:xfrm>
          <a:prstGeom prst="rect">
            <a:avLst/>
          </a:prstGeom>
        </p:spPr>
        <p:txBody>
          <a:bodyPr wrap="none">
            <a:spAutoFit/>
          </a:bodyPr>
          <a:lstStyle/>
          <a:p>
            <a:r>
              <a:rPr lang="en-GB" sz="1350" dirty="0"/>
              <a:t>Source: The World’s Women Report, </a:t>
            </a:r>
            <a:r>
              <a:rPr lang="en-GB" sz="1350" dirty="0" err="1"/>
              <a:t>pg</a:t>
            </a:r>
            <a:r>
              <a:rPr lang="en-GB" sz="1350" dirty="0"/>
              <a:t> 100</a:t>
            </a:r>
          </a:p>
        </p:txBody>
      </p:sp>
    </p:spTree>
    <p:extLst>
      <p:ext uri="{BB962C8B-B14F-4D97-AF65-F5344CB8AC3E}">
        <p14:creationId xmlns:p14="http://schemas.microsoft.com/office/powerpoint/2010/main" val="11269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Classical theories of gender segregation at workplace</a:t>
            </a:r>
            <a:endParaRPr lang="en-GB" dirty="0"/>
          </a:p>
        </p:txBody>
      </p:sp>
      <p:sp>
        <p:nvSpPr>
          <p:cNvPr id="3" name="Content Placeholder 2"/>
          <p:cNvSpPr>
            <a:spLocks noGrp="1"/>
          </p:cNvSpPr>
          <p:nvPr>
            <p:ph idx="1"/>
          </p:nvPr>
        </p:nvSpPr>
        <p:spPr>
          <a:xfrm>
            <a:off x="476573" y="1916832"/>
            <a:ext cx="8392332" cy="4680520"/>
          </a:xfrm>
        </p:spPr>
        <p:txBody>
          <a:bodyPr>
            <a:noAutofit/>
          </a:bodyPr>
          <a:lstStyle/>
          <a:p>
            <a:r>
              <a:rPr lang="en-AU" sz="2000" b="1" i="1" dirty="0">
                <a:solidFill>
                  <a:srgbClr val="FF0000"/>
                </a:solidFill>
              </a:rPr>
              <a:t>Marxist</a:t>
            </a:r>
            <a:r>
              <a:rPr lang="en-AU" sz="2000" b="1" dirty="0">
                <a:solidFill>
                  <a:srgbClr val="FF0000"/>
                </a:solidFill>
              </a:rPr>
              <a:t> theorists </a:t>
            </a:r>
            <a:r>
              <a:rPr lang="en-AU" sz="2000" dirty="0"/>
              <a:t>argue that women comprise a ‘reserve army of labour’ (</a:t>
            </a:r>
            <a:r>
              <a:rPr lang="en-AU" sz="2000" dirty="0" err="1"/>
              <a:t>Bruegal</a:t>
            </a:r>
            <a:r>
              <a:rPr lang="en-AU" sz="2000" dirty="0"/>
              <a:t> 1979). </a:t>
            </a:r>
          </a:p>
          <a:p>
            <a:r>
              <a:rPr lang="en-GB" sz="2000" dirty="0"/>
              <a:t>Main thrust is to analyse the impact of capitalism on gender segregation of the workforce.</a:t>
            </a:r>
          </a:p>
          <a:p>
            <a:r>
              <a:rPr lang="en-GB" sz="2000" dirty="0"/>
              <a:t>Capitalism is the main source of inequality.</a:t>
            </a:r>
          </a:p>
          <a:p>
            <a:pPr lvl="1"/>
            <a:r>
              <a:rPr lang="en-GB" sz="2000" dirty="0"/>
              <a:t>Criticism:</a:t>
            </a:r>
            <a:r>
              <a:rPr lang="en-AU" sz="2000" dirty="0"/>
              <a:t>Marxist theory has also been criticised because of its supposed neglect of childcare. </a:t>
            </a:r>
          </a:p>
          <a:p>
            <a:pPr marL="342900" lvl="1" indent="0">
              <a:buNone/>
            </a:pPr>
            <a:endParaRPr lang="en-GB" sz="1200" dirty="0"/>
          </a:p>
          <a:p>
            <a:r>
              <a:rPr lang="en-AU" sz="2000" b="1" i="1" dirty="0">
                <a:solidFill>
                  <a:srgbClr val="FF0000"/>
                </a:solidFill>
              </a:rPr>
              <a:t>Radical</a:t>
            </a:r>
            <a:r>
              <a:rPr lang="en-AU" sz="2000" b="1" dirty="0">
                <a:solidFill>
                  <a:srgbClr val="FF0000"/>
                </a:solidFill>
              </a:rPr>
              <a:t> feminists </a:t>
            </a:r>
            <a:r>
              <a:rPr lang="en-AU" sz="2000" dirty="0"/>
              <a:t>argue that all kinds of oppression are derived from a system of patriarchal relations (</a:t>
            </a:r>
            <a:r>
              <a:rPr lang="en-AU" sz="2000" dirty="0" err="1"/>
              <a:t>Walby</a:t>
            </a:r>
            <a:r>
              <a:rPr lang="en-AU" sz="2000" dirty="0"/>
              <a:t> 1990). </a:t>
            </a:r>
          </a:p>
          <a:p>
            <a:pPr lvl="1"/>
            <a:r>
              <a:rPr lang="en-AU" sz="2000" dirty="0"/>
              <a:t>Criticism: </a:t>
            </a:r>
            <a:r>
              <a:rPr lang="en-AU" sz="2000" dirty="0" err="1"/>
              <a:t>Colgan</a:t>
            </a:r>
            <a:r>
              <a:rPr lang="en-AU" sz="2000" dirty="0"/>
              <a:t> and </a:t>
            </a:r>
            <a:r>
              <a:rPr lang="en-AU" sz="2000" dirty="0" err="1"/>
              <a:t>Ledwith</a:t>
            </a:r>
            <a:r>
              <a:rPr lang="en-AU" sz="2000" dirty="0"/>
              <a:t> (1996) criticise the idea which implies that only males exercise patriarchy. According to Wilson (1995), patriarchy is dated and it refers to only one kind of male supremacy. </a:t>
            </a:r>
          </a:p>
          <a:p>
            <a:endParaRPr lang="en-GB" sz="2000" dirty="0"/>
          </a:p>
        </p:txBody>
      </p:sp>
    </p:spTree>
    <p:extLst>
      <p:ext uri="{BB962C8B-B14F-4D97-AF65-F5344CB8AC3E}">
        <p14:creationId xmlns:p14="http://schemas.microsoft.com/office/powerpoint/2010/main" val="2397179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Content Placeholder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4902" y="10505"/>
            <a:ext cx="6234196" cy="6730863"/>
          </a:xfrm>
          <a:prstGeom prst="rect">
            <a:avLst/>
          </a:prstGeom>
        </p:spPr>
      </p:pic>
    </p:spTree>
    <p:extLst>
      <p:ext uri="{BB962C8B-B14F-4D97-AF65-F5344CB8AC3E}">
        <p14:creationId xmlns:p14="http://schemas.microsoft.com/office/powerpoint/2010/main" val="1274735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36767"/>
            <a:ext cx="7886700" cy="994172"/>
          </a:xfrm>
        </p:spPr>
        <p:txBody>
          <a:bodyPr>
            <a:normAutofit fontScale="90000"/>
          </a:bodyPr>
          <a:lstStyle/>
          <a:p>
            <a:pPr algn="ctr"/>
            <a:r>
              <a:rPr lang="en-AU" sz="3975" b="1" dirty="0"/>
              <a:t>Lockwood  (1986) says patriarchy is not applicable to modern societies. </a:t>
            </a:r>
            <a:r>
              <a:rPr lang="en-GB" b="1" dirty="0"/>
              <a:t/>
            </a:r>
            <a:br>
              <a:rPr lang="en-GB" b="1" dirty="0"/>
            </a:br>
            <a:endParaRPr lang="en-GB" dirty="0"/>
          </a:p>
        </p:txBody>
      </p:sp>
      <p:sp>
        <p:nvSpPr>
          <p:cNvPr id="3" name="Content Placeholder 2"/>
          <p:cNvSpPr>
            <a:spLocks noGrp="1"/>
          </p:cNvSpPr>
          <p:nvPr>
            <p:ph idx="1"/>
          </p:nvPr>
        </p:nvSpPr>
        <p:spPr>
          <a:xfrm>
            <a:off x="628650" y="2924943"/>
            <a:ext cx="7886700" cy="3054083"/>
          </a:xfrm>
        </p:spPr>
        <p:txBody>
          <a:bodyPr>
            <a:normAutofit/>
          </a:bodyPr>
          <a:lstStyle/>
          <a:p>
            <a:r>
              <a:rPr lang="en-GB" sz="3000" dirty="0"/>
              <a:t>Do you agree or disagree and why?</a:t>
            </a:r>
          </a:p>
          <a:p>
            <a:endParaRPr lang="en-GB"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3212976"/>
            <a:ext cx="2247900" cy="3371850"/>
          </a:xfrm>
          <a:prstGeom prst="rect">
            <a:avLst/>
          </a:prstGeom>
        </p:spPr>
      </p:pic>
      <p:sp>
        <p:nvSpPr>
          <p:cNvPr id="5" name="TextBox 4"/>
          <p:cNvSpPr txBox="1"/>
          <p:nvPr/>
        </p:nvSpPr>
        <p:spPr>
          <a:xfrm>
            <a:off x="2715444" y="4349372"/>
            <a:ext cx="4016796" cy="2123658"/>
          </a:xfrm>
          <a:prstGeom prst="rect">
            <a:avLst/>
          </a:prstGeom>
          <a:noFill/>
        </p:spPr>
        <p:txBody>
          <a:bodyPr wrap="square" rtlCol="0">
            <a:spAutoFit/>
          </a:bodyPr>
          <a:lstStyle/>
          <a:p>
            <a:r>
              <a:rPr lang="en-GB" sz="2200" dirty="0" smtClean="0">
                <a:solidFill>
                  <a:srgbClr val="0070C0"/>
                </a:solidFill>
              </a:rPr>
              <a:t>Diversity in the news (2018)</a:t>
            </a:r>
            <a:endParaRPr lang="en-GB" sz="2200" dirty="0" smtClean="0">
              <a:solidFill>
                <a:srgbClr val="0070C0"/>
              </a:solidFill>
            </a:endParaRPr>
          </a:p>
          <a:p>
            <a:r>
              <a:rPr lang="en-GB" sz="2200" b="1" dirty="0" smtClean="0"/>
              <a:t>Minnie Mouse </a:t>
            </a:r>
            <a:r>
              <a:rPr lang="en-GB" sz="2200" b="1" dirty="0" smtClean="0"/>
              <a:t>receives her star </a:t>
            </a:r>
            <a:r>
              <a:rPr lang="en-GB" sz="2200" b="1" dirty="0" smtClean="0"/>
              <a:t>on the Hollywood walk of fame, after 90 years.</a:t>
            </a:r>
          </a:p>
          <a:p>
            <a:r>
              <a:rPr lang="en-GB" sz="2200" b="1" dirty="0" smtClean="0"/>
              <a:t>**Mickey </a:t>
            </a:r>
            <a:r>
              <a:rPr lang="en-GB" sz="2200" b="1" dirty="0" smtClean="0"/>
              <a:t>received his star four decades ago.</a:t>
            </a:r>
            <a:endParaRPr lang="en-GB" sz="2200" b="1" dirty="0"/>
          </a:p>
        </p:txBody>
      </p:sp>
      <p:sp>
        <p:nvSpPr>
          <p:cNvPr id="6" name="5-Point Star 5"/>
          <p:cNvSpPr/>
          <p:nvPr/>
        </p:nvSpPr>
        <p:spPr>
          <a:xfrm>
            <a:off x="1259632" y="4483505"/>
            <a:ext cx="1080120" cy="989194"/>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4320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700" b="1" dirty="0"/>
              <a:t>Classical theories of gender segregation at workplace </a:t>
            </a:r>
            <a:r>
              <a:rPr lang="en-GB" sz="2700" dirty="0"/>
              <a:t>(contd.)</a:t>
            </a:r>
          </a:p>
        </p:txBody>
      </p:sp>
      <p:sp>
        <p:nvSpPr>
          <p:cNvPr id="3" name="Content Placeholder 2"/>
          <p:cNvSpPr>
            <a:spLocks noGrp="1"/>
          </p:cNvSpPr>
          <p:nvPr>
            <p:ph idx="1"/>
          </p:nvPr>
        </p:nvSpPr>
        <p:spPr>
          <a:xfrm>
            <a:off x="323823" y="1772816"/>
            <a:ext cx="8345837" cy="4536504"/>
          </a:xfrm>
        </p:spPr>
        <p:txBody>
          <a:bodyPr>
            <a:normAutofit fontScale="85000" lnSpcReduction="20000"/>
          </a:bodyPr>
          <a:lstStyle/>
          <a:p>
            <a:r>
              <a:rPr lang="en-GB" i="1" dirty="0" smtClean="0"/>
              <a:t>Dual System </a:t>
            </a:r>
            <a:r>
              <a:rPr lang="en-AU" dirty="0" smtClean="0"/>
              <a:t>theory explains the dual role of capitalist system and patriarchy in producing and sustaining gender segregation in labour force. </a:t>
            </a:r>
          </a:p>
          <a:p>
            <a:pPr lvl="1"/>
            <a:r>
              <a:rPr lang="en-AU" dirty="0" smtClean="0"/>
              <a:t>Criticism: The main issue is whether it was able to maintain an analytic separation between capitalism and patriarchy</a:t>
            </a:r>
          </a:p>
          <a:p>
            <a:pPr marL="342900" lvl="1" indent="0">
              <a:buNone/>
            </a:pPr>
            <a:endParaRPr lang="en-GB" dirty="0" smtClean="0"/>
          </a:p>
          <a:p>
            <a:r>
              <a:rPr lang="en-GB" dirty="0" smtClean="0"/>
              <a:t>Feminist </a:t>
            </a:r>
            <a:r>
              <a:rPr lang="en-GB" i="1" dirty="0" smtClean="0"/>
              <a:t>post-structuralism</a:t>
            </a:r>
            <a:r>
              <a:rPr lang="en-GB" dirty="0" smtClean="0"/>
              <a:t> looks philosophically at the way in which women are treated in the world and attempts to break down barriers by identifying how societal influences have led to the status quo. </a:t>
            </a:r>
          </a:p>
          <a:p>
            <a:pPr lvl="1"/>
            <a:r>
              <a:rPr lang="en-GB" dirty="0" smtClean="0"/>
              <a:t>Criticism: </a:t>
            </a:r>
            <a:r>
              <a:rPr lang="en-AU" dirty="0" smtClean="0"/>
              <a:t>It ignores the maintenance and reproduction of inequality and discrimination at workplaces experienced by most female workers.</a:t>
            </a:r>
          </a:p>
        </p:txBody>
      </p:sp>
    </p:spTree>
    <p:extLst>
      <p:ext uri="{BB962C8B-B14F-4D97-AF65-F5344CB8AC3E}">
        <p14:creationId xmlns:p14="http://schemas.microsoft.com/office/powerpoint/2010/main" val="523057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Classical theories of gender segregation at workplace (contd.)</a:t>
            </a:r>
          </a:p>
        </p:txBody>
      </p:sp>
      <p:sp>
        <p:nvSpPr>
          <p:cNvPr id="3" name="Content Placeholder 2"/>
          <p:cNvSpPr>
            <a:spLocks noGrp="1"/>
          </p:cNvSpPr>
          <p:nvPr>
            <p:ph idx="1"/>
          </p:nvPr>
        </p:nvSpPr>
        <p:spPr>
          <a:xfrm>
            <a:off x="457200" y="2204864"/>
            <a:ext cx="8229600" cy="3921299"/>
          </a:xfrm>
        </p:spPr>
        <p:txBody>
          <a:bodyPr/>
          <a:lstStyle/>
          <a:p>
            <a:r>
              <a:rPr lang="en-AU" i="1" dirty="0"/>
              <a:t>Human Capital </a:t>
            </a:r>
            <a:r>
              <a:rPr lang="en-AU" dirty="0"/>
              <a:t>Theory assumes that a worker’s education, training and natural capability determine the rewards they get from their job</a:t>
            </a:r>
          </a:p>
          <a:p>
            <a:pPr lvl="1"/>
            <a:r>
              <a:rPr lang="en-AU" dirty="0"/>
              <a:t>Criticism: Opportunities in the labour market are not equal for males and </a:t>
            </a:r>
            <a:r>
              <a:rPr lang="en-AU" dirty="0" smtClean="0"/>
              <a:t>female (Lonsdale 1985).</a:t>
            </a:r>
            <a:endParaRPr lang="en-GB" dirty="0"/>
          </a:p>
          <a:p>
            <a:endParaRPr lang="en-GB" dirty="0"/>
          </a:p>
        </p:txBody>
      </p:sp>
    </p:spTree>
    <p:extLst>
      <p:ext uri="{BB962C8B-B14F-4D97-AF65-F5344CB8AC3E}">
        <p14:creationId xmlns:p14="http://schemas.microsoft.com/office/powerpoint/2010/main" val="701037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Approaches to promote gender equality at workplace</a:t>
            </a:r>
            <a:endParaRPr lang="en-GB" dirty="0"/>
          </a:p>
        </p:txBody>
      </p:sp>
      <p:sp>
        <p:nvSpPr>
          <p:cNvPr id="3" name="Content Placeholder 2"/>
          <p:cNvSpPr>
            <a:spLocks noGrp="1"/>
          </p:cNvSpPr>
          <p:nvPr>
            <p:ph idx="1"/>
          </p:nvPr>
        </p:nvSpPr>
        <p:spPr>
          <a:xfrm>
            <a:off x="628650" y="2319458"/>
            <a:ext cx="7886700" cy="3263504"/>
          </a:xfrm>
        </p:spPr>
        <p:txBody>
          <a:bodyPr>
            <a:normAutofit fontScale="92500" lnSpcReduction="20000"/>
          </a:bodyPr>
          <a:lstStyle/>
          <a:p>
            <a:r>
              <a:rPr lang="en-GB" dirty="0" smtClean="0"/>
              <a:t>Liberal approaches</a:t>
            </a:r>
          </a:p>
          <a:p>
            <a:pPr lvl="1"/>
            <a:r>
              <a:rPr lang="en-AU" dirty="0" smtClean="0"/>
              <a:t>aims at achieving the removal of discriminatory policies and practices in employment. </a:t>
            </a:r>
          </a:p>
          <a:p>
            <a:pPr lvl="1"/>
            <a:r>
              <a:rPr lang="en-AU" dirty="0" smtClean="0"/>
              <a:t>Equal terms and conditions of treatment</a:t>
            </a:r>
          </a:p>
          <a:p>
            <a:pPr lvl="1"/>
            <a:r>
              <a:rPr lang="en-AU" dirty="0" smtClean="0"/>
              <a:t>Men and women equal </a:t>
            </a:r>
            <a:r>
              <a:rPr lang="en-AU" smtClean="0"/>
              <a:t>in socio-economic </a:t>
            </a:r>
            <a:r>
              <a:rPr lang="en-AU" dirty="0" smtClean="0"/>
              <a:t>positions</a:t>
            </a:r>
          </a:p>
          <a:p>
            <a:pPr lvl="1"/>
            <a:r>
              <a:rPr lang="en-AU" dirty="0" smtClean="0"/>
              <a:t>Employment practices should be the same for men and women.</a:t>
            </a:r>
          </a:p>
          <a:p>
            <a:pPr lvl="1"/>
            <a:r>
              <a:rPr lang="en-AU" dirty="0" smtClean="0"/>
              <a:t>Relates to the business case (see first week)</a:t>
            </a:r>
          </a:p>
          <a:p>
            <a:pPr lvl="1"/>
            <a:endParaRPr lang="en-AU" dirty="0" smtClean="0"/>
          </a:p>
          <a:p>
            <a:pPr lvl="1">
              <a:buNone/>
            </a:pPr>
            <a:endParaRPr lang="en-GB" dirty="0"/>
          </a:p>
        </p:txBody>
      </p:sp>
    </p:spTree>
    <p:extLst>
      <p:ext uri="{BB962C8B-B14F-4D97-AF65-F5344CB8AC3E}">
        <p14:creationId xmlns:p14="http://schemas.microsoft.com/office/powerpoint/2010/main" val="2611804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Radical approaches</a:t>
            </a:r>
            <a:br>
              <a:rPr lang="en-AU" dirty="0"/>
            </a:br>
            <a:endParaRPr lang="en-GB" dirty="0"/>
          </a:p>
        </p:txBody>
      </p:sp>
      <p:sp>
        <p:nvSpPr>
          <p:cNvPr id="3" name="Content Placeholder 2"/>
          <p:cNvSpPr>
            <a:spLocks noGrp="1"/>
          </p:cNvSpPr>
          <p:nvPr>
            <p:ph idx="1"/>
          </p:nvPr>
        </p:nvSpPr>
        <p:spPr/>
        <p:txBody>
          <a:bodyPr>
            <a:normAutofit fontScale="85000" lnSpcReduction="20000"/>
          </a:bodyPr>
          <a:lstStyle/>
          <a:p>
            <a:pPr lvl="1"/>
            <a:r>
              <a:rPr lang="en-AU" dirty="0" smtClean="0"/>
              <a:t>challenges </a:t>
            </a:r>
            <a:r>
              <a:rPr lang="en-AU" dirty="0"/>
              <a:t>the existing organisational and social </a:t>
            </a:r>
            <a:r>
              <a:rPr lang="en-AU" dirty="0" smtClean="0"/>
              <a:t>structures</a:t>
            </a:r>
          </a:p>
          <a:p>
            <a:pPr lvl="1"/>
            <a:r>
              <a:rPr lang="en-AU" dirty="0" smtClean="0"/>
              <a:t>Differentiates between dominant groups e.g. middle class, white, able-bodied men.</a:t>
            </a:r>
          </a:p>
          <a:p>
            <a:pPr lvl="1"/>
            <a:r>
              <a:rPr lang="en-AU" dirty="0" smtClean="0"/>
              <a:t>Based on ethical and moral principles</a:t>
            </a:r>
          </a:p>
          <a:p>
            <a:pPr lvl="1"/>
            <a:r>
              <a:rPr lang="en-AU" dirty="0" smtClean="0"/>
              <a:t>Allows affirmative action and positive discrimination</a:t>
            </a:r>
          </a:p>
          <a:p>
            <a:pPr lvl="1"/>
            <a:r>
              <a:rPr lang="en-AU" dirty="0" smtClean="0"/>
              <a:t>Seeks to eradicate barriers faced by both groups</a:t>
            </a:r>
          </a:p>
          <a:p>
            <a:pPr lvl="1"/>
            <a:r>
              <a:rPr lang="en-AU" dirty="0" smtClean="0"/>
              <a:t>This is achieved by:</a:t>
            </a:r>
          </a:p>
          <a:p>
            <a:pPr lvl="2"/>
            <a:r>
              <a:rPr lang="en-AU" dirty="0" smtClean="0"/>
              <a:t>Identifying contribution of men and women</a:t>
            </a:r>
          </a:p>
          <a:p>
            <a:pPr lvl="2"/>
            <a:r>
              <a:rPr lang="en-AU" dirty="0" smtClean="0"/>
              <a:t>Creating conditions for both kinds of contribution to be made and rewarded</a:t>
            </a:r>
          </a:p>
          <a:p>
            <a:pPr lvl="2"/>
            <a:r>
              <a:rPr lang="en-AU" dirty="0" smtClean="0"/>
              <a:t>Enabling both contributions to be combined for more powerful managerial procedures and organisational solutions. (Adler and </a:t>
            </a:r>
            <a:r>
              <a:rPr lang="en-AU" dirty="0" err="1" smtClean="0"/>
              <a:t>Izraeli</a:t>
            </a:r>
            <a:r>
              <a:rPr lang="en-AU" dirty="0" smtClean="0"/>
              <a:t>, 1988).</a:t>
            </a:r>
          </a:p>
          <a:p>
            <a:pPr lvl="1"/>
            <a:endParaRPr lang="en-AU" dirty="0"/>
          </a:p>
          <a:p>
            <a:endParaRPr lang="en-GB" dirty="0"/>
          </a:p>
        </p:txBody>
      </p:sp>
    </p:spTree>
    <p:extLst>
      <p:ext uri="{BB962C8B-B14F-4D97-AF65-F5344CB8AC3E}">
        <p14:creationId xmlns:p14="http://schemas.microsoft.com/office/powerpoint/2010/main" val="1873046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6489768" cy="1440160"/>
          </a:xfrm>
        </p:spPr>
        <p:txBody>
          <a:bodyPr>
            <a:normAutofit fontScale="90000"/>
          </a:bodyPr>
          <a:lstStyle/>
          <a:p>
            <a:r>
              <a:rPr lang="en-GB" dirty="0" smtClean="0"/>
              <a:t>New approach in the US:</a:t>
            </a:r>
            <a:br>
              <a:rPr lang="en-GB" dirty="0" smtClean="0"/>
            </a:br>
            <a:r>
              <a:rPr lang="en-GB" dirty="0" smtClean="0"/>
              <a:t>	</a:t>
            </a:r>
            <a:r>
              <a:rPr lang="en-GB" sz="1800" i="1" dirty="0" smtClean="0">
                <a:solidFill>
                  <a:schemeClr val="tx1">
                    <a:lumMod val="65000"/>
                    <a:lumOff val="35000"/>
                  </a:schemeClr>
                </a:solidFill>
              </a:rPr>
              <a:t>Bar </a:t>
            </a:r>
            <a:r>
              <a:rPr lang="en-GB" sz="1800" i="1" dirty="0">
                <a:solidFill>
                  <a:schemeClr val="tx1">
                    <a:lumMod val="65000"/>
                    <a:lumOff val="35000"/>
                  </a:schemeClr>
                </a:solidFill>
              </a:rPr>
              <a:t>employers from asking job applicants what they </a:t>
            </a:r>
            <a:r>
              <a:rPr lang="en-GB" sz="1800" i="1" dirty="0" smtClean="0">
                <a:solidFill>
                  <a:schemeClr val="tx1">
                    <a:lumMod val="65000"/>
                    <a:lumOff val="35000"/>
                  </a:schemeClr>
                </a:solidFill>
              </a:rPr>
              <a:t>	currently </a:t>
            </a:r>
            <a:r>
              <a:rPr lang="en-GB" sz="1800" i="1" dirty="0">
                <a:solidFill>
                  <a:schemeClr val="tx1">
                    <a:lumMod val="65000"/>
                    <a:lumOff val="35000"/>
                  </a:schemeClr>
                </a:solidFill>
              </a:rPr>
              <a:t>earn, so new salary offers are not based on </a:t>
            </a:r>
            <a:r>
              <a:rPr lang="en-GB" sz="1800" i="1" dirty="0" smtClean="0">
                <a:solidFill>
                  <a:schemeClr val="tx1">
                    <a:lumMod val="65000"/>
                    <a:lumOff val="35000"/>
                  </a:schemeClr>
                </a:solidFill>
              </a:rPr>
              <a:t>the 	</a:t>
            </a:r>
            <a:r>
              <a:rPr lang="en-GB" sz="1800" i="1" dirty="0">
                <a:solidFill>
                  <a:schemeClr val="tx1">
                    <a:lumMod val="65000"/>
                    <a:lumOff val="35000"/>
                  </a:schemeClr>
                </a:solidFill>
              </a:rPr>
              <a:t>previous </a:t>
            </a:r>
            <a:r>
              <a:rPr lang="en-GB" sz="1800" i="1" dirty="0" smtClean="0">
                <a:solidFill>
                  <a:schemeClr val="tx1">
                    <a:lumMod val="65000"/>
                    <a:lumOff val="35000"/>
                  </a:schemeClr>
                </a:solidFill>
              </a:rPr>
              <a:t>pay </a:t>
            </a:r>
            <a:r>
              <a:rPr lang="en-GB" sz="1800" i="1" dirty="0" smtClean="0"/>
              <a:t/>
            </a:r>
            <a:br>
              <a:rPr lang="en-GB" sz="1800" i="1" dirty="0" smtClean="0"/>
            </a:br>
            <a:r>
              <a:rPr lang="en-GB" sz="1800" i="1" dirty="0" smtClean="0">
                <a:hlinkClick r:id="rId2"/>
              </a:rPr>
              <a:t>http</a:t>
            </a:r>
            <a:r>
              <a:rPr lang="en-GB" sz="1800" i="1" dirty="0">
                <a:hlinkClick r:id="rId2"/>
              </a:rPr>
              <a:t>://</a:t>
            </a:r>
            <a:r>
              <a:rPr lang="en-GB" sz="1800" i="1" dirty="0" smtClean="0">
                <a:hlinkClick r:id="rId2"/>
              </a:rPr>
              <a:t>www.bbc.co.uk/news/business-42909987 (13</a:t>
            </a:r>
            <a:r>
              <a:rPr lang="en-GB" sz="1800" i="1" dirty="0" smtClean="0"/>
              <a:t> Feb. 2018)</a:t>
            </a:r>
            <a:r>
              <a:rPr lang="en-GB" sz="1800" i="1" dirty="0"/>
              <a:t/>
            </a:r>
            <a:br>
              <a:rPr lang="en-GB" sz="1800" i="1" dirty="0"/>
            </a:br>
            <a:endParaRPr lang="en-GB" sz="1800" i="1" dirty="0"/>
          </a:p>
        </p:txBody>
      </p:sp>
      <p:pic>
        <p:nvPicPr>
          <p:cNvPr id="1026" name="Picture 2" descr="Marchers attend Women's March Los Angeles 2018 on January 20, 2018 in Los Angeles, Californi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2420888"/>
            <a:ext cx="6305504"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852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Transformational approaches</a:t>
            </a:r>
            <a:br>
              <a:rPr lang="en-AU" dirty="0"/>
            </a:br>
            <a:endParaRPr lang="en-GB" dirty="0"/>
          </a:p>
        </p:txBody>
      </p:sp>
      <p:sp>
        <p:nvSpPr>
          <p:cNvPr id="3" name="Content Placeholder 2"/>
          <p:cNvSpPr>
            <a:spLocks noGrp="1"/>
          </p:cNvSpPr>
          <p:nvPr>
            <p:ph idx="1"/>
          </p:nvPr>
        </p:nvSpPr>
        <p:spPr/>
        <p:txBody>
          <a:bodyPr>
            <a:normAutofit/>
          </a:bodyPr>
          <a:lstStyle/>
          <a:p>
            <a:pPr lvl="1"/>
            <a:r>
              <a:rPr lang="en-AU" sz="2400" dirty="0"/>
              <a:t>aims at ‘combating day to day inequalities in organisational life’ &amp; change the organisational structures and cultures to form a democratic organisation</a:t>
            </a:r>
          </a:p>
          <a:p>
            <a:pPr lvl="1"/>
            <a:r>
              <a:rPr lang="en-AU" sz="2400" dirty="0"/>
              <a:t>Two pronged agenda: short term and long term.</a:t>
            </a:r>
          </a:p>
          <a:p>
            <a:pPr lvl="1"/>
            <a:r>
              <a:rPr lang="en-AU" sz="2400" dirty="0"/>
              <a:t>Short term – combatting  day to day inequalities in organisational life</a:t>
            </a:r>
          </a:p>
          <a:p>
            <a:pPr lvl="1"/>
            <a:r>
              <a:rPr lang="en-AU" sz="2400" dirty="0"/>
              <a:t>Long term – change organisational structures and cultures</a:t>
            </a:r>
          </a:p>
          <a:p>
            <a:pPr lvl="1"/>
            <a:r>
              <a:rPr lang="en-AU" sz="2400" dirty="0"/>
              <a:t>Not much room for the business case, moral and ethical reasons dominate.</a:t>
            </a:r>
          </a:p>
          <a:p>
            <a:pPr lvl="1"/>
            <a:r>
              <a:rPr lang="en-AU" sz="2400" dirty="0"/>
              <a:t>Rarely been adopted in organisations. </a:t>
            </a:r>
          </a:p>
          <a:p>
            <a:endParaRPr lang="en-GB" dirty="0"/>
          </a:p>
        </p:txBody>
      </p:sp>
    </p:spTree>
    <p:extLst>
      <p:ext uri="{BB962C8B-B14F-4D97-AF65-F5344CB8AC3E}">
        <p14:creationId xmlns:p14="http://schemas.microsoft.com/office/powerpoint/2010/main" val="166848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Key learning </a:t>
            </a:r>
            <a:r>
              <a:rPr lang="en-GB" b="1" dirty="0"/>
              <a:t>o</a:t>
            </a:r>
            <a:r>
              <a:rPr lang="en-GB" b="1" dirty="0" smtClean="0"/>
              <a:t>utcomes</a:t>
            </a:r>
            <a:endParaRPr lang="en-GB" b="1" dirty="0"/>
          </a:p>
        </p:txBody>
      </p:sp>
      <p:sp>
        <p:nvSpPr>
          <p:cNvPr id="3" name="Content Placeholder 2"/>
          <p:cNvSpPr>
            <a:spLocks noGrp="1"/>
          </p:cNvSpPr>
          <p:nvPr>
            <p:ph idx="1"/>
          </p:nvPr>
        </p:nvSpPr>
        <p:spPr/>
        <p:txBody>
          <a:bodyPr>
            <a:normAutofit fontScale="92500" lnSpcReduction="10000"/>
          </a:bodyPr>
          <a:lstStyle/>
          <a:p>
            <a:pPr lvl="0"/>
            <a:r>
              <a:rPr lang="en-GB" dirty="0" smtClean="0"/>
              <a:t>the concept of gender equality and gender segregation at work</a:t>
            </a:r>
          </a:p>
          <a:p>
            <a:pPr lvl="0"/>
            <a:r>
              <a:rPr lang="en-GB" dirty="0" smtClean="0"/>
              <a:t>key concepts of gender equality such as pay gap, gender stereotyping and glass ceiling</a:t>
            </a:r>
          </a:p>
          <a:p>
            <a:pPr lvl="0"/>
            <a:r>
              <a:rPr lang="en-GB" dirty="0" smtClean="0"/>
              <a:t>various theories explaining gender segregation at work</a:t>
            </a:r>
          </a:p>
          <a:p>
            <a:pPr lvl="0"/>
            <a:r>
              <a:rPr lang="en-GB" dirty="0" smtClean="0"/>
              <a:t>approaches to achieve gender equality at work</a:t>
            </a:r>
          </a:p>
          <a:p>
            <a:pPr lvl="0"/>
            <a:r>
              <a:rPr lang="en-GB" dirty="0" smtClean="0"/>
              <a:t>contextual and organisational influences on approaches to gender equality</a:t>
            </a:r>
          </a:p>
          <a:p>
            <a:endParaRPr lang="en-GB" dirty="0"/>
          </a:p>
        </p:txBody>
      </p:sp>
    </p:spTree>
    <p:extLst>
      <p:ext uri="{BB962C8B-B14F-4D97-AF65-F5344CB8AC3E}">
        <p14:creationId xmlns:p14="http://schemas.microsoft.com/office/powerpoint/2010/main" val="3644292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Multilevel approaches</a:t>
            </a:r>
            <a:br>
              <a:rPr lang="en-AU" dirty="0"/>
            </a:br>
            <a:endParaRPr lang="en-GB" dirty="0"/>
          </a:p>
        </p:txBody>
      </p:sp>
      <p:sp>
        <p:nvSpPr>
          <p:cNvPr id="3" name="Content Placeholder 2"/>
          <p:cNvSpPr>
            <a:spLocks noGrp="1"/>
          </p:cNvSpPr>
          <p:nvPr>
            <p:ph idx="1"/>
          </p:nvPr>
        </p:nvSpPr>
        <p:spPr/>
        <p:txBody>
          <a:bodyPr/>
          <a:lstStyle/>
          <a:p>
            <a:pPr lvl="1"/>
            <a:r>
              <a:rPr lang="en-GB" dirty="0" smtClean="0"/>
              <a:t>focuses </a:t>
            </a:r>
            <a:r>
              <a:rPr lang="en-GB" dirty="0"/>
              <a:t>on a relational framework that bridges the divide between macro-societal, </a:t>
            </a:r>
            <a:r>
              <a:rPr lang="en-GB" dirty="0" err="1"/>
              <a:t>meso</a:t>
            </a:r>
            <a:r>
              <a:rPr lang="en-GB" dirty="0"/>
              <a:t>-organisational and micro-individual </a:t>
            </a:r>
            <a:r>
              <a:rPr lang="en-GB" dirty="0" smtClean="0"/>
              <a:t>levels</a:t>
            </a:r>
          </a:p>
          <a:p>
            <a:pPr lvl="1"/>
            <a:r>
              <a:rPr lang="en-GB" dirty="0" smtClean="0"/>
              <a:t>Relational view is necessary to capture individual choices, organisational processes and structural conditions.</a:t>
            </a:r>
            <a:endParaRPr lang="en-AU" dirty="0"/>
          </a:p>
          <a:p>
            <a:endParaRPr lang="en-GB" dirty="0"/>
          </a:p>
        </p:txBody>
      </p:sp>
    </p:spTree>
    <p:extLst>
      <p:ext uri="{BB962C8B-B14F-4D97-AF65-F5344CB8AC3E}">
        <p14:creationId xmlns:p14="http://schemas.microsoft.com/office/powerpoint/2010/main" val="1660130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fontScale="70000" lnSpcReduction="20000"/>
          </a:bodyPr>
          <a:lstStyle/>
          <a:p>
            <a:pPr algn="just"/>
            <a:r>
              <a:rPr lang="en-GB" dirty="0" smtClean="0"/>
              <a:t>For working women to achieve their full potential, the state and organisational policy makers need to recognise and address equal opportunity related issues facing women at multiple levels within and outside the workplace. </a:t>
            </a:r>
          </a:p>
          <a:p>
            <a:pPr algn="just"/>
            <a:r>
              <a:rPr lang="en-GB" dirty="0" smtClean="0"/>
              <a:t>When policies informed by multi-level insights are put in place to fight structural and social barriers, more women will be encouraged to pursue formal employment. </a:t>
            </a:r>
          </a:p>
          <a:p>
            <a:pPr algn="just"/>
            <a:r>
              <a:rPr lang="en-GB" dirty="0" smtClean="0"/>
              <a:t>State and organisations both need to play their role to achieve better equal opportunity outcomes in the workplace also taking into account internal heterogeneity of women based on their multiple forms of identity. Through increased awareness, cultural transformation and institutional monitoring at multiple levels, it will be possible to realise the lofty dream of equal opportunity in organisations.</a:t>
            </a:r>
          </a:p>
          <a:p>
            <a:endParaRPr lang="en-GB" dirty="0"/>
          </a:p>
        </p:txBody>
      </p:sp>
    </p:spTree>
    <p:extLst>
      <p:ext uri="{BB962C8B-B14F-4D97-AF65-F5344CB8AC3E}">
        <p14:creationId xmlns:p14="http://schemas.microsoft.com/office/powerpoint/2010/main" val="1280936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a:bodyPr>
          <a:lstStyle/>
          <a:p>
            <a:r>
              <a:rPr lang="en-GB" sz="1800" dirty="0" err="1"/>
              <a:t>Kumra</a:t>
            </a:r>
            <a:r>
              <a:rPr lang="en-GB" sz="1800" dirty="0"/>
              <a:t>, S; </a:t>
            </a:r>
            <a:r>
              <a:rPr lang="en-GB" sz="1800" dirty="0" err="1"/>
              <a:t>Manfredi</a:t>
            </a:r>
            <a:r>
              <a:rPr lang="en-GB" sz="1800" dirty="0"/>
              <a:t>, S and Vickers, L. 2012 Managing Equality and Diversity. OUP. (Chapter </a:t>
            </a:r>
            <a:r>
              <a:rPr lang="en-GB" sz="1800" dirty="0" smtClean="0"/>
              <a:t>6)</a:t>
            </a:r>
            <a:endParaRPr lang="en-GB" sz="1800" dirty="0"/>
          </a:p>
          <a:p>
            <a:r>
              <a:rPr lang="en-GB" sz="1800" dirty="0" smtClean="0"/>
              <a:t>EHRC (2015) Is Britain Fairer? London: EHRC</a:t>
            </a:r>
          </a:p>
          <a:p>
            <a:r>
              <a:rPr lang="en-GB" sz="1800" dirty="0" smtClean="0"/>
              <a:t>ONS </a:t>
            </a:r>
            <a:r>
              <a:rPr lang="en-GB" sz="1800" dirty="0"/>
              <a:t>(2017) UK labour market: May 2017. Available online: </a:t>
            </a:r>
            <a:r>
              <a:rPr lang="en-GB" sz="1800" dirty="0">
                <a:hlinkClick r:id="rId2"/>
              </a:rPr>
              <a:t>https://www.ons.gov.uk/employmentandlabourmarket/peopleinwork/employmentandemployeetypes/bulletins/uklabourmarket/may2017</a:t>
            </a:r>
            <a:r>
              <a:rPr lang="en-GB" sz="1800" dirty="0"/>
              <a:t>. Accessed 5.6.17</a:t>
            </a:r>
          </a:p>
          <a:p>
            <a:r>
              <a:rPr lang="en-GB" sz="1800" dirty="0" err="1"/>
              <a:t>Roussi</a:t>
            </a:r>
            <a:r>
              <a:rPr lang="en-GB" sz="1800" dirty="0"/>
              <a:t>, a (2017) Long way to go for gender equality. Available online: </a:t>
            </a:r>
            <a:r>
              <a:rPr lang="en-GB" sz="1800" dirty="0">
                <a:hlinkClick r:id="rId3"/>
              </a:rPr>
              <a:t>https://www.researchprofessional.com/0/rr/news/europe/other-nations/norway/2017/5/Long-way-to-go-for-gender-equality.html?utm_medium=email&amp;utm_source=rpMailing&amp;utm_campaign=personalNewsWeeklyUpdate_2017-05-26</a:t>
            </a:r>
            <a:r>
              <a:rPr lang="en-GB" sz="1800" dirty="0"/>
              <a:t> Accessed 2.6.17</a:t>
            </a:r>
          </a:p>
        </p:txBody>
      </p:sp>
    </p:spTree>
    <p:extLst>
      <p:ext uri="{BB962C8B-B14F-4D97-AF65-F5344CB8AC3E}">
        <p14:creationId xmlns:p14="http://schemas.microsoft.com/office/powerpoint/2010/main" val="95039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Gender Equality?</a:t>
            </a:r>
            <a:endParaRPr lang="en-GB" b="1" dirty="0"/>
          </a:p>
        </p:txBody>
      </p:sp>
      <p:sp>
        <p:nvSpPr>
          <p:cNvPr id="3" name="Content Placeholder 2"/>
          <p:cNvSpPr>
            <a:spLocks noGrp="1"/>
          </p:cNvSpPr>
          <p:nvPr>
            <p:ph idx="1"/>
          </p:nvPr>
        </p:nvSpPr>
        <p:spPr>
          <a:xfrm>
            <a:off x="457200" y="2060848"/>
            <a:ext cx="8229600" cy="4065315"/>
          </a:xfrm>
        </p:spPr>
        <p:txBody>
          <a:bodyPr/>
          <a:lstStyle/>
          <a:p>
            <a:r>
              <a:rPr lang="en-GB" dirty="0" smtClean="0"/>
              <a:t>The equal rights, responsibilities and opportunities of women and men in employment (UN, 2013).</a:t>
            </a:r>
          </a:p>
          <a:p>
            <a:endParaRPr lang="en-GB" dirty="0"/>
          </a:p>
          <a:p>
            <a:endParaRPr lang="en-GB" dirty="0"/>
          </a:p>
        </p:txBody>
      </p:sp>
    </p:spTree>
    <p:extLst>
      <p:ext uri="{BB962C8B-B14F-4D97-AF65-F5344CB8AC3E}">
        <p14:creationId xmlns:p14="http://schemas.microsoft.com/office/powerpoint/2010/main" val="312391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Gender Equality </a:t>
            </a:r>
            <a:r>
              <a:rPr lang="en-GB" b="1" dirty="0" err="1" smtClean="0"/>
              <a:t>cont</a:t>
            </a:r>
            <a:r>
              <a:rPr lang="en-GB" b="1" dirty="0" smtClean="0"/>
              <a:t>…</a:t>
            </a:r>
            <a:endParaRPr lang="en-GB" b="1" dirty="0"/>
          </a:p>
        </p:txBody>
      </p:sp>
      <p:sp>
        <p:nvSpPr>
          <p:cNvPr id="3" name="Content Placeholder 2"/>
          <p:cNvSpPr>
            <a:spLocks noGrp="1"/>
          </p:cNvSpPr>
          <p:nvPr>
            <p:ph idx="1"/>
          </p:nvPr>
        </p:nvSpPr>
        <p:spPr>
          <a:xfrm>
            <a:off x="628650" y="1772816"/>
            <a:ext cx="7886700" cy="4124651"/>
          </a:xfrm>
        </p:spPr>
        <p:txBody>
          <a:bodyPr>
            <a:normAutofit fontScale="77500" lnSpcReduction="20000"/>
          </a:bodyPr>
          <a:lstStyle/>
          <a:p>
            <a:r>
              <a:rPr lang="en-GB" dirty="0" smtClean="0"/>
              <a:t>The needs of men and women are taken into consideration.</a:t>
            </a:r>
          </a:p>
          <a:p>
            <a:endParaRPr lang="en-GB" dirty="0" smtClean="0"/>
          </a:p>
          <a:p>
            <a:r>
              <a:rPr lang="en-GB" i="1" dirty="0" smtClean="0"/>
              <a:t>Gender segregation</a:t>
            </a:r>
            <a:r>
              <a:rPr lang="en-GB" dirty="0" smtClean="0"/>
              <a:t> in occupations relates to the different work that men and women do as a consequence of their patterns of socialisation, identifying tasks traditionally seen as ‘women’s work’ or ‘men’s work’. </a:t>
            </a:r>
          </a:p>
          <a:p>
            <a:pPr marL="0" indent="0">
              <a:buNone/>
            </a:pPr>
            <a:endParaRPr lang="en-GB" dirty="0"/>
          </a:p>
          <a:p>
            <a:r>
              <a:rPr lang="en-GB" dirty="0" smtClean="0"/>
              <a:t>The </a:t>
            </a:r>
            <a:r>
              <a:rPr lang="en-GB" i="1" dirty="0" smtClean="0"/>
              <a:t>gender pay gap</a:t>
            </a:r>
            <a:r>
              <a:rPr lang="en-GB" dirty="0" smtClean="0"/>
              <a:t> refers to the difference in earnings between men and women in the workplace (</a:t>
            </a:r>
            <a:r>
              <a:rPr lang="en-GB" dirty="0" err="1" smtClean="0"/>
              <a:t>Kirton</a:t>
            </a:r>
            <a:r>
              <a:rPr lang="en-GB" dirty="0" smtClean="0"/>
              <a:t> &amp; Greene, 2005). </a:t>
            </a:r>
          </a:p>
          <a:p>
            <a:pPr marL="0" indent="0">
              <a:buNone/>
            </a:pPr>
            <a:endParaRPr lang="en-GB" dirty="0"/>
          </a:p>
        </p:txBody>
      </p:sp>
    </p:spTree>
    <p:extLst>
      <p:ext uri="{BB962C8B-B14F-4D97-AF65-F5344CB8AC3E}">
        <p14:creationId xmlns:p14="http://schemas.microsoft.com/office/powerpoint/2010/main" val="114200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b="1" dirty="0" smtClean="0"/>
              <a:t>The Glass Ceiling</a:t>
            </a:r>
            <a:endParaRPr lang="en-GB" b="1" dirty="0"/>
          </a:p>
        </p:txBody>
      </p:sp>
      <p:sp>
        <p:nvSpPr>
          <p:cNvPr id="3" name="Content Placeholder 2"/>
          <p:cNvSpPr>
            <a:spLocks noGrp="1"/>
          </p:cNvSpPr>
          <p:nvPr>
            <p:ph idx="1"/>
          </p:nvPr>
        </p:nvSpPr>
        <p:spPr>
          <a:xfrm>
            <a:off x="899592" y="1700808"/>
            <a:ext cx="7632848" cy="4525963"/>
          </a:xfrm>
        </p:spPr>
        <p:txBody>
          <a:bodyPr>
            <a:normAutofit/>
          </a:bodyPr>
          <a:lstStyle/>
          <a:p>
            <a:r>
              <a:rPr lang="en-GB" sz="2800" dirty="0" smtClean="0"/>
              <a:t>Invisible barrier to progression for women or other minority groups</a:t>
            </a:r>
          </a:p>
          <a:p>
            <a:endParaRPr lang="en-GB" sz="2800" dirty="0" smtClean="0"/>
          </a:p>
          <a:p>
            <a:r>
              <a:rPr lang="en-GB" sz="2800" dirty="0" smtClean="0"/>
              <a:t>Women fixed at lower levels in an organisation.</a:t>
            </a:r>
          </a:p>
          <a:p>
            <a:endParaRPr lang="en-GB" sz="2800" dirty="0" smtClean="0"/>
          </a:p>
          <a:p>
            <a:r>
              <a:rPr lang="en-GB" sz="2800" dirty="0" smtClean="0"/>
              <a:t>Can be a result of gender stereotypes which view one sex as less competent than another</a:t>
            </a:r>
            <a:endParaRPr lang="en-GB" sz="2800" dirty="0"/>
          </a:p>
        </p:txBody>
      </p:sp>
    </p:spTree>
    <p:extLst>
      <p:ext uri="{BB962C8B-B14F-4D97-AF65-F5344CB8AC3E}">
        <p14:creationId xmlns:p14="http://schemas.microsoft.com/office/powerpoint/2010/main" val="655159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Context</a:t>
            </a:r>
            <a:endParaRPr lang="en-GB" b="1" dirty="0"/>
          </a:p>
        </p:txBody>
      </p:sp>
      <p:sp>
        <p:nvSpPr>
          <p:cNvPr id="3" name="Content Placeholder 2"/>
          <p:cNvSpPr>
            <a:spLocks noGrp="1"/>
          </p:cNvSpPr>
          <p:nvPr>
            <p:ph idx="1"/>
          </p:nvPr>
        </p:nvSpPr>
        <p:spPr>
          <a:xfrm>
            <a:off x="457200" y="1600200"/>
            <a:ext cx="8229600" cy="4925144"/>
          </a:xfrm>
        </p:spPr>
        <p:txBody>
          <a:bodyPr>
            <a:normAutofit fontScale="70000" lnSpcReduction="20000"/>
          </a:bodyPr>
          <a:lstStyle/>
          <a:p>
            <a:r>
              <a:rPr lang="en-GB" dirty="0" smtClean="0"/>
              <a:t>Research shows that </a:t>
            </a:r>
            <a:r>
              <a:rPr lang="en-GB" dirty="0"/>
              <a:t>women </a:t>
            </a:r>
            <a:r>
              <a:rPr lang="en-GB" dirty="0" smtClean="0"/>
              <a:t>are represented in </a:t>
            </a:r>
            <a:r>
              <a:rPr lang="en-GB" dirty="0"/>
              <a:t>a </a:t>
            </a:r>
            <a:r>
              <a:rPr lang="en-GB" dirty="0" smtClean="0"/>
              <a:t>minority of </a:t>
            </a:r>
            <a:r>
              <a:rPr lang="en-GB" dirty="0"/>
              <a:t>leadership roles despite female university graduates outnumbering male </a:t>
            </a:r>
            <a:r>
              <a:rPr lang="en-GB" dirty="0" smtClean="0"/>
              <a:t>ones (</a:t>
            </a:r>
            <a:r>
              <a:rPr lang="en-GB" dirty="0" err="1" smtClean="0"/>
              <a:t>Roussi</a:t>
            </a:r>
            <a:r>
              <a:rPr lang="en-GB" dirty="0" smtClean="0"/>
              <a:t>, 2017)</a:t>
            </a:r>
          </a:p>
          <a:p>
            <a:r>
              <a:rPr lang="en-GB" dirty="0" smtClean="0"/>
              <a:t> 33% of University Chancellors in Sweden, Finland and Norway were </a:t>
            </a:r>
            <a:r>
              <a:rPr lang="en-GB" dirty="0"/>
              <a:t>women in 2016, but in Belgium, Italy and the Czech Republic, it was less than 10 </a:t>
            </a:r>
            <a:r>
              <a:rPr lang="en-GB" dirty="0" smtClean="0"/>
              <a:t>%. (</a:t>
            </a:r>
            <a:r>
              <a:rPr lang="en-GB" dirty="0" err="1"/>
              <a:t>R</a:t>
            </a:r>
            <a:r>
              <a:rPr lang="en-GB" dirty="0" err="1" smtClean="0"/>
              <a:t>oussi</a:t>
            </a:r>
            <a:r>
              <a:rPr lang="en-GB" dirty="0" smtClean="0"/>
              <a:t>, 2017)</a:t>
            </a:r>
          </a:p>
          <a:p>
            <a:r>
              <a:rPr lang="en-GB" dirty="0" smtClean="0"/>
              <a:t>There are persistent gender pay gaps for graduates, male graduates earn more in the UK(EHRC, 2015)</a:t>
            </a:r>
          </a:p>
          <a:p>
            <a:r>
              <a:rPr lang="en-GB" dirty="0"/>
              <a:t>Women were </a:t>
            </a:r>
            <a:r>
              <a:rPr lang="en-GB" dirty="0" smtClean="0"/>
              <a:t>more likely to be unemployed than men and less </a:t>
            </a:r>
            <a:r>
              <a:rPr lang="en-GB" dirty="0"/>
              <a:t>likely to be in senior </a:t>
            </a:r>
            <a:r>
              <a:rPr lang="en-GB" dirty="0" smtClean="0"/>
              <a:t>positions</a:t>
            </a:r>
            <a:r>
              <a:rPr lang="en-GB" dirty="0"/>
              <a:t> </a:t>
            </a:r>
            <a:r>
              <a:rPr lang="en-GB" dirty="0" smtClean="0"/>
              <a:t>(EHRC, 2015)</a:t>
            </a:r>
          </a:p>
          <a:p>
            <a:r>
              <a:rPr lang="en-GB" dirty="0" smtClean="0"/>
              <a:t>Women were more likely to be employed </a:t>
            </a:r>
            <a:r>
              <a:rPr lang="en-GB" dirty="0"/>
              <a:t>part-time</a:t>
            </a:r>
            <a:r>
              <a:rPr lang="en-GB" dirty="0" smtClean="0"/>
              <a:t>. (EHRC, 2015)</a:t>
            </a:r>
          </a:p>
          <a:p>
            <a:r>
              <a:rPr lang="en-GB" dirty="0"/>
              <a:t>79.5% of men </a:t>
            </a:r>
            <a:r>
              <a:rPr lang="en-GB" dirty="0" smtClean="0"/>
              <a:t>(16 </a:t>
            </a:r>
            <a:r>
              <a:rPr lang="en-GB" dirty="0"/>
              <a:t>to </a:t>
            </a:r>
            <a:r>
              <a:rPr lang="en-GB" dirty="0" smtClean="0"/>
              <a:t>64) were working;  the highest rate since March </a:t>
            </a:r>
            <a:r>
              <a:rPr lang="en-GB" dirty="0"/>
              <a:t>to May </a:t>
            </a:r>
            <a:r>
              <a:rPr lang="en-GB" dirty="0" smtClean="0"/>
              <a:t>1991 compared to 70.2</a:t>
            </a:r>
            <a:r>
              <a:rPr lang="en-GB" dirty="0"/>
              <a:t>% of women </a:t>
            </a:r>
            <a:r>
              <a:rPr lang="en-GB" dirty="0" smtClean="0"/>
              <a:t>(16 </a:t>
            </a:r>
            <a:r>
              <a:rPr lang="en-GB" dirty="0"/>
              <a:t>to </a:t>
            </a:r>
            <a:r>
              <a:rPr lang="en-GB" dirty="0" smtClean="0"/>
              <a:t>64) working, </a:t>
            </a:r>
            <a:r>
              <a:rPr lang="en-GB" dirty="0"/>
              <a:t>the highest female employment rate since comparable records </a:t>
            </a:r>
            <a:r>
              <a:rPr lang="en-GB" dirty="0" smtClean="0"/>
              <a:t>started in 1971 (ONS, 2017)</a:t>
            </a:r>
            <a:endParaRPr lang="en-GB" dirty="0"/>
          </a:p>
          <a:p>
            <a:endParaRPr lang="en-GB" dirty="0"/>
          </a:p>
          <a:p>
            <a:endParaRPr lang="en-GB" dirty="0"/>
          </a:p>
        </p:txBody>
      </p:sp>
    </p:spTree>
    <p:extLst>
      <p:ext uri="{BB962C8B-B14F-4D97-AF65-F5344CB8AC3E}">
        <p14:creationId xmlns:p14="http://schemas.microsoft.com/office/powerpoint/2010/main" val="1070028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13904" cy="1320800"/>
          </a:xfrm>
        </p:spPr>
        <p:txBody>
          <a:bodyPr>
            <a:normAutofit/>
          </a:bodyPr>
          <a:lstStyle/>
          <a:p>
            <a:r>
              <a:rPr lang="en-GB" sz="2400" dirty="0" smtClean="0"/>
              <a:t>Something changed, but is it enough?</a:t>
            </a:r>
            <a:endParaRPr lang="en-GB" sz="2400" dirty="0"/>
          </a:p>
        </p:txBody>
      </p:sp>
      <p:pic>
        <p:nvPicPr>
          <p:cNvPr id="102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988840"/>
            <a:ext cx="6279951" cy="434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6632"/>
            <a:ext cx="8229600" cy="1143000"/>
          </a:xfrm>
        </p:spPr>
        <p:txBody>
          <a:bodyPr/>
          <a:lstStyle/>
          <a:p>
            <a:r>
              <a:rPr lang="en-GB" b="1" dirty="0" smtClean="0"/>
              <a:t>Trends</a:t>
            </a:r>
            <a:endParaRPr lang="en-GB" b="1"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3" y="1197388"/>
            <a:ext cx="6241382" cy="4967916"/>
          </a:xfrm>
        </p:spPr>
      </p:pic>
      <p:sp>
        <p:nvSpPr>
          <p:cNvPr id="5" name="TextBox 4"/>
          <p:cNvSpPr txBox="1"/>
          <p:nvPr/>
        </p:nvSpPr>
        <p:spPr>
          <a:xfrm>
            <a:off x="6001437" y="6343273"/>
            <a:ext cx="2685362" cy="507831"/>
          </a:xfrm>
          <a:prstGeom prst="rect">
            <a:avLst/>
          </a:prstGeom>
          <a:noFill/>
        </p:spPr>
        <p:txBody>
          <a:bodyPr wrap="square" rtlCol="0">
            <a:spAutoFit/>
          </a:bodyPr>
          <a:lstStyle/>
          <a:p>
            <a:r>
              <a:rPr lang="en-GB" sz="1350" dirty="0"/>
              <a:t>Source: The World’s Women Report, </a:t>
            </a:r>
            <a:r>
              <a:rPr lang="en-GB" sz="1350" dirty="0" err="1"/>
              <a:t>pg</a:t>
            </a:r>
            <a:r>
              <a:rPr lang="en-GB" sz="1350" dirty="0"/>
              <a:t> 90. </a:t>
            </a:r>
          </a:p>
        </p:txBody>
      </p:sp>
    </p:spTree>
    <p:extLst>
      <p:ext uri="{BB962C8B-B14F-4D97-AF65-F5344CB8AC3E}">
        <p14:creationId xmlns:p14="http://schemas.microsoft.com/office/powerpoint/2010/main" val="2153595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Trends </a:t>
            </a:r>
            <a:endParaRPr lang="en-GB" b="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7379" y="1484784"/>
            <a:ext cx="6571005" cy="4568553"/>
          </a:xfrm>
        </p:spPr>
      </p:pic>
      <p:sp>
        <p:nvSpPr>
          <p:cNvPr id="5" name="Rectangle 4"/>
          <p:cNvSpPr/>
          <p:nvPr/>
        </p:nvSpPr>
        <p:spPr>
          <a:xfrm>
            <a:off x="5796136" y="6381328"/>
            <a:ext cx="3162854" cy="300082"/>
          </a:xfrm>
          <a:prstGeom prst="rect">
            <a:avLst/>
          </a:prstGeom>
        </p:spPr>
        <p:txBody>
          <a:bodyPr wrap="none">
            <a:spAutoFit/>
          </a:bodyPr>
          <a:lstStyle/>
          <a:p>
            <a:r>
              <a:rPr lang="en-GB" sz="1350" dirty="0"/>
              <a:t>Source: The World’s Women Report, </a:t>
            </a:r>
            <a:r>
              <a:rPr lang="en-GB" sz="1350" dirty="0" err="1"/>
              <a:t>pg</a:t>
            </a:r>
            <a:r>
              <a:rPr lang="en-GB" sz="1350" dirty="0"/>
              <a:t> 96</a:t>
            </a:r>
          </a:p>
        </p:txBody>
      </p:sp>
    </p:spTree>
    <p:extLst>
      <p:ext uri="{BB962C8B-B14F-4D97-AF65-F5344CB8AC3E}">
        <p14:creationId xmlns:p14="http://schemas.microsoft.com/office/powerpoint/2010/main" val="3310725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1249</Words>
  <Application>Microsoft Office PowerPoint</Application>
  <PresentationFormat>On-screen Show (4:3)</PresentationFormat>
  <Paragraphs>106</Paragraphs>
  <Slides>22</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Antonio</vt:lpstr>
      <vt:lpstr>Arial</vt:lpstr>
      <vt:lpstr>Calibri</vt:lpstr>
      <vt:lpstr>Work Sans</vt:lpstr>
      <vt:lpstr>Office Theme</vt:lpstr>
      <vt:lpstr>1_Office Theme</vt:lpstr>
      <vt:lpstr>BUSI1630 Cross-Cultural Management and Diversity Management</vt:lpstr>
      <vt:lpstr>Key learning outcomes</vt:lpstr>
      <vt:lpstr>What is Gender Equality?</vt:lpstr>
      <vt:lpstr>What is Gender Equality cont…</vt:lpstr>
      <vt:lpstr>The Glass Ceiling</vt:lpstr>
      <vt:lpstr>Context</vt:lpstr>
      <vt:lpstr>Something changed, but is it enough?</vt:lpstr>
      <vt:lpstr>Trends</vt:lpstr>
      <vt:lpstr>Trends </vt:lpstr>
      <vt:lpstr>Trends</vt:lpstr>
      <vt:lpstr>Classical theories of gender segregation at workplace</vt:lpstr>
      <vt:lpstr>PowerPoint Presentation</vt:lpstr>
      <vt:lpstr>Lockwood  (1986) says patriarchy is not applicable to modern societies.  </vt:lpstr>
      <vt:lpstr>Classical theories of gender segregation at workplace (contd.)</vt:lpstr>
      <vt:lpstr>Classical theories of gender segregation at workplace (contd.)</vt:lpstr>
      <vt:lpstr>Approaches to promote gender equality at workplace</vt:lpstr>
      <vt:lpstr>Radical approaches </vt:lpstr>
      <vt:lpstr>New approach in the US:  Bar employers from asking job applicants what they  currently earn, so new salary offers are not based on the  previous pay  http://www.bbc.co.uk/news/business-42909987 (13 Feb. 2018) </vt:lpstr>
      <vt:lpstr>Transformational approaches </vt:lpstr>
      <vt:lpstr>Multilevel approaches </vt:lpstr>
      <vt:lpstr>Conclusion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diversity management in a global context  Clifford Lewis and Ahu Tatli</dc:title>
  <dc:creator>Maryam</dc:creator>
  <cp:lastModifiedBy>Kenisha Linton</cp:lastModifiedBy>
  <cp:revision>54</cp:revision>
  <cp:lastPrinted>2019-02-12T09:39:47Z</cp:lastPrinted>
  <dcterms:created xsi:type="dcterms:W3CDTF">2014-10-13T11:27:46Z</dcterms:created>
  <dcterms:modified xsi:type="dcterms:W3CDTF">2019-02-12T09:46:42Z</dcterms:modified>
</cp:coreProperties>
</file>