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93"/>
  </p:notesMasterIdLst>
  <p:sldIdLst>
    <p:sldId id="256" r:id="rId2"/>
    <p:sldId id="378" r:id="rId3"/>
    <p:sldId id="393" r:id="rId4"/>
    <p:sldId id="391" r:id="rId5"/>
    <p:sldId id="390" r:id="rId6"/>
    <p:sldId id="420" r:id="rId7"/>
    <p:sldId id="408" r:id="rId8"/>
    <p:sldId id="394" r:id="rId9"/>
    <p:sldId id="424" r:id="rId10"/>
    <p:sldId id="401" r:id="rId11"/>
    <p:sldId id="404" r:id="rId12"/>
    <p:sldId id="542" r:id="rId13"/>
    <p:sldId id="548" r:id="rId14"/>
    <p:sldId id="573" r:id="rId15"/>
    <p:sldId id="556" r:id="rId16"/>
    <p:sldId id="572" r:id="rId17"/>
    <p:sldId id="558" r:id="rId18"/>
    <p:sldId id="549" r:id="rId19"/>
    <p:sldId id="550" r:id="rId20"/>
    <p:sldId id="551" r:id="rId21"/>
    <p:sldId id="552" r:id="rId22"/>
    <p:sldId id="555" r:id="rId23"/>
    <p:sldId id="554" r:id="rId24"/>
    <p:sldId id="265" r:id="rId25"/>
    <p:sldId id="423" r:id="rId26"/>
    <p:sldId id="544" r:id="rId27"/>
    <p:sldId id="584" r:id="rId28"/>
    <p:sldId id="585" r:id="rId29"/>
    <p:sldId id="590" r:id="rId30"/>
    <p:sldId id="591" r:id="rId31"/>
    <p:sldId id="592" r:id="rId32"/>
    <p:sldId id="593" r:id="rId33"/>
    <p:sldId id="594" r:id="rId34"/>
    <p:sldId id="595" r:id="rId35"/>
    <p:sldId id="596" r:id="rId36"/>
    <p:sldId id="597" r:id="rId37"/>
    <p:sldId id="276" r:id="rId38"/>
    <p:sldId id="277" r:id="rId39"/>
    <p:sldId id="278" r:id="rId40"/>
    <p:sldId id="280" r:id="rId41"/>
    <p:sldId id="281" r:id="rId42"/>
    <p:sldId id="282" r:id="rId43"/>
    <p:sldId id="283" r:id="rId44"/>
    <p:sldId id="284" r:id="rId45"/>
    <p:sldId id="285" r:id="rId46"/>
    <p:sldId id="286" r:id="rId47"/>
    <p:sldId id="287" r:id="rId48"/>
    <p:sldId id="288" r:id="rId49"/>
    <p:sldId id="289" r:id="rId50"/>
    <p:sldId id="290" r:id="rId51"/>
    <p:sldId id="291" r:id="rId52"/>
    <p:sldId id="292" r:id="rId53"/>
    <p:sldId id="293" r:id="rId54"/>
    <p:sldId id="294" r:id="rId55"/>
    <p:sldId id="295" r:id="rId56"/>
    <p:sldId id="296" r:id="rId57"/>
    <p:sldId id="297" r:id="rId58"/>
    <p:sldId id="298" r:id="rId59"/>
    <p:sldId id="299" r:id="rId60"/>
    <p:sldId id="300" r:id="rId61"/>
    <p:sldId id="301" r:id="rId62"/>
    <p:sldId id="302" r:id="rId63"/>
    <p:sldId id="303" r:id="rId64"/>
    <p:sldId id="304" r:id="rId65"/>
    <p:sldId id="305" r:id="rId66"/>
    <p:sldId id="410" r:id="rId67"/>
    <p:sldId id="397" r:id="rId68"/>
    <p:sldId id="415" r:id="rId69"/>
    <p:sldId id="416" r:id="rId70"/>
    <p:sldId id="400" r:id="rId71"/>
    <p:sldId id="317" r:id="rId72"/>
    <p:sldId id="318" r:id="rId73"/>
    <p:sldId id="319" r:id="rId74"/>
    <p:sldId id="320" r:id="rId75"/>
    <p:sldId id="321" r:id="rId76"/>
    <p:sldId id="322" r:id="rId77"/>
    <p:sldId id="323" r:id="rId78"/>
    <p:sldId id="324" r:id="rId79"/>
    <p:sldId id="325" r:id="rId80"/>
    <p:sldId id="326" r:id="rId81"/>
    <p:sldId id="327" r:id="rId82"/>
    <p:sldId id="328" r:id="rId83"/>
    <p:sldId id="329" r:id="rId84"/>
    <p:sldId id="330" r:id="rId85"/>
    <p:sldId id="331" r:id="rId86"/>
    <p:sldId id="332" r:id="rId87"/>
    <p:sldId id="333" r:id="rId88"/>
    <p:sldId id="334" r:id="rId89"/>
    <p:sldId id="335" r:id="rId90"/>
    <p:sldId id="336" r:id="rId91"/>
    <p:sldId id="337" r:id="rId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36" autoAdjust="0"/>
    <p:restoredTop sz="94660"/>
  </p:normalViewPr>
  <p:slideViewPr>
    <p:cSldViewPr>
      <p:cViewPr varScale="1">
        <p:scale>
          <a:sx n="77" d="100"/>
          <a:sy n="77" d="100"/>
        </p:scale>
        <p:origin x="704" y="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E3B98E-323D-4659-B542-077098923263}" type="datetimeFigureOut">
              <a:rPr lang="en-NZ" smtClean="0"/>
              <a:pPr/>
              <a:t>15/03/2020</a:t>
            </a:fld>
            <a:endParaRPr lang="en-NZ"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56E23B-5815-4938-8166-362FDA808DEE}" type="slidenum">
              <a:rPr lang="en-NZ" smtClean="0"/>
              <a:pPr/>
              <a:t>‹#›</a:t>
            </a:fld>
            <a:endParaRPr lang="en-NZ" dirty="0"/>
          </a:p>
        </p:txBody>
      </p:sp>
    </p:spTree>
    <p:extLst>
      <p:ext uri="{BB962C8B-B14F-4D97-AF65-F5344CB8AC3E}">
        <p14:creationId xmlns:p14="http://schemas.microsoft.com/office/powerpoint/2010/main" val="1665770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D9D18AA5-9391-4FF8-A572-AA5DA3064A39}" type="datetimeFigureOut">
              <a:rPr lang="en-NZ" smtClean="0"/>
              <a:pPr/>
              <a:t>15/03/2020</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A91CC1F1-A8B8-4FF2-B5A7-192D7A837334}" type="slidenum">
              <a:rPr lang="en-NZ" smtClean="0"/>
              <a:pPr/>
              <a:t>‹#›</a:t>
            </a:fld>
            <a:endParaRPr lang="en-N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D9D18AA5-9391-4FF8-A572-AA5DA3064A39}" type="datetimeFigureOut">
              <a:rPr lang="en-NZ" smtClean="0"/>
              <a:pPr/>
              <a:t>15/03/2020</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A91CC1F1-A8B8-4FF2-B5A7-192D7A837334}" type="slidenum">
              <a:rPr lang="en-NZ" smtClean="0"/>
              <a:pPr/>
              <a:t>‹#›</a:t>
            </a:fld>
            <a:endParaRPr lang="en-N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D9D18AA5-9391-4FF8-A572-AA5DA3064A39}" type="datetimeFigureOut">
              <a:rPr lang="en-NZ" smtClean="0"/>
              <a:pPr/>
              <a:t>15/03/2020</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A91CC1F1-A8B8-4FF2-B5A7-192D7A837334}" type="slidenum">
              <a:rPr lang="en-NZ" smtClean="0"/>
              <a:pPr/>
              <a:t>‹#›</a:t>
            </a:fld>
            <a:endParaRPr lang="en-N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D9D18AA5-9391-4FF8-A572-AA5DA3064A39}" type="datetimeFigureOut">
              <a:rPr lang="en-NZ" smtClean="0"/>
              <a:pPr/>
              <a:t>15/03/2020</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A91CC1F1-A8B8-4FF2-B5A7-192D7A837334}" type="slidenum">
              <a:rPr lang="en-NZ" smtClean="0"/>
              <a:pPr/>
              <a:t>‹#›</a:t>
            </a:fld>
            <a:endParaRPr lang="en-N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D18AA5-9391-4FF8-A572-AA5DA3064A39}" type="datetimeFigureOut">
              <a:rPr lang="en-NZ" smtClean="0"/>
              <a:pPr/>
              <a:t>15/03/2020</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A91CC1F1-A8B8-4FF2-B5A7-192D7A837334}" type="slidenum">
              <a:rPr lang="en-NZ" smtClean="0"/>
              <a:pPr/>
              <a:t>‹#›</a:t>
            </a:fld>
            <a:endParaRPr lang="en-N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D9D18AA5-9391-4FF8-A572-AA5DA3064A39}" type="datetimeFigureOut">
              <a:rPr lang="en-NZ" smtClean="0"/>
              <a:pPr/>
              <a:t>15/03/2020</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A91CC1F1-A8B8-4FF2-B5A7-192D7A837334}" type="slidenum">
              <a:rPr lang="en-NZ" smtClean="0"/>
              <a:pPr/>
              <a:t>‹#›</a:t>
            </a:fld>
            <a:endParaRPr lang="en-N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D9D18AA5-9391-4FF8-A572-AA5DA3064A39}" type="datetimeFigureOut">
              <a:rPr lang="en-NZ" smtClean="0"/>
              <a:pPr/>
              <a:t>15/03/2020</a:t>
            </a:fld>
            <a:endParaRPr lang="en-NZ" dirty="0"/>
          </a:p>
        </p:txBody>
      </p:sp>
      <p:sp>
        <p:nvSpPr>
          <p:cNvPr id="8" name="Footer Placeholder 7"/>
          <p:cNvSpPr>
            <a:spLocks noGrp="1"/>
          </p:cNvSpPr>
          <p:nvPr>
            <p:ph type="ftr" sz="quarter" idx="11"/>
          </p:nvPr>
        </p:nvSpPr>
        <p:spPr/>
        <p:txBody>
          <a:bodyPr/>
          <a:lstStyle/>
          <a:p>
            <a:endParaRPr lang="en-NZ" dirty="0"/>
          </a:p>
        </p:txBody>
      </p:sp>
      <p:sp>
        <p:nvSpPr>
          <p:cNvPr id="9" name="Slide Number Placeholder 8"/>
          <p:cNvSpPr>
            <a:spLocks noGrp="1"/>
          </p:cNvSpPr>
          <p:nvPr>
            <p:ph type="sldNum" sz="quarter" idx="12"/>
          </p:nvPr>
        </p:nvSpPr>
        <p:spPr/>
        <p:txBody>
          <a:bodyPr/>
          <a:lstStyle/>
          <a:p>
            <a:fld id="{A91CC1F1-A8B8-4FF2-B5A7-192D7A837334}" type="slidenum">
              <a:rPr lang="en-NZ" smtClean="0"/>
              <a:pPr/>
              <a:t>‹#›</a:t>
            </a:fld>
            <a:endParaRPr lang="en-N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D9D18AA5-9391-4FF8-A572-AA5DA3064A39}" type="datetimeFigureOut">
              <a:rPr lang="en-NZ" smtClean="0"/>
              <a:pPr/>
              <a:t>15/03/2020</a:t>
            </a:fld>
            <a:endParaRPr lang="en-NZ" dirty="0"/>
          </a:p>
        </p:txBody>
      </p:sp>
      <p:sp>
        <p:nvSpPr>
          <p:cNvPr id="4" name="Footer Placeholder 3"/>
          <p:cNvSpPr>
            <a:spLocks noGrp="1"/>
          </p:cNvSpPr>
          <p:nvPr>
            <p:ph type="ftr" sz="quarter" idx="11"/>
          </p:nvPr>
        </p:nvSpPr>
        <p:spPr/>
        <p:txBody>
          <a:bodyPr/>
          <a:lstStyle/>
          <a:p>
            <a:endParaRPr lang="en-NZ" dirty="0"/>
          </a:p>
        </p:txBody>
      </p:sp>
      <p:sp>
        <p:nvSpPr>
          <p:cNvPr id="5" name="Slide Number Placeholder 4"/>
          <p:cNvSpPr>
            <a:spLocks noGrp="1"/>
          </p:cNvSpPr>
          <p:nvPr>
            <p:ph type="sldNum" sz="quarter" idx="12"/>
          </p:nvPr>
        </p:nvSpPr>
        <p:spPr/>
        <p:txBody>
          <a:bodyPr/>
          <a:lstStyle/>
          <a:p>
            <a:fld id="{A91CC1F1-A8B8-4FF2-B5A7-192D7A837334}" type="slidenum">
              <a:rPr lang="en-NZ" smtClean="0"/>
              <a:pPr/>
              <a:t>‹#›</a:t>
            </a:fld>
            <a:endParaRPr lang="en-N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D18AA5-9391-4FF8-A572-AA5DA3064A39}" type="datetimeFigureOut">
              <a:rPr lang="en-NZ" smtClean="0"/>
              <a:pPr/>
              <a:t>15/03/2020</a:t>
            </a:fld>
            <a:endParaRPr lang="en-NZ" dirty="0"/>
          </a:p>
        </p:txBody>
      </p:sp>
      <p:sp>
        <p:nvSpPr>
          <p:cNvPr id="3" name="Footer Placeholder 2"/>
          <p:cNvSpPr>
            <a:spLocks noGrp="1"/>
          </p:cNvSpPr>
          <p:nvPr>
            <p:ph type="ftr" sz="quarter" idx="11"/>
          </p:nvPr>
        </p:nvSpPr>
        <p:spPr/>
        <p:txBody>
          <a:bodyPr/>
          <a:lstStyle/>
          <a:p>
            <a:endParaRPr lang="en-NZ" dirty="0"/>
          </a:p>
        </p:txBody>
      </p:sp>
      <p:sp>
        <p:nvSpPr>
          <p:cNvPr id="4" name="Slide Number Placeholder 3"/>
          <p:cNvSpPr>
            <a:spLocks noGrp="1"/>
          </p:cNvSpPr>
          <p:nvPr>
            <p:ph type="sldNum" sz="quarter" idx="12"/>
          </p:nvPr>
        </p:nvSpPr>
        <p:spPr/>
        <p:txBody>
          <a:bodyPr/>
          <a:lstStyle/>
          <a:p>
            <a:fld id="{A91CC1F1-A8B8-4FF2-B5A7-192D7A837334}" type="slidenum">
              <a:rPr lang="en-NZ" smtClean="0"/>
              <a:pPr/>
              <a:t>‹#›</a:t>
            </a:fld>
            <a:endParaRPr lang="en-N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D18AA5-9391-4FF8-A572-AA5DA3064A39}" type="datetimeFigureOut">
              <a:rPr lang="en-NZ" smtClean="0"/>
              <a:pPr/>
              <a:t>15/03/2020</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A91CC1F1-A8B8-4FF2-B5A7-192D7A837334}" type="slidenum">
              <a:rPr lang="en-NZ" smtClean="0"/>
              <a:pPr/>
              <a:t>‹#›</a:t>
            </a:fld>
            <a:endParaRPr lang="en-N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D18AA5-9391-4FF8-A572-AA5DA3064A39}" type="datetimeFigureOut">
              <a:rPr lang="en-NZ" smtClean="0"/>
              <a:pPr/>
              <a:t>15/03/2020</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A91CC1F1-A8B8-4FF2-B5A7-192D7A837334}" type="slidenum">
              <a:rPr lang="en-NZ" smtClean="0"/>
              <a:pPr/>
              <a:t>‹#›</a:t>
            </a:fld>
            <a:endParaRPr lang="en-N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D18AA5-9391-4FF8-A572-AA5DA3064A39}" type="datetimeFigureOut">
              <a:rPr lang="en-NZ" smtClean="0"/>
              <a:pPr/>
              <a:t>15/03/2020</a:t>
            </a:fld>
            <a:endParaRPr lang="en-NZ"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1CC1F1-A8B8-4FF2-B5A7-192D7A837334}" type="slidenum">
              <a:rPr lang="en-NZ" smtClean="0"/>
              <a:pPr/>
              <a:t>‹#›</a:t>
            </a:fld>
            <a:endParaRPr lang="en-N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a:t>Leadership</a:t>
            </a:r>
          </a:p>
        </p:txBody>
      </p:sp>
      <p:sp>
        <p:nvSpPr>
          <p:cNvPr id="3" name="Subtitle 2"/>
          <p:cNvSpPr>
            <a:spLocks noGrp="1"/>
          </p:cNvSpPr>
          <p:nvPr>
            <p:ph type="subTitle" idx="1"/>
          </p:nvPr>
        </p:nvSpPr>
        <p:spPr/>
        <p:txBody>
          <a:bodyPr/>
          <a:lstStyle/>
          <a:p>
            <a:endParaRPr lang="en-N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Role Theory</a:t>
            </a:r>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3573245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Dramaturgical model</a:t>
            </a:r>
          </a:p>
          <a:p>
            <a:r>
              <a:rPr lang="en-GB" dirty="0"/>
              <a:t>Front stage / Back stage</a:t>
            </a:r>
          </a:p>
          <a:p>
            <a:pPr marL="0" indent="0">
              <a:buNone/>
            </a:pPr>
            <a:endParaRPr lang="en-GB" dirty="0"/>
          </a:p>
          <a:p>
            <a:endParaRPr lang="en-GB" dirty="0"/>
          </a:p>
        </p:txBody>
      </p:sp>
    </p:spTree>
    <p:extLst>
      <p:ext uri="{BB962C8B-B14F-4D97-AF65-F5344CB8AC3E}">
        <p14:creationId xmlns:p14="http://schemas.microsoft.com/office/powerpoint/2010/main" val="3358446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404664"/>
            <a:ext cx="8424937" cy="6336704"/>
          </a:xfrm>
        </p:spPr>
      </p:pic>
    </p:spTree>
    <p:extLst>
      <p:ext uri="{BB962C8B-B14F-4D97-AF65-F5344CB8AC3E}">
        <p14:creationId xmlns:p14="http://schemas.microsoft.com/office/powerpoint/2010/main" val="526717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3940" y="1700808"/>
            <a:ext cx="7295132" cy="4176463"/>
          </a:xfrm>
        </p:spPr>
      </p:pic>
    </p:spTree>
    <p:extLst>
      <p:ext uri="{BB962C8B-B14F-4D97-AF65-F5344CB8AC3E}">
        <p14:creationId xmlns:p14="http://schemas.microsoft.com/office/powerpoint/2010/main" val="3734213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314628"/>
            <a:ext cx="5328591" cy="6564824"/>
          </a:xfrm>
        </p:spPr>
      </p:pic>
    </p:spTree>
    <p:extLst>
      <p:ext uri="{BB962C8B-B14F-4D97-AF65-F5344CB8AC3E}">
        <p14:creationId xmlns:p14="http://schemas.microsoft.com/office/powerpoint/2010/main" val="386368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340768"/>
            <a:ext cx="7056784" cy="5040560"/>
          </a:xfrm>
        </p:spPr>
      </p:pic>
    </p:spTree>
    <p:extLst>
      <p:ext uri="{BB962C8B-B14F-4D97-AF65-F5344CB8AC3E}">
        <p14:creationId xmlns:p14="http://schemas.microsoft.com/office/powerpoint/2010/main" val="3461665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676" y="255378"/>
            <a:ext cx="8551976" cy="6413982"/>
          </a:xfrm>
        </p:spPr>
      </p:pic>
    </p:spTree>
    <p:extLst>
      <p:ext uri="{BB962C8B-B14F-4D97-AF65-F5344CB8AC3E}">
        <p14:creationId xmlns:p14="http://schemas.microsoft.com/office/powerpoint/2010/main" val="70136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Transformational Leadership</a:t>
            </a:r>
            <a:endParaRPr lang="el-GR" dirty="0"/>
          </a:p>
        </p:txBody>
      </p:sp>
      <p:sp>
        <p:nvSpPr>
          <p:cNvPr id="3" name="Content Placeholder 2"/>
          <p:cNvSpPr>
            <a:spLocks noGrp="1"/>
          </p:cNvSpPr>
          <p:nvPr>
            <p:ph idx="1"/>
          </p:nvPr>
        </p:nvSpPr>
        <p:spPr/>
        <p:txBody>
          <a:bodyPr/>
          <a:lstStyle/>
          <a:p>
            <a:endParaRPr lang="el-GR" dirty="0"/>
          </a:p>
        </p:txBody>
      </p:sp>
    </p:spTree>
    <p:extLst>
      <p:ext uri="{BB962C8B-B14F-4D97-AF65-F5344CB8AC3E}">
        <p14:creationId xmlns:p14="http://schemas.microsoft.com/office/powerpoint/2010/main" val="2195800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7975" y="116632"/>
            <a:ext cx="10575196" cy="7056784"/>
          </a:xfrm>
        </p:spPr>
      </p:pic>
    </p:spTree>
    <p:extLst>
      <p:ext uri="{BB962C8B-B14F-4D97-AF65-F5344CB8AC3E}">
        <p14:creationId xmlns:p14="http://schemas.microsoft.com/office/powerpoint/2010/main" val="2030780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9359" y="338944"/>
            <a:ext cx="8132063" cy="6186400"/>
          </a:xfrm>
        </p:spPr>
      </p:pic>
    </p:spTree>
    <p:extLst>
      <p:ext uri="{BB962C8B-B14F-4D97-AF65-F5344CB8AC3E}">
        <p14:creationId xmlns:p14="http://schemas.microsoft.com/office/powerpoint/2010/main" val="988294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Theories of </a:t>
            </a:r>
            <a:r>
              <a:rPr lang="en-GB" dirty="0" err="1"/>
              <a:t>Leaadership</a:t>
            </a:r>
            <a:endParaRPr lang="en-GB" dirty="0"/>
          </a:p>
        </p:txBody>
      </p:sp>
      <p:sp>
        <p:nvSpPr>
          <p:cNvPr id="3" name="Content Placeholder 2"/>
          <p:cNvSpPr>
            <a:spLocks noGrp="1"/>
          </p:cNvSpPr>
          <p:nvPr>
            <p:ph idx="1"/>
          </p:nvPr>
        </p:nvSpPr>
        <p:spPr/>
        <p:txBody>
          <a:bodyPr>
            <a:normAutofit lnSpcReduction="10000"/>
          </a:bodyPr>
          <a:lstStyle/>
          <a:p>
            <a:r>
              <a:rPr lang="en-GB" dirty="0"/>
              <a:t>1. Great Man Theories</a:t>
            </a:r>
          </a:p>
          <a:p>
            <a:r>
              <a:rPr lang="en-GB" dirty="0"/>
              <a:t>2. Trait Theories</a:t>
            </a:r>
          </a:p>
          <a:p>
            <a:r>
              <a:rPr lang="en-GB" dirty="0"/>
              <a:t>3. Contingency Theories</a:t>
            </a:r>
          </a:p>
          <a:p>
            <a:r>
              <a:rPr lang="en-GB" dirty="0"/>
              <a:t>4. Situational Theories</a:t>
            </a:r>
          </a:p>
          <a:p>
            <a:r>
              <a:rPr lang="en-GB" dirty="0"/>
              <a:t>5. </a:t>
            </a:r>
            <a:r>
              <a:rPr lang="en-GB" dirty="0" err="1"/>
              <a:t>Behavioral</a:t>
            </a:r>
            <a:r>
              <a:rPr lang="en-GB" dirty="0"/>
              <a:t> Theories</a:t>
            </a:r>
          </a:p>
          <a:p>
            <a:r>
              <a:rPr lang="en-GB" dirty="0"/>
              <a:t>6. Participative Theories</a:t>
            </a:r>
          </a:p>
          <a:p>
            <a:r>
              <a:rPr lang="en-GB" dirty="0"/>
              <a:t>7. Transactional Theories</a:t>
            </a:r>
          </a:p>
          <a:p>
            <a:r>
              <a:rPr lang="en-GB" dirty="0"/>
              <a:t>8. Relationship Theories</a:t>
            </a:r>
          </a:p>
          <a:p>
            <a:endParaRPr lang="en-GB" dirty="0"/>
          </a:p>
        </p:txBody>
      </p:sp>
    </p:spTree>
    <p:extLst>
      <p:ext uri="{BB962C8B-B14F-4D97-AF65-F5344CB8AC3E}">
        <p14:creationId xmlns:p14="http://schemas.microsoft.com/office/powerpoint/2010/main" val="4065107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650" y="476672"/>
            <a:ext cx="8039461" cy="6234343"/>
          </a:xfrm>
        </p:spPr>
      </p:pic>
    </p:spTree>
    <p:extLst>
      <p:ext uri="{BB962C8B-B14F-4D97-AF65-F5344CB8AC3E}">
        <p14:creationId xmlns:p14="http://schemas.microsoft.com/office/powerpoint/2010/main" val="2363040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278" y="548680"/>
            <a:ext cx="8807210" cy="5577483"/>
          </a:xfrm>
        </p:spPr>
      </p:pic>
    </p:spTree>
    <p:extLst>
      <p:ext uri="{BB962C8B-B14F-4D97-AF65-F5344CB8AC3E}">
        <p14:creationId xmlns:p14="http://schemas.microsoft.com/office/powerpoint/2010/main" val="3400398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762" y="525732"/>
            <a:ext cx="8558038" cy="5927604"/>
          </a:xfrm>
        </p:spPr>
      </p:pic>
    </p:spTree>
    <p:extLst>
      <p:ext uri="{BB962C8B-B14F-4D97-AF65-F5344CB8AC3E}">
        <p14:creationId xmlns:p14="http://schemas.microsoft.com/office/powerpoint/2010/main" val="2932704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362" y="2014492"/>
            <a:ext cx="8789126" cy="2739278"/>
          </a:xfrm>
        </p:spPr>
      </p:pic>
    </p:spTree>
    <p:extLst>
      <p:ext uri="{BB962C8B-B14F-4D97-AF65-F5344CB8AC3E}">
        <p14:creationId xmlns:p14="http://schemas.microsoft.com/office/powerpoint/2010/main" val="177478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t>Cross-cultural leadership </a:t>
            </a:r>
            <a:br>
              <a:rPr lang="en-NZ" dirty="0"/>
            </a:br>
            <a:endParaRPr lang="en-NZ" dirty="0"/>
          </a:p>
        </p:txBody>
      </p:sp>
      <p:sp>
        <p:nvSpPr>
          <p:cNvPr id="3" name="Content Placeholder 2"/>
          <p:cNvSpPr>
            <a:spLocks noGrp="1"/>
          </p:cNvSpPr>
          <p:nvPr>
            <p:ph idx="1"/>
          </p:nvPr>
        </p:nvSpPr>
        <p:spPr/>
        <p:txBody>
          <a:bodyPr/>
          <a:lstStyle/>
          <a:p>
            <a:r>
              <a:rPr lang="en-NZ" dirty="0"/>
              <a:t>Hofstede’s dimensions of culture</a:t>
            </a:r>
          </a:p>
          <a:p>
            <a:r>
              <a:rPr lang="en-NZ" dirty="0"/>
              <a:t>Power distance/ Individualism/ Uncertainty Avoidance/ Masculinity/ Long termism</a:t>
            </a:r>
          </a:p>
          <a:p>
            <a:r>
              <a:rPr lang="en-NZ" dirty="0"/>
              <a:t>The Globe studies </a:t>
            </a:r>
          </a:p>
          <a:p>
            <a:endParaRPr lang="en-NZ"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8194" name="Picture 2" descr="http://ecx.images-amazon.com/images/I/51yHvhJsyoL._SX348_BO1,204,203,200_.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4738" y="1600200"/>
            <a:ext cx="3174523"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644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783" y="908720"/>
            <a:ext cx="8709764" cy="5217443"/>
          </a:xfrm>
        </p:spPr>
      </p:pic>
    </p:spTree>
    <p:extLst>
      <p:ext uri="{BB962C8B-B14F-4D97-AF65-F5344CB8AC3E}">
        <p14:creationId xmlns:p14="http://schemas.microsoft.com/office/powerpoint/2010/main" val="380156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1612" y="1610519"/>
            <a:ext cx="6200775" cy="4505325"/>
          </a:xfrm>
        </p:spPr>
      </p:pic>
    </p:spTree>
    <p:extLst>
      <p:ext uri="{BB962C8B-B14F-4D97-AF65-F5344CB8AC3E}">
        <p14:creationId xmlns:p14="http://schemas.microsoft.com/office/powerpoint/2010/main" val="2151241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Japanese Leadership</a:t>
            </a:r>
            <a:endParaRPr lang="el-G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2725" y="2686844"/>
            <a:ext cx="3638550" cy="2352675"/>
          </a:xfrm>
        </p:spPr>
      </p:pic>
    </p:spTree>
    <p:extLst>
      <p:ext uri="{BB962C8B-B14F-4D97-AF65-F5344CB8AC3E}">
        <p14:creationId xmlns:p14="http://schemas.microsoft.com/office/powerpoint/2010/main" val="3861314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fontScale="55000" lnSpcReduction="20000"/>
          </a:bodyPr>
          <a:lstStyle/>
          <a:p>
            <a:r>
              <a:rPr lang="en-IN" b="1" dirty="0"/>
              <a:t>3. Charismatic Leadership</a:t>
            </a:r>
            <a:br>
              <a:rPr lang="en-IN" dirty="0"/>
            </a:br>
            <a:r>
              <a:rPr lang="en-IN" dirty="0"/>
              <a:t>A charismatic leadership style can resemble transformational leadership because these leaders inspire enthusiasm in their teams and are energetic in motivating others to move forward. This ability to create excitement and commitment is an enormous benefit.</a:t>
            </a:r>
            <a:br>
              <a:rPr lang="en-IN" dirty="0"/>
            </a:br>
            <a:br>
              <a:rPr lang="en-IN" dirty="0"/>
            </a:br>
            <a:r>
              <a:rPr lang="en-IN" dirty="0"/>
              <a:t>The difference between charismatic leaders and transformational leaders lies in their intention. Transformational leaders want to transform their teams and organizations. Charismatic leaders are often focused on themselves, and may not want to change anything.</a:t>
            </a:r>
            <a:br>
              <a:rPr lang="en-IN" dirty="0"/>
            </a:br>
            <a:br>
              <a:rPr lang="en-IN" dirty="0"/>
            </a:br>
            <a:r>
              <a:rPr lang="en-IN" dirty="0"/>
              <a:t>The downside to charismatic leaders is that they can believe more in themselves than in their teams. This can create the risk that a project or even an entire organization might collapse if the leader leaves. A charismatic leader might believe that she can do no wrong, even when others are warning her about the path she's on; and this feeling of invincibility can ruin a team or an organisation.</a:t>
            </a:r>
            <a:br>
              <a:rPr lang="en-IN" dirty="0"/>
            </a:br>
            <a:br>
              <a:rPr lang="en-IN" dirty="0"/>
            </a:br>
            <a:r>
              <a:rPr lang="en-IN" dirty="0"/>
              <a:t>Also, in the followers' eyes, success is directly connected to the presence of the charismatic leader. As such, charismatic leadership carries great responsibility, and it needs a long-term commitment from the leader.</a:t>
            </a:r>
            <a:endParaRPr lang="el-GR" dirty="0"/>
          </a:p>
        </p:txBody>
      </p:sp>
    </p:spTree>
    <p:extLst>
      <p:ext uri="{BB962C8B-B14F-4D97-AF65-F5344CB8AC3E}">
        <p14:creationId xmlns:p14="http://schemas.microsoft.com/office/powerpoint/2010/main" val="2832431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505365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fontScale="55000" lnSpcReduction="20000"/>
          </a:bodyPr>
          <a:lstStyle/>
          <a:p>
            <a:r>
              <a:rPr lang="en-IN" b="1" dirty="0"/>
              <a:t>4. Democratic/Participative Leadership</a:t>
            </a:r>
            <a:br>
              <a:rPr lang="en-IN" dirty="0"/>
            </a:br>
            <a:r>
              <a:rPr lang="en-IN" dirty="0"/>
              <a:t>Democratic leaders make the final decisions, but they include team members in the decision-making process. They encourage creativity, and team members are often highly engaged in projects and decisions.</a:t>
            </a:r>
            <a:br>
              <a:rPr lang="en-IN" dirty="0"/>
            </a:br>
            <a:r>
              <a:rPr lang="en-IN" dirty="0"/>
              <a:t>There are many benefits of democratic leadership. Team members tend to have high job satisfaction and are productive because they're more involved in decisions. This style also helps develop people's skills. Team members feel in control of their destiny, so they're motivated to work hard by more than just a financial reward.</a:t>
            </a:r>
            <a:br>
              <a:rPr lang="en-IN" dirty="0"/>
            </a:br>
            <a:br>
              <a:rPr lang="en-IN" dirty="0"/>
            </a:br>
            <a:r>
              <a:rPr lang="en-IN" dirty="0"/>
              <a:t>Because participation takes time, this approach can slow decision-making, but the result is often good. The approach can be most suitable when working as a team is essential, and when quality is more important than efficiency or productivity.</a:t>
            </a:r>
            <a:br>
              <a:rPr lang="en-IN" dirty="0"/>
            </a:br>
            <a:br>
              <a:rPr lang="en-IN" dirty="0"/>
            </a:br>
            <a:r>
              <a:rPr lang="en-IN" dirty="0"/>
              <a:t>The downside of democratic leadership is that it can often hinder situations where speed or efficiency is essential. For instance, during a crisis, a team can waste valuable time gathering people's input. Another downside is that some team members might not have the knowledge or expertise to provide high quality input.</a:t>
            </a:r>
            <a:br>
              <a:rPr lang="en-IN" dirty="0"/>
            </a:br>
            <a:endParaRPr lang="el-GR" dirty="0"/>
          </a:p>
        </p:txBody>
      </p:sp>
    </p:spTree>
    <p:extLst>
      <p:ext uri="{BB962C8B-B14F-4D97-AF65-F5344CB8AC3E}">
        <p14:creationId xmlns:p14="http://schemas.microsoft.com/office/powerpoint/2010/main" val="3617470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fontScale="55000" lnSpcReduction="20000"/>
          </a:bodyPr>
          <a:lstStyle/>
          <a:p>
            <a:r>
              <a:rPr lang="en-IN" b="1" dirty="0"/>
              <a:t>5. Laissez-Faire Leadership</a:t>
            </a:r>
            <a:br>
              <a:rPr lang="en-IN" dirty="0"/>
            </a:br>
            <a:r>
              <a:rPr lang="en-IN" dirty="0"/>
              <a:t>This French phrase means "leave it be," and it describes leaders who allow their people to work on their own. This type of leadership can also occur naturally, when managers don't have sufficient control over their work and their people.</a:t>
            </a:r>
            <a:br>
              <a:rPr lang="en-IN" dirty="0"/>
            </a:br>
            <a:br>
              <a:rPr lang="en-IN" dirty="0"/>
            </a:br>
            <a:r>
              <a:rPr lang="en-IN" dirty="0"/>
              <a:t>Laissez-faire leaders may give their teams complete freedom to do their work and set their own deadlines. They provide team support with resources and advice, if needed, but otherwise don't get involved.</a:t>
            </a:r>
            <a:br>
              <a:rPr lang="en-IN" dirty="0"/>
            </a:br>
            <a:r>
              <a:rPr lang="en-IN" dirty="0"/>
              <a:t>This leadership style can be effective if the leader monitors performance and gives feedback to team members regularly. It is most likely to be effective when individual team members are experienced, skilled, self-starters.</a:t>
            </a:r>
            <a:br>
              <a:rPr lang="en-IN" dirty="0"/>
            </a:br>
            <a:br>
              <a:rPr lang="en-IN" dirty="0"/>
            </a:br>
            <a:r>
              <a:rPr lang="en-IN" dirty="0"/>
              <a:t>The main benefit of laissez-faire leadership is that giving team members so much autonomy can lead to high job satisfaction and increased productivity.</a:t>
            </a:r>
            <a:br>
              <a:rPr lang="en-IN" dirty="0"/>
            </a:br>
            <a:br>
              <a:rPr lang="en-IN" dirty="0"/>
            </a:br>
            <a:r>
              <a:rPr lang="en-IN" dirty="0"/>
              <a:t>The downside is that it can be damaging if team members don't manage their time well or if they don't have the knowledge, skills, or motivation to do their work effectively.</a:t>
            </a:r>
            <a:br>
              <a:rPr lang="en-IN" dirty="0"/>
            </a:br>
            <a:endParaRPr lang="el-GR" dirty="0"/>
          </a:p>
        </p:txBody>
      </p:sp>
    </p:spTree>
    <p:extLst>
      <p:ext uri="{BB962C8B-B14F-4D97-AF65-F5344CB8AC3E}">
        <p14:creationId xmlns:p14="http://schemas.microsoft.com/office/powerpoint/2010/main" val="606274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fontScale="62500" lnSpcReduction="20000"/>
          </a:bodyPr>
          <a:lstStyle/>
          <a:p>
            <a:r>
              <a:rPr lang="en-IN" b="1" dirty="0"/>
              <a:t>6. People-Oriented/Relations-Oriented Leadership</a:t>
            </a:r>
            <a:br>
              <a:rPr lang="en-IN" dirty="0"/>
            </a:br>
            <a:r>
              <a:rPr lang="en-IN" dirty="0"/>
              <a:t>With people-oriented leadership, leaders are totally focused on organizing, supporting, and developing the people on their teams. This is a participatory style and tends to encourage good teamwork and creative collaboration. This is the opposite of task-oriented leadership.</a:t>
            </a:r>
            <a:br>
              <a:rPr lang="en-IN" dirty="0"/>
            </a:br>
            <a:r>
              <a:rPr lang="en-IN" dirty="0"/>
              <a:t>People-oriented leaders treat everyone on the team equally. They're friendly and approachable, they pay attention to the welfare of everyone in the group, and they make themselves available whenever team members need help or advice.</a:t>
            </a:r>
            <a:br>
              <a:rPr lang="en-IN" dirty="0"/>
            </a:br>
            <a:br>
              <a:rPr lang="en-IN" dirty="0"/>
            </a:br>
            <a:r>
              <a:rPr lang="en-IN" dirty="0"/>
              <a:t>The benefit of this leadership style is that people-oriented leaders create teams that everyone wants to be part of. Team members are often more productive and willing to take risks, because they know that the leader will provide support if they need it.</a:t>
            </a:r>
            <a:br>
              <a:rPr lang="en-IN" dirty="0"/>
            </a:br>
            <a:br>
              <a:rPr lang="en-IN" dirty="0"/>
            </a:br>
            <a:r>
              <a:rPr lang="en-IN" dirty="0"/>
              <a:t>The downside is that some leaders can take this approach too far; they may put the development of their team above tasks or project directives.</a:t>
            </a:r>
            <a:endParaRPr lang="el-GR" dirty="0"/>
          </a:p>
        </p:txBody>
      </p:sp>
    </p:spTree>
    <p:extLst>
      <p:ext uri="{BB962C8B-B14F-4D97-AF65-F5344CB8AC3E}">
        <p14:creationId xmlns:p14="http://schemas.microsoft.com/office/powerpoint/2010/main" val="3962738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274639"/>
            <a:ext cx="8229600" cy="5242594"/>
          </a:xfrm>
        </p:spPr>
        <p:txBody>
          <a:bodyPr>
            <a:noAutofit/>
          </a:bodyPr>
          <a:lstStyle/>
          <a:p>
            <a:r>
              <a:rPr lang="en-IN" sz="1910" b="1" dirty="0"/>
              <a:t>7. Servant Leadership</a:t>
            </a:r>
            <a:br>
              <a:rPr lang="en-IN" sz="1910" dirty="0"/>
            </a:br>
            <a:r>
              <a:rPr lang="en-IN" sz="1910" dirty="0"/>
              <a:t>This term, created by Robert Greenleaf in the 1970s, describes a leader often not formally recognized as such. When someone at any level within an organization leads simply by meeting the needs of the team, he or she can be described as a "servant leader."</a:t>
            </a:r>
            <a:br>
              <a:rPr lang="en-IN" sz="1910" dirty="0"/>
            </a:br>
            <a:br>
              <a:rPr lang="en-IN" sz="1910" dirty="0"/>
            </a:br>
            <a:r>
              <a:rPr lang="en-IN" sz="1910" dirty="0"/>
              <a:t>Servant leaders often lead by example. They have high integrity and lead with generosity. In many ways, servant leadership is a form of democratic leadership because the whole team tends to be involved in decision making. However, servant leaders often "lead from behind," preferring to stay out of the limelight and letting their team accept recognition for their hard work.</a:t>
            </a:r>
            <a:br>
              <a:rPr lang="en-IN" sz="1910" dirty="0"/>
            </a:br>
            <a:br>
              <a:rPr lang="en-IN" sz="1910" dirty="0"/>
            </a:br>
            <a:r>
              <a:rPr lang="en-IN" sz="1910" dirty="0"/>
              <a:t>Supporters of the servant leadership model suggest that it's a good way to move ahead in a world where values are increasingly important, and where servant leaders can achieve power because of their values, ideals, and ethics. This is an approach that can help to create a positive corporate culture and can lead to high morale among team members.</a:t>
            </a:r>
            <a:br>
              <a:rPr lang="en-IN" sz="1910" dirty="0"/>
            </a:br>
            <a:br>
              <a:rPr lang="en-IN" sz="1910" dirty="0"/>
            </a:br>
            <a:r>
              <a:rPr lang="en-IN" sz="1910" dirty="0"/>
              <a:t>However, other people believe that in competitive leadership situations, people who practice servant leadership can find themselves left behind by leaders using other leadership styles. This leadership style also takes time to apply correctly: it's ill-suited in situations where you have to make quick decisions or meet tight deadlines.</a:t>
            </a:r>
            <a:br>
              <a:rPr lang="en-IN" sz="1910" dirty="0"/>
            </a:br>
            <a:br>
              <a:rPr lang="en-IN" sz="1910" dirty="0"/>
            </a:br>
            <a:r>
              <a:rPr lang="en-IN" sz="1910" dirty="0"/>
              <a:t>Although you can use servant leadership in many situations, it's often most practical in politics, or in positions where leaders are elected to serve a team, committee, organisation, or community.</a:t>
            </a:r>
            <a:endParaRPr lang="el-GR" sz="1910" dirty="0"/>
          </a:p>
        </p:txBody>
      </p:sp>
    </p:spTree>
    <p:extLst>
      <p:ext uri="{BB962C8B-B14F-4D97-AF65-F5344CB8AC3E}">
        <p14:creationId xmlns:p14="http://schemas.microsoft.com/office/powerpoint/2010/main" val="3773306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fontScale="70000" lnSpcReduction="20000"/>
          </a:bodyPr>
          <a:lstStyle/>
          <a:p>
            <a:r>
              <a:rPr lang="en-IN" b="1" dirty="0"/>
              <a:t>8. Task-Oriented Leadership</a:t>
            </a:r>
            <a:br>
              <a:rPr lang="en-IN" dirty="0"/>
            </a:br>
            <a:r>
              <a:rPr lang="en-IN" dirty="0"/>
              <a:t>Task-oriented leaders focus only on getting the job done and can be autocratic. They actively define the work and the roles required, put structures in place, and plan, organize, and monitor work. These leaders also perform other key tasks, such as creating and maintaining standards for performance.</a:t>
            </a:r>
            <a:br>
              <a:rPr lang="en-IN" dirty="0"/>
            </a:br>
            <a:br>
              <a:rPr lang="en-IN" dirty="0"/>
            </a:br>
            <a:r>
              <a:rPr lang="en-IN" dirty="0"/>
              <a:t>The benefit of task-oriented leadership is that it ensures that deadlines are met, and it's especially useful for team members who don't manage their time well.</a:t>
            </a:r>
            <a:br>
              <a:rPr lang="en-IN" dirty="0"/>
            </a:br>
            <a:br>
              <a:rPr lang="en-IN" dirty="0"/>
            </a:br>
            <a:r>
              <a:rPr lang="en-IN" dirty="0"/>
              <a:t>However, because task-oriented leaders don't tend to think much about their team's well-being, this approach can suffer many of the flaws of autocratic leadership, including causing motivation and retention problems.</a:t>
            </a:r>
            <a:endParaRPr lang="el-GR" dirty="0"/>
          </a:p>
        </p:txBody>
      </p:sp>
    </p:spTree>
    <p:extLst>
      <p:ext uri="{BB962C8B-B14F-4D97-AF65-F5344CB8AC3E}">
        <p14:creationId xmlns:p14="http://schemas.microsoft.com/office/powerpoint/2010/main" val="1100650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fontScale="47500" lnSpcReduction="20000"/>
          </a:bodyPr>
          <a:lstStyle/>
          <a:p>
            <a:r>
              <a:rPr lang="en-IN" b="1" dirty="0"/>
              <a:t>9. Transactional Leadership</a:t>
            </a:r>
            <a:br>
              <a:rPr lang="en-IN" dirty="0"/>
            </a:br>
            <a:r>
              <a:rPr lang="en-IN" dirty="0"/>
              <a:t>This leadership style starts with the idea that team members agree to obey their leader when they accept a job. The "transaction" usually involves the organization paying team members in return for their effort and compliance. The leader has a right to "punish" team members if their work doesn't meet an appropriate standard.</a:t>
            </a:r>
            <a:br>
              <a:rPr lang="en-IN" dirty="0"/>
            </a:br>
            <a:br>
              <a:rPr lang="en-IN" dirty="0"/>
            </a:br>
            <a:r>
              <a:rPr lang="en-IN" dirty="0"/>
              <a:t>Although this might sound controlling and paternalistic, transactional leadership offers some benefits. For one, this leadership style clarifies everyone's roles and responsibilities. Another benefit is that, because transactional leadership judges team members on performance, people who are ambitious or who are motivated by external rewards – including compensation – often thrive.</a:t>
            </a:r>
            <a:br>
              <a:rPr lang="en-IN" dirty="0"/>
            </a:br>
            <a:br>
              <a:rPr lang="en-IN" dirty="0"/>
            </a:br>
            <a:r>
              <a:rPr lang="en-IN" dirty="0"/>
              <a:t>The downside of this leadership style is that team members can do little to improve their job satisfaction. It can feel stifling, and it can lead to high staff turnover.</a:t>
            </a:r>
            <a:br>
              <a:rPr lang="en-IN" dirty="0"/>
            </a:br>
            <a:br>
              <a:rPr lang="en-IN" dirty="0"/>
            </a:br>
            <a:r>
              <a:rPr lang="en-IN" dirty="0"/>
              <a:t>Transactional leadership is really a type of management, not a true leadership style, because the focus is on short-term tasks. It has serious limitations for knowledge-based or creative work. However, it can be effective in other situations.</a:t>
            </a:r>
            <a:br>
              <a:rPr lang="en-IN" dirty="0"/>
            </a:br>
            <a:endParaRPr lang="el-GR" dirty="0"/>
          </a:p>
        </p:txBody>
      </p:sp>
    </p:spTree>
    <p:extLst>
      <p:ext uri="{BB962C8B-B14F-4D97-AF65-F5344CB8AC3E}">
        <p14:creationId xmlns:p14="http://schemas.microsoft.com/office/powerpoint/2010/main" val="15165497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fontScale="62500" lnSpcReduction="20000"/>
          </a:bodyPr>
          <a:lstStyle/>
          <a:p>
            <a:r>
              <a:rPr lang="en-IN" b="1" dirty="0"/>
              <a:t>10. Transformational Leadership</a:t>
            </a:r>
            <a:br>
              <a:rPr lang="en-IN" dirty="0"/>
            </a:br>
            <a:r>
              <a:rPr lang="en-IN" dirty="0"/>
              <a:t>Transformation leadership is often the best leadership style to use in business situations.</a:t>
            </a:r>
            <a:br>
              <a:rPr lang="en-IN" dirty="0"/>
            </a:br>
            <a:r>
              <a:rPr lang="en-IN" dirty="0"/>
              <a:t>Transformational leaders are inspiring because they expect the best from everyone on their team as well as themselves. This leads to high productivity and engagement from everyone in their team.</a:t>
            </a:r>
            <a:br>
              <a:rPr lang="en-IN" dirty="0"/>
            </a:br>
            <a:r>
              <a:rPr lang="en-IN" dirty="0"/>
              <a:t>The downside of transformational leadership is that while the leader's enthusiasm is passed onto the team, he or she can need to be supported by "detail people."</a:t>
            </a:r>
            <a:br>
              <a:rPr lang="en-IN" dirty="0"/>
            </a:br>
            <a:br>
              <a:rPr lang="en-IN" dirty="0"/>
            </a:br>
            <a:r>
              <a:rPr lang="en-IN" dirty="0"/>
              <a:t>That's why, in many organisations, both transactional and transformational leadership styles are useful. Transactional leaders (or managers) ensure that routine work is done reliably, while transformational leaders look after initiatives that add new value.</a:t>
            </a:r>
            <a:br>
              <a:rPr lang="en-IN" dirty="0"/>
            </a:br>
            <a:r>
              <a:rPr lang="en-IN" dirty="0"/>
              <a:t>It's also important to use other leadership styles when necessary – this will depend on the people you're leading and the situation that you're in.</a:t>
            </a:r>
            <a:endParaRPr lang="el-GR" dirty="0"/>
          </a:p>
        </p:txBody>
      </p:sp>
    </p:spTree>
    <p:extLst>
      <p:ext uri="{BB962C8B-B14F-4D97-AF65-F5344CB8AC3E}">
        <p14:creationId xmlns:p14="http://schemas.microsoft.com/office/powerpoint/2010/main" val="4559879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Leadership and Performance</a:t>
            </a:r>
          </a:p>
        </p:txBody>
      </p:sp>
      <p:sp>
        <p:nvSpPr>
          <p:cNvPr id="3" name="Content Placeholder 2"/>
          <p:cNvSpPr>
            <a:spLocks noGrp="1"/>
          </p:cNvSpPr>
          <p:nvPr>
            <p:ph idx="1"/>
          </p:nvPr>
        </p:nvSpPr>
        <p:spPr/>
        <p:txBody>
          <a:bodyPr/>
          <a:lstStyle/>
          <a:p>
            <a:r>
              <a:rPr lang="en-NZ" dirty="0"/>
              <a:t>Goffman – Presentation of self in everyday life</a:t>
            </a:r>
          </a:p>
          <a:p>
            <a:r>
              <a:rPr lang="en-NZ" dirty="0"/>
              <a:t>Backstage/ Frontstage</a:t>
            </a:r>
          </a:p>
          <a:p>
            <a:r>
              <a:rPr lang="en-NZ" dirty="0"/>
              <a:t>Myers-Briggs Personality Test and Dimensions</a:t>
            </a:r>
          </a:p>
          <a:p>
            <a:r>
              <a:rPr lang="en-NZ" dirty="0"/>
              <a:t>The Big 5</a:t>
            </a:r>
          </a:p>
          <a:p>
            <a:r>
              <a:rPr lang="en-NZ" dirty="0"/>
              <a:t>IQ/ EQ</a:t>
            </a:r>
          </a:p>
          <a:p>
            <a:endParaRPr lang="en-NZ"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NZ" dirty="0"/>
            </a:br>
            <a:r>
              <a:rPr lang="en-NZ" dirty="0"/>
              <a:t>Leadership – </a:t>
            </a:r>
            <a:br>
              <a:rPr lang="en-NZ" dirty="0"/>
            </a:br>
            <a:r>
              <a:rPr lang="en-NZ" dirty="0"/>
              <a:t>Changing Minds and Habits</a:t>
            </a:r>
            <a:br>
              <a:rPr lang="en-NZ" dirty="0"/>
            </a:br>
            <a:endParaRPr lang="en-NZ" dirty="0"/>
          </a:p>
        </p:txBody>
      </p:sp>
      <p:sp>
        <p:nvSpPr>
          <p:cNvPr id="3" name="Content Placeholder 2"/>
          <p:cNvSpPr>
            <a:spLocks noGrp="1"/>
          </p:cNvSpPr>
          <p:nvPr>
            <p:ph idx="1"/>
          </p:nvPr>
        </p:nvSpPr>
        <p:spPr/>
        <p:txBody>
          <a:bodyPr/>
          <a:lstStyle/>
          <a:p>
            <a:r>
              <a:rPr lang="en-NZ" dirty="0"/>
              <a:t>Relationship between leadership and change. </a:t>
            </a:r>
          </a:p>
          <a:p>
            <a:r>
              <a:rPr lang="en-NZ" dirty="0"/>
              <a:t>Organizations and psychic prisons. Leader’s role in getting people out from this. </a:t>
            </a:r>
          </a:p>
          <a:p>
            <a:endParaRPr lang="en-NZ"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NZ" dirty="0"/>
            </a:br>
            <a:r>
              <a:rPr lang="en-NZ" dirty="0"/>
              <a:t>Major modern theories of leadership</a:t>
            </a:r>
            <a:br>
              <a:rPr lang="en-NZ" dirty="0"/>
            </a:br>
            <a:endParaRPr lang="en-NZ" dirty="0"/>
          </a:p>
        </p:txBody>
      </p:sp>
      <p:sp>
        <p:nvSpPr>
          <p:cNvPr id="3" name="Content Placeholder 2"/>
          <p:cNvSpPr>
            <a:spLocks noGrp="1"/>
          </p:cNvSpPr>
          <p:nvPr>
            <p:ph idx="1"/>
          </p:nvPr>
        </p:nvSpPr>
        <p:spPr/>
        <p:txBody>
          <a:bodyPr>
            <a:normAutofit/>
          </a:bodyPr>
          <a:lstStyle/>
          <a:p>
            <a:r>
              <a:rPr lang="en-NZ" dirty="0"/>
              <a:t>Transactional leadership/ LMX theory/ </a:t>
            </a:r>
          </a:p>
          <a:p>
            <a:r>
              <a:rPr lang="en-NZ" dirty="0"/>
              <a:t>Transformational leadership </a:t>
            </a:r>
          </a:p>
          <a:p>
            <a:r>
              <a:rPr lang="en-NZ" dirty="0"/>
              <a:t>Bass &amp; Avolio</a:t>
            </a:r>
          </a:p>
          <a:p>
            <a:r>
              <a:rPr lang="en-NZ" dirty="0"/>
              <a:t>Charisma – Trust-Communication-Change Cycle</a:t>
            </a:r>
          </a:p>
          <a:p>
            <a:r>
              <a:rPr lang="en-NZ" dirty="0"/>
              <a:t>Transforms the organization</a:t>
            </a:r>
          </a:p>
          <a:p>
            <a:r>
              <a:rPr lang="en-NZ" dirty="0"/>
              <a:t>Transforms followers</a:t>
            </a:r>
          </a:p>
          <a:p>
            <a:endParaRPr lang="en-N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74638"/>
            <a:ext cx="8075239" cy="6826770"/>
          </a:xfrm>
        </p:spPr>
      </p:pic>
    </p:spTree>
    <p:extLst>
      <p:ext uri="{BB962C8B-B14F-4D97-AF65-F5344CB8AC3E}">
        <p14:creationId xmlns:p14="http://schemas.microsoft.com/office/powerpoint/2010/main" val="28977791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Leadership and Motivation</a:t>
            </a:r>
          </a:p>
        </p:txBody>
      </p:sp>
      <p:sp>
        <p:nvSpPr>
          <p:cNvPr id="3" name="Content Placeholder 2"/>
          <p:cNvSpPr>
            <a:spLocks noGrp="1"/>
          </p:cNvSpPr>
          <p:nvPr>
            <p:ph idx="1"/>
          </p:nvPr>
        </p:nvSpPr>
        <p:spPr/>
        <p:txBody>
          <a:bodyPr/>
          <a:lstStyle/>
          <a:p>
            <a:r>
              <a:rPr lang="en-NZ" dirty="0"/>
              <a:t>Various theories of motivation</a:t>
            </a:r>
          </a:p>
          <a:p>
            <a:r>
              <a:rPr lang="en-NZ" dirty="0"/>
              <a:t>Hawthorne Studies  - physical factors and social factors</a:t>
            </a:r>
          </a:p>
          <a:p>
            <a:r>
              <a:rPr lang="en-NZ" dirty="0"/>
              <a:t>Valence etc. </a:t>
            </a:r>
          </a:p>
          <a:p>
            <a:endParaRPr lang="en-NZ"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NZ" dirty="0"/>
            </a:br>
            <a:r>
              <a:rPr lang="en-NZ" dirty="0"/>
              <a:t>Politics,  networks and leadership</a:t>
            </a:r>
            <a:br>
              <a:rPr lang="en-NZ" dirty="0"/>
            </a:br>
            <a:endParaRPr lang="en-NZ" dirty="0"/>
          </a:p>
        </p:txBody>
      </p:sp>
      <p:sp>
        <p:nvSpPr>
          <p:cNvPr id="3" name="Content Placeholder 2"/>
          <p:cNvSpPr>
            <a:spLocks noGrp="1"/>
          </p:cNvSpPr>
          <p:nvPr>
            <p:ph idx="1"/>
          </p:nvPr>
        </p:nvSpPr>
        <p:spPr/>
        <p:txBody>
          <a:bodyPr>
            <a:normAutofit/>
          </a:bodyPr>
          <a:lstStyle/>
          <a:p>
            <a:r>
              <a:rPr lang="en-NZ" dirty="0"/>
              <a:t>Ferris’ work on politics etc. </a:t>
            </a:r>
          </a:p>
          <a:p>
            <a:r>
              <a:rPr lang="en-NZ" dirty="0"/>
              <a:t>Arab world - “wasta” Chinese guan xi</a:t>
            </a:r>
          </a:p>
          <a:p>
            <a:r>
              <a:rPr lang="en-NZ" dirty="0"/>
              <a:t>Importance of family in politics – Bush, Brenninkmeijers, Vietnamese business</a:t>
            </a:r>
          </a:p>
          <a:p>
            <a:r>
              <a:rPr lang="en-NZ" dirty="0"/>
              <a:t>Petty corruption/ Grand corruption</a:t>
            </a:r>
          </a:p>
          <a:p>
            <a:r>
              <a:rPr lang="en-NZ" dirty="0"/>
              <a:t>Effective corrupt leadership</a:t>
            </a:r>
          </a:p>
          <a:p>
            <a:r>
              <a:rPr lang="en-NZ" dirty="0"/>
              <a:t>Thaksin/ Berlusconi/ Hariri – “tycoonocracy”</a:t>
            </a:r>
          </a:p>
          <a:p>
            <a:endParaRPr lang="en-NZ"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Politics and Politicking</a:t>
            </a:r>
          </a:p>
        </p:txBody>
      </p:sp>
      <p:sp>
        <p:nvSpPr>
          <p:cNvPr id="3" name="Content Placeholder 2"/>
          <p:cNvSpPr>
            <a:spLocks noGrp="1"/>
          </p:cNvSpPr>
          <p:nvPr>
            <p:ph idx="1"/>
          </p:nvPr>
        </p:nvSpPr>
        <p:spPr/>
        <p:txBody>
          <a:bodyPr>
            <a:normAutofit fontScale="92500" lnSpcReduction="20000"/>
          </a:bodyPr>
          <a:lstStyle/>
          <a:p>
            <a:r>
              <a:rPr lang="en-NZ" dirty="0"/>
              <a:t>Front stage/ Back Stage</a:t>
            </a:r>
          </a:p>
          <a:p>
            <a:r>
              <a:rPr lang="en-NZ" dirty="0"/>
              <a:t>Spotting the political naive</a:t>
            </a:r>
          </a:p>
          <a:p>
            <a:r>
              <a:rPr lang="en-NZ" dirty="0"/>
              <a:t>Drinking Coffee </a:t>
            </a:r>
          </a:p>
          <a:p>
            <a:r>
              <a:rPr lang="en-NZ" dirty="0"/>
              <a:t>Entertaining </a:t>
            </a:r>
          </a:p>
          <a:p>
            <a:r>
              <a:rPr lang="en-NZ" dirty="0"/>
              <a:t>Ingratiating with the powerful</a:t>
            </a:r>
          </a:p>
          <a:p>
            <a:r>
              <a:rPr lang="en-NZ" dirty="0"/>
              <a:t>Ingratiating with the soon to be powerful</a:t>
            </a:r>
          </a:p>
          <a:p>
            <a:r>
              <a:rPr lang="en-NZ" dirty="0"/>
              <a:t>“Friend of Bill”</a:t>
            </a:r>
          </a:p>
          <a:p>
            <a:r>
              <a:rPr lang="en-NZ" dirty="0"/>
              <a:t>Influencing Others</a:t>
            </a:r>
          </a:p>
          <a:p>
            <a:r>
              <a:rPr lang="en-NZ" dirty="0"/>
              <a:t>Bill Clinton’s tears. </a:t>
            </a:r>
          </a:p>
          <a:p>
            <a:endParaRPr lang="en-NZ"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Humor and agreeableness</a:t>
            </a:r>
          </a:p>
        </p:txBody>
      </p:sp>
      <p:sp>
        <p:nvSpPr>
          <p:cNvPr id="3" name="Content Placeholder 2"/>
          <p:cNvSpPr>
            <a:spLocks noGrp="1"/>
          </p:cNvSpPr>
          <p:nvPr>
            <p:ph idx="1"/>
          </p:nvPr>
        </p:nvSpPr>
        <p:spPr/>
        <p:txBody>
          <a:bodyPr/>
          <a:lstStyle/>
          <a:p>
            <a:r>
              <a:rPr lang="en-NZ" dirty="0"/>
              <a:t>Blair’s jokes.  Sergey Brin’s “boxers” </a:t>
            </a:r>
          </a:p>
          <a:p>
            <a:r>
              <a:rPr lang="en-NZ" dirty="0"/>
              <a:t>Speechmaking – thinking on your feet. </a:t>
            </a:r>
          </a:p>
          <a:p>
            <a:r>
              <a:rPr lang="en-NZ" dirty="0"/>
              <a:t>Being the centre of attention</a:t>
            </a:r>
          </a:p>
          <a:p>
            <a:endParaRPr lang="en-NZ"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The big Indian speech. </a:t>
            </a:r>
          </a:p>
        </p:txBody>
      </p:sp>
      <p:sp>
        <p:nvSpPr>
          <p:cNvPr id="3" name="Content Placeholder 2"/>
          <p:cNvSpPr>
            <a:spLocks noGrp="1"/>
          </p:cNvSpPr>
          <p:nvPr>
            <p:ph idx="1"/>
          </p:nvPr>
        </p:nvSpPr>
        <p:spPr/>
        <p:txBody>
          <a:bodyPr/>
          <a:lstStyle/>
          <a:p>
            <a:r>
              <a:rPr lang="en-NZ" dirty="0"/>
              <a:t>In other culture’s - less is more</a:t>
            </a:r>
          </a:p>
          <a:p>
            <a:endParaRPr lang="en-NZ"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The trappings of leadership</a:t>
            </a:r>
          </a:p>
        </p:txBody>
      </p:sp>
      <p:sp>
        <p:nvSpPr>
          <p:cNvPr id="3" name="Content Placeholder 2"/>
          <p:cNvSpPr>
            <a:spLocks noGrp="1"/>
          </p:cNvSpPr>
          <p:nvPr>
            <p:ph idx="1"/>
          </p:nvPr>
        </p:nvSpPr>
        <p:spPr/>
        <p:txBody>
          <a:bodyPr/>
          <a:lstStyle/>
          <a:p>
            <a:r>
              <a:rPr lang="en-NZ" dirty="0"/>
              <a:t>The leader’s walk. Look at videos of leaders walking, and interacting. </a:t>
            </a:r>
          </a:p>
          <a:p>
            <a:r>
              <a:rPr lang="en-NZ" dirty="0"/>
              <a:t>The leader’s way of talking</a:t>
            </a:r>
          </a:p>
          <a:p>
            <a:r>
              <a:rPr lang="en-NZ" dirty="0"/>
              <a:t>The office/ The car etc. </a:t>
            </a:r>
          </a:p>
          <a:p>
            <a:endParaRPr lang="en-NZ"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Leaders and Followers</a:t>
            </a:r>
          </a:p>
        </p:txBody>
      </p:sp>
      <p:sp>
        <p:nvSpPr>
          <p:cNvPr id="3" name="Content Placeholder 2"/>
          <p:cNvSpPr>
            <a:spLocks noGrp="1"/>
          </p:cNvSpPr>
          <p:nvPr>
            <p:ph idx="1"/>
          </p:nvPr>
        </p:nvSpPr>
        <p:spPr/>
        <p:txBody>
          <a:bodyPr>
            <a:normAutofit lnSpcReduction="10000"/>
          </a:bodyPr>
          <a:lstStyle/>
          <a:p>
            <a:r>
              <a:rPr lang="en-NZ" dirty="0"/>
              <a:t>Followership</a:t>
            </a:r>
          </a:p>
          <a:p>
            <a:r>
              <a:rPr lang="en-NZ" dirty="0"/>
              <a:t>Japanese Karaoke</a:t>
            </a:r>
          </a:p>
          <a:p>
            <a:r>
              <a:rPr lang="en-NZ" dirty="0"/>
              <a:t>Duty  - Formal</a:t>
            </a:r>
          </a:p>
          <a:p>
            <a:r>
              <a:rPr lang="en-NZ" dirty="0"/>
              <a:t>Loyalty – Informal</a:t>
            </a:r>
          </a:p>
          <a:p>
            <a:r>
              <a:rPr lang="en-NZ" dirty="0"/>
              <a:t>Combination of duty and loyalty can be very powerful</a:t>
            </a:r>
          </a:p>
          <a:p>
            <a:r>
              <a:rPr lang="en-NZ" dirty="0"/>
              <a:t>Organizational Citizenship</a:t>
            </a:r>
          </a:p>
          <a:p>
            <a:r>
              <a:rPr lang="en-NZ" dirty="0"/>
              <a:t>Servant leadership</a:t>
            </a:r>
          </a:p>
          <a:p>
            <a:endParaRPr lang="en-NZ"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Confidence &amp; Vision</a:t>
            </a:r>
          </a:p>
        </p:txBody>
      </p:sp>
      <p:sp>
        <p:nvSpPr>
          <p:cNvPr id="3" name="Content Placeholder 2"/>
          <p:cNvSpPr>
            <a:spLocks noGrp="1"/>
          </p:cNvSpPr>
          <p:nvPr>
            <p:ph idx="1"/>
          </p:nvPr>
        </p:nvSpPr>
        <p:spPr/>
        <p:txBody>
          <a:bodyPr/>
          <a:lstStyle/>
          <a:p>
            <a:r>
              <a:rPr lang="en-NZ" dirty="0"/>
              <a:t> Difference between a Vision and a Plan. </a:t>
            </a:r>
          </a:p>
          <a:p>
            <a:r>
              <a:rPr lang="en-NZ" dirty="0"/>
              <a:t>Standing for something. </a:t>
            </a:r>
          </a:p>
          <a:p>
            <a:r>
              <a:rPr lang="en-NZ" dirty="0"/>
              <a:t>What do you stand for? </a:t>
            </a:r>
          </a:p>
          <a:p>
            <a:endParaRPr lang="en-NZ"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Leadership and Seniority</a:t>
            </a:r>
          </a:p>
        </p:txBody>
      </p:sp>
      <p:sp>
        <p:nvSpPr>
          <p:cNvPr id="3" name="Content Placeholder 2"/>
          <p:cNvSpPr>
            <a:spLocks noGrp="1"/>
          </p:cNvSpPr>
          <p:nvPr>
            <p:ph idx="1"/>
          </p:nvPr>
        </p:nvSpPr>
        <p:spPr/>
        <p:txBody>
          <a:bodyPr/>
          <a:lstStyle/>
          <a:p>
            <a:r>
              <a:rPr lang="en-NZ" dirty="0"/>
              <a:t>Age is an important factor in leadership in many cultures</a:t>
            </a:r>
          </a:p>
          <a:p>
            <a:r>
              <a:rPr lang="en-NZ" dirty="0"/>
              <a:t>Increasing age is related to increased power and authority</a:t>
            </a:r>
          </a:p>
          <a:p>
            <a:r>
              <a:rPr lang="en-NZ" dirty="0"/>
              <a:t>Is seniority (age) an important factor in VN? </a:t>
            </a:r>
          </a:p>
          <a:p>
            <a:endParaRPr lang="en-NZ"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lstStyle/>
          <a:p>
            <a:r>
              <a:rPr lang="en-NZ" dirty="0"/>
              <a:t>Collective Leadership</a:t>
            </a:r>
          </a:p>
          <a:p>
            <a:r>
              <a:rPr lang="en-NZ" dirty="0"/>
              <a:t>The Arab Spring</a:t>
            </a:r>
          </a:p>
          <a:p>
            <a:endParaRPr lang="en-N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3" name="Content Placeholder 2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1137" y="1677194"/>
            <a:ext cx="6181725" cy="4371975"/>
          </a:xfrm>
        </p:spPr>
      </p:pic>
    </p:spTree>
    <p:extLst>
      <p:ext uri="{BB962C8B-B14F-4D97-AF65-F5344CB8AC3E}">
        <p14:creationId xmlns:p14="http://schemas.microsoft.com/office/powerpoint/2010/main" val="30931423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Leadership and Power</a:t>
            </a:r>
          </a:p>
        </p:txBody>
      </p:sp>
      <p:sp>
        <p:nvSpPr>
          <p:cNvPr id="3" name="Content Placeholder 2"/>
          <p:cNvSpPr>
            <a:spLocks noGrp="1"/>
          </p:cNvSpPr>
          <p:nvPr>
            <p:ph idx="1"/>
          </p:nvPr>
        </p:nvSpPr>
        <p:spPr/>
        <p:txBody>
          <a:bodyPr/>
          <a:lstStyle/>
          <a:p>
            <a:r>
              <a:rPr lang="en-NZ" dirty="0"/>
              <a:t>Social capital – networks</a:t>
            </a:r>
          </a:p>
          <a:p>
            <a:r>
              <a:rPr lang="en-NZ" dirty="0"/>
              <a:t>Tricks to enhance power over colleagues</a:t>
            </a:r>
          </a:p>
          <a:p>
            <a:r>
              <a:rPr lang="en-NZ" dirty="0"/>
              <a:t>Leaders as agents of capital</a:t>
            </a:r>
          </a:p>
          <a:p>
            <a:endParaRPr lang="en-NZ"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Reputation</a:t>
            </a:r>
          </a:p>
        </p:txBody>
      </p:sp>
      <p:sp>
        <p:nvSpPr>
          <p:cNvPr id="3" name="Content Placeholder 2"/>
          <p:cNvSpPr>
            <a:spLocks noGrp="1"/>
          </p:cNvSpPr>
          <p:nvPr>
            <p:ph idx="1"/>
          </p:nvPr>
        </p:nvSpPr>
        <p:spPr/>
        <p:txBody>
          <a:bodyPr>
            <a:normAutofit/>
          </a:bodyPr>
          <a:lstStyle/>
          <a:p>
            <a:r>
              <a:rPr lang="en-NZ" dirty="0"/>
              <a:t>The importance of reputation – Brother Mullen</a:t>
            </a:r>
          </a:p>
          <a:p>
            <a:r>
              <a:rPr lang="en-NZ" dirty="0"/>
              <a:t>Reputation management</a:t>
            </a:r>
          </a:p>
          <a:p>
            <a:r>
              <a:rPr lang="en-NZ" dirty="0"/>
              <a:t>Threats to reputation</a:t>
            </a:r>
          </a:p>
          <a:p>
            <a:r>
              <a:rPr lang="en-NZ" dirty="0"/>
              <a:t>Parties</a:t>
            </a:r>
          </a:p>
          <a:p>
            <a:r>
              <a:rPr lang="en-NZ" dirty="0"/>
              <a:t>Leaders as brands</a:t>
            </a:r>
          </a:p>
          <a:p>
            <a:r>
              <a:rPr lang="en-NZ" dirty="0"/>
              <a:t>IMF leaders</a:t>
            </a:r>
          </a:p>
          <a:p>
            <a:endParaRPr lang="en-NZ"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Ethics of leadership</a:t>
            </a:r>
          </a:p>
        </p:txBody>
      </p:sp>
      <p:sp>
        <p:nvSpPr>
          <p:cNvPr id="3" name="Content Placeholder 2"/>
          <p:cNvSpPr>
            <a:spLocks noGrp="1"/>
          </p:cNvSpPr>
          <p:nvPr>
            <p:ph idx="1"/>
          </p:nvPr>
        </p:nvSpPr>
        <p:spPr/>
        <p:txBody>
          <a:bodyPr/>
          <a:lstStyle/>
          <a:p>
            <a:r>
              <a:rPr lang="en-NZ" dirty="0"/>
              <a:t>Consideration for others</a:t>
            </a:r>
          </a:p>
          <a:p>
            <a:r>
              <a:rPr lang="en-NZ" dirty="0"/>
              <a:t>Propriety</a:t>
            </a:r>
          </a:p>
          <a:p>
            <a:r>
              <a:rPr lang="en-NZ" dirty="0"/>
              <a:t>Sustainability and leadership</a:t>
            </a:r>
          </a:p>
          <a:p>
            <a:r>
              <a:rPr lang="en-NZ" dirty="0"/>
              <a:t>Toxic leadership/ Bad leadership</a:t>
            </a:r>
          </a:p>
          <a:p>
            <a:r>
              <a:rPr lang="en-NZ" dirty="0"/>
              <a:t>Sexual harassment </a:t>
            </a:r>
          </a:p>
          <a:p>
            <a:endParaRPr lang="en-NZ"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lstStyle/>
          <a:p>
            <a:r>
              <a:rPr lang="en-NZ" dirty="0"/>
              <a:t>Most leadership is bad – or not so good. </a:t>
            </a:r>
          </a:p>
          <a:p>
            <a:endParaRPr lang="en-NZ"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Leadership and Control</a:t>
            </a:r>
          </a:p>
        </p:txBody>
      </p:sp>
      <p:sp>
        <p:nvSpPr>
          <p:cNvPr id="3" name="Content Placeholder 2"/>
          <p:cNvSpPr>
            <a:spLocks noGrp="1"/>
          </p:cNvSpPr>
          <p:nvPr>
            <p:ph idx="1"/>
          </p:nvPr>
        </p:nvSpPr>
        <p:spPr/>
        <p:txBody>
          <a:bodyPr/>
          <a:lstStyle/>
          <a:p>
            <a:r>
              <a:rPr lang="en-NZ" dirty="0"/>
              <a:t>Does a leader need to control?</a:t>
            </a:r>
          </a:p>
          <a:p>
            <a:r>
              <a:rPr lang="en-NZ" dirty="0"/>
              <a:t>Leader – followers – trust cycle</a:t>
            </a:r>
          </a:p>
          <a:p>
            <a:r>
              <a:rPr lang="en-NZ" dirty="0"/>
              <a:t>The importance of trust</a:t>
            </a:r>
          </a:p>
          <a:p>
            <a:endParaRPr lang="en-NZ"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Succession planning</a:t>
            </a:r>
          </a:p>
        </p:txBody>
      </p:sp>
      <p:sp>
        <p:nvSpPr>
          <p:cNvPr id="3" name="Content Placeholder 2"/>
          <p:cNvSpPr>
            <a:spLocks noGrp="1"/>
          </p:cNvSpPr>
          <p:nvPr>
            <p:ph idx="1"/>
          </p:nvPr>
        </p:nvSpPr>
        <p:spPr/>
        <p:txBody>
          <a:bodyPr/>
          <a:lstStyle/>
          <a:p>
            <a:r>
              <a:rPr lang="en-NZ" dirty="0"/>
              <a:t>Particular importance in family firms – brothers etc. </a:t>
            </a:r>
          </a:p>
          <a:p>
            <a:r>
              <a:rPr lang="en-NZ" dirty="0"/>
              <a:t>How do we develop leaders? </a:t>
            </a:r>
          </a:p>
          <a:p>
            <a:endParaRPr lang="en-NZ"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Assuming leadership</a:t>
            </a:r>
          </a:p>
        </p:txBody>
      </p:sp>
      <p:sp>
        <p:nvSpPr>
          <p:cNvPr id="3" name="Content Placeholder 2"/>
          <p:cNvSpPr>
            <a:spLocks noGrp="1"/>
          </p:cNvSpPr>
          <p:nvPr>
            <p:ph idx="1"/>
          </p:nvPr>
        </p:nvSpPr>
        <p:spPr/>
        <p:txBody>
          <a:bodyPr/>
          <a:lstStyle/>
          <a:p>
            <a:r>
              <a:rPr lang="en-NZ" dirty="0"/>
              <a:t>Ghost of former leaders</a:t>
            </a:r>
          </a:p>
          <a:p>
            <a:r>
              <a:rPr lang="en-NZ" dirty="0"/>
              <a:t>“The Good Old Days” </a:t>
            </a:r>
          </a:p>
          <a:p>
            <a:r>
              <a:rPr lang="en-NZ" dirty="0"/>
              <a:t>Margaret Thatcher – John Major</a:t>
            </a:r>
          </a:p>
          <a:p>
            <a:r>
              <a:rPr lang="en-NZ" dirty="0"/>
              <a:t>Tony Blair – Gordon Brown</a:t>
            </a:r>
          </a:p>
          <a:p>
            <a:r>
              <a:rPr lang="en-NZ" dirty="0"/>
              <a:t>Professor West</a:t>
            </a:r>
          </a:p>
          <a:p>
            <a:endParaRPr lang="en-NZ"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Women and leadership</a:t>
            </a:r>
          </a:p>
        </p:txBody>
      </p:sp>
      <p:sp>
        <p:nvSpPr>
          <p:cNvPr id="3" name="Content Placeholder 2"/>
          <p:cNvSpPr>
            <a:spLocks noGrp="1"/>
          </p:cNvSpPr>
          <p:nvPr>
            <p:ph idx="1"/>
          </p:nvPr>
        </p:nvSpPr>
        <p:spPr/>
        <p:txBody>
          <a:bodyPr/>
          <a:lstStyle/>
          <a:p>
            <a:r>
              <a:rPr lang="en-NZ" dirty="0"/>
              <a:t>Networks</a:t>
            </a:r>
          </a:p>
          <a:p>
            <a:r>
              <a:rPr lang="en-NZ" dirty="0"/>
              <a:t>Presentation of self etc	</a:t>
            </a:r>
          </a:p>
          <a:p>
            <a:r>
              <a:rPr lang="en-NZ" dirty="0"/>
              <a:t>Thatcher</a:t>
            </a:r>
          </a:p>
          <a:p>
            <a:r>
              <a:rPr lang="en-NZ" dirty="0"/>
              <a:t>Using sexuality as a positive</a:t>
            </a:r>
          </a:p>
          <a:p>
            <a:r>
              <a:rPr lang="en-NZ" dirty="0"/>
              <a:t>Film about sex harassment</a:t>
            </a:r>
          </a:p>
          <a:p>
            <a:endParaRPr lang="en-NZ"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Critical approaches</a:t>
            </a:r>
          </a:p>
        </p:txBody>
      </p:sp>
      <p:sp>
        <p:nvSpPr>
          <p:cNvPr id="3" name="Content Placeholder 2"/>
          <p:cNvSpPr>
            <a:spLocks noGrp="1"/>
          </p:cNvSpPr>
          <p:nvPr>
            <p:ph idx="1"/>
          </p:nvPr>
        </p:nvSpPr>
        <p:spPr/>
        <p:txBody>
          <a:bodyPr/>
          <a:lstStyle/>
          <a:p>
            <a:r>
              <a:rPr lang="en-NZ" dirty="0"/>
              <a:t>Are leaders in the interest of workers? </a:t>
            </a:r>
          </a:p>
          <a:p>
            <a:r>
              <a:rPr lang="en-NZ" dirty="0"/>
              <a:t>Should leaders be resisted? </a:t>
            </a:r>
          </a:p>
          <a:p>
            <a:r>
              <a:rPr lang="en-NZ" dirty="0"/>
              <a:t>How can everybody be a leader? </a:t>
            </a:r>
          </a:p>
          <a:p>
            <a:r>
              <a:rPr lang="en-NZ" dirty="0"/>
              <a:t>Is leadership just a buzz word?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The future of leadership</a:t>
            </a:r>
          </a:p>
        </p:txBody>
      </p:sp>
      <p:sp>
        <p:nvSpPr>
          <p:cNvPr id="3" name="Content Placeholder 2"/>
          <p:cNvSpPr>
            <a:spLocks noGrp="1"/>
          </p:cNvSpPr>
          <p:nvPr>
            <p:ph idx="1"/>
          </p:nvPr>
        </p:nvSpPr>
        <p:spPr/>
        <p:txBody>
          <a:bodyPr>
            <a:normAutofit fontScale="92500" lnSpcReduction="20000"/>
          </a:bodyPr>
          <a:lstStyle/>
          <a:p>
            <a:pPr>
              <a:buNone/>
            </a:pPr>
            <a:r>
              <a:rPr lang="en-NZ" dirty="0"/>
              <a:t>     Is the nature of leadership changing? </a:t>
            </a:r>
          </a:p>
          <a:p>
            <a:r>
              <a:rPr lang="en-NZ" dirty="0"/>
              <a:t>Are the circumstances of leadership changing? e.g. increased scrutiny/ transparency etc. </a:t>
            </a:r>
          </a:p>
          <a:p>
            <a:r>
              <a:rPr lang="en-NZ" dirty="0"/>
              <a:t>Is the Mark Zuckerberg a leader? </a:t>
            </a:r>
          </a:p>
          <a:p>
            <a:r>
              <a:rPr lang="en-NZ" dirty="0"/>
              <a:t>Entrepreneurial leadership</a:t>
            </a:r>
          </a:p>
          <a:p>
            <a:r>
              <a:rPr lang="en-NZ" dirty="0"/>
              <a:t>Team leadership</a:t>
            </a:r>
          </a:p>
          <a:p>
            <a:r>
              <a:rPr lang="en-NZ" dirty="0"/>
              <a:t>R&amp;D leadership</a:t>
            </a:r>
          </a:p>
          <a:p>
            <a:r>
              <a:rPr lang="en-NZ" dirty="0"/>
              <a:t>Marketing leadership</a:t>
            </a:r>
          </a:p>
          <a:p>
            <a:r>
              <a:rPr lang="en-NZ" dirty="0"/>
              <a:t>Political leadership</a:t>
            </a:r>
          </a:p>
          <a:p>
            <a:r>
              <a:rPr lang="en-NZ" dirty="0"/>
              <a:t>Military leadership</a:t>
            </a:r>
          </a:p>
          <a:p>
            <a:endParaRPr lang="en-N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758" y="244282"/>
            <a:ext cx="9816294" cy="6692928"/>
          </a:xfrm>
        </p:spPr>
      </p:pic>
    </p:spTree>
    <p:extLst>
      <p:ext uri="{BB962C8B-B14F-4D97-AF65-F5344CB8AC3E}">
        <p14:creationId xmlns:p14="http://schemas.microsoft.com/office/powerpoint/2010/main" val="20951214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lstStyle/>
          <a:p>
            <a:r>
              <a:rPr lang="en-NZ" dirty="0"/>
              <a:t>Cement industry leadership</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Cases</a:t>
            </a:r>
          </a:p>
        </p:txBody>
      </p:sp>
      <p:sp>
        <p:nvSpPr>
          <p:cNvPr id="3" name="Content Placeholder 2"/>
          <p:cNvSpPr>
            <a:spLocks noGrp="1"/>
          </p:cNvSpPr>
          <p:nvPr>
            <p:ph idx="1"/>
          </p:nvPr>
        </p:nvSpPr>
        <p:spPr/>
        <p:txBody>
          <a:bodyPr/>
          <a:lstStyle/>
          <a:p>
            <a:r>
              <a:rPr lang="en-NZ" dirty="0"/>
              <a:t>NASA ground staff</a:t>
            </a:r>
          </a:p>
          <a:p>
            <a:r>
              <a:rPr lang="en-NZ" dirty="0"/>
              <a:t>Bob Geldof </a:t>
            </a:r>
          </a:p>
          <a:p>
            <a:r>
              <a:rPr lang="en-NZ" dirty="0"/>
              <a:t>Steve Jobs</a:t>
            </a:r>
          </a:p>
          <a:p>
            <a:r>
              <a:rPr lang="en-NZ" dirty="0"/>
              <a:t>Mark Zuckerberg</a:t>
            </a:r>
          </a:p>
          <a:p>
            <a:r>
              <a:rPr lang="en-NZ" dirty="0"/>
              <a:t>Harold </a:t>
            </a:r>
            <a:r>
              <a:rPr lang="en-NZ" dirty="0" err="1"/>
              <a:t>Geneen</a:t>
            </a:r>
            <a:endParaRPr lang="en-NZ" dirty="0"/>
          </a:p>
          <a:p>
            <a:endParaRPr lang="en-NZ"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lstStyle/>
          <a:p>
            <a:r>
              <a:rPr lang="en-NZ" dirty="0"/>
              <a:t>How do we get rid of leaders we do not want?</a:t>
            </a:r>
          </a:p>
          <a:p>
            <a:endParaRPr lang="en-NZ"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Common mistakes of leaders</a:t>
            </a:r>
          </a:p>
        </p:txBody>
      </p:sp>
      <p:sp>
        <p:nvSpPr>
          <p:cNvPr id="3" name="Content Placeholder 2"/>
          <p:cNvSpPr>
            <a:spLocks noGrp="1"/>
          </p:cNvSpPr>
          <p:nvPr>
            <p:ph idx="1"/>
          </p:nvPr>
        </p:nvSpPr>
        <p:spPr/>
        <p:txBody>
          <a:bodyPr>
            <a:normAutofit fontScale="85000" lnSpcReduction="10000"/>
          </a:bodyPr>
          <a:lstStyle/>
          <a:p>
            <a:r>
              <a:rPr lang="en-NZ" dirty="0"/>
              <a:t>Surrounding yourself with “yes men”</a:t>
            </a:r>
          </a:p>
          <a:p>
            <a:r>
              <a:rPr lang="en-NZ" dirty="0"/>
              <a:t>Getting lost in the details</a:t>
            </a:r>
          </a:p>
          <a:p>
            <a:r>
              <a:rPr lang="en-NZ" dirty="0"/>
              <a:t>Micromanaging</a:t>
            </a:r>
          </a:p>
          <a:p>
            <a:r>
              <a:rPr lang="en-NZ" dirty="0"/>
              <a:t>Feuding</a:t>
            </a:r>
          </a:p>
          <a:p>
            <a:r>
              <a:rPr lang="en-NZ" dirty="0"/>
              <a:t>Becoming prima donnas – believing their own myth</a:t>
            </a:r>
          </a:p>
          <a:p>
            <a:r>
              <a:rPr lang="en-NZ" dirty="0"/>
              <a:t>Becoming more concerned about their legacy than their followers</a:t>
            </a:r>
          </a:p>
          <a:p>
            <a:r>
              <a:rPr lang="en-NZ" dirty="0"/>
              <a:t>Abusing power</a:t>
            </a:r>
          </a:p>
          <a:p>
            <a:r>
              <a:rPr lang="en-NZ" dirty="0"/>
              <a:t>Becoming corrupt</a:t>
            </a:r>
          </a:p>
          <a:p>
            <a:r>
              <a:rPr lang="en-NZ" dirty="0"/>
              <a:t>Becoming too greedy</a:t>
            </a:r>
          </a:p>
          <a:p>
            <a:endParaRPr lang="en-NZ"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lstStyle/>
          <a:p>
            <a:endParaRPr lang="en-NZ"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lstStyle/>
          <a:p>
            <a:endParaRPr lang="en-NZ"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Blake and Mouton</a:t>
            </a:r>
            <a:endParaRPr lang="el-GR" dirty="0"/>
          </a:p>
        </p:txBody>
      </p:sp>
      <p:sp>
        <p:nvSpPr>
          <p:cNvPr id="3" name="Content Placeholder 2"/>
          <p:cNvSpPr>
            <a:spLocks noGrp="1"/>
          </p:cNvSpPr>
          <p:nvPr>
            <p:ph idx="1"/>
          </p:nvPr>
        </p:nvSpPr>
        <p:spPr/>
        <p:txBody>
          <a:bodyPr/>
          <a:lstStyle/>
          <a:p>
            <a:endParaRPr lang="el-GR" dirty="0"/>
          </a:p>
        </p:txBody>
      </p:sp>
    </p:spTree>
    <p:extLst>
      <p:ext uri="{BB962C8B-B14F-4D97-AF65-F5344CB8AC3E}">
        <p14:creationId xmlns:p14="http://schemas.microsoft.com/office/powerpoint/2010/main" val="29005388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6" name="Picture 4" descr="http://organisationdevelopment.org/wp-content/uploads/2013/03/url-4.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274638"/>
            <a:ext cx="8712967" cy="6682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8275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5122" name="Picture 2" descr="http://www.cengage.com/management/pierce/ch11/img022.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74638"/>
            <a:ext cx="8229600" cy="6466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4063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University of Michigan (1950s)</a:t>
            </a:r>
            <a:br>
              <a:rPr lang="en-IN" dirty="0"/>
            </a:br>
            <a:endParaRPr lang="el-GR" dirty="0"/>
          </a:p>
        </p:txBody>
      </p:sp>
      <p:sp>
        <p:nvSpPr>
          <p:cNvPr id="3" name="Content Placeholder 2"/>
          <p:cNvSpPr>
            <a:spLocks noGrp="1"/>
          </p:cNvSpPr>
          <p:nvPr>
            <p:ph idx="1"/>
          </p:nvPr>
        </p:nvSpPr>
        <p:spPr/>
        <p:txBody>
          <a:bodyPr>
            <a:normAutofit/>
          </a:bodyPr>
          <a:lstStyle/>
          <a:p>
            <a:pPr marL="0" indent="0">
              <a:buNone/>
            </a:pPr>
            <a:endParaRPr lang="en-IN" dirty="0"/>
          </a:p>
          <a:p>
            <a:r>
              <a:rPr lang="en-IN" dirty="0"/>
              <a:t>The study showed that task and relationship-oriented behaviours weren't of major significance within the world of organizational psychology. </a:t>
            </a:r>
          </a:p>
          <a:p>
            <a:r>
              <a:rPr lang="en-IN" dirty="0"/>
              <a:t>However it was the third observation that introduced a new concept, one of </a:t>
            </a:r>
            <a:r>
              <a:rPr lang="en-IN" i="1" dirty="0"/>
              <a:t>participative leadership.</a:t>
            </a:r>
          </a:p>
          <a:p>
            <a:endParaRPr lang="en-IN" dirty="0"/>
          </a:p>
          <a:p>
            <a:endParaRPr lang="en-IN" dirty="0"/>
          </a:p>
          <a:p>
            <a:pPr marL="0" indent="0">
              <a:buNone/>
            </a:pPr>
            <a:endParaRPr lang="el-GR" dirty="0"/>
          </a:p>
        </p:txBody>
      </p:sp>
    </p:spTree>
    <p:extLst>
      <p:ext uri="{BB962C8B-B14F-4D97-AF65-F5344CB8AC3E}">
        <p14:creationId xmlns:p14="http://schemas.microsoft.com/office/powerpoint/2010/main" val="7351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74638"/>
            <a:ext cx="9150549" cy="6583362"/>
          </a:xfrm>
        </p:spPr>
      </p:pic>
    </p:spTree>
    <p:extLst>
      <p:ext uri="{BB962C8B-B14F-4D97-AF65-F5344CB8AC3E}">
        <p14:creationId xmlns:p14="http://schemas.microsoft.com/office/powerpoint/2010/main" val="1238020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9147" y="1600200"/>
            <a:ext cx="6105705" cy="4525963"/>
          </a:xfrm>
        </p:spPr>
      </p:pic>
    </p:spTree>
    <p:extLst>
      <p:ext uri="{BB962C8B-B14F-4D97-AF65-F5344CB8AC3E}">
        <p14:creationId xmlns:p14="http://schemas.microsoft.com/office/powerpoint/2010/main" val="39026616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lstStyle/>
          <a:p>
            <a:endParaRPr lang="en-NZ"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lstStyle/>
          <a:p>
            <a:endParaRPr lang="en-NZ"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lstStyle/>
          <a:p>
            <a:endParaRPr lang="en-NZ"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lstStyle/>
          <a:p>
            <a:endParaRPr lang="en-NZ"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lstStyle/>
          <a:p>
            <a:endParaRPr lang="en-NZ"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lstStyle/>
          <a:p>
            <a:endParaRPr lang="en-NZ"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lstStyle/>
          <a:p>
            <a:endParaRPr lang="en-NZ"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lstStyle/>
          <a:p>
            <a:endParaRPr lang="en-NZ"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lstStyle/>
          <a:p>
            <a:endParaRPr lang="en-N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74638"/>
            <a:ext cx="8229600" cy="6322714"/>
          </a:xfrm>
        </p:spPr>
      </p:pic>
    </p:spTree>
    <p:extLst>
      <p:ext uri="{BB962C8B-B14F-4D97-AF65-F5344CB8AC3E}">
        <p14:creationId xmlns:p14="http://schemas.microsoft.com/office/powerpoint/2010/main" val="11325115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lstStyle/>
          <a:p>
            <a:endParaRPr lang="en-NZ"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lstStyle/>
          <a:p>
            <a:endParaRPr lang="en-NZ"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lstStyle/>
          <a:p>
            <a:endParaRPr lang="en-NZ"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lstStyle/>
          <a:p>
            <a:endParaRPr lang="en-NZ"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lstStyle/>
          <a:p>
            <a:endParaRPr lang="en-NZ"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lstStyle/>
          <a:p>
            <a:endParaRPr lang="en-NZ"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lstStyle/>
          <a:p>
            <a:endParaRPr lang="en-NZ"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lstStyle/>
          <a:p>
            <a:endParaRPr lang="en-NZ"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lstStyle/>
          <a:p>
            <a:endParaRPr lang="en-NZ"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lstStyle/>
          <a:p>
            <a:endParaRPr lang="en-N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Authority</a:t>
            </a:r>
            <a:endParaRPr lang="el-GR" dirty="0"/>
          </a:p>
        </p:txBody>
      </p:sp>
      <p:sp>
        <p:nvSpPr>
          <p:cNvPr id="3" name="Content Placeholder 2"/>
          <p:cNvSpPr>
            <a:spLocks noGrp="1"/>
          </p:cNvSpPr>
          <p:nvPr>
            <p:ph idx="1"/>
          </p:nvPr>
        </p:nvSpPr>
        <p:spPr/>
        <p:txBody>
          <a:bodyPr/>
          <a:lstStyle/>
          <a:p>
            <a:r>
              <a:rPr lang="en-US" dirty="0"/>
              <a:t>Charismatic</a:t>
            </a:r>
          </a:p>
          <a:p>
            <a:r>
              <a:rPr lang="en-US" dirty="0"/>
              <a:t>Traditional</a:t>
            </a:r>
          </a:p>
          <a:p>
            <a:r>
              <a:rPr lang="en-US" dirty="0"/>
              <a:t>Rational-Legal</a:t>
            </a:r>
            <a:endParaRPr lang="el-GR" dirty="0"/>
          </a:p>
        </p:txBody>
      </p:sp>
    </p:spTree>
    <p:extLst>
      <p:ext uri="{BB962C8B-B14F-4D97-AF65-F5344CB8AC3E}">
        <p14:creationId xmlns:p14="http://schemas.microsoft.com/office/powerpoint/2010/main" val="84579858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lstStyle/>
          <a:p>
            <a:endParaRPr lang="en-NZ"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lstStyle/>
          <a:p>
            <a:endParaRPr lang="en-NZ"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869</TotalTime>
  <Words>2284</Words>
  <Application>Microsoft Office PowerPoint</Application>
  <PresentationFormat>On-screen Show (4:3)</PresentationFormat>
  <Paragraphs>172</Paragraphs>
  <Slides>91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91</vt:i4>
      </vt:variant>
    </vt:vector>
  </HeadingPairs>
  <TitlesOfParts>
    <vt:vector size="94" baseType="lpstr">
      <vt:lpstr>Arial</vt:lpstr>
      <vt:lpstr>Calibri</vt:lpstr>
      <vt:lpstr>Office Theme</vt:lpstr>
      <vt:lpstr>Leadership</vt:lpstr>
      <vt:lpstr>Theories of Leaadership</vt:lpstr>
      <vt:lpstr>PowerPoint Presentation</vt:lpstr>
      <vt:lpstr>PowerPoint Presentation</vt:lpstr>
      <vt:lpstr>PowerPoint Presentation</vt:lpstr>
      <vt:lpstr>PowerPoint Presentation</vt:lpstr>
      <vt:lpstr>PowerPoint Presentation</vt:lpstr>
      <vt:lpstr>PowerPoint Presentation</vt:lpstr>
      <vt:lpstr>Authority</vt:lpstr>
      <vt:lpstr>Role Theory</vt:lpstr>
      <vt:lpstr>PowerPoint Presentation</vt:lpstr>
      <vt:lpstr>PowerPoint Presentation</vt:lpstr>
      <vt:lpstr>PowerPoint Presentation</vt:lpstr>
      <vt:lpstr>PowerPoint Presentation</vt:lpstr>
      <vt:lpstr>PowerPoint Presentation</vt:lpstr>
      <vt:lpstr>PowerPoint Presentation</vt:lpstr>
      <vt:lpstr>Transformational Leadership</vt:lpstr>
      <vt:lpstr>PowerPoint Presentation</vt:lpstr>
      <vt:lpstr>PowerPoint Presentation</vt:lpstr>
      <vt:lpstr>PowerPoint Presentation</vt:lpstr>
      <vt:lpstr>PowerPoint Presentation</vt:lpstr>
      <vt:lpstr>PowerPoint Presentation</vt:lpstr>
      <vt:lpstr>PowerPoint Presentation</vt:lpstr>
      <vt:lpstr>Cross-cultural leadership  </vt:lpstr>
      <vt:lpstr>PowerPoint Presentation</vt:lpstr>
      <vt:lpstr>PowerPoint Presentation</vt:lpstr>
      <vt:lpstr>PowerPoint Presentation</vt:lpstr>
      <vt:lpstr>Japanese Leadership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Leadership and Performance</vt:lpstr>
      <vt:lpstr> Leadership –  Changing Minds and Habits </vt:lpstr>
      <vt:lpstr> Major modern theories of leadership </vt:lpstr>
      <vt:lpstr>Leadership and Motivation</vt:lpstr>
      <vt:lpstr> Politics,  networks and leadership </vt:lpstr>
      <vt:lpstr>Politics and Politicking</vt:lpstr>
      <vt:lpstr>Humor and agreeableness</vt:lpstr>
      <vt:lpstr>The big Indian speech. </vt:lpstr>
      <vt:lpstr>The trappings of leadership</vt:lpstr>
      <vt:lpstr>Leaders and Followers</vt:lpstr>
      <vt:lpstr>Confidence &amp; Vision</vt:lpstr>
      <vt:lpstr>Leadership and Seniority</vt:lpstr>
      <vt:lpstr>PowerPoint Presentation</vt:lpstr>
      <vt:lpstr>Leadership and Power</vt:lpstr>
      <vt:lpstr>Reputation</vt:lpstr>
      <vt:lpstr>Ethics of leadership</vt:lpstr>
      <vt:lpstr>PowerPoint Presentation</vt:lpstr>
      <vt:lpstr>Leadership and Control</vt:lpstr>
      <vt:lpstr>Succession planning</vt:lpstr>
      <vt:lpstr>Assuming leadership</vt:lpstr>
      <vt:lpstr>Women and leadership</vt:lpstr>
      <vt:lpstr>Critical approaches</vt:lpstr>
      <vt:lpstr>The future of leadership</vt:lpstr>
      <vt:lpstr>PowerPoint Presentation</vt:lpstr>
      <vt:lpstr>Cases</vt:lpstr>
      <vt:lpstr>PowerPoint Presentation</vt:lpstr>
      <vt:lpstr>Common mistakes of leaders</vt:lpstr>
      <vt:lpstr>PowerPoint Presentation</vt:lpstr>
      <vt:lpstr>PowerPoint Presentation</vt:lpstr>
      <vt:lpstr>Blake and Mouton</vt:lpstr>
      <vt:lpstr>PowerPoint Presentation</vt:lpstr>
      <vt:lpstr>PowerPoint Presentation</vt:lpstr>
      <vt:lpstr>University of Michigan (1950s)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dc:title>
  <dc:creator>Mark</dc:creator>
  <cp:lastModifiedBy>zayed alhosani</cp:lastModifiedBy>
  <cp:revision>109</cp:revision>
  <dcterms:created xsi:type="dcterms:W3CDTF">2011-08-04T18:47:58Z</dcterms:created>
  <dcterms:modified xsi:type="dcterms:W3CDTF">2020-03-15T15:05:21Z</dcterms:modified>
</cp:coreProperties>
</file>