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0"/>
  </p:notesMasterIdLst>
  <p:sldIdLst>
    <p:sldId id="265" r:id="rId3"/>
    <p:sldId id="259" r:id="rId4"/>
    <p:sldId id="266" r:id="rId5"/>
    <p:sldId id="267" r:id="rId6"/>
    <p:sldId id="268" r:id="rId7"/>
    <p:sldId id="258" r:id="rId8"/>
    <p:sldId id="269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87" autoAdjust="0"/>
    <p:restoredTop sz="86323" autoAdjust="0"/>
  </p:normalViewPr>
  <p:slideViewPr>
    <p:cSldViewPr>
      <p:cViewPr varScale="1">
        <p:scale>
          <a:sx n="108" d="100"/>
          <a:sy n="108" d="100"/>
        </p:scale>
        <p:origin x="-242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59EC81D-36C1-4A09-95C6-295576409741}" type="datetimeFigureOut">
              <a:rPr lang="en-US"/>
              <a:pPr>
                <a:defRPr/>
              </a:pPr>
              <a:t>8/18/18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5B037F-B9A9-4AF4-8F6F-69FD62C81C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110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E6C7B69-ECC8-44D0-AF85-589D7F3EB5A5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2475" indent="-28892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7288" indent="-23018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20838" indent="-23018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4388" indent="-23018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41588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98788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55988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13188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C02B5588-9EE8-4FB6-A2FB-74536C0A093E}" type="slidenum"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pPr/>
              <a:t>6</a:t>
            </a:fld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702" tIns="46351" rIns="92702" bIns="46351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it-IT" altLang="en-US" sz="2000" b="1">
              <a:solidFill>
                <a:srgbClr val="1F497D"/>
              </a:solidFill>
              <a:latin typeface="Arial" pitchFamily="34" charset="0"/>
            </a:endParaRP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313" tIns="0" rIns="19313" bIns="0" anchor="b"/>
          <a:lstStyle>
            <a:lvl1pPr defTabSz="962025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6202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6202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6202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6202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altLang="en-US" sz="1000" i="1">
                <a:solidFill>
                  <a:srgbClr val="000000"/>
                </a:solidFill>
              </a:rPr>
              <a:t>36</a:t>
            </a: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702" tIns="46351" rIns="92702" bIns="46351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it-IT" altLang="en-US" sz="2000" b="1">
              <a:solidFill>
                <a:srgbClr val="1F497D"/>
              </a:solidFill>
              <a:latin typeface="Arial" pitchFamily="34" charset="0"/>
            </a:endParaRPr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702" tIns="46351" rIns="92702" bIns="46351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it-IT" altLang="en-US" sz="2000" b="1">
              <a:solidFill>
                <a:srgbClr val="1F497D"/>
              </a:solidFill>
              <a:latin typeface="Arial" pitchFamily="34" charset="0"/>
            </a:endParaRPr>
          </a:p>
        </p:txBody>
      </p:sp>
      <p:sp>
        <p:nvSpPr>
          <p:cNvPr id="13319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20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737" tIns="45063" rIns="91737" bIns="4506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809C2-11A1-42DF-8037-38C1285369D2}" type="datetimeFigureOut">
              <a:rPr lang="en-US"/>
              <a:pPr>
                <a:defRPr/>
              </a:pPr>
              <a:t>8/18/18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F0581-6B00-4A96-821A-A6A3CA9F76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2957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6A97D-92C1-44A4-AD28-8A456B165091}" type="datetimeFigureOut">
              <a:rPr lang="en-US"/>
              <a:pPr>
                <a:defRPr/>
              </a:pPr>
              <a:t>8/18/18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090BD-F24C-4C92-9FF4-1381F902BB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2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D35EF-DB0E-4C07-B948-6C079CD7CB43}" type="datetimeFigureOut">
              <a:rPr lang="en-US"/>
              <a:pPr>
                <a:defRPr/>
              </a:pPr>
              <a:t>8/18/18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35E42-DB63-4BCD-8904-D2FEEC17AD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932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147B1EA-F0C4-4518-9493-046EEF24E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22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8D0A61-FEE5-4C40-BA94-CBA95F7CD62B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188371813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49AF51-642D-4DC2-848B-695CA9A2E0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2639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839F27-2D2A-490C-88DA-08A4885077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012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BA28D-604A-4653-91F5-DB58989DCF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8070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026A72-AF82-433F-9534-22A80524F7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12152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CEF31-9ED0-4297-93E6-87919BFB1A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5126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399C3-6426-4C2F-AA25-F88AF46FDF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7352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C9858-DD21-4674-BF38-8C2A3F4FD7F4}" type="datetimeFigureOut">
              <a:rPr lang="en-US"/>
              <a:pPr>
                <a:defRPr/>
              </a:pPr>
              <a:t>8/18/18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9BBDA-0F0A-4EF6-89E9-AEECBE1256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93530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B17A1-157C-47E2-BFBD-604A9D7831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8823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83F85-0D1C-445A-92AD-C0389828B2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465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21EA0E-07E1-426D-9517-D81D4D0CE8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8760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524B9B-B96D-4B0C-AF70-9353D3C37C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70308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5B22BE-0F40-4217-9362-85E3752C2B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3693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32C876-AF82-427A-A99C-7247C32220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7810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A91C-392F-453B-8611-47EA65BF2056}" type="datetimeFigureOut">
              <a:rPr lang="en-US"/>
              <a:pPr>
                <a:defRPr/>
              </a:pPr>
              <a:t>8/18/18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C97D0-0084-45E9-8135-78CD37B4EE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12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38E80-BF7E-44D5-B6DD-BB9884C39B9B}" type="datetimeFigureOut">
              <a:rPr lang="en-US"/>
              <a:pPr>
                <a:defRPr/>
              </a:pPr>
              <a:t>8/18/18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46287-DFED-4A82-9830-5A3666A009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749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6B4BD-2058-4B40-A341-B89137DBAB5C}" type="datetimeFigureOut">
              <a:rPr lang="en-US"/>
              <a:pPr>
                <a:defRPr/>
              </a:pPr>
              <a:t>8/18/18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5786B-5004-4B2F-A666-0A5865D36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361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C1D18-8E80-4D1D-B2CF-A8FAB14CD168}" type="datetimeFigureOut">
              <a:rPr lang="en-US"/>
              <a:pPr>
                <a:defRPr/>
              </a:pPr>
              <a:t>8/18/18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5E256-E98C-46F2-9CD7-3C50CA2186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675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2B457-164B-47FE-91F8-E38BB7DCA701}" type="datetimeFigureOut">
              <a:rPr lang="en-US"/>
              <a:pPr>
                <a:defRPr/>
              </a:pPr>
              <a:t>8/18/18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9D31A-33E8-489C-A60B-30D18ECEC4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5142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D66F4-8507-4925-87A6-78BD76500CAF}" type="datetimeFigureOut">
              <a:rPr lang="en-US"/>
              <a:pPr>
                <a:defRPr/>
              </a:pPr>
              <a:t>8/18/18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95181-31E1-4FC0-A070-8403F97A6E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844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FEB2A-EEBF-4936-86BE-BB675AB9C9CD}" type="datetimeFigureOut">
              <a:rPr lang="en-US"/>
              <a:pPr>
                <a:defRPr/>
              </a:pPr>
              <a:t>8/18/18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5B309-EF3A-412A-930B-9AEE8C4704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52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4940A5-DF0B-4011-9D6C-E610402A5F2A}" type="datetimeFigureOut">
              <a:rPr lang="en-US"/>
              <a:pPr>
                <a:defRPr/>
              </a:pPr>
              <a:t>8/18/18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5C2A453-0ACA-4B35-B216-A0E05EC6CF5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27" r:id="rId12"/>
    <p:sldLayoutId id="214748372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Fare clic per modificare stile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Fare clic per modificare gli stili del testo dello schema</a:t>
            </a:r>
          </a:p>
          <a:p>
            <a:pPr lvl="1"/>
            <a:r>
              <a:rPr lang="en-US" altLang="en-US" smtClean="0"/>
              <a:t>Secondo livello</a:t>
            </a:r>
          </a:p>
          <a:p>
            <a:pPr lvl="2"/>
            <a:r>
              <a:rPr lang="en-US" altLang="en-US" smtClean="0"/>
              <a:t>Terzo livello</a:t>
            </a:r>
          </a:p>
          <a:p>
            <a:pPr lvl="3"/>
            <a:r>
              <a:rPr lang="en-US" altLang="en-US" smtClean="0"/>
              <a:t>Quarto livello</a:t>
            </a:r>
          </a:p>
          <a:p>
            <a:pPr lvl="4"/>
            <a:r>
              <a:rPr lang="en-US" altLang="en-US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571F76C9-2B35-4BD2-A425-35EDFBFFAA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77C479-F482-4F78-904F-7E38BC25B72A}" type="slidenum">
              <a:rPr lang="en-US" altLang="en-US" sz="1400">
                <a:solidFill>
                  <a:srgbClr val="000000"/>
                </a:solidFill>
                <a:latin typeface="Liberation Sans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solidFill>
                <a:srgbClr val="000000"/>
              </a:solidFill>
              <a:latin typeface="Liberation Sans" pitchFamily="34" charset="0"/>
            </a:endParaRPr>
          </a:p>
        </p:txBody>
      </p:sp>
      <p:pic>
        <p:nvPicPr>
          <p:cNvPr id="6147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450"/>
            <a:ext cx="9144000" cy="666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31750" y="3405188"/>
            <a:ext cx="64293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rgbClr val="FFFFFF"/>
                </a:solidFill>
                <a:latin typeface="Liberation Sans" pitchFamily="34" charset="0"/>
              </a:rPr>
              <a:t>Case 7</a:t>
            </a:r>
          </a:p>
          <a:p>
            <a:pPr algn="ctr">
              <a:spcBef>
                <a:spcPts val="1800"/>
              </a:spcBef>
              <a:buFontTx/>
              <a:buNone/>
            </a:pPr>
            <a:r>
              <a:rPr lang="en-GB" altLang="en-US" sz="4000" b="1">
                <a:solidFill>
                  <a:srgbClr val="FFFFFF"/>
                </a:solidFill>
                <a:latin typeface="Liberation Sans" pitchFamily="34" charset="0"/>
              </a:rPr>
              <a:t>Harley-Davidson, Inc., 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en-GB" altLang="en-US" sz="4000" b="1">
                <a:solidFill>
                  <a:srgbClr val="FFFFFF"/>
                </a:solidFill>
                <a:latin typeface="Liberation Sans" pitchFamily="34" charset="0"/>
              </a:rPr>
              <a:t>May 2015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357188"/>
            <a:ext cx="6300788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500"/>
              </a:spcBef>
              <a:buFontTx/>
              <a:buNone/>
            </a:pPr>
            <a:r>
              <a:rPr lang="en-US" altLang="en-US" sz="2300" b="1" i="1">
                <a:solidFill>
                  <a:srgbClr val="FFFFFF"/>
                </a:solidFill>
                <a:latin typeface="Liberation Sans" pitchFamily="34" charset="0"/>
                <a:cs typeface="Arial" pitchFamily="34" charset="0"/>
              </a:rPr>
              <a:t>CONTEMPORARY STRATEGY ANALYSIS</a:t>
            </a:r>
            <a:endParaRPr lang="en-GB" altLang="en-US" sz="2300" i="1">
              <a:solidFill>
                <a:srgbClr val="FFFFFF"/>
              </a:solidFill>
              <a:latin typeface="Liberation Sans" pitchFamily="34" charset="0"/>
              <a:cs typeface="Arial" pitchFamily="34" charset="0"/>
            </a:endParaRPr>
          </a:p>
          <a:p>
            <a:pPr algn="ctr">
              <a:spcBef>
                <a:spcPts val="2400"/>
              </a:spcBef>
              <a:buFontTx/>
              <a:buNone/>
            </a:pPr>
            <a:r>
              <a:rPr lang="en-US" altLang="en-US" sz="1800" b="1">
                <a:solidFill>
                  <a:srgbClr val="FFFFFF"/>
                </a:solidFill>
                <a:latin typeface="Liberation Sans" pitchFamily="34" charset="0"/>
              </a:rPr>
              <a:t>ninth</a:t>
            </a:r>
            <a:r>
              <a:rPr lang="en-GB" altLang="en-US" sz="1800" b="1">
                <a:solidFill>
                  <a:srgbClr val="FFFFFF"/>
                </a:solidFill>
                <a:latin typeface="Liberation Sans" pitchFamily="34" charset="0"/>
              </a:rPr>
              <a:t> </a:t>
            </a:r>
            <a:r>
              <a:rPr lang="en-US" altLang="en-US" sz="1800" b="1">
                <a:solidFill>
                  <a:srgbClr val="FFFFFF"/>
                </a:solidFill>
                <a:latin typeface="Liberation Sans" pitchFamily="34" charset="0"/>
              </a:rPr>
              <a:t>edition</a:t>
            </a:r>
          </a:p>
          <a:p>
            <a:pPr algn="ctr">
              <a:spcBef>
                <a:spcPts val="2400"/>
              </a:spcBef>
              <a:buFontTx/>
              <a:buNone/>
            </a:pPr>
            <a:r>
              <a:rPr lang="en-US" altLang="en-US" sz="2200" b="1">
                <a:solidFill>
                  <a:srgbClr val="FFFFFF"/>
                </a:solidFill>
                <a:latin typeface="Liberation Sans" pitchFamily="34" charset="0"/>
              </a:rPr>
              <a:t>Robert M. Grant </a:t>
            </a:r>
          </a:p>
          <a:p>
            <a:pPr algn="ctr">
              <a:spcBef>
                <a:spcPts val="1200"/>
              </a:spcBef>
              <a:buFontTx/>
              <a:buNone/>
            </a:pPr>
            <a:r>
              <a:rPr lang="en-US" altLang="en-US" sz="1600" b="1">
                <a:solidFill>
                  <a:srgbClr val="FFFFFF"/>
                </a:solidFill>
                <a:latin typeface="Liberation Sans" pitchFamily="34" charset="0"/>
              </a:rPr>
              <a:t>John Wiley &amp; Sons Ltd., </a:t>
            </a:r>
            <a:r>
              <a:rPr lang="en-GB" altLang="en-US" sz="1600" b="1">
                <a:solidFill>
                  <a:srgbClr val="FFFFFF"/>
                </a:solidFill>
                <a:latin typeface="Liberation Sans" pitchFamily="34" charset="0"/>
              </a:rPr>
              <a:t>2016</a:t>
            </a:r>
            <a:endParaRPr lang="en-US" altLang="en-US" sz="1600" b="1">
              <a:solidFill>
                <a:srgbClr val="FFFFFF"/>
              </a:solidFill>
              <a:latin typeface="Liberation Sans" pitchFamily="34" charset="0"/>
            </a:endParaRPr>
          </a:p>
          <a:p>
            <a:pPr algn="ctr">
              <a:spcBef>
                <a:spcPts val="1200"/>
              </a:spcBef>
              <a:buFontTx/>
              <a:buNone/>
            </a:pPr>
            <a:endParaRPr lang="en-US" altLang="en-US" sz="2800">
              <a:solidFill>
                <a:srgbClr val="000000"/>
              </a:solidFill>
              <a:latin typeface="Liberation Sans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76375" y="1196975"/>
          <a:ext cx="6480174" cy="5138739"/>
        </p:xfrm>
        <a:graphic>
          <a:graphicData uri="http://schemas.openxmlformats.org/drawingml/2006/table">
            <a:tbl>
              <a:tblPr/>
              <a:tblGrid>
                <a:gridCol w="17999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427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373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65669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Arial"/>
                          <a:ea typeface="Calibri"/>
                          <a:cs typeface="Times New Roman"/>
                        </a:rPr>
                        <a:t>Resource/Capability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16" marR="45716" marT="45708" marB="457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Arial"/>
                          <a:ea typeface="Calibri"/>
                          <a:cs typeface="Times New Roman"/>
                        </a:rPr>
                        <a:t>Harley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2" marR="91432" marT="45708" marB="457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Arial"/>
                          <a:ea typeface="Calibri"/>
                          <a:cs typeface="Times New Roman"/>
                        </a:rPr>
                        <a:t>Honda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2" marR="91432" marT="45708" marB="457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4231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Technology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2" marR="91432" marT="45708" marB="457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R&amp;D budget </a:t>
                      </a: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&lt;$0.2 bn.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2" marR="91432" marT="45708" marB="457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R&amp;D budget </a:t>
                      </a: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$6.5 </a:t>
                      </a:r>
                      <a:r>
                        <a:rPr lang="en-US" sz="1400" baseline="0" dirty="0" smtClean="0">
                          <a:latin typeface="Arial"/>
                          <a:ea typeface="Calibri"/>
                          <a:cs typeface="Times New Roman"/>
                        </a:rPr>
                        <a:t>bn</a:t>
                      </a: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.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2" marR="91432" marT="45708" marB="457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9751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Design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2" marR="91432" marT="45708" marB="457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Traditional </a:t>
                      </a: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design concepts. </a:t>
                      </a: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Strong </a:t>
                      </a: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in customization.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2" marR="91432" marT="45708" marB="457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History of innovative design </a:t>
                      </a: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. Specialist </a:t>
                      </a: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design studios in several countries.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2" marR="91432" marT="45708" marB="457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4848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Purchasing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2" marR="91432" marT="45708" marB="457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270,000 units annually limits leverage with suppliers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2" marR="91432" marT="45708" marB="457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11m</a:t>
                      </a: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. motorcycles </a:t>
                      </a: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(+ </a:t>
                      </a: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3.6m. </a:t>
                      </a: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cars)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2" marR="91432" marT="45708" marB="457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02659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Manufacture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2" marR="91432" marT="45708" marB="457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Access to scale economies limited by &lt;270</a:t>
                      </a: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,000 </a:t>
                      </a: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annual output.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2" marR="91432" marT="45708" marB="457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A world leader in high volume vehicle production. </a:t>
                      </a: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Capacity of most assembly plants</a:t>
                      </a:r>
                      <a:r>
                        <a:rPr lang="en-US" sz="1400" baseline="0" dirty="0" smtClean="0">
                          <a:latin typeface="Arial"/>
                          <a:ea typeface="Calibri"/>
                          <a:cs typeface="Times New Roman"/>
                        </a:rPr>
                        <a:t> &gt;</a:t>
                      </a: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1m</a:t>
                      </a: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. units. Advanced automation.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2" marR="91432" marT="45708" marB="457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24848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Distribution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2" marR="91432" marT="45708" marB="457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Very strong dealer network in US. </a:t>
                      </a: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Few in many other markets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2" marR="91432" marT="45708" marB="457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Worldwide dealer network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2" marR="91432" marT="45708" marB="457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02659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Brand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2" marR="91432" marT="45708" marB="457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Unrivalled image in heavyweight bikes. </a:t>
                      </a:r>
                      <a:endParaRPr lang="en-US" sz="14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Advertising budget $0.1 bn.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2" marR="91432" marT="45708" marB="457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Reputation </a:t>
                      </a: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for quality, performance, reliability, and </a:t>
                      </a: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value-for-money</a:t>
                      </a: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Advertising budget</a:t>
                      </a:r>
                      <a:r>
                        <a:rPr lang="en-US" sz="1400" baseline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$2.8 bn.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2" marR="91432" marT="45708" marB="457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9226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Customer </a:t>
                      </a: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loyalty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2" marR="91432" marT="45708" marB="457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Extremely</a:t>
                      </a:r>
                      <a:r>
                        <a:rPr lang="en-US" sz="1400" baseline="0" dirty="0" smtClean="0">
                          <a:latin typeface="Arial"/>
                          <a:ea typeface="Calibri"/>
                          <a:cs typeface="Times New Roman"/>
                        </a:rPr>
                        <a:t> high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2" marR="91432" marT="45708" marB="457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Based on product attributes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2" marR="91432" marT="45708" marB="457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24848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Financial resources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2" marR="91432" marT="45708" marB="457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Debt/Equity 1.29; net </a:t>
                      </a: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profit $</a:t>
                      </a: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0.7bn;</a:t>
                      </a:r>
                      <a:r>
                        <a:rPr lang="en-US" sz="1400" baseline="0" dirty="0" smtClean="0">
                          <a:latin typeface="Arial"/>
                          <a:ea typeface="Calibri"/>
                          <a:cs typeface="Times New Roman"/>
                        </a:rPr>
                        <a:t> credit rating A-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2" marR="91432" marT="45708" marB="457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Debt/Equity</a:t>
                      </a:r>
                      <a:r>
                        <a:rPr lang="en-US" sz="1400" baseline="0" dirty="0" smtClean="0">
                          <a:latin typeface="Arial"/>
                          <a:ea typeface="Calibri"/>
                          <a:cs typeface="Times New Roman"/>
                        </a:rPr>
                        <a:t> 0.53</a:t>
                      </a: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; net </a:t>
                      </a: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profit $</a:t>
                      </a: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5.1bn; credit rating A+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2" marR="91432" marT="45708" marB="457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212" name="Rectangle 4"/>
          <p:cNvSpPr txBox="1">
            <a:spLocks noChangeArrowheads="1"/>
          </p:cNvSpPr>
          <p:nvPr/>
        </p:nvSpPr>
        <p:spPr bwMode="auto">
          <a:xfrm>
            <a:off x="1042988" y="579438"/>
            <a:ext cx="7416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Harley-Davidson and Honda: Resources &amp; Capabilities </a:t>
            </a:r>
            <a:r>
              <a:rPr lang="en-US" altLang="en-US" sz="2400" b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400" b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en-US" altLang="en-US" sz="24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476250"/>
            <a:ext cx="8713788" cy="762000"/>
          </a:xfrm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Harley-Davidson: Assessment of Resources &amp; Capabilities</a:t>
            </a:r>
          </a:p>
        </p:txBody>
      </p:sp>
      <p:graphicFrame>
        <p:nvGraphicFramePr>
          <p:cNvPr id="14360" name="Group 24"/>
          <p:cNvGraphicFramePr>
            <a:graphicFrameLocks noGrp="1"/>
          </p:cNvGraphicFramePr>
          <p:nvPr>
            <p:ph type="tbl" idx="1"/>
          </p:nvPr>
        </p:nvGraphicFramePr>
        <p:xfrm>
          <a:off x="1295400" y="1828800"/>
          <a:ext cx="7162800" cy="4068763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0175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511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           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230" name="Rectangle 18"/>
          <p:cNvSpPr>
            <a:spLocks noChangeArrowheads="1"/>
          </p:cNvSpPr>
          <p:nvPr/>
        </p:nvSpPr>
        <p:spPr bwMode="auto">
          <a:xfrm>
            <a:off x="3419475" y="6108700"/>
            <a:ext cx="312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Strategic Importance</a:t>
            </a:r>
          </a:p>
        </p:txBody>
      </p:sp>
      <p:sp>
        <p:nvSpPr>
          <p:cNvPr id="9231" name="Text Box 19"/>
          <p:cNvSpPr txBox="1">
            <a:spLocks noChangeArrowheads="1"/>
          </p:cNvSpPr>
          <p:nvPr/>
        </p:nvSpPr>
        <p:spPr bwMode="auto">
          <a:xfrm rot="10800000">
            <a:off x="627063" y="2708275"/>
            <a:ext cx="461962" cy="236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Relative Strength</a:t>
            </a:r>
            <a:endParaRPr lang="en-US" altLang="en-US" sz="1800" b="1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32" name="Text Box 20"/>
          <p:cNvSpPr txBox="1">
            <a:spLocks noChangeArrowheads="1"/>
          </p:cNvSpPr>
          <p:nvPr/>
        </p:nvSpPr>
        <p:spPr bwMode="auto">
          <a:xfrm>
            <a:off x="709613" y="5373688"/>
            <a:ext cx="5953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Low</a:t>
            </a:r>
          </a:p>
        </p:txBody>
      </p:sp>
      <p:sp>
        <p:nvSpPr>
          <p:cNvPr id="9233" name="Text Box 21"/>
          <p:cNvSpPr txBox="1">
            <a:spLocks noChangeArrowheads="1"/>
          </p:cNvSpPr>
          <p:nvPr/>
        </p:nvSpPr>
        <p:spPr bwMode="auto">
          <a:xfrm>
            <a:off x="1644650" y="6021388"/>
            <a:ext cx="595313" cy="338137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Low</a:t>
            </a:r>
          </a:p>
        </p:txBody>
      </p:sp>
      <p:sp>
        <p:nvSpPr>
          <p:cNvPr id="9234" name="Text Box 22"/>
          <p:cNvSpPr txBox="1">
            <a:spLocks noChangeArrowheads="1"/>
          </p:cNvSpPr>
          <p:nvPr/>
        </p:nvSpPr>
        <p:spPr bwMode="auto">
          <a:xfrm>
            <a:off x="639763" y="1844675"/>
            <a:ext cx="6413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High</a:t>
            </a:r>
          </a:p>
        </p:txBody>
      </p:sp>
      <p:sp>
        <p:nvSpPr>
          <p:cNvPr id="9235" name="Text Box 23"/>
          <p:cNvSpPr txBox="1">
            <a:spLocks noChangeArrowheads="1"/>
          </p:cNvSpPr>
          <p:nvPr/>
        </p:nvSpPr>
        <p:spPr bwMode="auto">
          <a:xfrm>
            <a:off x="7624763" y="6021388"/>
            <a:ext cx="639762" cy="338137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High</a:t>
            </a:r>
          </a:p>
        </p:txBody>
      </p:sp>
      <p:sp>
        <p:nvSpPr>
          <p:cNvPr id="9236" name="TextBox 12"/>
          <p:cNvSpPr txBox="1">
            <a:spLocks noChangeArrowheads="1"/>
          </p:cNvSpPr>
          <p:nvPr/>
        </p:nvSpPr>
        <p:spPr bwMode="auto">
          <a:xfrm>
            <a:off x="7162800" y="2590800"/>
            <a:ext cx="914400" cy="523875"/>
          </a:xfrm>
          <a:prstGeom prst="rect">
            <a:avLst/>
          </a:prstGeom>
          <a:solidFill>
            <a:srgbClr val="FF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Brand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image</a:t>
            </a:r>
          </a:p>
        </p:txBody>
      </p:sp>
      <p:sp>
        <p:nvSpPr>
          <p:cNvPr id="9237" name="TextBox 13"/>
          <p:cNvSpPr txBox="1">
            <a:spLocks noChangeArrowheads="1"/>
          </p:cNvSpPr>
          <p:nvPr/>
        </p:nvSpPr>
        <p:spPr bwMode="auto">
          <a:xfrm>
            <a:off x="4784725" y="3689350"/>
            <a:ext cx="904875" cy="307975"/>
          </a:xfrm>
          <a:prstGeom prst="rect">
            <a:avLst/>
          </a:prstGeom>
          <a:solidFill>
            <a:srgbClr val="FF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Finance</a:t>
            </a:r>
          </a:p>
        </p:txBody>
      </p:sp>
      <p:sp>
        <p:nvSpPr>
          <p:cNvPr id="9238" name="TextBox 14"/>
          <p:cNvSpPr txBox="1">
            <a:spLocks noChangeArrowheads="1"/>
          </p:cNvSpPr>
          <p:nvPr/>
        </p:nvSpPr>
        <p:spPr bwMode="auto">
          <a:xfrm>
            <a:off x="6915150" y="1981200"/>
            <a:ext cx="1276350" cy="523875"/>
          </a:xfrm>
          <a:prstGeom prst="rect">
            <a:avLst/>
          </a:prstGeom>
          <a:solidFill>
            <a:srgbClr val="FF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Customer loyalty</a:t>
            </a:r>
          </a:p>
        </p:txBody>
      </p:sp>
      <p:sp>
        <p:nvSpPr>
          <p:cNvPr id="9239" name="TextBox 15"/>
          <p:cNvSpPr txBox="1">
            <a:spLocks noChangeArrowheads="1"/>
          </p:cNvSpPr>
          <p:nvPr/>
        </p:nvSpPr>
        <p:spPr bwMode="auto">
          <a:xfrm>
            <a:off x="5924550" y="2722563"/>
            <a:ext cx="990600" cy="523875"/>
          </a:xfrm>
          <a:prstGeom prst="rect">
            <a:avLst/>
          </a:prstGeom>
          <a:solidFill>
            <a:srgbClr val="FF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 dealer network </a:t>
            </a:r>
          </a:p>
        </p:txBody>
      </p:sp>
      <p:sp>
        <p:nvSpPr>
          <p:cNvPr id="9240" name="TextBox 16"/>
          <p:cNvSpPr txBox="1">
            <a:spLocks noChangeArrowheads="1"/>
          </p:cNvSpPr>
          <p:nvPr/>
        </p:nvSpPr>
        <p:spPr bwMode="auto">
          <a:xfrm>
            <a:off x="6902450" y="3887788"/>
            <a:ext cx="1384300" cy="307975"/>
          </a:xfrm>
          <a:prstGeom prst="rect">
            <a:avLst/>
          </a:prstGeom>
          <a:solidFill>
            <a:srgbClr val="99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Manufacturing</a:t>
            </a:r>
          </a:p>
        </p:txBody>
      </p:sp>
      <p:sp>
        <p:nvSpPr>
          <p:cNvPr id="9241" name="TextBox 17"/>
          <p:cNvSpPr txBox="1">
            <a:spLocks noChangeArrowheads="1"/>
          </p:cNvSpPr>
          <p:nvPr/>
        </p:nvSpPr>
        <p:spPr bwMode="auto">
          <a:xfrm>
            <a:off x="6445250" y="5286375"/>
            <a:ext cx="838200" cy="307975"/>
          </a:xfrm>
          <a:prstGeom prst="rect">
            <a:avLst/>
          </a:prstGeom>
          <a:solidFill>
            <a:srgbClr val="99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R&amp;D</a:t>
            </a:r>
          </a:p>
        </p:txBody>
      </p:sp>
      <p:sp>
        <p:nvSpPr>
          <p:cNvPr id="9242" name="TextBox 18"/>
          <p:cNvSpPr txBox="1">
            <a:spLocks noChangeArrowheads="1"/>
          </p:cNvSpPr>
          <p:nvPr/>
        </p:nvSpPr>
        <p:spPr bwMode="auto">
          <a:xfrm>
            <a:off x="7364413" y="4864100"/>
            <a:ext cx="742950" cy="430213"/>
          </a:xfrm>
          <a:prstGeom prst="rect">
            <a:avLst/>
          </a:prstGeom>
          <a:solidFill>
            <a:srgbClr val="99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Product dev.</a:t>
            </a:r>
          </a:p>
        </p:txBody>
      </p:sp>
      <p:sp>
        <p:nvSpPr>
          <p:cNvPr id="9243" name="TextBox 19"/>
          <p:cNvSpPr txBox="1">
            <a:spLocks noChangeArrowheads="1"/>
          </p:cNvSpPr>
          <p:nvPr/>
        </p:nvSpPr>
        <p:spPr bwMode="auto">
          <a:xfrm>
            <a:off x="5762625" y="4870450"/>
            <a:ext cx="1220788" cy="307975"/>
          </a:xfrm>
          <a:prstGeom prst="rect">
            <a:avLst/>
          </a:prstGeom>
          <a:solidFill>
            <a:srgbClr val="99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Purchasing</a:t>
            </a:r>
          </a:p>
        </p:txBody>
      </p:sp>
      <p:sp>
        <p:nvSpPr>
          <p:cNvPr id="9244" name="TextBox 20"/>
          <p:cNvSpPr txBox="1">
            <a:spLocks noChangeArrowheads="1"/>
          </p:cNvSpPr>
          <p:nvPr/>
        </p:nvSpPr>
        <p:spPr bwMode="auto">
          <a:xfrm>
            <a:off x="2514600" y="2362200"/>
            <a:ext cx="1265238" cy="523875"/>
          </a:xfrm>
          <a:prstGeom prst="rect">
            <a:avLst/>
          </a:prstGeom>
          <a:solidFill>
            <a:srgbClr val="99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Government relations</a:t>
            </a:r>
          </a:p>
        </p:txBody>
      </p:sp>
      <p:sp>
        <p:nvSpPr>
          <p:cNvPr id="9245" name="TextBox 21"/>
          <p:cNvSpPr txBox="1">
            <a:spLocks noChangeArrowheads="1"/>
          </p:cNvSpPr>
          <p:nvPr/>
        </p:nvSpPr>
        <p:spPr bwMode="auto">
          <a:xfrm>
            <a:off x="7061200" y="4473575"/>
            <a:ext cx="1225550" cy="307975"/>
          </a:xfrm>
          <a:prstGeom prst="rect">
            <a:avLst/>
          </a:prstGeom>
          <a:solidFill>
            <a:srgbClr val="99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Engineering</a:t>
            </a:r>
          </a:p>
        </p:txBody>
      </p:sp>
      <p:sp>
        <p:nvSpPr>
          <p:cNvPr id="9246" name="TextBox 22"/>
          <p:cNvSpPr txBox="1">
            <a:spLocks noChangeArrowheads="1"/>
          </p:cNvSpPr>
          <p:nvPr/>
        </p:nvSpPr>
        <p:spPr bwMode="auto">
          <a:xfrm>
            <a:off x="5889625" y="3581400"/>
            <a:ext cx="1008063" cy="306388"/>
          </a:xfrm>
          <a:prstGeom prst="rect">
            <a:avLst/>
          </a:prstGeom>
          <a:solidFill>
            <a:srgbClr val="99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Design</a:t>
            </a:r>
          </a:p>
        </p:txBody>
      </p:sp>
      <p:sp>
        <p:nvSpPr>
          <p:cNvPr id="9247" name="TextBox 15"/>
          <p:cNvSpPr txBox="1">
            <a:spLocks noChangeArrowheads="1"/>
          </p:cNvSpPr>
          <p:nvPr/>
        </p:nvSpPr>
        <p:spPr bwMode="auto">
          <a:xfrm>
            <a:off x="5762625" y="4057650"/>
            <a:ext cx="990600" cy="738188"/>
          </a:xfrm>
          <a:prstGeom prst="rect">
            <a:avLst/>
          </a:prstGeom>
          <a:solidFill>
            <a:srgbClr val="FF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Overseas dealer network </a:t>
            </a:r>
          </a:p>
        </p:txBody>
      </p:sp>
      <p:sp>
        <p:nvSpPr>
          <p:cNvPr id="9248" name="TextBox 2"/>
          <p:cNvSpPr txBox="1">
            <a:spLocks noChangeArrowheads="1"/>
          </p:cNvSpPr>
          <p:nvPr/>
        </p:nvSpPr>
        <p:spPr bwMode="auto">
          <a:xfrm>
            <a:off x="4978400" y="2844800"/>
            <a:ext cx="14160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 i="1">
                <a:solidFill>
                  <a:srgbClr val="002060"/>
                </a:solidFill>
              </a:rPr>
              <a:t>Key strengths</a:t>
            </a:r>
            <a:endParaRPr lang="en-US" altLang="en-US" sz="2000" b="1" i="1">
              <a:solidFill>
                <a:srgbClr val="002060"/>
              </a:solidFill>
            </a:endParaRPr>
          </a:p>
        </p:txBody>
      </p:sp>
      <p:sp>
        <p:nvSpPr>
          <p:cNvPr id="9249" name="TextBox 24"/>
          <p:cNvSpPr txBox="1">
            <a:spLocks noChangeArrowheads="1"/>
          </p:cNvSpPr>
          <p:nvPr/>
        </p:nvSpPr>
        <p:spPr bwMode="auto">
          <a:xfrm>
            <a:off x="4937125" y="5024438"/>
            <a:ext cx="1508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 i="1">
                <a:solidFill>
                  <a:srgbClr val="002060"/>
                </a:solidFill>
              </a:rPr>
              <a:t>Key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 i="1">
                <a:solidFill>
                  <a:srgbClr val="002060"/>
                </a:solidFill>
              </a:rPr>
              <a:t>weaknesses</a:t>
            </a:r>
            <a:endParaRPr lang="en-US" altLang="en-US" sz="2000" b="1" i="1">
              <a:solidFill>
                <a:srgbClr val="002060"/>
              </a:solidFill>
            </a:endParaRPr>
          </a:p>
        </p:txBody>
      </p:sp>
      <p:sp>
        <p:nvSpPr>
          <p:cNvPr id="9250" name="TextBox 25"/>
          <p:cNvSpPr txBox="1">
            <a:spLocks noChangeArrowheads="1"/>
          </p:cNvSpPr>
          <p:nvPr/>
        </p:nvSpPr>
        <p:spPr bwMode="auto">
          <a:xfrm>
            <a:off x="1590675" y="3136900"/>
            <a:ext cx="3240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 i="1">
                <a:solidFill>
                  <a:srgbClr val="002060"/>
                </a:solidFill>
              </a:rPr>
              <a:t>Inconsequential strengths</a:t>
            </a:r>
            <a:endParaRPr lang="en-US" altLang="en-US" sz="2000" b="1" i="1">
              <a:solidFill>
                <a:srgbClr val="002060"/>
              </a:solidFill>
            </a:endParaRPr>
          </a:p>
        </p:txBody>
      </p:sp>
      <p:sp>
        <p:nvSpPr>
          <p:cNvPr id="9251" name="TextBox 26"/>
          <p:cNvSpPr txBox="1">
            <a:spLocks noChangeArrowheads="1"/>
          </p:cNvSpPr>
          <p:nvPr/>
        </p:nvSpPr>
        <p:spPr bwMode="auto">
          <a:xfrm>
            <a:off x="1576388" y="5146675"/>
            <a:ext cx="3208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 i="1">
                <a:solidFill>
                  <a:srgbClr val="002060"/>
                </a:solidFill>
              </a:rPr>
              <a:t>Irrelevant weaknesses</a:t>
            </a:r>
            <a:endParaRPr lang="en-US" altLang="en-US" sz="2000" b="1" i="1">
              <a:solidFill>
                <a:srgbClr val="002060"/>
              </a:solidFill>
            </a:endParaRPr>
          </a:p>
        </p:txBody>
      </p:sp>
      <p:sp>
        <p:nvSpPr>
          <p:cNvPr id="9252" name="TextBox 20"/>
          <p:cNvSpPr txBox="1">
            <a:spLocks noChangeArrowheads="1"/>
          </p:cNvSpPr>
          <p:nvPr/>
        </p:nvSpPr>
        <p:spPr bwMode="auto">
          <a:xfrm>
            <a:off x="7448550" y="1335088"/>
            <a:ext cx="992188" cy="277812"/>
          </a:xfrm>
          <a:prstGeom prst="rect">
            <a:avLst/>
          </a:prstGeom>
          <a:solidFill>
            <a:srgbClr val="99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Capability</a:t>
            </a:r>
            <a:endParaRPr lang="en-US" altLang="en-US" sz="1200" b="1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53" name="TextBox 13"/>
          <p:cNvSpPr txBox="1">
            <a:spLocks noChangeArrowheads="1"/>
          </p:cNvSpPr>
          <p:nvPr/>
        </p:nvSpPr>
        <p:spPr bwMode="auto">
          <a:xfrm>
            <a:off x="6399213" y="1354138"/>
            <a:ext cx="904875" cy="276225"/>
          </a:xfrm>
          <a:prstGeom prst="rect">
            <a:avLst/>
          </a:prstGeom>
          <a:solidFill>
            <a:srgbClr val="FF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Resource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>
          <a:xfrm>
            <a:off x="558800" y="190500"/>
            <a:ext cx="8353425" cy="812800"/>
          </a:xfrm>
          <a:ln>
            <a:miter lim="800000"/>
            <a:headEnd/>
            <a:tailEnd/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Harley-Davidson Resources and Capabilities: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HEAVYWEIGHT CRUISER SEGMENT</a:t>
            </a:r>
          </a:p>
        </p:txBody>
      </p:sp>
      <p:graphicFrame>
        <p:nvGraphicFramePr>
          <p:cNvPr id="14360" name="Group 24"/>
          <p:cNvGraphicFramePr>
            <a:graphicFrameLocks noGrp="1"/>
          </p:cNvGraphicFramePr>
          <p:nvPr>
            <p:ph type="tbl" idx="1"/>
          </p:nvPr>
        </p:nvGraphicFramePr>
        <p:xfrm>
          <a:off x="1295400" y="1828800"/>
          <a:ext cx="7162800" cy="4068763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0175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511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           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254" name="Rectangle 18"/>
          <p:cNvSpPr>
            <a:spLocks noChangeArrowheads="1"/>
          </p:cNvSpPr>
          <p:nvPr/>
        </p:nvSpPr>
        <p:spPr bwMode="auto">
          <a:xfrm>
            <a:off x="2913063" y="6029325"/>
            <a:ext cx="4164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>
                <a:solidFill>
                  <a:srgbClr val="000000"/>
                </a:solidFill>
                <a:cs typeface="Arial" pitchFamily="34" charset="0"/>
              </a:rPr>
              <a:t>Strategic Importance</a:t>
            </a:r>
          </a:p>
        </p:txBody>
      </p:sp>
      <p:sp>
        <p:nvSpPr>
          <p:cNvPr id="10255" name="Text Box 19"/>
          <p:cNvSpPr txBox="1">
            <a:spLocks noChangeArrowheads="1"/>
          </p:cNvSpPr>
          <p:nvPr/>
        </p:nvSpPr>
        <p:spPr bwMode="auto">
          <a:xfrm rot="10800000">
            <a:off x="776288" y="2673350"/>
            <a:ext cx="461962" cy="236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Relative Strength</a:t>
            </a:r>
            <a:endParaRPr lang="en-US" altLang="en-US" sz="1800" b="1" i="1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56" name="Text Box 20"/>
          <p:cNvSpPr txBox="1">
            <a:spLocks noChangeArrowheads="1"/>
          </p:cNvSpPr>
          <p:nvPr/>
        </p:nvSpPr>
        <p:spPr bwMode="auto">
          <a:xfrm rot="-5230662">
            <a:off x="709612" y="5373688"/>
            <a:ext cx="595313" cy="338138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Low</a:t>
            </a:r>
          </a:p>
        </p:txBody>
      </p:sp>
      <p:sp>
        <p:nvSpPr>
          <p:cNvPr id="10257" name="Text Box 21"/>
          <p:cNvSpPr txBox="1">
            <a:spLocks noChangeArrowheads="1"/>
          </p:cNvSpPr>
          <p:nvPr/>
        </p:nvSpPr>
        <p:spPr bwMode="auto">
          <a:xfrm>
            <a:off x="1403350" y="6021388"/>
            <a:ext cx="595313" cy="338137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Low</a:t>
            </a:r>
          </a:p>
        </p:txBody>
      </p:sp>
      <p:sp>
        <p:nvSpPr>
          <p:cNvPr id="10258" name="Text Box 22"/>
          <p:cNvSpPr txBox="1">
            <a:spLocks noChangeArrowheads="1"/>
          </p:cNvSpPr>
          <p:nvPr/>
        </p:nvSpPr>
        <p:spPr bwMode="auto">
          <a:xfrm rot="-5400000">
            <a:off x="640557" y="1845469"/>
            <a:ext cx="641350" cy="338137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High</a:t>
            </a:r>
          </a:p>
        </p:txBody>
      </p:sp>
      <p:sp>
        <p:nvSpPr>
          <p:cNvPr id="10259" name="Text Box 23"/>
          <p:cNvSpPr txBox="1">
            <a:spLocks noChangeArrowheads="1"/>
          </p:cNvSpPr>
          <p:nvPr/>
        </p:nvSpPr>
        <p:spPr bwMode="auto">
          <a:xfrm>
            <a:off x="7766050" y="6021388"/>
            <a:ext cx="639763" cy="338137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High</a:t>
            </a:r>
          </a:p>
        </p:txBody>
      </p:sp>
      <p:sp>
        <p:nvSpPr>
          <p:cNvPr id="10260" name="TextBox 12"/>
          <p:cNvSpPr txBox="1">
            <a:spLocks noChangeArrowheads="1"/>
          </p:cNvSpPr>
          <p:nvPr/>
        </p:nvSpPr>
        <p:spPr bwMode="auto">
          <a:xfrm>
            <a:off x="7350125" y="2476500"/>
            <a:ext cx="914400" cy="338138"/>
          </a:xfrm>
          <a:prstGeom prst="rect">
            <a:avLst/>
          </a:prstGeom>
          <a:solidFill>
            <a:srgbClr val="FF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Brand</a:t>
            </a:r>
          </a:p>
        </p:txBody>
      </p:sp>
      <p:sp>
        <p:nvSpPr>
          <p:cNvPr id="10261" name="TextBox 13"/>
          <p:cNvSpPr txBox="1">
            <a:spLocks noChangeArrowheads="1"/>
          </p:cNvSpPr>
          <p:nvPr/>
        </p:nvSpPr>
        <p:spPr bwMode="auto">
          <a:xfrm>
            <a:off x="4946650" y="3519488"/>
            <a:ext cx="1066800" cy="338137"/>
          </a:xfrm>
          <a:prstGeom prst="rect">
            <a:avLst/>
          </a:prstGeom>
          <a:solidFill>
            <a:srgbClr val="FF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Finance</a:t>
            </a:r>
          </a:p>
        </p:txBody>
      </p:sp>
      <p:sp>
        <p:nvSpPr>
          <p:cNvPr id="10262" name="TextBox 14"/>
          <p:cNvSpPr txBox="1">
            <a:spLocks noChangeArrowheads="1"/>
          </p:cNvSpPr>
          <p:nvPr/>
        </p:nvSpPr>
        <p:spPr bwMode="auto">
          <a:xfrm>
            <a:off x="7121525" y="1890713"/>
            <a:ext cx="1143000" cy="584200"/>
          </a:xfrm>
          <a:prstGeom prst="rect">
            <a:avLst/>
          </a:prstGeom>
          <a:solidFill>
            <a:srgbClr val="FF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0" bIns="3600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Customer loyalty</a:t>
            </a:r>
          </a:p>
        </p:txBody>
      </p:sp>
      <p:sp>
        <p:nvSpPr>
          <p:cNvPr id="10263" name="TextBox 15"/>
          <p:cNvSpPr txBox="1">
            <a:spLocks noChangeArrowheads="1"/>
          </p:cNvSpPr>
          <p:nvPr/>
        </p:nvSpPr>
        <p:spPr bwMode="auto">
          <a:xfrm>
            <a:off x="6453188" y="2708275"/>
            <a:ext cx="990600" cy="830263"/>
          </a:xfrm>
          <a:prstGeom prst="rect">
            <a:avLst/>
          </a:prstGeom>
          <a:solidFill>
            <a:srgbClr val="FF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Dealer network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</a:t>
            </a:r>
          </a:p>
        </p:txBody>
      </p:sp>
      <p:sp>
        <p:nvSpPr>
          <p:cNvPr id="10264" name="TextBox 16"/>
          <p:cNvSpPr txBox="1">
            <a:spLocks noChangeArrowheads="1"/>
          </p:cNvSpPr>
          <p:nvPr/>
        </p:nvSpPr>
        <p:spPr bwMode="auto">
          <a:xfrm>
            <a:off x="4044950" y="3006725"/>
            <a:ext cx="1600200" cy="338138"/>
          </a:xfrm>
          <a:prstGeom prst="rect">
            <a:avLst/>
          </a:prstGeom>
          <a:solidFill>
            <a:srgbClr val="99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Manufacturing</a:t>
            </a:r>
            <a:endParaRPr lang="en-US" altLang="en-US" sz="1600" b="1" i="1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5" name="TextBox 17"/>
          <p:cNvSpPr txBox="1">
            <a:spLocks noChangeArrowheads="1"/>
          </p:cNvSpPr>
          <p:nvPr/>
        </p:nvSpPr>
        <p:spPr bwMode="auto">
          <a:xfrm>
            <a:off x="4425950" y="3867150"/>
            <a:ext cx="838200" cy="339725"/>
          </a:xfrm>
          <a:prstGeom prst="rect">
            <a:avLst/>
          </a:prstGeom>
          <a:solidFill>
            <a:srgbClr val="99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R&amp;D</a:t>
            </a:r>
            <a:endParaRPr lang="en-US" altLang="en-US" sz="1600" b="1" i="1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6" name="TextBox 19"/>
          <p:cNvSpPr txBox="1">
            <a:spLocks noChangeArrowheads="1"/>
          </p:cNvSpPr>
          <p:nvPr/>
        </p:nvSpPr>
        <p:spPr bwMode="auto">
          <a:xfrm>
            <a:off x="4144963" y="4248150"/>
            <a:ext cx="1295400" cy="338138"/>
          </a:xfrm>
          <a:prstGeom prst="rect">
            <a:avLst/>
          </a:prstGeom>
          <a:solidFill>
            <a:srgbClr val="99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Purchasing</a:t>
            </a:r>
          </a:p>
        </p:txBody>
      </p:sp>
      <p:sp>
        <p:nvSpPr>
          <p:cNvPr id="10267" name="TextBox 20"/>
          <p:cNvSpPr txBox="1">
            <a:spLocks noChangeArrowheads="1"/>
          </p:cNvSpPr>
          <p:nvPr/>
        </p:nvSpPr>
        <p:spPr bwMode="auto">
          <a:xfrm>
            <a:off x="3814763" y="2265363"/>
            <a:ext cx="1447800" cy="584200"/>
          </a:xfrm>
          <a:prstGeom prst="rect">
            <a:avLst/>
          </a:prstGeom>
          <a:solidFill>
            <a:srgbClr val="99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Government relations</a:t>
            </a:r>
            <a:endParaRPr lang="en-US" altLang="en-US" sz="1600" b="1" i="1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8" name="TextBox 21"/>
          <p:cNvSpPr txBox="1">
            <a:spLocks noChangeArrowheads="1"/>
          </p:cNvSpPr>
          <p:nvPr/>
        </p:nvSpPr>
        <p:spPr bwMode="auto">
          <a:xfrm>
            <a:off x="5486400" y="4248150"/>
            <a:ext cx="1524000" cy="338138"/>
          </a:xfrm>
          <a:prstGeom prst="rect">
            <a:avLst/>
          </a:prstGeom>
          <a:solidFill>
            <a:srgbClr val="99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Engineering</a:t>
            </a:r>
            <a:endParaRPr lang="en-US" altLang="en-US" sz="1600" b="1" i="1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9" name="TextBox 22"/>
          <p:cNvSpPr txBox="1">
            <a:spLocks noChangeArrowheads="1"/>
          </p:cNvSpPr>
          <p:nvPr/>
        </p:nvSpPr>
        <p:spPr bwMode="auto">
          <a:xfrm>
            <a:off x="5410200" y="2554288"/>
            <a:ext cx="1008063" cy="338137"/>
          </a:xfrm>
          <a:prstGeom prst="rect">
            <a:avLst/>
          </a:prstGeom>
          <a:solidFill>
            <a:srgbClr val="99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Design</a:t>
            </a:r>
            <a:endParaRPr lang="en-US" altLang="en-US" sz="1600" b="1" i="1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70" name="TextBox 23"/>
          <p:cNvSpPr txBox="1">
            <a:spLocks noChangeArrowheads="1"/>
          </p:cNvSpPr>
          <p:nvPr/>
        </p:nvSpPr>
        <p:spPr bwMode="auto">
          <a:xfrm>
            <a:off x="6865938" y="4262438"/>
            <a:ext cx="990600" cy="830262"/>
          </a:xfrm>
          <a:prstGeom prst="rect">
            <a:avLst/>
          </a:prstGeom>
          <a:solidFill>
            <a:srgbClr val="FF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Dealer network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Overseas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230813" y="1979613"/>
            <a:ext cx="13144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0" bIns="3600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KEY STRENGTHS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735513" y="3951288"/>
            <a:ext cx="3436937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KEY WEAKNESSES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403350" y="1844675"/>
            <a:ext cx="29543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0" bIns="3600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INCONSEQUENTIAL STRENGTHS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304925" y="3932238"/>
            <a:ext cx="32369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IRRELEVANT WEAKNESSES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065463" y="1268413"/>
            <a:ext cx="354012" cy="234950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 lIns="36000" tIns="36000" rIns="36000" bIns="36000" anchor="ctr">
            <a:normAutofit fontScale="70000" lnSpcReduction="20000"/>
          </a:bodyPr>
          <a:lstStyle/>
          <a:p>
            <a:pPr algn="ctr" defTabSz="95885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003399"/>
              </a:solidFill>
              <a:latin typeface="Calibri"/>
            </a:endParaRPr>
          </a:p>
        </p:txBody>
      </p:sp>
      <p:sp>
        <p:nvSpPr>
          <p:cNvPr id="10276" name="TextBox 2"/>
          <p:cNvSpPr txBox="1">
            <a:spLocks noChangeArrowheads="1"/>
          </p:cNvSpPr>
          <p:nvPr/>
        </p:nvSpPr>
        <p:spPr bwMode="auto">
          <a:xfrm>
            <a:off x="3473450" y="1165225"/>
            <a:ext cx="1090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000000"/>
                </a:solidFill>
                <a:cs typeface="Arial" pitchFamily="34" charset="0"/>
              </a:rPr>
              <a:t>resources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967288" y="1270000"/>
            <a:ext cx="355600" cy="233363"/>
          </a:xfrm>
          <a:prstGeom prst="rect">
            <a:avLst/>
          </a:prstGeom>
          <a:solidFill>
            <a:srgbClr val="99FFCC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 lIns="36000" tIns="36000" rIns="36000" bIns="36000" anchor="ctr">
            <a:normAutofit fontScale="70000" lnSpcReduction="20000"/>
          </a:bodyPr>
          <a:lstStyle/>
          <a:p>
            <a:pPr algn="ctr" defTabSz="95885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003399"/>
              </a:solidFill>
              <a:latin typeface="Calibri"/>
            </a:endParaRPr>
          </a:p>
        </p:txBody>
      </p:sp>
      <p:sp>
        <p:nvSpPr>
          <p:cNvPr id="10278" name="TextBox 30"/>
          <p:cNvSpPr txBox="1">
            <a:spLocks noChangeArrowheads="1"/>
          </p:cNvSpPr>
          <p:nvPr/>
        </p:nvSpPr>
        <p:spPr bwMode="auto">
          <a:xfrm>
            <a:off x="5334000" y="1195388"/>
            <a:ext cx="1239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000000"/>
                </a:solidFill>
                <a:cs typeface="Arial" pitchFamily="34" charset="0"/>
              </a:rPr>
              <a:t>capabilities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639763" y="257175"/>
            <a:ext cx="8108950" cy="706438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Harley-Davidson Resources and Capabilities:</a:t>
            </a:r>
            <a:br>
              <a:rPr lang="en-US" altLang="en-US" sz="24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24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PERFORMANCE MOTORCYCLE SEGMENT</a:t>
            </a:r>
          </a:p>
        </p:txBody>
      </p:sp>
      <p:graphicFrame>
        <p:nvGraphicFramePr>
          <p:cNvPr id="14360" name="Group 24"/>
          <p:cNvGraphicFramePr>
            <a:graphicFrameLocks noGrp="1"/>
          </p:cNvGraphicFramePr>
          <p:nvPr>
            <p:ph type="tbl" idx="1"/>
          </p:nvPr>
        </p:nvGraphicFramePr>
        <p:xfrm>
          <a:off x="1295400" y="1828800"/>
          <a:ext cx="7162800" cy="4068763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0175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511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           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278" name="Rectangle 18"/>
          <p:cNvSpPr>
            <a:spLocks noChangeArrowheads="1"/>
          </p:cNvSpPr>
          <p:nvPr/>
        </p:nvSpPr>
        <p:spPr bwMode="auto">
          <a:xfrm>
            <a:off x="2940050" y="6002338"/>
            <a:ext cx="4164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Strategic Importance</a:t>
            </a:r>
          </a:p>
        </p:txBody>
      </p:sp>
      <p:sp>
        <p:nvSpPr>
          <p:cNvPr id="11279" name="Text Box 19"/>
          <p:cNvSpPr txBox="1">
            <a:spLocks noChangeArrowheads="1"/>
          </p:cNvSpPr>
          <p:nvPr/>
        </p:nvSpPr>
        <p:spPr bwMode="auto">
          <a:xfrm rot="10800000">
            <a:off x="776288" y="2673350"/>
            <a:ext cx="461962" cy="236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Relative Strength</a:t>
            </a:r>
            <a:endParaRPr lang="en-US" altLang="en-US" sz="1800" b="1" i="1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80" name="Text Box 20"/>
          <p:cNvSpPr txBox="1">
            <a:spLocks noChangeArrowheads="1"/>
          </p:cNvSpPr>
          <p:nvPr/>
        </p:nvSpPr>
        <p:spPr bwMode="auto">
          <a:xfrm rot="-5400000">
            <a:off x="709612" y="5373688"/>
            <a:ext cx="595313" cy="338138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Low</a:t>
            </a:r>
          </a:p>
        </p:txBody>
      </p:sp>
      <p:sp>
        <p:nvSpPr>
          <p:cNvPr id="11281" name="Text Box 21"/>
          <p:cNvSpPr txBox="1">
            <a:spLocks noChangeArrowheads="1"/>
          </p:cNvSpPr>
          <p:nvPr/>
        </p:nvSpPr>
        <p:spPr bwMode="auto">
          <a:xfrm>
            <a:off x="1644650" y="6021388"/>
            <a:ext cx="595313" cy="338137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Low</a:t>
            </a:r>
          </a:p>
        </p:txBody>
      </p:sp>
      <p:sp>
        <p:nvSpPr>
          <p:cNvPr id="11282" name="Text Box 22"/>
          <p:cNvSpPr txBox="1">
            <a:spLocks noChangeArrowheads="1"/>
          </p:cNvSpPr>
          <p:nvPr/>
        </p:nvSpPr>
        <p:spPr bwMode="auto">
          <a:xfrm rot="-5400000">
            <a:off x="661988" y="1811337"/>
            <a:ext cx="704850" cy="339725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High</a:t>
            </a:r>
          </a:p>
        </p:txBody>
      </p:sp>
      <p:sp>
        <p:nvSpPr>
          <p:cNvPr id="11283" name="Text Box 23"/>
          <p:cNvSpPr txBox="1">
            <a:spLocks noChangeArrowheads="1"/>
          </p:cNvSpPr>
          <p:nvPr/>
        </p:nvSpPr>
        <p:spPr bwMode="auto">
          <a:xfrm>
            <a:off x="7624763" y="6021388"/>
            <a:ext cx="639762" cy="338137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High</a:t>
            </a:r>
          </a:p>
        </p:txBody>
      </p:sp>
      <p:sp>
        <p:nvSpPr>
          <p:cNvPr id="11284" name="TextBox 12"/>
          <p:cNvSpPr txBox="1">
            <a:spLocks noChangeArrowheads="1"/>
          </p:cNvSpPr>
          <p:nvPr/>
        </p:nvSpPr>
        <p:spPr bwMode="auto">
          <a:xfrm>
            <a:off x="6978650" y="3684588"/>
            <a:ext cx="914400" cy="338137"/>
          </a:xfrm>
          <a:prstGeom prst="rect">
            <a:avLst/>
          </a:prstGeom>
          <a:solidFill>
            <a:srgbClr val="FF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Brand</a:t>
            </a:r>
          </a:p>
        </p:txBody>
      </p:sp>
      <p:sp>
        <p:nvSpPr>
          <p:cNvPr id="11285" name="TextBox 13"/>
          <p:cNvSpPr txBox="1">
            <a:spLocks noChangeArrowheads="1"/>
          </p:cNvSpPr>
          <p:nvPr/>
        </p:nvSpPr>
        <p:spPr bwMode="auto">
          <a:xfrm>
            <a:off x="4489450" y="3881438"/>
            <a:ext cx="1066800" cy="338137"/>
          </a:xfrm>
          <a:prstGeom prst="rect">
            <a:avLst/>
          </a:prstGeom>
          <a:solidFill>
            <a:srgbClr val="FF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Finance</a:t>
            </a:r>
          </a:p>
        </p:txBody>
      </p:sp>
      <p:sp>
        <p:nvSpPr>
          <p:cNvPr id="11286" name="TextBox 14"/>
          <p:cNvSpPr txBox="1">
            <a:spLocks noChangeArrowheads="1"/>
          </p:cNvSpPr>
          <p:nvPr/>
        </p:nvSpPr>
        <p:spPr bwMode="auto">
          <a:xfrm>
            <a:off x="5943600" y="3598863"/>
            <a:ext cx="1143000" cy="584200"/>
          </a:xfrm>
          <a:prstGeom prst="rect">
            <a:avLst/>
          </a:prstGeom>
          <a:solidFill>
            <a:srgbClr val="FF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0" bIns="3600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Customer loyalty</a:t>
            </a:r>
          </a:p>
        </p:txBody>
      </p:sp>
      <p:sp>
        <p:nvSpPr>
          <p:cNvPr id="11287" name="TextBox 15"/>
          <p:cNvSpPr txBox="1">
            <a:spLocks noChangeArrowheads="1"/>
          </p:cNvSpPr>
          <p:nvPr/>
        </p:nvSpPr>
        <p:spPr bwMode="auto">
          <a:xfrm>
            <a:off x="5710238" y="2747963"/>
            <a:ext cx="990600" cy="830262"/>
          </a:xfrm>
          <a:prstGeom prst="rect">
            <a:avLst/>
          </a:prstGeom>
          <a:solidFill>
            <a:srgbClr val="FF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Dealer network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</a:t>
            </a:r>
          </a:p>
        </p:txBody>
      </p:sp>
      <p:sp>
        <p:nvSpPr>
          <p:cNvPr id="11288" name="TextBox 16"/>
          <p:cNvSpPr txBox="1">
            <a:spLocks noChangeArrowheads="1"/>
          </p:cNvSpPr>
          <p:nvPr/>
        </p:nvSpPr>
        <p:spPr bwMode="auto">
          <a:xfrm>
            <a:off x="6286500" y="4291013"/>
            <a:ext cx="1600200" cy="338137"/>
          </a:xfrm>
          <a:prstGeom prst="rect">
            <a:avLst/>
          </a:prstGeom>
          <a:solidFill>
            <a:srgbClr val="99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Manufacturing</a:t>
            </a:r>
            <a:endParaRPr lang="en-US" altLang="en-US" sz="1600" b="1" i="1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89" name="TextBox 17"/>
          <p:cNvSpPr txBox="1">
            <a:spLocks noChangeArrowheads="1"/>
          </p:cNvSpPr>
          <p:nvPr/>
        </p:nvSpPr>
        <p:spPr bwMode="auto">
          <a:xfrm>
            <a:off x="6896100" y="5541963"/>
            <a:ext cx="838200" cy="339725"/>
          </a:xfrm>
          <a:prstGeom prst="rect">
            <a:avLst/>
          </a:prstGeom>
          <a:solidFill>
            <a:srgbClr val="99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R&amp;D</a:t>
            </a:r>
            <a:endParaRPr lang="en-US" altLang="en-US" sz="1600" b="1" i="1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90" name="TextBox 19"/>
          <p:cNvSpPr txBox="1">
            <a:spLocks noChangeArrowheads="1"/>
          </p:cNvSpPr>
          <p:nvPr/>
        </p:nvSpPr>
        <p:spPr bwMode="auto">
          <a:xfrm>
            <a:off x="5281613" y="4678363"/>
            <a:ext cx="1295400" cy="338137"/>
          </a:xfrm>
          <a:prstGeom prst="rect">
            <a:avLst/>
          </a:prstGeom>
          <a:solidFill>
            <a:srgbClr val="99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Purchasing</a:t>
            </a:r>
          </a:p>
        </p:txBody>
      </p:sp>
      <p:sp>
        <p:nvSpPr>
          <p:cNvPr id="11291" name="TextBox 20"/>
          <p:cNvSpPr txBox="1">
            <a:spLocks noChangeArrowheads="1"/>
          </p:cNvSpPr>
          <p:nvPr/>
        </p:nvSpPr>
        <p:spPr bwMode="auto">
          <a:xfrm>
            <a:off x="1636713" y="2362200"/>
            <a:ext cx="1447800" cy="584200"/>
          </a:xfrm>
          <a:prstGeom prst="rect">
            <a:avLst/>
          </a:prstGeom>
          <a:solidFill>
            <a:srgbClr val="99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Government relations</a:t>
            </a:r>
            <a:endParaRPr lang="en-US" altLang="en-US" sz="1600" b="1" i="1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92" name="TextBox 21"/>
          <p:cNvSpPr txBox="1">
            <a:spLocks noChangeArrowheads="1"/>
          </p:cNvSpPr>
          <p:nvPr/>
        </p:nvSpPr>
        <p:spPr bwMode="auto">
          <a:xfrm>
            <a:off x="6878638" y="5083175"/>
            <a:ext cx="1524000" cy="338138"/>
          </a:xfrm>
          <a:prstGeom prst="rect">
            <a:avLst/>
          </a:prstGeom>
          <a:solidFill>
            <a:srgbClr val="99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Engineering</a:t>
            </a:r>
            <a:endParaRPr lang="en-US" altLang="en-US" sz="1600" b="1" i="1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93" name="TextBox 22"/>
          <p:cNvSpPr txBox="1">
            <a:spLocks noChangeArrowheads="1"/>
          </p:cNvSpPr>
          <p:nvPr/>
        </p:nvSpPr>
        <p:spPr bwMode="auto">
          <a:xfrm>
            <a:off x="6697663" y="4654550"/>
            <a:ext cx="1008062" cy="338138"/>
          </a:xfrm>
          <a:prstGeom prst="rect">
            <a:avLst/>
          </a:prstGeom>
          <a:solidFill>
            <a:srgbClr val="99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Design</a:t>
            </a:r>
            <a:endParaRPr lang="en-US" altLang="en-US" sz="1600" b="1" i="1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94" name="TextBox 23"/>
          <p:cNvSpPr txBox="1">
            <a:spLocks noChangeArrowheads="1"/>
          </p:cNvSpPr>
          <p:nvPr/>
        </p:nvSpPr>
        <p:spPr bwMode="auto">
          <a:xfrm>
            <a:off x="5888038" y="5000625"/>
            <a:ext cx="990600" cy="830263"/>
          </a:xfrm>
          <a:prstGeom prst="rect">
            <a:avLst/>
          </a:prstGeom>
          <a:solidFill>
            <a:srgbClr val="FF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Dealer network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Intl.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484813" y="1989138"/>
            <a:ext cx="222091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0" bIns="3600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KEY STRENGTHS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836988" y="4205288"/>
            <a:ext cx="3436937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KEY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WEAKNESSES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587500" y="1844675"/>
            <a:ext cx="29543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0" bIns="3600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INCONSEQUENTIAL STRENGTHS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304925" y="3932238"/>
            <a:ext cx="32369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IRRELEVANT WEAKNESSES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065463" y="1268413"/>
            <a:ext cx="354012" cy="234950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 lIns="36000" tIns="36000" rIns="36000" bIns="36000" anchor="ctr">
            <a:normAutofit fontScale="70000" lnSpcReduction="20000"/>
          </a:bodyPr>
          <a:lstStyle/>
          <a:p>
            <a:pPr algn="ctr" defTabSz="95885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11300" name="TextBox 2"/>
          <p:cNvSpPr txBox="1">
            <a:spLocks noChangeArrowheads="1"/>
          </p:cNvSpPr>
          <p:nvPr/>
        </p:nvSpPr>
        <p:spPr bwMode="auto">
          <a:xfrm>
            <a:off x="3419475" y="1165225"/>
            <a:ext cx="1198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resources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972050" y="1284288"/>
            <a:ext cx="355600" cy="234950"/>
          </a:xfrm>
          <a:prstGeom prst="rect">
            <a:avLst/>
          </a:prstGeom>
          <a:solidFill>
            <a:srgbClr val="99FFCC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 lIns="36000" tIns="36000" rIns="36000" bIns="36000" anchor="ctr">
            <a:normAutofit fontScale="70000" lnSpcReduction="20000"/>
          </a:bodyPr>
          <a:lstStyle/>
          <a:p>
            <a:pPr algn="ctr" defTabSz="95885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11302" name="TextBox 30"/>
          <p:cNvSpPr txBox="1">
            <a:spLocks noChangeArrowheads="1"/>
          </p:cNvSpPr>
          <p:nvPr/>
        </p:nvSpPr>
        <p:spPr bwMode="auto">
          <a:xfrm>
            <a:off x="5291138" y="1195388"/>
            <a:ext cx="13255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capabilities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en-US" sz="20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0" y="1916113"/>
            <a:ext cx="9055100" cy="479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en-US" sz="20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292" name="AutoShape 5"/>
          <p:cNvSpPr>
            <a:spLocks noChangeArrowheads="1"/>
          </p:cNvSpPr>
          <p:nvPr/>
        </p:nvSpPr>
        <p:spPr bwMode="auto">
          <a:xfrm>
            <a:off x="304800" y="3124200"/>
            <a:ext cx="4406900" cy="1587500"/>
          </a:xfrm>
          <a:prstGeom prst="homePlate">
            <a:avLst>
              <a:gd name="adj" fmla="val 92533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en-US" sz="20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293" name="AutoShape 6"/>
          <p:cNvSpPr>
            <a:spLocks noChangeArrowheads="1"/>
          </p:cNvSpPr>
          <p:nvPr/>
        </p:nvSpPr>
        <p:spPr bwMode="auto">
          <a:xfrm>
            <a:off x="4800600" y="3200400"/>
            <a:ext cx="4343400" cy="1511300"/>
          </a:xfrm>
          <a:prstGeom prst="homePlate">
            <a:avLst>
              <a:gd name="adj" fmla="val 9579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en-US" sz="20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294" name="Rectangle 7"/>
          <p:cNvSpPr>
            <a:spLocks noChangeArrowheads="1"/>
          </p:cNvSpPr>
          <p:nvPr/>
        </p:nvSpPr>
        <p:spPr bwMode="auto">
          <a:xfrm rot="5400000">
            <a:off x="1199356" y="2205832"/>
            <a:ext cx="1681163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76200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7620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7620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7620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itchFamily="34" charset="0"/>
              </a:rPr>
              <a:t>Customer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itchFamily="34" charset="0"/>
              </a:rPr>
              <a:t> Services</a:t>
            </a:r>
          </a:p>
          <a:p>
            <a:pPr algn="ctr">
              <a:spcBef>
                <a:spcPct val="6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itchFamily="34" charset="0"/>
              </a:rPr>
              <a:t>Dealer Services</a:t>
            </a:r>
          </a:p>
          <a:p>
            <a:pPr algn="ctr">
              <a:spcBef>
                <a:spcPct val="6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itchFamily="34" charset="0"/>
              </a:rPr>
              <a:t>Marketing</a:t>
            </a:r>
          </a:p>
          <a:p>
            <a:pPr algn="ctr">
              <a:spcBef>
                <a:spcPct val="6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itchFamily="34" charset="0"/>
              </a:rPr>
              <a:t>Painting</a:t>
            </a:r>
          </a:p>
          <a:p>
            <a:pPr algn="ctr">
              <a:spcBef>
                <a:spcPct val="6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itchFamily="34" charset="0"/>
              </a:rPr>
              <a:t>Assembly</a:t>
            </a:r>
          </a:p>
          <a:p>
            <a:pPr algn="ctr">
              <a:spcBef>
                <a:spcPct val="6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itchFamily="34" charset="0"/>
              </a:rPr>
              <a:t>Component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itchFamily="34" charset="0"/>
              </a:rPr>
              <a:t>Manufacturing</a:t>
            </a:r>
          </a:p>
          <a:p>
            <a:pPr algn="ctr">
              <a:spcBef>
                <a:spcPct val="6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itchFamily="34" charset="0"/>
              </a:rPr>
              <a:t>Design Engineering</a:t>
            </a:r>
          </a:p>
          <a:p>
            <a:pPr algn="ctr">
              <a:spcBef>
                <a:spcPct val="6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itchFamily="34" charset="0"/>
              </a:rPr>
              <a:t>R&amp;D</a:t>
            </a:r>
          </a:p>
        </p:txBody>
      </p:sp>
      <p:sp>
        <p:nvSpPr>
          <p:cNvPr id="12295" name="Rectangle 8"/>
          <p:cNvSpPr>
            <a:spLocks noChangeArrowheads="1"/>
          </p:cNvSpPr>
          <p:nvPr/>
        </p:nvSpPr>
        <p:spPr bwMode="auto">
          <a:xfrm rot="5400000">
            <a:off x="5840413" y="2065338"/>
            <a:ext cx="160020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76200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7620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7620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7620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itchFamily="34" charset="0"/>
              </a:rPr>
              <a:t>Service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itchFamily="34" charset="0"/>
              </a:rPr>
              <a:t>&amp; Repair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itchFamily="34" charset="0"/>
              </a:rPr>
              <a:t>Riding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itchFamily="34" charset="0"/>
              </a:rPr>
              <a:t>Accessories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itchFamily="34" charset="0"/>
              </a:rPr>
              <a:t>Learning to ride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itchFamily="34" charset="0"/>
              </a:rPr>
              <a:t>Insurance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itchFamily="34" charset="0"/>
              </a:rPr>
              <a:t>Financing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itchFamily="34" charset="0"/>
              </a:rPr>
              <a:t>Customization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itchFamily="34" charset="0"/>
              </a:rPr>
              <a:t>Selection: model, features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itchFamily="34" charset="0"/>
              </a:rPr>
              <a:t>Dealer visit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itchFamily="34" charset="0"/>
              </a:rPr>
              <a:t>Initial information</a:t>
            </a:r>
          </a:p>
        </p:txBody>
      </p:sp>
      <p:sp>
        <p:nvSpPr>
          <p:cNvPr id="12296" name="Line 9"/>
          <p:cNvSpPr>
            <a:spLocks noChangeShapeType="1"/>
          </p:cNvSpPr>
          <p:nvPr/>
        </p:nvSpPr>
        <p:spPr bwMode="auto">
          <a:xfrm>
            <a:off x="2133600" y="3124200"/>
            <a:ext cx="0" cy="1582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10"/>
          <p:cNvSpPr>
            <a:spLocks noChangeShapeType="1"/>
          </p:cNvSpPr>
          <p:nvPr/>
        </p:nvSpPr>
        <p:spPr bwMode="auto">
          <a:xfrm>
            <a:off x="2438400" y="3124200"/>
            <a:ext cx="0" cy="1582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1"/>
          <p:cNvSpPr>
            <a:spLocks noChangeShapeType="1"/>
          </p:cNvSpPr>
          <p:nvPr/>
        </p:nvSpPr>
        <p:spPr bwMode="auto">
          <a:xfrm>
            <a:off x="2819400" y="3135313"/>
            <a:ext cx="0" cy="1582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2"/>
          <p:cNvSpPr>
            <a:spLocks noChangeShapeType="1"/>
          </p:cNvSpPr>
          <p:nvPr/>
        </p:nvSpPr>
        <p:spPr bwMode="auto">
          <a:xfrm>
            <a:off x="3200400" y="3135313"/>
            <a:ext cx="0" cy="1582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3"/>
          <p:cNvSpPr>
            <a:spLocks noChangeShapeType="1"/>
          </p:cNvSpPr>
          <p:nvPr/>
        </p:nvSpPr>
        <p:spPr bwMode="auto">
          <a:xfrm>
            <a:off x="1752600" y="3124200"/>
            <a:ext cx="0" cy="1582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4"/>
          <p:cNvSpPr>
            <a:spLocks noChangeShapeType="1"/>
          </p:cNvSpPr>
          <p:nvPr/>
        </p:nvSpPr>
        <p:spPr bwMode="auto">
          <a:xfrm>
            <a:off x="1219200" y="3124200"/>
            <a:ext cx="0" cy="1582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5"/>
          <p:cNvSpPr>
            <a:spLocks noChangeShapeType="1"/>
          </p:cNvSpPr>
          <p:nvPr/>
        </p:nvSpPr>
        <p:spPr bwMode="auto">
          <a:xfrm>
            <a:off x="685800" y="3124200"/>
            <a:ext cx="0" cy="1582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6"/>
          <p:cNvSpPr>
            <a:spLocks noChangeShapeType="1"/>
          </p:cNvSpPr>
          <p:nvPr/>
        </p:nvSpPr>
        <p:spPr bwMode="auto">
          <a:xfrm>
            <a:off x="5105400" y="3200400"/>
            <a:ext cx="0" cy="1506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7"/>
          <p:cNvSpPr>
            <a:spLocks noChangeShapeType="1"/>
          </p:cNvSpPr>
          <p:nvPr/>
        </p:nvSpPr>
        <p:spPr bwMode="auto">
          <a:xfrm>
            <a:off x="6858000" y="3200400"/>
            <a:ext cx="0" cy="1506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8"/>
          <p:cNvSpPr>
            <a:spLocks noChangeShapeType="1"/>
          </p:cNvSpPr>
          <p:nvPr/>
        </p:nvSpPr>
        <p:spPr bwMode="auto">
          <a:xfrm>
            <a:off x="7239000" y="3200400"/>
            <a:ext cx="0" cy="1506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9"/>
          <p:cNvSpPr>
            <a:spLocks noChangeShapeType="1"/>
          </p:cNvSpPr>
          <p:nvPr/>
        </p:nvSpPr>
        <p:spPr bwMode="auto">
          <a:xfrm>
            <a:off x="5410200" y="3200400"/>
            <a:ext cx="0" cy="1506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Rectangle 20"/>
          <p:cNvSpPr>
            <a:spLocks noChangeArrowheads="1"/>
          </p:cNvSpPr>
          <p:nvPr/>
        </p:nvSpPr>
        <p:spPr bwMode="auto">
          <a:xfrm>
            <a:off x="5940425" y="5229225"/>
            <a:ext cx="12477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76200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7620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7620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7620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itchFamily="34" charset="0"/>
              </a:rPr>
              <a:t>CUSTOMER </a:t>
            </a:r>
          </a:p>
        </p:txBody>
      </p:sp>
      <p:sp>
        <p:nvSpPr>
          <p:cNvPr id="12308" name="Rectangle 21"/>
          <p:cNvSpPr>
            <a:spLocks noChangeArrowheads="1"/>
          </p:cNvSpPr>
          <p:nvPr/>
        </p:nvSpPr>
        <p:spPr bwMode="auto">
          <a:xfrm>
            <a:off x="755650" y="5300663"/>
            <a:ext cx="19113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76200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7620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7620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7620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itchFamily="34" charset="0"/>
              </a:rPr>
              <a:t>HARLEY-DAVIDSON</a:t>
            </a:r>
          </a:p>
        </p:txBody>
      </p:sp>
      <p:sp>
        <p:nvSpPr>
          <p:cNvPr id="12309" name="Arc 22"/>
          <p:cNvSpPr>
            <a:spLocks/>
          </p:cNvSpPr>
          <p:nvPr/>
        </p:nvSpPr>
        <p:spPr bwMode="auto">
          <a:xfrm>
            <a:off x="4724400" y="2209800"/>
            <a:ext cx="1365250" cy="98425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13" y="0"/>
                </a:moveTo>
                <a:cubicBezTo>
                  <a:pt x="11937" y="7"/>
                  <a:pt x="21600" y="9676"/>
                  <a:pt x="21600" y="21600"/>
                </a:cubicBezTo>
              </a:path>
              <a:path w="21600" h="21600" stroke="0" extrusionOk="0">
                <a:moveTo>
                  <a:pt x="13" y="0"/>
                </a:moveTo>
                <a:cubicBezTo>
                  <a:pt x="11937" y="7"/>
                  <a:pt x="21600" y="9676"/>
                  <a:pt x="21600" y="21600"/>
                </a:cubicBezTo>
                <a:lnTo>
                  <a:pt x="0" y="21600"/>
                </a:lnTo>
                <a:lnTo>
                  <a:pt x="13" y="0"/>
                </a:lnTo>
                <a:close/>
              </a:path>
            </a:pathLst>
          </a:custGeom>
          <a:noFill/>
          <a:ln w="22225" cap="rnd">
            <a:solidFill>
              <a:srgbClr val="3333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Arc 23"/>
          <p:cNvSpPr>
            <a:spLocks/>
          </p:cNvSpPr>
          <p:nvPr/>
        </p:nvSpPr>
        <p:spPr bwMode="auto">
          <a:xfrm>
            <a:off x="900113" y="2070100"/>
            <a:ext cx="4129087" cy="1071563"/>
          </a:xfrm>
          <a:custGeom>
            <a:avLst/>
            <a:gdLst>
              <a:gd name="T0" fmla="*/ 0 w 21600"/>
              <a:gd name="T1" fmla="*/ 2147483646 h 21600"/>
              <a:gd name="T2" fmla="*/ 2147483646 w 21600"/>
              <a:gd name="T3" fmla="*/ 0 h 21600"/>
              <a:gd name="T4" fmla="*/ 2147483646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503"/>
                </a:moveTo>
                <a:cubicBezTo>
                  <a:pt x="53" y="9616"/>
                  <a:pt x="9701" y="6"/>
                  <a:pt x="21588" y="0"/>
                </a:cubicBezTo>
              </a:path>
              <a:path w="21600" h="21600" stroke="0" extrusionOk="0">
                <a:moveTo>
                  <a:pt x="0" y="21503"/>
                </a:moveTo>
                <a:cubicBezTo>
                  <a:pt x="53" y="9616"/>
                  <a:pt x="9701" y="6"/>
                  <a:pt x="21588" y="0"/>
                </a:cubicBezTo>
                <a:lnTo>
                  <a:pt x="21600" y="21600"/>
                </a:lnTo>
                <a:lnTo>
                  <a:pt x="0" y="21503"/>
                </a:lnTo>
                <a:close/>
              </a:path>
            </a:pathLst>
          </a:custGeom>
          <a:noFill/>
          <a:ln w="22225" cap="rnd">
            <a:solidFill>
              <a:srgbClr val="3333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Arc 24"/>
          <p:cNvSpPr>
            <a:spLocks/>
          </p:cNvSpPr>
          <p:nvPr/>
        </p:nvSpPr>
        <p:spPr bwMode="auto">
          <a:xfrm>
            <a:off x="2286000" y="2222500"/>
            <a:ext cx="2514600" cy="908050"/>
          </a:xfrm>
          <a:custGeom>
            <a:avLst/>
            <a:gdLst>
              <a:gd name="T0" fmla="*/ 0 w 21600"/>
              <a:gd name="T1" fmla="*/ 2147483646 h 21600"/>
              <a:gd name="T2" fmla="*/ 2147483646 w 21600"/>
              <a:gd name="T3" fmla="*/ 0 h 21600"/>
              <a:gd name="T4" fmla="*/ 2147483646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487"/>
                </a:moveTo>
                <a:cubicBezTo>
                  <a:pt x="62" y="9608"/>
                  <a:pt x="9704" y="8"/>
                  <a:pt x="21584" y="0"/>
                </a:cubicBezTo>
              </a:path>
              <a:path w="21600" h="21600" stroke="0" extrusionOk="0">
                <a:moveTo>
                  <a:pt x="0" y="21487"/>
                </a:moveTo>
                <a:cubicBezTo>
                  <a:pt x="62" y="9608"/>
                  <a:pt x="9704" y="8"/>
                  <a:pt x="21584" y="0"/>
                </a:cubicBezTo>
                <a:lnTo>
                  <a:pt x="21600" y="21600"/>
                </a:lnTo>
                <a:lnTo>
                  <a:pt x="0" y="21487"/>
                </a:lnTo>
                <a:close/>
              </a:path>
            </a:pathLst>
          </a:custGeom>
          <a:noFill/>
          <a:ln w="22225" cap="rnd">
            <a:solidFill>
              <a:srgbClr val="3333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Arc 25"/>
          <p:cNvSpPr>
            <a:spLocks/>
          </p:cNvSpPr>
          <p:nvPr/>
        </p:nvSpPr>
        <p:spPr bwMode="auto">
          <a:xfrm>
            <a:off x="4953000" y="2057400"/>
            <a:ext cx="1219200" cy="11430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16" y="0"/>
                </a:moveTo>
                <a:cubicBezTo>
                  <a:pt x="11939" y="9"/>
                  <a:pt x="21600" y="9677"/>
                  <a:pt x="21600" y="21600"/>
                </a:cubicBezTo>
              </a:path>
              <a:path w="21600" h="21600" stroke="0" extrusionOk="0">
                <a:moveTo>
                  <a:pt x="16" y="0"/>
                </a:moveTo>
                <a:cubicBezTo>
                  <a:pt x="11939" y="9"/>
                  <a:pt x="21600" y="9677"/>
                  <a:pt x="21600" y="21600"/>
                </a:cubicBezTo>
                <a:lnTo>
                  <a:pt x="0" y="21600"/>
                </a:lnTo>
                <a:lnTo>
                  <a:pt x="16" y="0"/>
                </a:lnTo>
                <a:close/>
              </a:path>
            </a:pathLst>
          </a:custGeom>
          <a:noFill/>
          <a:ln w="22225" cap="rnd">
            <a:solidFill>
              <a:srgbClr val="3333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Line 26"/>
          <p:cNvSpPr>
            <a:spLocks noChangeShapeType="1"/>
          </p:cNvSpPr>
          <p:nvPr/>
        </p:nvSpPr>
        <p:spPr bwMode="auto">
          <a:xfrm>
            <a:off x="6553200" y="3200400"/>
            <a:ext cx="0" cy="1506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Arc 27"/>
          <p:cNvSpPr>
            <a:spLocks/>
          </p:cNvSpPr>
          <p:nvPr/>
        </p:nvSpPr>
        <p:spPr bwMode="auto">
          <a:xfrm>
            <a:off x="2971800" y="2755900"/>
            <a:ext cx="2139950" cy="374650"/>
          </a:xfrm>
          <a:custGeom>
            <a:avLst/>
            <a:gdLst>
              <a:gd name="T0" fmla="*/ 0 w 21598"/>
              <a:gd name="T1" fmla="*/ 2147483646 h 21600"/>
              <a:gd name="T2" fmla="*/ 2147483646 w 21598"/>
              <a:gd name="T3" fmla="*/ 0 h 21600"/>
              <a:gd name="T4" fmla="*/ 2147483646 w 21598"/>
              <a:gd name="T5" fmla="*/ 2147483646 h 21600"/>
              <a:gd name="T6" fmla="*/ 0 60000 65536"/>
              <a:gd name="T7" fmla="*/ 0 60000 65536"/>
              <a:gd name="T8" fmla="*/ 0 60000 65536"/>
              <a:gd name="T9" fmla="*/ 0 w 21598"/>
              <a:gd name="T10" fmla="*/ 0 h 21600"/>
              <a:gd name="T11" fmla="*/ 21598 w 2159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8" h="21600" fill="none" extrusionOk="0">
                <a:moveTo>
                  <a:pt x="-1" y="21324"/>
                </a:moveTo>
                <a:cubicBezTo>
                  <a:pt x="150" y="9513"/>
                  <a:pt x="9761" y="13"/>
                  <a:pt x="21574" y="0"/>
                </a:cubicBezTo>
              </a:path>
              <a:path w="21598" h="21600" stroke="0" extrusionOk="0">
                <a:moveTo>
                  <a:pt x="-1" y="21324"/>
                </a:moveTo>
                <a:cubicBezTo>
                  <a:pt x="150" y="9513"/>
                  <a:pt x="9761" y="13"/>
                  <a:pt x="21574" y="0"/>
                </a:cubicBezTo>
                <a:lnTo>
                  <a:pt x="21598" y="21600"/>
                </a:lnTo>
                <a:lnTo>
                  <a:pt x="-1" y="21324"/>
                </a:lnTo>
                <a:close/>
              </a:path>
            </a:pathLst>
          </a:custGeom>
          <a:noFill/>
          <a:ln w="22225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Arc 28"/>
          <p:cNvSpPr>
            <a:spLocks/>
          </p:cNvSpPr>
          <p:nvPr/>
        </p:nvSpPr>
        <p:spPr bwMode="auto">
          <a:xfrm>
            <a:off x="5105400" y="2755900"/>
            <a:ext cx="1517650" cy="4445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2" y="0"/>
                </a:moveTo>
                <a:cubicBezTo>
                  <a:pt x="11943" y="12"/>
                  <a:pt x="21600" y="9679"/>
                  <a:pt x="21600" y="21600"/>
                </a:cubicBezTo>
              </a:path>
              <a:path w="21600" h="21600" stroke="0" extrusionOk="0">
                <a:moveTo>
                  <a:pt x="22" y="0"/>
                </a:moveTo>
                <a:cubicBezTo>
                  <a:pt x="11943" y="12"/>
                  <a:pt x="21600" y="9679"/>
                  <a:pt x="21600" y="21600"/>
                </a:cubicBezTo>
                <a:lnTo>
                  <a:pt x="0" y="21600"/>
                </a:lnTo>
                <a:lnTo>
                  <a:pt x="22" y="0"/>
                </a:lnTo>
                <a:close/>
              </a:path>
            </a:pathLst>
          </a:custGeom>
          <a:noFill/>
          <a:ln w="22225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Arc 29"/>
          <p:cNvSpPr>
            <a:spLocks/>
          </p:cNvSpPr>
          <p:nvPr/>
        </p:nvSpPr>
        <p:spPr bwMode="auto">
          <a:xfrm rot="-10740000">
            <a:off x="2895600" y="2492375"/>
            <a:ext cx="2192338" cy="61595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22225" cap="rnd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Arc 30"/>
          <p:cNvSpPr>
            <a:spLocks/>
          </p:cNvSpPr>
          <p:nvPr/>
        </p:nvSpPr>
        <p:spPr bwMode="auto">
          <a:xfrm>
            <a:off x="5105400" y="2514600"/>
            <a:ext cx="1219200" cy="6858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2225" cap="rnd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Arc 31"/>
          <p:cNvSpPr>
            <a:spLocks/>
          </p:cNvSpPr>
          <p:nvPr/>
        </p:nvSpPr>
        <p:spPr bwMode="auto">
          <a:xfrm>
            <a:off x="3657600" y="2755900"/>
            <a:ext cx="2209800" cy="596900"/>
          </a:xfrm>
          <a:custGeom>
            <a:avLst/>
            <a:gdLst>
              <a:gd name="T0" fmla="*/ 0 w 21598"/>
              <a:gd name="T1" fmla="*/ 2147483646 h 21600"/>
              <a:gd name="T2" fmla="*/ 2147483646 w 21598"/>
              <a:gd name="T3" fmla="*/ 0 h 21600"/>
              <a:gd name="T4" fmla="*/ 2147483646 w 21598"/>
              <a:gd name="T5" fmla="*/ 2147483646 h 21600"/>
              <a:gd name="T6" fmla="*/ 0 60000 65536"/>
              <a:gd name="T7" fmla="*/ 0 60000 65536"/>
              <a:gd name="T8" fmla="*/ 0 60000 65536"/>
              <a:gd name="T9" fmla="*/ 0 w 21598"/>
              <a:gd name="T10" fmla="*/ 0 h 21600"/>
              <a:gd name="T11" fmla="*/ 21598 w 2159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8" h="21600" fill="none" extrusionOk="0">
                <a:moveTo>
                  <a:pt x="-1" y="21324"/>
                </a:moveTo>
                <a:cubicBezTo>
                  <a:pt x="150" y="9512"/>
                  <a:pt x="9761" y="12"/>
                  <a:pt x="21575" y="0"/>
                </a:cubicBezTo>
              </a:path>
              <a:path w="21598" h="21600" stroke="0" extrusionOk="0">
                <a:moveTo>
                  <a:pt x="-1" y="21324"/>
                </a:moveTo>
                <a:cubicBezTo>
                  <a:pt x="150" y="9512"/>
                  <a:pt x="9761" y="12"/>
                  <a:pt x="21575" y="0"/>
                </a:cubicBezTo>
                <a:lnTo>
                  <a:pt x="21598" y="21600"/>
                </a:lnTo>
                <a:lnTo>
                  <a:pt x="-1" y="21324"/>
                </a:lnTo>
                <a:close/>
              </a:path>
            </a:pathLst>
          </a:custGeom>
          <a:noFill/>
          <a:ln w="25400" cap="rnd">
            <a:solidFill>
              <a:srgbClr val="00CC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Arc 32"/>
          <p:cNvSpPr>
            <a:spLocks/>
          </p:cNvSpPr>
          <p:nvPr/>
        </p:nvSpPr>
        <p:spPr bwMode="auto">
          <a:xfrm>
            <a:off x="5867400" y="2755900"/>
            <a:ext cx="1524000" cy="4445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 cap="rnd">
            <a:solidFill>
              <a:srgbClr val="00CC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Line 33"/>
          <p:cNvSpPr>
            <a:spLocks noChangeShapeType="1"/>
          </p:cNvSpPr>
          <p:nvPr/>
        </p:nvSpPr>
        <p:spPr bwMode="auto">
          <a:xfrm>
            <a:off x="6248400" y="3200400"/>
            <a:ext cx="0" cy="1506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1" name="Line 34"/>
          <p:cNvSpPr>
            <a:spLocks noChangeShapeType="1"/>
          </p:cNvSpPr>
          <p:nvPr/>
        </p:nvSpPr>
        <p:spPr bwMode="auto">
          <a:xfrm>
            <a:off x="5943600" y="3200400"/>
            <a:ext cx="0" cy="1506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2" name="Line 35"/>
          <p:cNvSpPr>
            <a:spLocks noChangeShapeType="1"/>
          </p:cNvSpPr>
          <p:nvPr/>
        </p:nvSpPr>
        <p:spPr bwMode="auto">
          <a:xfrm>
            <a:off x="7543800" y="3200400"/>
            <a:ext cx="0" cy="1506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3" name="Text Box 36"/>
          <p:cNvSpPr txBox="1">
            <a:spLocks noChangeArrowheads="1"/>
          </p:cNvSpPr>
          <p:nvPr/>
        </p:nvSpPr>
        <p:spPr bwMode="auto">
          <a:xfrm>
            <a:off x="1009650" y="2740025"/>
            <a:ext cx="1593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333399"/>
                </a:solidFill>
                <a:latin typeface="Arial" pitchFamily="34" charset="0"/>
              </a:rPr>
              <a:t>Customization</a:t>
            </a:r>
          </a:p>
        </p:txBody>
      </p:sp>
      <p:sp>
        <p:nvSpPr>
          <p:cNvPr id="12324" name="Text Box 37"/>
          <p:cNvSpPr txBox="1">
            <a:spLocks noChangeArrowheads="1"/>
          </p:cNvSpPr>
          <p:nvPr/>
        </p:nvSpPr>
        <p:spPr bwMode="auto">
          <a:xfrm>
            <a:off x="3941763" y="2295525"/>
            <a:ext cx="1079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FF0000"/>
                </a:solidFill>
                <a:latin typeface="Arial" pitchFamily="34" charset="0"/>
              </a:rPr>
              <a:t>Financing</a:t>
            </a:r>
          </a:p>
        </p:txBody>
      </p:sp>
      <p:sp>
        <p:nvSpPr>
          <p:cNvPr id="12325" name="Text Box 38"/>
          <p:cNvSpPr txBox="1">
            <a:spLocks noChangeArrowheads="1"/>
          </p:cNvSpPr>
          <p:nvPr/>
        </p:nvSpPr>
        <p:spPr bwMode="auto">
          <a:xfrm>
            <a:off x="3108325" y="2876550"/>
            <a:ext cx="1020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itchFamily="34" charset="0"/>
              </a:rPr>
              <a:t>Insurance</a:t>
            </a:r>
          </a:p>
        </p:txBody>
      </p:sp>
      <p:sp>
        <p:nvSpPr>
          <p:cNvPr id="12326" name="Text Box 39"/>
          <p:cNvSpPr txBox="1">
            <a:spLocks noChangeArrowheads="1"/>
          </p:cNvSpPr>
          <p:nvPr/>
        </p:nvSpPr>
        <p:spPr bwMode="auto">
          <a:xfrm>
            <a:off x="6838950" y="2620963"/>
            <a:ext cx="647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CC00"/>
                </a:solidFill>
                <a:latin typeface="Arial" pitchFamily="34" charset="0"/>
              </a:rPr>
              <a:t>HOG</a:t>
            </a:r>
          </a:p>
        </p:txBody>
      </p:sp>
      <p:sp>
        <p:nvSpPr>
          <p:cNvPr id="12327" name="Line 41"/>
          <p:cNvSpPr>
            <a:spLocks noChangeShapeType="1"/>
          </p:cNvSpPr>
          <p:nvPr/>
        </p:nvSpPr>
        <p:spPr bwMode="auto">
          <a:xfrm flipH="1">
            <a:off x="7885113" y="3284538"/>
            <a:ext cx="19050" cy="130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28" name="AutoShape 42"/>
          <p:cNvCxnSpPr>
            <a:cxnSpLocks noChangeShapeType="1"/>
          </p:cNvCxnSpPr>
          <p:nvPr/>
        </p:nvCxnSpPr>
        <p:spPr bwMode="auto">
          <a:xfrm>
            <a:off x="3348038" y="4652963"/>
            <a:ext cx="3581400" cy="17462"/>
          </a:xfrm>
          <a:prstGeom prst="curvedConnector4">
            <a:avLst>
              <a:gd name="adj1" fmla="val 24116"/>
              <a:gd name="adj2" fmla="val 2500000"/>
            </a:avLst>
          </a:prstGeom>
          <a:noFill/>
          <a:ln w="2222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29" name="Text Box 43"/>
          <p:cNvSpPr txBox="1">
            <a:spLocks noChangeArrowheads="1"/>
          </p:cNvSpPr>
          <p:nvPr/>
        </p:nvSpPr>
        <p:spPr bwMode="auto">
          <a:xfrm>
            <a:off x="4464050" y="5035550"/>
            <a:ext cx="1098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itchFamily="34" charset="0"/>
              </a:rPr>
              <a:t>Instruction</a:t>
            </a:r>
          </a:p>
        </p:txBody>
      </p:sp>
      <p:sp>
        <p:nvSpPr>
          <p:cNvPr id="12330" name="Text Box 40"/>
          <p:cNvSpPr txBox="1">
            <a:spLocks noChangeArrowheads="1"/>
          </p:cNvSpPr>
          <p:nvPr/>
        </p:nvSpPr>
        <p:spPr bwMode="auto">
          <a:xfrm>
            <a:off x="776288" y="639763"/>
            <a:ext cx="80486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Arial" pitchFamily="34" charset="0"/>
              </a:rPr>
              <a:t>Linking Value Chains to Identify Differentiation Opportunities: The Case of Harley-Davidson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61EC0E-85A4-4BEA-8B0A-83E74B23FC26}" type="slidenum">
              <a:rPr lang="it-IT" altLang="en-US" sz="110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it-IT" altLang="en-US" sz="110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827088" y="1903413"/>
            <a:ext cx="8135937" cy="4953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3225" indent="-3429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317625" indent="-3429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GB" altLang="en-US" sz="1800" b="1">
                <a:solidFill>
                  <a:srgbClr val="000000"/>
                </a:solidFill>
                <a:latin typeface="Arial" pitchFamily="34" charset="0"/>
              </a:rPr>
              <a:t>Even for a firm with few resource and capability strengths, astute strategic positioning can generate superior performance</a:t>
            </a:r>
          </a:p>
          <a:p>
            <a:pPr eaLnBrk="1" hangingPunct="1"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GB" altLang="en-US" sz="1800" b="1">
                <a:solidFill>
                  <a:srgbClr val="000000"/>
                </a:solidFill>
                <a:latin typeface="Arial" pitchFamily="34" charset="0"/>
              </a:rPr>
              <a:t>To exploit to key strengths while minimizing vulnerability to key weaknesses, requires a strategy that carefully selects </a:t>
            </a:r>
          </a:p>
          <a:p>
            <a:pPr lvl="2" eaLnBrk="1" hangingPunct="1">
              <a:lnSpc>
                <a:spcPct val="110000"/>
              </a:lnSpc>
              <a:spcBef>
                <a:spcPts val="600"/>
              </a:spcBef>
              <a:buFontTx/>
              <a:buAutoNum type="alphaLcParenBoth"/>
            </a:pPr>
            <a:r>
              <a:rPr lang="en-GB" altLang="en-US" sz="1800" b="1">
                <a:solidFill>
                  <a:srgbClr val="000000"/>
                </a:solidFill>
                <a:latin typeface="Arial" pitchFamily="34" charset="0"/>
              </a:rPr>
              <a:t>market segments and target customer groups</a:t>
            </a:r>
          </a:p>
          <a:p>
            <a:pPr lvl="2" eaLnBrk="1" hangingPunct="1">
              <a:lnSpc>
                <a:spcPct val="110000"/>
              </a:lnSpc>
              <a:spcBef>
                <a:spcPts val="600"/>
              </a:spcBef>
              <a:buFontTx/>
              <a:buAutoNum type="alphaLcParenBoth"/>
            </a:pPr>
            <a:r>
              <a:rPr lang="en-GB" altLang="en-US" sz="1800" b="1">
                <a:solidFill>
                  <a:srgbClr val="000000"/>
                </a:solidFill>
                <a:latin typeface="Arial" pitchFamily="34" charset="0"/>
              </a:rPr>
              <a:t>dimensions of differentiation</a:t>
            </a:r>
          </a:p>
          <a:p>
            <a:pPr eaLnBrk="1" hangingPunct="1"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GB" altLang="en-US" sz="1800" b="1">
                <a:solidFill>
                  <a:srgbClr val="000000"/>
                </a:solidFill>
                <a:latin typeface="Arial" pitchFamily="34" charset="0"/>
              </a:rPr>
              <a:t>Effective differentiation requires a systematic, comprehensive approach to creating value for customers—analyzing value chain linkages can be a useful guide</a:t>
            </a:r>
          </a:p>
          <a:p>
            <a:pPr eaLnBrk="1" hangingPunct="1"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GB" altLang="en-US" sz="1800" b="1">
                <a:solidFill>
                  <a:srgbClr val="000000"/>
                </a:solidFill>
                <a:latin typeface="Arial" pitchFamily="34" charset="0"/>
              </a:rPr>
              <a:t>Outstanding success in positioning for the present makes it difficult to adapt to the needs of the future – “organizational ambidexterity” is a difficult challenge!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</a:pPr>
            <a:endParaRPr lang="en-GB" altLang="en-US" sz="18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4340" name="Rectangle 4"/>
          <p:cNvSpPr txBox="1">
            <a:spLocks noChangeArrowheads="1"/>
          </p:cNvSpPr>
          <p:nvPr/>
        </p:nvSpPr>
        <p:spPr bwMode="auto">
          <a:xfrm>
            <a:off x="1042988" y="476250"/>
            <a:ext cx="741680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Key Take-Aways from the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Harley-Davidson Case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A9A05E"/>
      </a:lt2>
      <a:accent1>
        <a:srgbClr val="FFFFFF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0000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25400" cap="flat" cmpd="sng" algn="ctr">
          <a:solidFill>
            <a:srgbClr val="C8B78C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/>
          </a:outerShdw>
        </a:effectLst>
      </a:spPr>
      <a:bodyPr vert="horz" wrap="non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25400" cap="flat" cmpd="sng" algn="ctr">
          <a:solidFill>
            <a:srgbClr val="C8B78C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/>
          </a:outerShdw>
        </a:effectLst>
      </a:spPr>
      <a:bodyPr vert="horz" wrap="non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9966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CAB8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538</Words>
  <Application>Microsoft Macintosh PowerPoint</Application>
  <PresentationFormat>On-screen Show (4:3)</PresentationFormat>
  <Paragraphs>176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1_Default Design</vt:lpstr>
      <vt:lpstr>PowerPoint Presentation</vt:lpstr>
      <vt:lpstr>PowerPoint Presentation</vt:lpstr>
      <vt:lpstr>Harley-Davidson: Assessment of Resources &amp; Capabilities</vt:lpstr>
      <vt:lpstr>Harley-Davidson Resources and Capabilities:  HEAVYWEIGHT CRUISER SEGMENT</vt:lpstr>
      <vt:lpstr>Harley-Davidson Resources and Capabilities: PERFORMANCE MOTORCYCLE SEGMENT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</dc:creator>
  <cp:lastModifiedBy>MANOJ BABU</cp:lastModifiedBy>
  <cp:revision>16</cp:revision>
  <dcterms:created xsi:type="dcterms:W3CDTF">2013-01-21T17:00:56Z</dcterms:created>
  <dcterms:modified xsi:type="dcterms:W3CDTF">2018-08-18T21:22:36Z</dcterms:modified>
</cp:coreProperties>
</file>