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121E0-32DD-45E3-B331-2797470F030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4134-925F-4082-8071-F872495A8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7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54134-925F-4082-8071-F872495A8C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4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4E48-CE5E-4687-A83A-A62DCA6AA068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9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03CF-75DD-4862-AB42-09AFA04DB089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AEA-C41D-4900-A05A-604039FE30C5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2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E3D7-A2A0-45B1-A209-C8711BF79716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5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E303-6B78-438A-A435-239F0859AAF8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12E7-32F0-4CD8-A196-0E55A02076E7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EBF0-AC8D-4935-BF28-CF864103A2DA}" type="datetime1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4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F023-F319-47DF-93C2-EC1F2EF3BE03}" type="datetime1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3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7BCC-1257-4FB4-9A97-C67CC1BEE1AB}" type="datetime1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5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135-DA73-46AA-9329-00F7FBB742BF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5C68-5DFC-4764-A761-127EE7192455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5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B995-9255-4733-ABFE-569A094CE4FF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39215-6E91-4999-81FD-3B50668C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8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MIGE Fall 2019 </a:t>
            </a:r>
            <a:r>
              <a:rPr lang="en-US" dirty="0"/>
              <a:t>Lesson 8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Next assignment </a:t>
            </a:r>
          </a:p>
          <a:p>
            <a:r>
              <a:rPr lang="en-US" dirty="0"/>
              <a:t>US sugar policy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i="1" dirty="0"/>
              <a:t>What is it about ? 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looked at protectionism </a:t>
            </a:r>
          </a:p>
          <a:p>
            <a:r>
              <a:rPr lang="en-US" dirty="0"/>
              <a:t>We have looked at free trade </a:t>
            </a:r>
          </a:p>
          <a:p>
            <a:r>
              <a:rPr lang="en-US" dirty="0"/>
              <a:t>We have seen  that the US is in favor of </a:t>
            </a:r>
          </a:p>
          <a:p>
            <a:pPr marL="0" indent="0">
              <a:buNone/>
            </a:pPr>
            <a:r>
              <a:rPr lang="en-US" dirty="0"/>
              <a:t>    freer trade </a:t>
            </a:r>
          </a:p>
          <a:p>
            <a:r>
              <a:rPr lang="en-US" dirty="0"/>
              <a:t>We have seen  that the US is currently </a:t>
            </a:r>
          </a:p>
          <a:p>
            <a:pPr marL="0" indent="0">
              <a:buNone/>
            </a:pPr>
            <a:r>
              <a:rPr lang="en-US" dirty="0"/>
              <a:t>    negotiating major trade agreements:</a:t>
            </a:r>
          </a:p>
          <a:p>
            <a:r>
              <a:rPr lang="en-US" dirty="0"/>
              <a:t>Transpacific Partnership </a:t>
            </a:r>
          </a:p>
          <a:p>
            <a:r>
              <a:rPr lang="en-US" dirty="0"/>
              <a:t>US + EU trade agreement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There are exceptions 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exceptions to free trade </a:t>
            </a:r>
          </a:p>
          <a:p>
            <a:r>
              <a:rPr lang="en-US" dirty="0"/>
              <a:t>There is the highly protective US sugar policy </a:t>
            </a:r>
          </a:p>
          <a:p>
            <a:r>
              <a:rPr lang="en-US" dirty="0"/>
              <a:t>This is a policy which protects a specific group</a:t>
            </a:r>
          </a:p>
          <a:p>
            <a:r>
              <a:rPr lang="en-US" dirty="0"/>
              <a:t>This is a policy which has burdened:</a:t>
            </a:r>
          </a:p>
          <a:p>
            <a:r>
              <a:rPr lang="en-US" dirty="0"/>
              <a:t>Consumers </a:t>
            </a:r>
          </a:p>
          <a:p>
            <a:r>
              <a:rPr lang="en-US" dirty="0"/>
              <a:t>Specific industries </a:t>
            </a:r>
          </a:p>
          <a:p>
            <a:r>
              <a:rPr lang="en-US" dirty="0"/>
              <a:t>With high costs 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0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Is this justified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Is the US sugar policy justified ? </a:t>
            </a:r>
          </a:p>
          <a:p>
            <a:r>
              <a:rPr lang="en-US" dirty="0"/>
              <a:t>Is the US sugar policy reconcilable with free trade support ? </a:t>
            </a:r>
          </a:p>
          <a:p>
            <a:r>
              <a:rPr lang="en-US" dirty="0"/>
              <a:t>In your view are we:</a:t>
            </a:r>
          </a:p>
          <a:p>
            <a:r>
              <a:rPr lang="en-US" dirty="0"/>
              <a:t>Significantly distorting free markets </a:t>
            </a:r>
          </a:p>
          <a:p>
            <a:r>
              <a:rPr lang="en-US" dirty="0"/>
              <a:t>Damaging  emerging market sugar </a:t>
            </a:r>
          </a:p>
          <a:p>
            <a:pPr marL="0" indent="0">
              <a:buNone/>
            </a:pPr>
            <a:r>
              <a:rPr lang="en-US" dirty="0"/>
              <a:t>    producers 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4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General Issue 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granting of exceptions to free markets </a:t>
            </a:r>
          </a:p>
          <a:p>
            <a:pPr marL="0" indent="0">
              <a:buNone/>
            </a:pPr>
            <a:r>
              <a:rPr lang="en-US" dirty="0"/>
              <a:t>    acceptable? If so why ? </a:t>
            </a:r>
          </a:p>
          <a:p>
            <a:r>
              <a:rPr lang="en-US" dirty="0"/>
              <a:t>Should these be permanent ? </a:t>
            </a:r>
          </a:p>
          <a:p>
            <a:r>
              <a:rPr lang="en-US" dirty="0"/>
              <a:t>Should these be temporary  ? </a:t>
            </a:r>
          </a:p>
          <a:p>
            <a:r>
              <a:rPr lang="en-US" dirty="0"/>
              <a:t>Is there such an industry which is in a state of </a:t>
            </a:r>
            <a:br>
              <a:rPr lang="en-US" dirty="0"/>
            </a:br>
            <a:r>
              <a:rPr lang="en-US" dirty="0"/>
              <a:t>permanent infancy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6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Structure of the Paper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Section 1 –  70 % of paper </a:t>
            </a:r>
          </a:p>
          <a:p>
            <a:r>
              <a:rPr lang="en-US" dirty="0"/>
              <a:t>Start with a presentation of the US sugar policy </a:t>
            </a:r>
          </a:p>
          <a:p>
            <a:r>
              <a:rPr lang="en-US" dirty="0"/>
              <a:t>Continue with a discussion of the + and – points of the US sugar policy </a:t>
            </a:r>
          </a:p>
          <a:p>
            <a:r>
              <a:rPr lang="en-US" dirty="0"/>
              <a:t>Conclusion with regard to the US sugar policy </a:t>
            </a:r>
          </a:p>
          <a:p>
            <a:r>
              <a:rPr lang="en-US" b="1" dirty="0"/>
              <a:t>Section 2 – 30 % of paper </a:t>
            </a:r>
          </a:p>
          <a:p>
            <a:r>
              <a:rPr lang="en-US" dirty="0"/>
              <a:t>Discuss the general issue </a:t>
            </a:r>
          </a:p>
          <a:p>
            <a:r>
              <a:rPr lang="en-US" dirty="0"/>
              <a:t>Conclusion with regard to the general issue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9215-6E91-4999-81FD-3B50668C4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0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244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MIGE Fall 2019 Lesson 8 </vt:lpstr>
      <vt:lpstr> What is it about ?  </vt:lpstr>
      <vt:lpstr>There are exceptions ! </vt:lpstr>
      <vt:lpstr>Is this justified ? </vt:lpstr>
      <vt:lpstr>The General Issue ! </vt:lpstr>
      <vt:lpstr>Structure of the Paper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MIGE September 2013  Lesson 8</dc:title>
  <dc:creator>Productivity Station</dc:creator>
  <cp:lastModifiedBy>Simon Jean  Ergas</cp:lastModifiedBy>
  <cp:revision>17</cp:revision>
  <dcterms:created xsi:type="dcterms:W3CDTF">2013-09-29T22:03:11Z</dcterms:created>
  <dcterms:modified xsi:type="dcterms:W3CDTF">2019-09-02T23:17:06Z</dcterms:modified>
</cp:coreProperties>
</file>