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35" r:id="rId1"/>
  </p:sldMasterIdLst>
  <p:notesMasterIdLst>
    <p:notesMasterId r:id="rId26"/>
  </p:notesMasterIdLst>
  <p:handoutMasterIdLst>
    <p:handoutMasterId r:id="rId27"/>
  </p:handoutMasterIdLst>
  <p:sldIdLst>
    <p:sldId id="349" r:id="rId2"/>
    <p:sldId id="576" r:id="rId3"/>
    <p:sldId id="457" r:id="rId4"/>
    <p:sldId id="508" r:id="rId5"/>
    <p:sldId id="554" r:id="rId6"/>
    <p:sldId id="555" r:id="rId7"/>
    <p:sldId id="563" r:id="rId8"/>
    <p:sldId id="527" r:id="rId9"/>
    <p:sldId id="564" r:id="rId10"/>
    <p:sldId id="565" r:id="rId11"/>
    <p:sldId id="566" r:id="rId12"/>
    <p:sldId id="511" r:id="rId13"/>
    <p:sldId id="567" r:id="rId14"/>
    <p:sldId id="568" r:id="rId15"/>
    <p:sldId id="569" r:id="rId16"/>
    <p:sldId id="570" r:id="rId17"/>
    <p:sldId id="571" r:id="rId18"/>
    <p:sldId id="574" r:id="rId19"/>
    <p:sldId id="556" r:id="rId20"/>
    <p:sldId id="573" r:id="rId21"/>
    <p:sldId id="541" r:id="rId22"/>
    <p:sldId id="560" r:id="rId23"/>
    <p:sldId id="577" r:id="rId24"/>
    <p:sldId id="475" r:id="rId25"/>
  </p:sldIdLst>
  <p:sldSz cx="9144000" cy="6858000" type="screen4x3"/>
  <p:notesSz cx="6950075" cy="9236075"/>
  <p:defaultTextStyle>
    <a:defPPr>
      <a:defRPr lang="en-US"/>
    </a:defPPr>
    <a:lvl1pPr algn="l" rtl="0" fontAlgn="base">
      <a:spcBef>
        <a:spcPct val="0"/>
      </a:spcBef>
      <a:spcAft>
        <a:spcPct val="0"/>
      </a:spcAft>
      <a:defRPr sz="3200" b="1" kern="1200">
        <a:solidFill>
          <a:schemeClr val="tx1"/>
        </a:solidFill>
        <a:latin typeface="Gill Sans MT" pitchFamily="34" charset="0"/>
        <a:ea typeface="+mn-ea"/>
        <a:cs typeface="+mn-cs"/>
      </a:defRPr>
    </a:lvl1pPr>
    <a:lvl2pPr marL="457200" algn="l" rtl="0" fontAlgn="base">
      <a:spcBef>
        <a:spcPct val="0"/>
      </a:spcBef>
      <a:spcAft>
        <a:spcPct val="0"/>
      </a:spcAft>
      <a:defRPr sz="3200" b="1" kern="1200">
        <a:solidFill>
          <a:schemeClr val="tx1"/>
        </a:solidFill>
        <a:latin typeface="Gill Sans MT" pitchFamily="34" charset="0"/>
        <a:ea typeface="+mn-ea"/>
        <a:cs typeface="+mn-cs"/>
      </a:defRPr>
    </a:lvl2pPr>
    <a:lvl3pPr marL="914400" algn="l" rtl="0" fontAlgn="base">
      <a:spcBef>
        <a:spcPct val="0"/>
      </a:spcBef>
      <a:spcAft>
        <a:spcPct val="0"/>
      </a:spcAft>
      <a:defRPr sz="3200" b="1" kern="1200">
        <a:solidFill>
          <a:schemeClr val="tx1"/>
        </a:solidFill>
        <a:latin typeface="Gill Sans MT" pitchFamily="34" charset="0"/>
        <a:ea typeface="+mn-ea"/>
        <a:cs typeface="+mn-cs"/>
      </a:defRPr>
    </a:lvl3pPr>
    <a:lvl4pPr marL="1371600" algn="l" rtl="0" fontAlgn="base">
      <a:spcBef>
        <a:spcPct val="0"/>
      </a:spcBef>
      <a:spcAft>
        <a:spcPct val="0"/>
      </a:spcAft>
      <a:defRPr sz="3200" b="1" kern="1200">
        <a:solidFill>
          <a:schemeClr val="tx1"/>
        </a:solidFill>
        <a:latin typeface="Gill Sans MT" pitchFamily="34" charset="0"/>
        <a:ea typeface="+mn-ea"/>
        <a:cs typeface="+mn-cs"/>
      </a:defRPr>
    </a:lvl4pPr>
    <a:lvl5pPr marL="1828800" algn="l" rtl="0" fontAlgn="base">
      <a:spcBef>
        <a:spcPct val="0"/>
      </a:spcBef>
      <a:spcAft>
        <a:spcPct val="0"/>
      </a:spcAft>
      <a:defRPr sz="3200" b="1" kern="1200">
        <a:solidFill>
          <a:schemeClr val="tx1"/>
        </a:solidFill>
        <a:latin typeface="Gill Sans MT" pitchFamily="34" charset="0"/>
        <a:ea typeface="+mn-ea"/>
        <a:cs typeface="+mn-cs"/>
      </a:defRPr>
    </a:lvl5pPr>
    <a:lvl6pPr marL="2286000" algn="l" defTabSz="914400" rtl="0" eaLnBrk="1" latinLnBrk="0" hangingPunct="1">
      <a:defRPr sz="3200" b="1" kern="1200">
        <a:solidFill>
          <a:schemeClr val="tx1"/>
        </a:solidFill>
        <a:latin typeface="Gill Sans MT" pitchFamily="34" charset="0"/>
        <a:ea typeface="+mn-ea"/>
        <a:cs typeface="+mn-cs"/>
      </a:defRPr>
    </a:lvl6pPr>
    <a:lvl7pPr marL="2743200" algn="l" defTabSz="914400" rtl="0" eaLnBrk="1" latinLnBrk="0" hangingPunct="1">
      <a:defRPr sz="3200" b="1" kern="1200">
        <a:solidFill>
          <a:schemeClr val="tx1"/>
        </a:solidFill>
        <a:latin typeface="Gill Sans MT" pitchFamily="34" charset="0"/>
        <a:ea typeface="+mn-ea"/>
        <a:cs typeface="+mn-cs"/>
      </a:defRPr>
    </a:lvl7pPr>
    <a:lvl8pPr marL="3200400" algn="l" defTabSz="914400" rtl="0" eaLnBrk="1" latinLnBrk="0" hangingPunct="1">
      <a:defRPr sz="3200" b="1" kern="1200">
        <a:solidFill>
          <a:schemeClr val="tx1"/>
        </a:solidFill>
        <a:latin typeface="Gill Sans MT" pitchFamily="34" charset="0"/>
        <a:ea typeface="+mn-ea"/>
        <a:cs typeface="+mn-cs"/>
      </a:defRPr>
    </a:lvl8pPr>
    <a:lvl9pPr marL="3657600" algn="l" defTabSz="914400" rtl="0" eaLnBrk="1" latinLnBrk="0" hangingPunct="1">
      <a:defRPr sz="3200" b="1" kern="1200">
        <a:solidFill>
          <a:schemeClr val="tx1"/>
        </a:solidFill>
        <a:latin typeface="Gill Sans MT"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p15:clr>
            <a:srgbClr val="A4A3A4"/>
          </p15:clr>
        </p15:guide>
        <p15:guide id="2" pos="2189">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rah Essak" initials="SE" lastIdx="1" clrIdx="0"/>
  <p:cmAuthor id="1" name="Strong Finish" initials="SF"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8989"/>
    <a:srgbClr val="774286"/>
    <a:srgbClr val="37B561"/>
    <a:srgbClr val="FF6600"/>
    <a:srgbClr val="4C7019"/>
    <a:srgbClr val="D89013"/>
    <a:srgbClr val="6A831B"/>
    <a:srgbClr val="3B6D81"/>
    <a:srgbClr val="F3C675"/>
    <a:srgbClr val="963C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10" autoAdjust="0"/>
    <p:restoredTop sz="89821" autoAdjust="0"/>
  </p:normalViewPr>
  <p:slideViewPr>
    <p:cSldViewPr>
      <p:cViewPr varScale="1">
        <p:scale>
          <a:sx n="81" d="100"/>
          <a:sy n="81" d="100"/>
        </p:scale>
        <p:origin x="1698" y="84"/>
      </p:cViewPr>
      <p:guideLst>
        <p:guide orient="horz" pos="2160"/>
        <p:guide pos="2880"/>
      </p:guideLst>
    </p:cSldViewPr>
  </p:slideViewPr>
  <p:outlineViewPr>
    <p:cViewPr>
      <p:scale>
        <a:sx n="33" d="100"/>
        <a:sy n="33" d="100"/>
      </p:scale>
      <p:origin x="0" y="11790"/>
    </p:cViewPr>
  </p:outlineViewPr>
  <p:notesTextViewPr>
    <p:cViewPr>
      <p:scale>
        <a:sx n="100" d="100"/>
        <a:sy n="100" d="100"/>
      </p:scale>
      <p:origin x="0" y="0"/>
    </p:cViewPr>
  </p:notesTextViewPr>
  <p:sorterViewPr>
    <p:cViewPr>
      <p:scale>
        <a:sx n="200" d="100"/>
        <a:sy n="200" d="100"/>
      </p:scale>
      <p:origin x="0" y="8960"/>
    </p:cViewPr>
  </p:sorterViewPr>
  <p:notesViewPr>
    <p:cSldViewPr>
      <p:cViewPr varScale="1">
        <p:scale>
          <a:sx n="86" d="100"/>
          <a:sy n="86" d="100"/>
        </p:scale>
        <p:origin x="3126" y="90"/>
      </p:cViewPr>
      <p:guideLst>
        <p:guide orient="horz" pos="2909"/>
        <p:guide pos="218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1963"/>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sz="quarter" idx="1"/>
          </p:nvPr>
        </p:nvSpPr>
        <p:spPr>
          <a:xfrm>
            <a:off x="3937000" y="0"/>
            <a:ext cx="3011488" cy="461963"/>
          </a:xfrm>
          <a:prstGeom prst="rect">
            <a:avLst/>
          </a:prstGeom>
        </p:spPr>
        <p:txBody>
          <a:bodyPr vert="horz" lIns="91440" tIns="45720" rIns="91440" bIns="45720" rtlCol="0"/>
          <a:lstStyle>
            <a:lvl1pPr algn="r">
              <a:defRPr sz="1200"/>
            </a:lvl1pPr>
          </a:lstStyle>
          <a:p>
            <a:fld id="{E57CE655-D01B-4C28-A0CD-6B3F0C192F73}" type="datetimeFigureOut">
              <a:rPr lang="en-CA" smtClean="0"/>
              <a:pPr/>
              <a:t>2019-11-07</a:t>
            </a:fld>
            <a:endParaRPr lang="en-CA" dirty="0"/>
          </a:p>
        </p:txBody>
      </p:sp>
      <p:sp>
        <p:nvSpPr>
          <p:cNvPr id="4" name="Footer Placeholder 3"/>
          <p:cNvSpPr>
            <a:spLocks noGrp="1"/>
          </p:cNvSpPr>
          <p:nvPr>
            <p:ph type="ftr" sz="quarter" idx="2"/>
          </p:nvPr>
        </p:nvSpPr>
        <p:spPr>
          <a:xfrm>
            <a:off x="0" y="8772525"/>
            <a:ext cx="3011488" cy="461963"/>
          </a:xfrm>
          <a:prstGeom prst="rect">
            <a:avLst/>
          </a:prstGeom>
        </p:spPr>
        <p:txBody>
          <a:bodyPr vert="horz" lIns="91440" tIns="45720" rIns="91440" bIns="45720" rtlCol="0" anchor="b"/>
          <a:lstStyle>
            <a:lvl1pPr algn="l">
              <a:defRPr sz="1200"/>
            </a:lvl1pPr>
          </a:lstStyle>
          <a:p>
            <a:endParaRPr lang="en-CA" dirty="0"/>
          </a:p>
        </p:txBody>
      </p:sp>
      <p:sp>
        <p:nvSpPr>
          <p:cNvPr id="5" name="Slide Number Placeholder 4"/>
          <p:cNvSpPr>
            <a:spLocks noGrp="1"/>
          </p:cNvSpPr>
          <p:nvPr>
            <p:ph type="sldNum" sz="quarter" idx="3"/>
          </p:nvPr>
        </p:nvSpPr>
        <p:spPr>
          <a:xfrm>
            <a:off x="3937000" y="8772525"/>
            <a:ext cx="3011488" cy="461963"/>
          </a:xfrm>
          <a:prstGeom prst="rect">
            <a:avLst/>
          </a:prstGeom>
        </p:spPr>
        <p:txBody>
          <a:bodyPr vert="horz" lIns="91440" tIns="45720" rIns="91440" bIns="45720" rtlCol="0" anchor="b"/>
          <a:lstStyle>
            <a:lvl1pPr algn="r">
              <a:defRPr sz="1200"/>
            </a:lvl1pPr>
          </a:lstStyle>
          <a:p>
            <a:fld id="{FECECE5B-CBCE-448C-802B-D9C82B3E0D88}" type="slidenum">
              <a:rPr lang="en-CA" smtClean="0"/>
              <a:pPr/>
              <a:t>‹#›</a:t>
            </a:fld>
            <a:endParaRPr lang="en-CA" dirty="0"/>
          </a:p>
        </p:txBody>
      </p:sp>
    </p:spTree>
    <p:extLst>
      <p:ext uri="{BB962C8B-B14F-4D97-AF65-F5344CB8AC3E}">
        <p14:creationId xmlns:p14="http://schemas.microsoft.com/office/powerpoint/2010/main" val="317342067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3011699" cy="461804"/>
          </a:xfrm>
          <a:prstGeom prst="rect">
            <a:avLst/>
          </a:prstGeom>
          <a:noFill/>
          <a:ln w="9525">
            <a:noFill/>
            <a:miter lim="800000"/>
            <a:headEnd/>
            <a:tailEnd/>
          </a:ln>
          <a:effectLst/>
        </p:spPr>
        <p:txBody>
          <a:bodyPr vert="horz" wrap="square" lIns="92492" tIns="46246" rIns="92492" bIns="46246" numCol="1" anchor="t" anchorCtr="0" compatLnSpc="1">
            <a:prstTxWarp prst="textNoShape">
              <a:avLst/>
            </a:prstTxWarp>
          </a:bodyPr>
          <a:lstStyle>
            <a:lvl1pPr algn="l">
              <a:lnSpc>
                <a:spcPct val="100000"/>
              </a:lnSpc>
              <a:spcBef>
                <a:spcPct val="0"/>
              </a:spcBef>
              <a:buSzTx/>
              <a:defRPr sz="1200" b="0">
                <a:latin typeface="Arial" charset="0"/>
              </a:defRPr>
            </a:lvl1pPr>
          </a:lstStyle>
          <a:p>
            <a:pPr>
              <a:defRPr/>
            </a:pPr>
            <a:endParaRPr lang="en-US" dirty="0"/>
          </a:p>
        </p:txBody>
      </p:sp>
      <p:sp>
        <p:nvSpPr>
          <p:cNvPr id="49155" name="Rectangle 3"/>
          <p:cNvSpPr>
            <a:spLocks noGrp="1" noChangeArrowheads="1"/>
          </p:cNvSpPr>
          <p:nvPr>
            <p:ph type="dt" idx="1"/>
          </p:nvPr>
        </p:nvSpPr>
        <p:spPr bwMode="auto">
          <a:xfrm>
            <a:off x="3936768" y="0"/>
            <a:ext cx="3011699" cy="461804"/>
          </a:xfrm>
          <a:prstGeom prst="rect">
            <a:avLst/>
          </a:prstGeom>
          <a:noFill/>
          <a:ln w="9525">
            <a:noFill/>
            <a:miter lim="800000"/>
            <a:headEnd/>
            <a:tailEnd/>
          </a:ln>
          <a:effectLst/>
        </p:spPr>
        <p:txBody>
          <a:bodyPr vert="horz" wrap="square" lIns="92492" tIns="46246" rIns="92492" bIns="46246" numCol="1" anchor="t" anchorCtr="0" compatLnSpc="1">
            <a:prstTxWarp prst="textNoShape">
              <a:avLst/>
            </a:prstTxWarp>
          </a:bodyPr>
          <a:lstStyle>
            <a:lvl1pPr algn="r">
              <a:lnSpc>
                <a:spcPct val="100000"/>
              </a:lnSpc>
              <a:spcBef>
                <a:spcPct val="0"/>
              </a:spcBef>
              <a:buSzTx/>
              <a:defRPr sz="1200" b="0">
                <a:latin typeface="Arial" charset="0"/>
              </a:defRPr>
            </a:lvl1pPr>
          </a:lstStyle>
          <a:p>
            <a:pPr>
              <a:defRPr/>
            </a:pPr>
            <a:endParaRPr lang="en-US" dirty="0"/>
          </a:p>
        </p:txBody>
      </p:sp>
      <p:sp>
        <p:nvSpPr>
          <p:cNvPr id="52228" name="Rectangle 4"/>
          <p:cNvSpPr>
            <a:spLocks noGrp="1" noRot="1" noChangeAspect="1" noChangeArrowheads="1" noTextEdit="1"/>
          </p:cNvSpPr>
          <p:nvPr>
            <p:ph type="sldImg" idx="2"/>
          </p:nvPr>
        </p:nvSpPr>
        <p:spPr bwMode="auto">
          <a:xfrm>
            <a:off x="1165225" y="692150"/>
            <a:ext cx="4619625" cy="3463925"/>
          </a:xfrm>
          <a:prstGeom prst="rect">
            <a:avLst/>
          </a:prstGeom>
          <a:noFill/>
          <a:ln w="9525">
            <a:solidFill>
              <a:srgbClr val="000000"/>
            </a:solidFill>
            <a:miter lim="800000"/>
            <a:headEnd/>
            <a:tailEnd/>
          </a:ln>
        </p:spPr>
      </p:sp>
      <p:sp>
        <p:nvSpPr>
          <p:cNvPr id="49157" name="Rectangle 5"/>
          <p:cNvSpPr>
            <a:spLocks noGrp="1" noChangeArrowheads="1"/>
          </p:cNvSpPr>
          <p:nvPr>
            <p:ph type="body" sz="quarter" idx="3"/>
          </p:nvPr>
        </p:nvSpPr>
        <p:spPr bwMode="auto">
          <a:xfrm>
            <a:off x="695008" y="4387136"/>
            <a:ext cx="5560060" cy="4156234"/>
          </a:xfrm>
          <a:prstGeom prst="rect">
            <a:avLst/>
          </a:prstGeom>
          <a:noFill/>
          <a:ln w="9525">
            <a:noFill/>
            <a:miter lim="800000"/>
            <a:headEnd/>
            <a:tailEnd/>
          </a:ln>
          <a:effectLst/>
        </p:spPr>
        <p:txBody>
          <a:bodyPr vert="horz" wrap="square" lIns="92492" tIns="46246" rIns="92492" bIns="46246"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49158" name="Rectangle 6"/>
          <p:cNvSpPr>
            <a:spLocks noGrp="1" noChangeArrowheads="1"/>
          </p:cNvSpPr>
          <p:nvPr>
            <p:ph type="ftr" sz="quarter" idx="4"/>
          </p:nvPr>
        </p:nvSpPr>
        <p:spPr bwMode="auto">
          <a:xfrm>
            <a:off x="0" y="8772668"/>
            <a:ext cx="3475038" cy="461804"/>
          </a:xfrm>
          <a:prstGeom prst="rect">
            <a:avLst/>
          </a:prstGeom>
          <a:noFill/>
          <a:ln w="9525">
            <a:noFill/>
            <a:miter lim="800000"/>
            <a:headEnd/>
            <a:tailEnd/>
          </a:ln>
          <a:effectLst/>
        </p:spPr>
        <p:txBody>
          <a:bodyPr vert="horz" wrap="square" lIns="92492" tIns="46246" rIns="92492" bIns="46246" numCol="1" anchor="b" anchorCtr="0" compatLnSpc="1">
            <a:prstTxWarp prst="textNoShape">
              <a:avLst/>
            </a:prstTxWarp>
          </a:bodyPr>
          <a:lstStyle>
            <a:lvl1pPr algn="l">
              <a:lnSpc>
                <a:spcPct val="100000"/>
              </a:lnSpc>
              <a:spcBef>
                <a:spcPct val="0"/>
              </a:spcBef>
              <a:buSzTx/>
              <a:defRPr sz="1200" b="0">
                <a:latin typeface="Arial" charset="0"/>
              </a:defRPr>
            </a:lvl1pPr>
          </a:lstStyle>
          <a:p>
            <a:pPr>
              <a:defRPr/>
            </a:pPr>
            <a:endParaRPr lang="en-US" dirty="0"/>
          </a:p>
        </p:txBody>
      </p:sp>
      <p:sp>
        <p:nvSpPr>
          <p:cNvPr id="49159" name="Rectangle 7"/>
          <p:cNvSpPr>
            <a:spLocks noGrp="1" noChangeArrowheads="1"/>
          </p:cNvSpPr>
          <p:nvPr>
            <p:ph type="sldNum" sz="quarter" idx="5"/>
          </p:nvPr>
        </p:nvSpPr>
        <p:spPr bwMode="auto">
          <a:xfrm>
            <a:off x="3936768" y="8772668"/>
            <a:ext cx="3011699" cy="461804"/>
          </a:xfrm>
          <a:prstGeom prst="rect">
            <a:avLst/>
          </a:prstGeom>
          <a:noFill/>
          <a:ln w="9525">
            <a:noFill/>
            <a:miter lim="800000"/>
            <a:headEnd/>
            <a:tailEnd/>
          </a:ln>
          <a:effectLst/>
        </p:spPr>
        <p:txBody>
          <a:bodyPr vert="horz" wrap="square" lIns="92492" tIns="46246" rIns="92492" bIns="46246" numCol="1" anchor="b" anchorCtr="0" compatLnSpc="1">
            <a:prstTxWarp prst="textNoShape">
              <a:avLst/>
            </a:prstTxWarp>
          </a:bodyPr>
          <a:lstStyle>
            <a:lvl1pPr algn="r">
              <a:lnSpc>
                <a:spcPct val="100000"/>
              </a:lnSpc>
              <a:spcBef>
                <a:spcPct val="0"/>
              </a:spcBef>
              <a:buSzTx/>
              <a:defRPr sz="1200" b="0">
                <a:latin typeface="Arial" charset="0"/>
              </a:defRPr>
            </a:lvl1pPr>
          </a:lstStyle>
          <a:p>
            <a:pPr>
              <a:defRPr/>
            </a:pPr>
            <a:fld id="{BFFF1470-60C9-4D83-8D19-FCE72567E55F}" type="slidenum">
              <a:rPr lang="en-US"/>
              <a:pPr>
                <a:defRPr/>
              </a:pPr>
              <a:t>‹#›</a:t>
            </a:fld>
            <a:endParaRPr lang="en-US" dirty="0"/>
          </a:p>
        </p:txBody>
      </p:sp>
    </p:spTree>
    <p:extLst>
      <p:ext uri="{BB962C8B-B14F-4D97-AF65-F5344CB8AC3E}">
        <p14:creationId xmlns:p14="http://schemas.microsoft.com/office/powerpoint/2010/main" val="1443569579"/>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Tree>
    <p:extLst>
      <p:ext uri="{BB962C8B-B14F-4D97-AF65-F5344CB8AC3E}">
        <p14:creationId xmlns:p14="http://schemas.microsoft.com/office/powerpoint/2010/main" val="12507174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Tree>
    <p:extLst>
      <p:ext uri="{BB962C8B-B14F-4D97-AF65-F5344CB8AC3E}">
        <p14:creationId xmlns:p14="http://schemas.microsoft.com/office/powerpoint/2010/main" val="2761075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Tree>
    <p:extLst>
      <p:ext uri="{BB962C8B-B14F-4D97-AF65-F5344CB8AC3E}">
        <p14:creationId xmlns:p14="http://schemas.microsoft.com/office/powerpoint/2010/main" val="38874913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Tree>
    <p:extLst>
      <p:ext uri="{BB962C8B-B14F-4D97-AF65-F5344CB8AC3E}">
        <p14:creationId xmlns:p14="http://schemas.microsoft.com/office/powerpoint/2010/main" val="42232155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Tree>
    <p:extLst>
      <p:ext uri="{BB962C8B-B14F-4D97-AF65-F5344CB8AC3E}">
        <p14:creationId xmlns:p14="http://schemas.microsoft.com/office/powerpoint/2010/main" val="30175838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Tree>
    <p:extLst>
      <p:ext uri="{BB962C8B-B14F-4D97-AF65-F5344CB8AC3E}">
        <p14:creationId xmlns:p14="http://schemas.microsoft.com/office/powerpoint/2010/main" val="32678715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Tree>
    <p:extLst>
      <p:ext uri="{BB962C8B-B14F-4D97-AF65-F5344CB8AC3E}">
        <p14:creationId xmlns:p14="http://schemas.microsoft.com/office/powerpoint/2010/main" val="750126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Tree>
    <p:extLst>
      <p:ext uri="{BB962C8B-B14F-4D97-AF65-F5344CB8AC3E}">
        <p14:creationId xmlns:p14="http://schemas.microsoft.com/office/powerpoint/2010/main" val="30658313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Tree>
    <p:extLst>
      <p:ext uri="{BB962C8B-B14F-4D97-AF65-F5344CB8AC3E}">
        <p14:creationId xmlns:p14="http://schemas.microsoft.com/office/powerpoint/2010/main" val="41800445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Tree>
    <p:extLst>
      <p:ext uri="{BB962C8B-B14F-4D97-AF65-F5344CB8AC3E}">
        <p14:creationId xmlns:p14="http://schemas.microsoft.com/office/powerpoint/2010/main" val="12279595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Tree>
    <p:extLst>
      <p:ext uri="{BB962C8B-B14F-4D97-AF65-F5344CB8AC3E}">
        <p14:creationId xmlns:p14="http://schemas.microsoft.com/office/powerpoint/2010/main" val="3967470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Tree>
    <p:extLst>
      <p:ext uri="{BB962C8B-B14F-4D97-AF65-F5344CB8AC3E}">
        <p14:creationId xmlns:p14="http://schemas.microsoft.com/office/powerpoint/2010/main" val="23949185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Tree>
    <p:extLst>
      <p:ext uri="{BB962C8B-B14F-4D97-AF65-F5344CB8AC3E}">
        <p14:creationId xmlns:p14="http://schemas.microsoft.com/office/powerpoint/2010/main" val="15509449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Tree>
    <p:extLst>
      <p:ext uri="{BB962C8B-B14F-4D97-AF65-F5344CB8AC3E}">
        <p14:creationId xmlns:p14="http://schemas.microsoft.com/office/powerpoint/2010/main" val="34594899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Tree>
    <p:extLst>
      <p:ext uri="{BB962C8B-B14F-4D97-AF65-F5344CB8AC3E}">
        <p14:creationId xmlns:p14="http://schemas.microsoft.com/office/powerpoint/2010/main" val="40141060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Tree>
    <p:extLst>
      <p:ext uri="{BB962C8B-B14F-4D97-AF65-F5344CB8AC3E}">
        <p14:creationId xmlns:p14="http://schemas.microsoft.com/office/powerpoint/2010/main" val="8022416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Tree>
    <p:extLst>
      <p:ext uri="{BB962C8B-B14F-4D97-AF65-F5344CB8AC3E}">
        <p14:creationId xmlns:p14="http://schemas.microsoft.com/office/powerpoint/2010/main" val="17816108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Tree>
    <p:extLst>
      <p:ext uri="{BB962C8B-B14F-4D97-AF65-F5344CB8AC3E}">
        <p14:creationId xmlns:p14="http://schemas.microsoft.com/office/powerpoint/2010/main" val="8750829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12" name="Footer Placeholder 6"/>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100">
                <a:solidFill>
                  <a:schemeClr val="tx1">
                    <a:tint val="75000"/>
                  </a:schemeClr>
                </a:solidFill>
              </a:defRPr>
            </a:lvl1pPr>
          </a:lstStyle>
          <a:p>
            <a:endParaRPr lang="en-CA" dirty="0"/>
          </a:p>
        </p:txBody>
      </p:sp>
      <p:sp>
        <p:nvSpPr>
          <p:cNvPr id="6" name="Slide Number Placeholder 7"/>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b="0">
                <a:solidFill>
                  <a:schemeClr val="tx1">
                    <a:tint val="75000"/>
                  </a:schemeClr>
                </a:solidFill>
              </a:defRPr>
            </a:lvl1pPr>
          </a:lstStyle>
          <a:p>
            <a:r>
              <a:rPr lang="en-CA" dirty="0"/>
              <a:t>1-</a:t>
            </a:r>
            <a:fld id="{90E60EF9-1974-4B4E-8EB0-BAAA0C254CFE}" type="slidenum">
              <a:rPr lang="en-CA" smtClean="0"/>
              <a:pPr/>
              <a:t>‹#›</a:t>
            </a:fld>
            <a:endParaRPr lang="en-CA" dirty="0"/>
          </a:p>
        </p:txBody>
      </p:sp>
    </p:spTree>
    <p:extLst>
      <p:ext uri="{BB962C8B-B14F-4D97-AF65-F5344CB8AC3E}">
        <p14:creationId xmlns:p14="http://schemas.microsoft.com/office/powerpoint/2010/main" val="35808741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6"/>
          <p:cNvSpPr>
            <a:spLocks noGrp="1"/>
          </p:cNvSpPr>
          <p:nvPr>
            <p:ph type="ftr" sz="quarter" idx="3"/>
          </p:nvPr>
        </p:nvSpPr>
        <p:spPr>
          <a:xfrm>
            <a:off x="3124200" y="6356350"/>
            <a:ext cx="3124200" cy="365125"/>
          </a:xfrm>
          <a:prstGeom prst="rect">
            <a:avLst/>
          </a:prstGeom>
        </p:spPr>
        <p:txBody>
          <a:bodyPr vert="horz" lIns="91440" tIns="45720" rIns="91440" bIns="45720" rtlCol="0" anchor="ctr"/>
          <a:lstStyle>
            <a:lvl1pPr algn="ctr">
              <a:defRPr sz="1100">
                <a:solidFill>
                  <a:schemeClr val="tx1">
                    <a:tint val="75000"/>
                  </a:schemeClr>
                </a:solidFill>
              </a:defRPr>
            </a:lvl1pPr>
          </a:lstStyle>
          <a:p>
            <a:endParaRPr lang="en-CA" dirty="0"/>
          </a:p>
        </p:txBody>
      </p:sp>
      <p:sp>
        <p:nvSpPr>
          <p:cNvPr id="6" name="Slide Number Placeholder 7"/>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b="0">
                <a:solidFill>
                  <a:schemeClr val="tx1">
                    <a:tint val="75000"/>
                  </a:schemeClr>
                </a:solidFill>
              </a:defRPr>
            </a:lvl1pPr>
          </a:lstStyle>
          <a:p>
            <a:r>
              <a:rPr lang="en-CA" dirty="0"/>
              <a:t>1-</a:t>
            </a:r>
            <a:fld id="{90E60EF9-1974-4B4E-8EB0-BAAA0C254CFE}" type="slidenum">
              <a:rPr lang="en-CA" smtClean="0"/>
              <a:pPr/>
              <a:t>‹#›</a:t>
            </a:fld>
            <a:endParaRPr lang="en-CA" dirty="0"/>
          </a:p>
        </p:txBody>
      </p:sp>
    </p:spTree>
    <p:extLst>
      <p:ext uri="{BB962C8B-B14F-4D97-AF65-F5344CB8AC3E}">
        <p14:creationId xmlns:p14="http://schemas.microsoft.com/office/powerpoint/2010/main" val="885486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Footer Placeholder 6"/>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100">
                <a:solidFill>
                  <a:schemeClr val="tx1">
                    <a:tint val="75000"/>
                  </a:schemeClr>
                </a:solidFill>
              </a:defRPr>
            </a:lvl1pPr>
          </a:lstStyle>
          <a:p>
            <a:endParaRPr lang="en-CA" dirty="0"/>
          </a:p>
        </p:txBody>
      </p:sp>
      <p:sp>
        <p:nvSpPr>
          <p:cNvPr id="7" name="Slide Number Placeholder 7"/>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b="0">
                <a:solidFill>
                  <a:schemeClr val="tx1">
                    <a:tint val="75000"/>
                  </a:schemeClr>
                </a:solidFill>
              </a:defRPr>
            </a:lvl1pPr>
          </a:lstStyle>
          <a:p>
            <a:r>
              <a:rPr lang="en-CA" dirty="0"/>
              <a:t>1-</a:t>
            </a:r>
            <a:fld id="{90E60EF9-1974-4B4E-8EB0-BAAA0C254CFE}" type="slidenum">
              <a:rPr lang="en-CA" smtClean="0"/>
              <a:pPr/>
              <a:t>‹#›</a:t>
            </a:fld>
            <a:endParaRPr lang="en-CA" dirty="0"/>
          </a:p>
        </p:txBody>
      </p:sp>
    </p:spTree>
    <p:extLst>
      <p:ext uri="{BB962C8B-B14F-4D97-AF65-F5344CB8AC3E}">
        <p14:creationId xmlns:p14="http://schemas.microsoft.com/office/powerpoint/2010/main" val="243613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Footer Placeholder 6"/>
          <p:cNvSpPr>
            <a:spLocks noGrp="1"/>
          </p:cNvSpPr>
          <p:nvPr>
            <p:ph type="ftr" sz="quarter" idx="10"/>
          </p:nvPr>
        </p:nvSpPr>
        <p:spPr>
          <a:xfrm>
            <a:off x="3124200" y="6356350"/>
            <a:ext cx="2895600" cy="365125"/>
          </a:xfrm>
          <a:prstGeom prst="rect">
            <a:avLst/>
          </a:prstGeom>
        </p:spPr>
        <p:txBody>
          <a:bodyPr vert="horz" lIns="91440" tIns="45720" rIns="91440" bIns="45720" rtlCol="0" anchor="ctr"/>
          <a:lstStyle>
            <a:lvl1pPr algn="ctr">
              <a:defRPr sz="1100">
                <a:solidFill>
                  <a:schemeClr val="tx1">
                    <a:tint val="75000"/>
                  </a:schemeClr>
                </a:solidFill>
              </a:defRPr>
            </a:lvl1pPr>
          </a:lstStyle>
          <a:p>
            <a:endParaRPr lang="en-CA" dirty="0"/>
          </a:p>
        </p:txBody>
      </p:sp>
      <p:sp>
        <p:nvSpPr>
          <p:cNvPr id="9" name="Slide Number Placeholder 7"/>
          <p:cNvSpPr>
            <a:spLocks noGrp="1"/>
          </p:cNvSpPr>
          <p:nvPr>
            <p:ph type="sldNum" sz="quarter" idx="11"/>
          </p:nvPr>
        </p:nvSpPr>
        <p:spPr>
          <a:xfrm>
            <a:off x="6553200" y="6356350"/>
            <a:ext cx="2133600" cy="365125"/>
          </a:xfrm>
          <a:prstGeom prst="rect">
            <a:avLst/>
          </a:prstGeom>
        </p:spPr>
        <p:txBody>
          <a:bodyPr vert="horz" lIns="91440" tIns="45720" rIns="91440" bIns="45720" rtlCol="0" anchor="ctr"/>
          <a:lstStyle>
            <a:lvl1pPr algn="r">
              <a:defRPr sz="1200" b="0">
                <a:solidFill>
                  <a:schemeClr val="tx1">
                    <a:tint val="75000"/>
                  </a:schemeClr>
                </a:solidFill>
              </a:defRPr>
            </a:lvl1pPr>
          </a:lstStyle>
          <a:p>
            <a:r>
              <a:rPr lang="en-CA" dirty="0"/>
              <a:t>1-</a:t>
            </a:r>
            <a:fld id="{90E60EF9-1974-4B4E-8EB0-BAAA0C254CFE}" type="slidenum">
              <a:rPr lang="en-CA" smtClean="0"/>
              <a:pPr/>
              <a:t>‹#›</a:t>
            </a:fld>
            <a:endParaRPr lang="en-CA" dirty="0"/>
          </a:p>
        </p:txBody>
      </p:sp>
    </p:spTree>
    <p:extLst>
      <p:ext uri="{BB962C8B-B14F-4D97-AF65-F5344CB8AC3E}">
        <p14:creationId xmlns:p14="http://schemas.microsoft.com/office/powerpoint/2010/main" val="40461823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Footer Placeholder 6"/>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100">
                <a:solidFill>
                  <a:schemeClr val="tx1">
                    <a:tint val="75000"/>
                  </a:schemeClr>
                </a:solidFill>
              </a:defRPr>
            </a:lvl1pPr>
          </a:lstStyle>
          <a:p>
            <a:endParaRPr lang="en-CA" dirty="0"/>
          </a:p>
        </p:txBody>
      </p:sp>
      <p:sp>
        <p:nvSpPr>
          <p:cNvPr id="5" name="Slide Number Placeholder 7"/>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buNone/>
              <a:defRPr sz="1200">
                <a:solidFill>
                  <a:schemeClr val="tx1">
                    <a:tint val="75000"/>
                  </a:schemeClr>
                </a:solidFill>
              </a:defRPr>
            </a:lvl1pPr>
          </a:lstStyle>
          <a:p>
            <a:r>
              <a:rPr lang="en-CA" dirty="0"/>
              <a:t>2-</a:t>
            </a:r>
            <a:fld id="{90E60EF9-1974-4B4E-8EB0-BAAA0C254CFE}" type="slidenum">
              <a:rPr lang="en-CA" smtClean="0"/>
              <a:pPr/>
              <a:t>‹#›</a:t>
            </a:fld>
            <a:endParaRPr lang="en-CA" dirty="0"/>
          </a:p>
        </p:txBody>
      </p:sp>
    </p:spTree>
    <p:extLst>
      <p:ext uri="{BB962C8B-B14F-4D97-AF65-F5344CB8AC3E}">
        <p14:creationId xmlns:p14="http://schemas.microsoft.com/office/powerpoint/2010/main" val="2866151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6"/>
          <p:cNvSpPr>
            <a:spLocks noGrp="1"/>
          </p:cNvSpPr>
          <p:nvPr>
            <p:ph type="ftr" sz="quarter" idx="3"/>
          </p:nvPr>
        </p:nvSpPr>
        <p:spPr>
          <a:xfrm>
            <a:off x="3124200" y="6356350"/>
            <a:ext cx="3200400" cy="365125"/>
          </a:xfrm>
          <a:prstGeom prst="rect">
            <a:avLst/>
          </a:prstGeom>
        </p:spPr>
        <p:txBody>
          <a:bodyPr vert="horz" lIns="91440" tIns="45720" rIns="91440" bIns="45720" rtlCol="0" anchor="ctr"/>
          <a:lstStyle>
            <a:lvl1pPr algn="ctr">
              <a:defRPr sz="1100" b="0">
                <a:solidFill>
                  <a:schemeClr val="tx1">
                    <a:tint val="75000"/>
                  </a:schemeClr>
                </a:solidFill>
              </a:defRPr>
            </a:lvl1pPr>
          </a:lstStyle>
          <a:p>
            <a:endParaRPr lang="en-CA" dirty="0"/>
          </a:p>
        </p:txBody>
      </p:sp>
      <p:sp>
        <p:nvSpPr>
          <p:cNvPr id="8" name="Slide Number Placeholder 7"/>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b="0">
                <a:solidFill>
                  <a:schemeClr val="tx1">
                    <a:tint val="75000"/>
                  </a:schemeClr>
                </a:solidFill>
              </a:defRPr>
            </a:lvl1pPr>
          </a:lstStyle>
          <a:p>
            <a:r>
              <a:rPr lang="en-CA" dirty="0"/>
              <a:t>1-</a:t>
            </a:r>
            <a:fld id="{90E60EF9-1974-4B4E-8EB0-BAAA0C254CFE}" type="slidenum">
              <a:rPr lang="en-CA" smtClean="0"/>
              <a:pPr/>
              <a:t>‹#›</a:t>
            </a:fld>
            <a:endParaRPr lang="en-CA" dirty="0"/>
          </a:p>
        </p:txBody>
      </p:sp>
    </p:spTree>
    <p:extLst>
      <p:ext uri="{BB962C8B-B14F-4D97-AF65-F5344CB8AC3E}">
        <p14:creationId xmlns:p14="http://schemas.microsoft.com/office/powerpoint/2010/main" val="2815268150"/>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9" r:id="rId3"/>
    <p:sldLayoutId id="2147483740" r:id="rId4"/>
    <p:sldLayoutId id="2147483764" r:id="rId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hyperlink" Target="https://www.youtube.com/watch?v=dknDYkk-ZDQ"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youtube.com/watch?v=H0RxOZwzdvk"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logo&#10;&#10;Description generated with very high confidence">
            <a:extLst>
              <a:ext uri="{FF2B5EF4-FFF2-40B4-BE49-F238E27FC236}">
                <a16:creationId xmlns:a16="http://schemas.microsoft.com/office/drawing/2014/main" id="{97DECAB7-7218-4CBE-BA19-C3A22E73EE8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92280" y="5735641"/>
            <a:ext cx="1257379" cy="1122359"/>
          </a:xfrm>
          <a:prstGeom prst="rect">
            <a:avLst/>
          </a:prstGeom>
        </p:spPr>
      </p:pic>
      <p:sp>
        <p:nvSpPr>
          <p:cNvPr id="15361" name="Rectangle 4"/>
          <p:cNvSpPr>
            <a:spLocks noGrp="1" noChangeArrowheads="1"/>
          </p:cNvSpPr>
          <p:nvPr>
            <p:ph type="ctrTitle"/>
          </p:nvPr>
        </p:nvSpPr>
        <p:spPr>
          <a:xfrm>
            <a:off x="539750" y="1628775"/>
            <a:ext cx="8062913" cy="1769296"/>
          </a:xfrm>
        </p:spPr>
        <p:txBody>
          <a:bodyPr>
            <a:normAutofit/>
          </a:bodyPr>
          <a:lstStyle/>
          <a:p>
            <a:pPr eaLnBrk="1" hangingPunct="1"/>
            <a:r>
              <a:rPr lang="en-CA" sz="3600" dirty="0">
                <a:latin typeface="Arial" charset="0"/>
              </a:rPr>
              <a:t>Ethics and responsibilities in the workplace and marketplace</a:t>
            </a:r>
            <a:endParaRPr lang="en-US" sz="3600" dirty="0">
              <a:latin typeface="Arial" charset="0"/>
            </a:endParaRPr>
          </a:p>
        </p:txBody>
      </p:sp>
      <p:sp>
        <p:nvSpPr>
          <p:cNvPr id="15362" name="Rectangle 5"/>
          <p:cNvSpPr>
            <a:spLocks noGrp="1" noChangeArrowheads="1"/>
          </p:cNvSpPr>
          <p:nvPr>
            <p:ph type="subTitle" idx="1"/>
          </p:nvPr>
        </p:nvSpPr>
        <p:spPr>
          <a:xfrm>
            <a:off x="1371600" y="4652962"/>
            <a:ext cx="7304088" cy="1697801"/>
          </a:xfrm>
        </p:spPr>
        <p:txBody>
          <a:bodyPr/>
          <a:lstStyle/>
          <a:p>
            <a:pPr algn="r" eaLnBrk="1" hangingPunct="1"/>
            <a:r>
              <a:rPr lang="en-US" sz="2400" dirty="0">
                <a:latin typeface="Verdana" charset="0"/>
              </a:rPr>
              <a:t>Chapter 12</a:t>
            </a:r>
          </a:p>
          <a:p>
            <a:pPr algn="r" eaLnBrk="1" hangingPunct="1"/>
            <a:r>
              <a:rPr lang="en-US" sz="2400" dirty="0">
                <a:latin typeface="Verdana" charset="0"/>
              </a:rPr>
              <a:t>MGMT 3480</a:t>
            </a:r>
          </a:p>
          <a:p>
            <a:pPr algn="r" eaLnBrk="1" hangingPunct="1"/>
            <a:r>
              <a:rPr lang="en-US" sz="2400" dirty="0" err="1">
                <a:latin typeface="Arial" charset="0"/>
              </a:rPr>
              <a:t>Nicholous</a:t>
            </a:r>
            <a:r>
              <a:rPr lang="en-US" sz="2400" dirty="0">
                <a:latin typeface="Arial" charset="0"/>
              </a:rPr>
              <a:t> Deal, MBA</a:t>
            </a:r>
          </a:p>
        </p:txBody>
      </p:sp>
    </p:spTree>
    <p:extLst>
      <p:ext uri="{BB962C8B-B14F-4D97-AF65-F5344CB8AC3E}">
        <p14:creationId xmlns:p14="http://schemas.microsoft.com/office/powerpoint/2010/main" val="1938037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500" dirty="0">
                <a:latin typeface="Arial" panose="020B0604020202020204" pitchFamily="34" charset="0"/>
                <a:cs typeface="Arial" panose="020B0604020202020204" pitchFamily="34" charset="0"/>
              </a:rPr>
              <a:t>Managing employment diversity</a:t>
            </a:r>
          </a:p>
        </p:txBody>
      </p:sp>
      <p:sp>
        <p:nvSpPr>
          <p:cNvPr id="3" name="Content Placeholder 2"/>
          <p:cNvSpPr>
            <a:spLocks noGrp="1"/>
          </p:cNvSpPr>
          <p:nvPr>
            <p:ph idx="1"/>
          </p:nvPr>
        </p:nvSpPr>
        <p:spPr>
          <a:xfrm>
            <a:off x="457200" y="1772816"/>
            <a:ext cx="8229600" cy="4824536"/>
          </a:xfrm>
        </p:spPr>
        <p:txBody>
          <a:bodyPr>
            <a:normAutofit/>
          </a:bodyPr>
          <a:lstStyle/>
          <a:p>
            <a:pPr>
              <a:spcBef>
                <a:spcPts val="1200"/>
              </a:spcBef>
              <a:defRPr/>
            </a:pPr>
            <a:r>
              <a:rPr lang="en-CA" altLang="en-US" sz="2000" dirty="0">
                <a:latin typeface="Arial" panose="020B0604020202020204" pitchFamily="34" charset="0"/>
                <a:cs typeface="Arial" panose="020B0604020202020204" pitchFamily="34" charset="0"/>
              </a:rPr>
              <a:t>Despite improvements in labour and human rights legislation, some individuals or groups in workforce still claim unfair treatment by employers.</a:t>
            </a:r>
          </a:p>
          <a:p>
            <a:pPr>
              <a:spcBef>
                <a:spcPts val="1200"/>
              </a:spcBef>
              <a:defRPr/>
            </a:pPr>
            <a:r>
              <a:rPr lang="en-CA" altLang="en-US" sz="2000" b="1" dirty="0">
                <a:latin typeface="Arial" panose="020B0604020202020204" pitchFamily="34" charset="0"/>
                <a:cs typeface="Arial" panose="020B0604020202020204" pitchFamily="34" charset="0"/>
              </a:rPr>
              <a:t>Discrimination </a:t>
            </a:r>
            <a:r>
              <a:rPr lang="en-CA" altLang="en-US" sz="2000" dirty="0">
                <a:latin typeface="Arial" panose="020B0604020202020204" pitchFamily="34" charset="0"/>
                <a:cs typeface="Arial" panose="020B0604020202020204" pitchFamily="34" charset="0"/>
              </a:rPr>
              <a:t>is the preferential (or less than preferential) treatment on bases not directly related to qualifications of the job or performance on the job. </a:t>
            </a:r>
            <a:endParaRPr lang="en-CA" altLang="en-US" sz="2000" b="1" dirty="0">
              <a:latin typeface="Arial" panose="020B0604020202020204" pitchFamily="34" charset="0"/>
              <a:cs typeface="Arial" panose="020B0604020202020204" pitchFamily="34" charset="0"/>
            </a:endParaRPr>
          </a:p>
          <a:p>
            <a:pPr lvl="1"/>
            <a:r>
              <a:rPr lang="en-CA" altLang="en-US" sz="2000" b="1" dirty="0">
                <a:latin typeface="Arial" panose="020B0604020202020204" pitchFamily="34" charset="0"/>
                <a:cs typeface="Arial" panose="020B0604020202020204" pitchFamily="34" charset="0"/>
              </a:rPr>
              <a:t>Categories include:</a:t>
            </a:r>
          </a:p>
          <a:p>
            <a:pPr lvl="2"/>
            <a:r>
              <a:rPr lang="en-CA" altLang="en-US" sz="2000" dirty="0" err="1">
                <a:latin typeface="Arial" panose="020B0604020202020204" pitchFamily="34" charset="0"/>
                <a:cs typeface="Arial" panose="020B0604020202020204" pitchFamily="34" charset="0"/>
              </a:rPr>
              <a:t>Racio</a:t>
            </a:r>
            <a:r>
              <a:rPr lang="en-CA" altLang="en-US" sz="2000" dirty="0">
                <a:latin typeface="Arial" panose="020B0604020202020204" pitchFamily="34" charset="0"/>
                <a:cs typeface="Arial" panose="020B0604020202020204" pitchFamily="34" charset="0"/>
              </a:rPr>
              <a:t>-ethnicity </a:t>
            </a:r>
          </a:p>
          <a:p>
            <a:pPr lvl="2"/>
            <a:r>
              <a:rPr lang="en-CA" altLang="en-US" sz="2000" dirty="0">
                <a:latin typeface="Arial" panose="020B0604020202020204" pitchFamily="34" charset="0"/>
                <a:cs typeface="Arial" panose="020B0604020202020204" pitchFamily="34" charset="0"/>
              </a:rPr>
              <a:t>Gender</a:t>
            </a:r>
          </a:p>
          <a:p>
            <a:pPr lvl="2"/>
            <a:r>
              <a:rPr lang="en-CA" altLang="en-US" sz="2000" dirty="0">
                <a:latin typeface="Arial" panose="020B0604020202020204" pitchFamily="34" charset="0"/>
                <a:cs typeface="Arial" panose="020B0604020202020204" pitchFamily="34" charset="0"/>
              </a:rPr>
              <a:t>Age</a:t>
            </a:r>
          </a:p>
          <a:p>
            <a:pPr lvl="2"/>
            <a:r>
              <a:rPr lang="en-CA" altLang="en-US" sz="2000" dirty="0">
                <a:latin typeface="Arial" panose="020B0604020202020204" pitchFamily="34" charset="0"/>
                <a:cs typeface="Arial" panose="020B0604020202020204" pitchFamily="34" charset="0"/>
              </a:rPr>
              <a:t>Disability</a:t>
            </a:r>
          </a:p>
          <a:p>
            <a:pPr lvl="2"/>
            <a:endParaRPr lang="en-CA" altLang="en-US" sz="1600" b="1" dirty="0">
              <a:latin typeface="Arial" panose="020B0604020202020204" pitchFamily="34" charset="0"/>
              <a:cs typeface="Arial" panose="020B0604020202020204" pitchFamily="34" charset="0"/>
            </a:endParaRPr>
          </a:p>
          <a:p>
            <a:pPr lvl="2"/>
            <a:endParaRPr lang="en-CA" altLang="en-US" sz="1600" dirty="0">
              <a:latin typeface="Arial" panose="020B0604020202020204" pitchFamily="34" charset="0"/>
              <a:cs typeface="Arial" panose="020B0604020202020204" pitchFamily="34" charset="0"/>
            </a:endParaRPr>
          </a:p>
          <a:p>
            <a:pPr lvl="1">
              <a:spcBef>
                <a:spcPts val="1200"/>
              </a:spcBef>
              <a:defRPr/>
            </a:pPr>
            <a:endParaRPr lang="en-CA" altLang="en-US" sz="2000"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3E3E80EF-B752-4201-9CC3-1C6D56FF2355}"/>
              </a:ext>
            </a:extLst>
          </p:cNvPr>
          <p:cNvSpPr txBox="1"/>
          <p:nvPr/>
        </p:nvSpPr>
        <p:spPr>
          <a:xfrm>
            <a:off x="4283968" y="4185084"/>
            <a:ext cx="3024336" cy="1631216"/>
          </a:xfrm>
          <a:prstGeom prst="rect">
            <a:avLst/>
          </a:prstGeom>
          <a:noFill/>
        </p:spPr>
        <p:txBody>
          <a:bodyPr wrap="square" rtlCol="0">
            <a:spAutoFit/>
          </a:bodyPr>
          <a:lstStyle/>
          <a:p>
            <a:pPr marL="457200" indent="-457200">
              <a:buFont typeface="Arial" panose="020B0604020202020204" pitchFamily="34" charset="0"/>
              <a:buChar char="•"/>
            </a:pPr>
            <a:r>
              <a:rPr lang="en-CA" sz="2000" b="0" dirty="0">
                <a:latin typeface="Arial" panose="020B0604020202020204" pitchFamily="34" charset="0"/>
                <a:cs typeface="Arial" panose="020B0604020202020204" pitchFamily="34" charset="0"/>
              </a:rPr>
              <a:t>Marital status</a:t>
            </a:r>
          </a:p>
          <a:p>
            <a:pPr marL="457200" indent="-457200">
              <a:buFont typeface="Arial" panose="020B0604020202020204" pitchFamily="34" charset="0"/>
              <a:buChar char="•"/>
            </a:pPr>
            <a:r>
              <a:rPr lang="en-CA" sz="2000" b="0" dirty="0">
                <a:latin typeface="Arial" panose="020B0604020202020204" pitchFamily="34" charset="0"/>
                <a:cs typeface="Arial" panose="020B0604020202020204" pitchFamily="34" charset="0"/>
              </a:rPr>
              <a:t>Physical appearance</a:t>
            </a:r>
          </a:p>
          <a:p>
            <a:pPr marL="457200" indent="-457200">
              <a:buFont typeface="Arial" panose="020B0604020202020204" pitchFamily="34" charset="0"/>
              <a:buChar char="•"/>
            </a:pPr>
            <a:r>
              <a:rPr lang="en-CA" sz="2000" b="0" dirty="0">
                <a:latin typeface="Arial" panose="020B0604020202020204" pitchFamily="34" charset="0"/>
                <a:cs typeface="Arial" panose="020B0604020202020204" pitchFamily="34" charset="0"/>
              </a:rPr>
              <a:t>Sexual orientation</a:t>
            </a:r>
            <a:endParaRPr lang="en-US" sz="2000" b="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CA" sz="2000" b="0" dirty="0">
                <a:latin typeface="Arial" panose="020B0604020202020204" pitchFamily="34" charset="0"/>
                <a:cs typeface="Arial" panose="020B0604020202020204" pitchFamily="34" charset="0"/>
              </a:rPr>
              <a:t>H</a:t>
            </a:r>
            <a:r>
              <a:rPr lang="en-US" sz="2000" b="0" dirty="0" err="1">
                <a:latin typeface="Arial" panose="020B0604020202020204" pitchFamily="34" charset="0"/>
                <a:cs typeface="Arial" panose="020B0604020202020204" pitchFamily="34" charset="0"/>
              </a:rPr>
              <a:t>ealth</a:t>
            </a:r>
            <a:endParaRPr lang="en-US" sz="2000" b="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CA" sz="2000" b="0" dirty="0">
                <a:latin typeface="Arial" panose="020B0604020202020204" pitchFamily="34" charset="0"/>
                <a:cs typeface="Arial" panose="020B0604020202020204" pitchFamily="34" charset="0"/>
              </a:rPr>
              <a:t>P</a:t>
            </a:r>
            <a:r>
              <a:rPr lang="en-US" sz="2000" b="0" dirty="0" err="1">
                <a:latin typeface="Arial" panose="020B0604020202020204" pitchFamily="34" charset="0"/>
                <a:cs typeface="Arial" panose="020B0604020202020204" pitchFamily="34" charset="0"/>
              </a:rPr>
              <a:t>olitical</a:t>
            </a:r>
            <a:r>
              <a:rPr lang="en-US" sz="2000" b="0" dirty="0">
                <a:latin typeface="Arial" panose="020B0604020202020204" pitchFamily="34" charset="0"/>
                <a:cs typeface="Arial" panose="020B0604020202020204" pitchFamily="34" charset="0"/>
              </a:rPr>
              <a:t> persuasion</a:t>
            </a:r>
            <a:endParaRPr lang="en-CA" sz="2000" b="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92052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500" dirty="0">
                <a:latin typeface="Arial" panose="020B0604020202020204" pitchFamily="34" charset="0"/>
                <a:cs typeface="Arial" panose="020B0604020202020204" pitchFamily="34" charset="0"/>
              </a:rPr>
              <a:t>Managing employment diversity</a:t>
            </a:r>
          </a:p>
        </p:txBody>
      </p:sp>
      <p:sp>
        <p:nvSpPr>
          <p:cNvPr id="3" name="Content Placeholder 2"/>
          <p:cNvSpPr>
            <a:spLocks noGrp="1"/>
          </p:cNvSpPr>
          <p:nvPr>
            <p:ph idx="1"/>
          </p:nvPr>
        </p:nvSpPr>
        <p:spPr>
          <a:xfrm>
            <a:off x="457200" y="1772816"/>
            <a:ext cx="8229600" cy="4824536"/>
          </a:xfrm>
        </p:spPr>
        <p:txBody>
          <a:bodyPr>
            <a:normAutofit/>
          </a:bodyPr>
          <a:lstStyle/>
          <a:p>
            <a:pPr>
              <a:spcBef>
                <a:spcPts val="1200"/>
              </a:spcBef>
              <a:defRPr/>
            </a:pPr>
            <a:r>
              <a:rPr lang="en-CA" sz="2000" b="1" dirty="0">
                <a:latin typeface="Arial" panose="020B0604020202020204" pitchFamily="34" charset="0"/>
                <a:cs typeface="Arial" panose="020B0604020202020204" pitchFamily="34" charset="0"/>
              </a:rPr>
              <a:t>Legislation to address discrimination:</a:t>
            </a:r>
            <a:endParaRPr lang="en-CA" sz="2000" dirty="0">
              <a:latin typeface="Arial" panose="020B0604020202020204" pitchFamily="34" charset="0"/>
              <a:cs typeface="Arial" panose="020B0604020202020204" pitchFamily="34" charset="0"/>
            </a:endParaRPr>
          </a:p>
          <a:p>
            <a:pPr lvl="1">
              <a:spcBef>
                <a:spcPts val="1200"/>
              </a:spcBef>
              <a:defRPr/>
            </a:pPr>
            <a:r>
              <a:rPr lang="en-CA" sz="2000" dirty="0">
                <a:latin typeface="Arial" panose="020B0604020202020204" pitchFamily="34" charset="0"/>
                <a:cs typeface="Arial" panose="020B0604020202020204" pitchFamily="34" charset="0"/>
              </a:rPr>
              <a:t>Employment Equity Act; Canadian Human Rights Act.</a:t>
            </a:r>
          </a:p>
          <a:p>
            <a:pPr>
              <a:spcBef>
                <a:spcPts val="1200"/>
              </a:spcBef>
              <a:defRPr/>
            </a:pPr>
            <a:r>
              <a:rPr lang="en-CA" sz="2000" b="1" dirty="0">
                <a:latin typeface="Arial" panose="020B0604020202020204" pitchFamily="34" charset="0"/>
                <a:cs typeface="Arial" panose="020B0604020202020204" pitchFamily="34" charset="0"/>
              </a:rPr>
              <a:t>Employment equity:</a:t>
            </a:r>
          </a:p>
          <a:p>
            <a:pPr lvl="1">
              <a:spcBef>
                <a:spcPts val="1200"/>
              </a:spcBef>
              <a:defRPr/>
            </a:pPr>
            <a:r>
              <a:rPr lang="en-CA" sz="2000" dirty="0">
                <a:latin typeface="Arial" panose="020B0604020202020204" pitchFamily="34" charset="0"/>
                <a:cs typeface="Arial" panose="020B0604020202020204" pitchFamily="34" charset="0"/>
              </a:rPr>
              <a:t>The fair and equal treatment of employees.</a:t>
            </a:r>
          </a:p>
          <a:p>
            <a:pPr>
              <a:spcBef>
                <a:spcPts val="1200"/>
              </a:spcBef>
              <a:defRPr/>
            </a:pPr>
            <a:r>
              <a:rPr lang="en-CA" sz="2000" b="1" dirty="0">
                <a:latin typeface="Arial" panose="020B0604020202020204" pitchFamily="34" charset="0"/>
                <a:cs typeface="Arial" panose="020B0604020202020204" pitchFamily="34" charset="0"/>
              </a:rPr>
              <a:t>Diversity Management:</a:t>
            </a:r>
          </a:p>
          <a:p>
            <a:pPr lvl="1">
              <a:spcBef>
                <a:spcPts val="1200"/>
              </a:spcBef>
              <a:defRPr/>
            </a:pPr>
            <a:r>
              <a:rPr lang="en-CA" sz="2000" dirty="0">
                <a:latin typeface="Arial" panose="020B0604020202020204" pitchFamily="34" charset="0"/>
                <a:cs typeface="Arial" panose="020B0604020202020204" pitchFamily="34" charset="0"/>
              </a:rPr>
              <a:t>Voluntary initiative beyond what is required by law to eliminate discrimination.</a:t>
            </a:r>
          </a:p>
          <a:p>
            <a:endParaRPr lang="en-CA" altLang="en-US" sz="2000" b="1" dirty="0">
              <a:latin typeface="Arial" panose="020B0604020202020204" pitchFamily="34" charset="0"/>
              <a:cs typeface="Arial" panose="020B0604020202020204" pitchFamily="34" charset="0"/>
            </a:endParaRPr>
          </a:p>
          <a:p>
            <a:pPr lvl="2"/>
            <a:endParaRPr lang="en-CA" altLang="en-US" sz="2000" dirty="0">
              <a:latin typeface="Arial" panose="020B0604020202020204" pitchFamily="34" charset="0"/>
              <a:cs typeface="Arial" panose="020B0604020202020204" pitchFamily="34" charset="0"/>
            </a:endParaRPr>
          </a:p>
          <a:p>
            <a:pPr lvl="1">
              <a:spcBef>
                <a:spcPts val="1200"/>
              </a:spcBef>
              <a:defRPr/>
            </a:pPr>
            <a:endParaRPr lang="en-CA" alt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081314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Rectangle 1">
            <a:extLst>
              <a:ext uri="{FF2B5EF4-FFF2-40B4-BE49-F238E27FC236}">
                <a16:creationId xmlns:a16="http://schemas.microsoft.com/office/drawing/2014/main" id="{A6E70868-155F-4A92-AD84-792C507F48E5}"/>
              </a:ext>
            </a:extLst>
          </p:cNvPr>
          <p:cNvSpPr>
            <a:spLocks noGrp="1" noChangeArrowheads="1"/>
          </p:cNvSpPr>
          <p:nvPr>
            <p:ph type="title"/>
          </p:nvPr>
        </p:nvSpPr>
        <p:spPr bwMode="auto">
          <a:xfrm>
            <a:off x="395536" y="1611960"/>
            <a:ext cx="8204618"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000" dirty="0">
                <a:solidFill>
                  <a:schemeClr val="bg1"/>
                </a:solidFill>
                <a:latin typeface="Arial" panose="020B0604020202020204" pitchFamily="34" charset="0"/>
                <a:cs typeface="Arial" panose="020B0604020202020204" pitchFamily="34" charset="0"/>
              </a:rPr>
              <a:t>T</a:t>
            </a:r>
            <a:r>
              <a:rPr kumimoji="0" lang="en-US" altLang="en-US" sz="20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he </a:t>
            </a:r>
            <a:r>
              <a:rPr kumimoji="0" lang="en-US" altLang="en-US" sz="2000" b="0" i="1" u="none" strike="noStrike" cap="none" normalizeH="0" baseline="0" dirty="0">
                <a:ln>
                  <a:noFill/>
                </a:ln>
                <a:solidFill>
                  <a:schemeClr val="bg1"/>
                </a:solidFill>
                <a:effectLst/>
                <a:latin typeface="Arial" panose="020B0604020202020204" pitchFamily="34" charset="0"/>
                <a:cs typeface="Arial" panose="020B0604020202020204" pitchFamily="34" charset="0"/>
              </a:rPr>
              <a:t>Canadian Human Rights Act </a:t>
            </a:r>
            <a:r>
              <a:rPr kumimoji="0" lang="en-US" altLang="en-US" sz="20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(R.S., 1985, c. H-6); its purpose is to:</a:t>
            </a:r>
            <a:br>
              <a:rPr kumimoji="0" lang="en-US" altLang="en-US" sz="2000" b="0" i="0" u="none" strike="noStrike" cap="none" normalizeH="0" baseline="0" dirty="0">
                <a:ln>
                  <a:noFill/>
                </a:ln>
                <a:solidFill>
                  <a:schemeClr val="bg1"/>
                </a:solidFill>
                <a:effectLst/>
                <a:latin typeface="Arial" panose="020B0604020202020204" pitchFamily="34" charset="0"/>
                <a:cs typeface="Arial" panose="020B0604020202020204" pitchFamily="34" charset="0"/>
              </a:rPr>
            </a:br>
            <a:endParaRPr kumimoji="0" lang="en-US" altLang="en-US" sz="2000" b="0" i="0" u="none" strike="noStrike" cap="none" normalizeH="0" baseline="0" dirty="0">
              <a:ln>
                <a:noFill/>
              </a:ln>
              <a:solidFill>
                <a:schemeClr val="bg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1" u="none" strike="noStrike" cap="none" normalizeH="0" baseline="0" dirty="0">
                <a:ln>
                  <a:noFill/>
                </a:ln>
                <a:solidFill>
                  <a:schemeClr val="bg1"/>
                </a:solidFill>
                <a:effectLst/>
                <a:latin typeface="Arial" panose="020B0604020202020204" pitchFamily="34" charset="0"/>
                <a:cs typeface="Arial" panose="020B0604020202020204" pitchFamily="34" charset="0"/>
              </a:rPr>
              <a:t>extend the laws in Canada to give effect . . . to the principle that all</a:t>
            </a:r>
            <a:br>
              <a:rPr kumimoji="0" lang="en-US" altLang="en-US" sz="2000" b="0" i="1" u="none" strike="noStrike" cap="none" normalizeH="0" baseline="0" dirty="0">
                <a:ln>
                  <a:noFill/>
                </a:ln>
                <a:solidFill>
                  <a:schemeClr val="bg1"/>
                </a:solidFill>
                <a:effectLst/>
                <a:latin typeface="Arial" panose="020B0604020202020204" pitchFamily="34" charset="0"/>
                <a:cs typeface="Arial" panose="020B0604020202020204" pitchFamily="34" charset="0"/>
              </a:rPr>
            </a:br>
            <a:r>
              <a:rPr kumimoji="0" lang="en-US" altLang="en-US" sz="2000" b="0" i="1" u="none" strike="noStrike" cap="none" normalizeH="0" baseline="0" dirty="0">
                <a:ln>
                  <a:noFill/>
                </a:ln>
                <a:solidFill>
                  <a:schemeClr val="bg1"/>
                </a:solidFill>
                <a:effectLst/>
                <a:latin typeface="Arial" panose="020B0604020202020204" pitchFamily="34" charset="0"/>
                <a:cs typeface="Arial" panose="020B0604020202020204" pitchFamily="34" charset="0"/>
              </a:rPr>
              <a:t>individuals should have an opportunity equal with other individuals </a:t>
            </a:r>
            <a:br>
              <a:rPr kumimoji="0" lang="en-US" altLang="en-US" sz="2000" b="0" i="1" u="none" strike="noStrike" cap="none" normalizeH="0" baseline="0" dirty="0">
                <a:ln>
                  <a:noFill/>
                </a:ln>
                <a:solidFill>
                  <a:schemeClr val="bg1"/>
                </a:solidFill>
                <a:effectLst/>
                <a:latin typeface="Arial" panose="020B0604020202020204" pitchFamily="34" charset="0"/>
                <a:cs typeface="Arial" panose="020B0604020202020204" pitchFamily="34" charset="0"/>
              </a:rPr>
            </a:br>
            <a:r>
              <a:rPr kumimoji="0" lang="en-US" altLang="en-US" sz="2000" b="0" i="1" u="none" strike="noStrike" cap="none" normalizeH="0" baseline="0" dirty="0">
                <a:ln>
                  <a:noFill/>
                </a:ln>
                <a:solidFill>
                  <a:schemeClr val="bg1"/>
                </a:solidFill>
                <a:effectLst/>
                <a:latin typeface="Arial" panose="020B0604020202020204" pitchFamily="34" charset="0"/>
                <a:cs typeface="Arial" panose="020B0604020202020204" pitchFamily="34" charset="0"/>
              </a:rPr>
              <a:t>to make for themselves the lives that they are able and wish to have </a:t>
            </a:r>
            <a:br>
              <a:rPr kumimoji="0" lang="en-US" altLang="en-US" sz="2000" b="0" i="1" u="none" strike="noStrike" cap="none" normalizeH="0" baseline="0" dirty="0">
                <a:ln>
                  <a:noFill/>
                </a:ln>
                <a:solidFill>
                  <a:schemeClr val="bg1"/>
                </a:solidFill>
                <a:effectLst/>
                <a:latin typeface="Arial" panose="020B0604020202020204" pitchFamily="34" charset="0"/>
                <a:cs typeface="Arial" panose="020B0604020202020204" pitchFamily="34" charset="0"/>
              </a:rPr>
            </a:br>
            <a:r>
              <a:rPr kumimoji="0" lang="en-US" altLang="en-US" sz="2000" b="0" i="1" u="none" strike="noStrike" cap="none" normalizeH="0" baseline="0" dirty="0">
                <a:ln>
                  <a:noFill/>
                </a:ln>
                <a:solidFill>
                  <a:schemeClr val="bg1"/>
                </a:solidFill>
                <a:effectLst/>
                <a:latin typeface="Arial" panose="020B0604020202020204" pitchFamily="34" charset="0"/>
                <a:cs typeface="Arial" panose="020B0604020202020204" pitchFamily="34" charset="0"/>
              </a:rPr>
              <a:t>and to have their needs accommodated, consistent with their duties </a:t>
            </a:r>
            <a:br>
              <a:rPr kumimoji="0" lang="en-US" altLang="en-US" sz="2000" b="0" i="1" u="none" strike="noStrike" cap="none" normalizeH="0" baseline="0" dirty="0">
                <a:ln>
                  <a:noFill/>
                </a:ln>
                <a:solidFill>
                  <a:schemeClr val="bg1"/>
                </a:solidFill>
                <a:effectLst/>
                <a:latin typeface="Arial" panose="020B0604020202020204" pitchFamily="34" charset="0"/>
                <a:cs typeface="Arial" panose="020B0604020202020204" pitchFamily="34" charset="0"/>
              </a:rPr>
            </a:br>
            <a:r>
              <a:rPr kumimoji="0" lang="en-US" altLang="en-US" sz="2000" b="0" i="1" u="none" strike="noStrike" cap="none" normalizeH="0" baseline="0" dirty="0">
                <a:ln>
                  <a:noFill/>
                </a:ln>
                <a:solidFill>
                  <a:schemeClr val="bg1"/>
                </a:solidFill>
                <a:effectLst/>
                <a:latin typeface="Arial" panose="020B0604020202020204" pitchFamily="34" charset="0"/>
                <a:cs typeface="Arial" panose="020B0604020202020204" pitchFamily="34" charset="0"/>
              </a:rPr>
              <a:t>and obligations as members of society, without being hindered in </a:t>
            </a:r>
            <a:br>
              <a:rPr kumimoji="0" lang="en-US" altLang="en-US" sz="2000" b="0" i="1" u="none" strike="noStrike" cap="none" normalizeH="0" baseline="0" dirty="0">
                <a:ln>
                  <a:noFill/>
                </a:ln>
                <a:solidFill>
                  <a:schemeClr val="bg1"/>
                </a:solidFill>
                <a:effectLst/>
                <a:latin typeface="Arial" panose="020B0604020202020204" pitchFamily="34" charset="0"/>
                <a:cs typeface="Arial" panose="020B0604020202020204" pitchFamily="34" charset="0"/>
              </a:rPr>
            </a:br>
            <a:r>
              <a:rPr kumimoji="0" lang="en-US" altLang="en-US" sz="2000" b="0" i="1" u="none" strike="noStrike" cap="none" normalizeH="0" baseline="0" dirty="0">
                <a:ln>
                  <a:noFill/>
                </a:ln>
                <a:solidFill>
                  <a:schemeClr val="bg1"/>
                </a:solidFill>
                <a:effectLst/>
                <a:latin typeface="Arial" panose="020B0604020202020204" pitchFamily="34" charset="0"/>
                <a:cs typeface="Arial" panose="020B0604020202020204" pitchFamily="34" charset="0"/>
              </a:rPr>
              <a:t>or prevented from doing so by discriminatory practices based on race, </a:t>
            </a:r>
            <a:br>
              <a:rPr kumimoji="0" lang="en-US" altLang="en-US" sz="2000" b="0" i="1" u="none" strike="noStrike" cap="none" normalizeH="0" baseline="0" dirty="0">
                <a:ln>
                  <a:noFill/>
                </a:ln>
                <a:solidFill>
                  <a:schemeClr val="bg1"/>
                </a:solidFill>
                <a:effectLst/>
                <a:latin typeface="Arial" panose="020B0604020202020204" pitchFamily="34" charset="0"/>
                <a:cs typeface="Arial" panose="020B0604020202020204" pitchFamily="34" charset="0"/>
              </a:rPr>
            </a:br>
            <a:r>
              <a:rPr kumimoji="0" lang="en-US" altLang="en-US" sz="2000" b="0" i="1" u="none" strike="noStrike" cap="none" normalizeH="0" baseline="0" dirty="0">
                <a:ln>
                  <a:noFill/>
                </a:ln>
                <a:solidFill>
                  <a:schemeClr val="bg1"/>
                </a:solidFill>
                <a:effectLst/>
                <a:latin typeface="Arial" panose="020B0604020202020204" pitchFamily="34" charset="0"/>
                <a:cs typeface="Arial" panose="020B0604020202020204" pitchFamily="34" charset="0"/>
              </a:rPr>
              <a:t>national or ethnic origin, </a:t>
            </a:r>
            <a:r>
              <a:rPr kumimoji="0" lang="en-US" altLang="en-US" sz="2000" b="0" i="1" u="none" strike="noStrike" cap="none" normalizeH="0" baseline="0" dirty="0" err="1">
                <a:ln>
                  <a:noFill/>
                </a:ln>
                <a:solidFill>
                  <a:schemeClr val="bg1"/>
                </a:solidFill>
                <a:effectLst/>
                <a:latin typeface="Arial" panose="020B0604020202020204" pitchFamily="34" charset="0"/>
                <a:cs typeface="Arial" panose="020B0604020202020204" pitchFamily="34" charset="0"/>
              </a:rPr>
              <a:t>colour</a:t>
            </a:r>
            <a:r>
              <a:rPr kumimoji="0" lang="en-US" altLang="en-US" sz="2000" b="0" i="1" u="none" strike="noStrike" cap="none" normalizeH="0" baseline="0" dirty="0">
                <a:ln>
                  <a:noFill/>
                </a:ln>
                <a:solidFill>
                  <a:schemeClr val="bg1"/>
                </a:solidFill>
                <a:effectLst/>
                <a:latin typeface="Arial" panose="020B0604020202020204" pitchFamily="34" charset="0"/>
                <a:cs typeface="Arial" panose="020B0604020202020204" pitchFamily="34" charset="0"/>
              </a:rPr>
              <a:t>, religion, age, sex, sexual orientation, </a:t>
            </a:r>
            <a:br>
              <a:rPr kumimoji="0" lang="en-US" altLang="en-US" sz="2000" b="0" i="1" u="none" strike="noStrike" cap="none" normalizeH="0" baseline="0" dirty="0">
                <a:ln>
                  <a:noFill/>
                </a:ln>
                <a:solidFill>
                  <a:schemeClr val="bg1"/>
                </a:solidFill>
                <a:effectLst/>
                <a:latin typeface="Arial" panose="020B0604020202020204" pitchFamily="34" charset="0"/>
                <a:cs typeface="Arial" panose="020B0604020202020204" pitchFamily="34" charset="0"/>
              </a:rPr>
            </a:br>
            <a:r>
              <a:rPr kumimoji="0" lang="en-US" altLang="en-US" sz="2000" b="0" i="1" u="none" strike="noStrike" cap="none" normalizeH="0" baseline="0" dirty="0">
                <a:ln>
                  <a:noFill/>
                </a:ln>
                <a:solidFill>
                  <a:schemeClr val="bg1"/>
                </a:solidFill>
                <a:effectLst/>
                <a:latin typeface="Arial" panose="020B0604020202020204" pitchFamily="34" charset="0"/>
                <a:cs typeface="Arial" panose="020B0604020202020204" pitchFamily="34" charset="0"/>
              </a:rPr>
              <a:t>marital status, family status, disability or conviction for an offence for</a:t>
            </a:r>
            <a:br>
              <a:rPr kumimoji="0" lang="en-US" altLang="en-US" sz="2000" b="0" i="1" u="none" strike="noStrike" cap="none" normalizeH="0" baseline="0" dirty="0">
                <a:ln>
                  <a:noFill/>
                </a:ln>
                <a:solidFill>
                  <a:schemeClr val="bg1"/>
                </a:solidFill>
                <a:effectLst/>
                <a:latin typeface="Arial" panose="020B0604020202020204" pitchFamily="34" charset="0"/>
                <a:cs typeface="Arial" panose="020B0604020202020204" pitchFamily="34" charset="0"/>
              </a:rPr>
            </a:br>
            <a:r>
              <a:rPr kumimoji="0" lang="en-US" altLang="en-US" sz="2000" b="0" i="1" u="none" strike="noStrike" cap="none" normalizeH="0" baseline="0" dirty="0">
                <a:ln>
                  <a:noFill/>
                </a:ln>
                <a:solidFill>
                  <a:schemeClr val="bg1"/>
                </a:solidFill>
                <a:effectLst/>
                <a:latin typeface="Arial" panose="020B0604020202020204" pitchFamily="34" charset="0"/>
                <a:cs typeface="Arial" panose="020B0604020202020204" pitchFamily="34" charset="0"/>
              </a:rPr>
              <a:t>which a pardon has been granted.</a:t>
            </a:r>
            <a:endParaRPr kumimoji="0" lang="en-US" altLang="en-US" sz="2000" b="0" i="0" u="none" strike="noStrike" cap="none" normalizeH="0" baseline="0" dirty="0">
              <a:ln>
                <a:noFill/>
              </a:ln>
              <a:solidFill>
                <a:schemeClr val="bg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075012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500" dirty="0">
                <a:latin typeface="Arial" panose="020B0604020202020204" pitchFamily="34" charset="0"/>
                <a:cs typeface="Arial" panose="020B0604020202020204" pitchFamily="34" charset="0"/>
              </a:rPr>
              <a:t>Influence of feminist ethics</a:t>
            </a:r>
          </a:p>
        </p:txBody>
      </p:sp>
      <p:sp>
        <p:nvSpPr>
          <p:cNvPr id="3" name="Content Placeholder 2"/>
          <p:cNvSpPr>
            <a:spLocks noGrp="1"/>
          </p:cNvSpPr>
          <p:nvPr>
            <p:ph idx="1"/>
          </p:nvPr>
        </p:nvSpPr>
        <p:spPr>
          <a:xfrm>
            <a:off x="457200" y="1772816"/>
            <a:ext cx="8229600" cy="4824536"/>
          </a:xfrm>
        </p:spPr>
        <p:txBody>
          <a:bodyPr>
            <a:normAutofit lnSpcReduction="10000"/>
          </a:bodyPr>
          <a:lstStyle/>
          <a:p>
            <a:pPr>
              <a:spcBef>
                <a:spcPts val="1200"/>
              </a:spcBef>
              <a:defRPr/>
            </a:pPr>
            <a:r>
              <a:rPr lang="en-CA" sz="2000" b="1" dirty="0">
                <a:latin typeface="Arial" panose="020B0604020202020204" pitchFamily="34" charset="0"/>
                <a:cs typeface="Arial" panose="020B0604020202020204" pitchFamily="34" charset="0"/>
              </a:rPr>
              <a:t>Feminist ethics</a:t>
            </a:r>
          </a:p>
          <a:p>
            <a:pPr lvl="1">
              <a:spcBef>
                <a:spcPts val="1200"/>
              </a:spcBef>
              <a:defRPr/>
            </a:pPr>
            <a:r>
              <a:rPr lang="en-CA" altLang="en-US" sz="2000" dirty="0">
                <a:latin typeface="Arial" panose="020B0604020202020204" pitchFamily="34" charset="0"/>
                <a:cs typeface="Arial" panose="020B0604020202020204" pitchFamily="34" charset="0"/>
              </a:rPr>
              <a:t>Defined as “a diverse set of gender-focused approaches to ethical theory and practice.”</a:t>
            </a:r>
          </a:p>
          <a:p>
            <a:pPr lvl="1">
              <a:spcBef>
                <a:spcPts val="1200"/>
              </a:spcBef>
              <a:defRPr/>
            </a:pPr>
            <a:r>
              <a:rPr lang="en-CA" altLang="en-US" sz="2000" dirty="0">
                <a:latin typeface="Arial" panose="020B0604020202020204" pitchFamily="34" charset="0"/>
                <a:cs typeface="Arial" panose="020B0604020202020204" pitchFamily="34" charset="0"/>
              </a:rPr>
              <a:t>Objective is to develop non-sexist ethical principles, policies, and practices in society. </a:t>
            </a:r>
          </a:p>
          <a:p>
            <a:pPr lvl="1">
              <a:spcBef>
                <a:spcPts val="1200"/>
              </a:spcBef>
              <a:defRPr/>
            </a:pPr>
            <a:r>
              <a:rPr lang="en-CA" altLang="en-US" sz="2000" dirty="0">
                <a:latin typeface="Arial" panose="020B0604020202020204" pitchFamily="34" charset="0"/>
                <a:cs typeface="Arial" panose="020B0604020202020204" pitchFamily="34" charset="0"/>
              </a:rPr>
              <a:t>With regard to business organizations, </a:t>
            </a:r>
            <a:r>
              <a:rPr lang="en-US" altLang="en-US" sz="2000" dirty="0">
                <a:latin typeface="Arial" panose="020B0604020202020204" pitchFamily="34" charset="0"/>
                <a:cs typeface="Arial" panose="020B0604020202020204" pitchFamily="34" charset="0"/>
              </a:rPr>
              <a:t>w</a:t>
            </a:r>
            <a:r>
              <a:rPr lang="en-US" sz="2000" dirty="0">
                <a:latin typeface="Arial" panose="020B0604020202020204" pitchFamily="34" charset="0"/>
                <a:cs typeface="Arial" panose="020B0604020202020204" pitchFamily="34" charset="0"/>
              </a:rPr>
              <a:t>omen have not advanced as owners, managers, professionals, and members of boards of directors relative to men, creating a demand for gender equality and dignity for women. </a:t>
            </a:r>
          </a:p>
          <a:p>
            <a:pPr lvl="1">
              <a:spcBef>
                <a:spcPts val="1200"/>
              </a:spcBef>
              <a:defRPr/>
            </a:pPr>
            <a:r>
              <a:rPr lang="en-CA" altLang="en-US" sz="2000" dirty="0">
                <a:latin typeface="Arial" panose="020B0604020202020204" pitchFamily="34" charset="0"/>
                <a:cs typeface="Arial" panose="020B0604020202020204" pitchFamily="34" charset="0"/>
              </a:rPr>
              <a:t>Many gender-centered approaches to ethics.</a:t>
            </a:r>
          </a:p>
          <a:p>
            <a:pPr lvl="2">
              <a:spcBef>
                <a:spcPts val="1200"/>
              </a:spcBef>
              <a:defRPr/>
            </a:pPr>
            <a:r>
              <a:rPr lang="en-CA" altLang="en-US" sz="1800" b="1" dirty="0">
                <a:latin typeface="Arial" panose="020B0604020202020204" pitchFamily="34" charset="0"/>
                <a:cs typeface="Arial" panose="020B0604020202020204" pitchFamily="34" charset="0"/>
              </a:rPr>
              <a:t>Care-focused ethics </a:t>
            </a:r>
            <a:r>
              <a:rPr lang="en-CA" altLang="en-US" sz="1800" dirty="0">
                <a:latin typeface="Arial" panose="020B0604020202020204" pitchFamily="34" charset="0"/>
                <a:cs typeface="Arial" panose="020B0604020202020204" pitchFamily="34" charset="0"/>
              </a:rPr>
              <a:t>highlight differences between men and women and their inferior status of women. </a:t>
            </a:r>
          </a:p>
          <a:p>
            <a:pPr lvl="2">
              <a:spcBef>
                <a:spcPts val="1200"/>
              </a:spcBef>
              <a:defRPr/>
            </a:pPr>
            <a:r>
              <a:rPr lang="en-CA" altLang="en-US" sz="1800" b="1" dirty="0">
                <a:latin typeface="Arial" panose="020B0604020202020204" pitchFamily="34" charset="0"/>
                <a:cs typeface="Arial" panose="020B0604020202020204" pitchFamily="34" charset="0"/>
              </a:rPr>
              <a:t>Power-focused approach </a:t>
            </a:r>
            <a:r>
              <a:rPr lang="en-CA" altLang="en-US" sz="1800" dirty="0">
                <a:latin typeface="Arial" panose="020B0604020202020204" pitchFamily="34" charset="0"/>
                <a:cs typeface="Arial" panose="020B0604020202020204" pitchFamily="34" charset="0"/>
              </a:rPr>
              <a:t>emphasizes issues related to domination and subordination of women.</a:t>
            </a:r>
          </a:p>
        </p:txBody>
      </p:sp>
    </p:spTree>
    <p:extLst>
      <p:ext uri="{BB962C8B-B14F-4D97-AF65-F5344CB8AC3E}">
        <p14:creationId xmlns:p14="http://schemas.microsoft.com/office/powerpoint/2010/main" val="280162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500" dirty="0">
                <a:latin typeface="Arial" panose="020B0604020202020204" pitchFamily="34" charset="0"/>
                <a:cs typeface="Arial" panose="020B0604020202020204" pitchFamily="34" charset="0"/>
              </a:rPr>
              <a:t>Privacy and engagement</a:t>
            </a:r>
          </a:p>
        </p:txBody>
      </p:sp>
      <p:sp>
        <p:nvSpPr>
          <p:cNvPr id="3" name="Content Placeholder 2"/>
          <p:cNvSpPr>
            <a:spLocks noGrp="1"/>
          </p:cNvSpPr>
          <p:nvPr>
            <p:ph idx="1"/>
          </p:nvPr>
        </p:nvSpPr>
        <p:spPr>
          <a:xfrm>
            <a:off x="457200" y="1772816"/>
            <a:ext cx="8229600" cy="4824536"/>
          </a:xfrm>
        </p:spPr>
        <p:txBody>
          <a:bodyPr>
            <a:normAutofit/>
          </a:bodyPr>
          <a:lstStyle/>
          <a:p>
            <a:pPr>
              <a:defRPr/>
            </a:pPr>
            <a:r>
              <a:rPr lang="en-CA" sz="2000" b="1" dirty="0">
                <a:latin typeface="Arial" panose="020B0604020202020204" pitchFamily="34" charset="0"/>
                <a:cs typeface="Arial" panose="020B0604020202020204" pitchFamily="34" charset="0"/>
              </a:rPr>
              <a:t>Workplace Privacy </a:t>
            </a:r>
          </a:p>
          <a:p>
            <a:pPr lvl="1">
              <a:defRPr/>
            </a:pPr>
            <a:r>
              <a:rPr lang="en-CA" sz="2000" dirty="0">
                <a:latin typeface="Arial" panose="020B0604020202020204" pitchFamily="34" charset="0"/>
                <a:cs typeface="Arial" panose="020B0604020202020204" pitchFamily="34" charset="0"/>
              </a:rPr>
              <a:t>Personal Information Protection and Electronic Documents Act (PIPEDA).</a:t>
            </a:r>
          </a:p>
          <a:p>
            <a:pPr>
              <a:defRPr/>
            </a:pPr>
            <a:r>
              <a:rPr lang="en-CA" sz="2000" b="1" dirty="0">
                <a:latin typeface="Arial" panose="020B0604020202020204" pitchFamily="34" charset="0"/>
                <a:cs typeface="Arial" panose="020B0604020202020204" pitchFamily="34" charset="0"/>
              </a:rPr>
              <a:t>Employees and CSR</a:t>
            </a:r>
          </a:p>
          <a:p>
            <a:pPr lvl="1">
              <a:defRPr/>
            </a:pPr>
            <a:r>
              <a:rPr lang="en-CA" sz="2000" b="1" dirty="0">
                <a:latin typeface="Arial" panose="020B0604020202020204" pitchFamily="34" charset="0"/>
                <a:cs typeface="Arial" panose="020B0604020202020204" pitchFamily="34" charset="0"/>
              </a:rPr>
              <a:t>Employee engagement</a:t>
            </a:r>
            <a:r>
              <a:rPr lang="en-CA" sz="2000" dirty="0">
                <a:latin typeface="Arial" panose="020B0604020202020204" pitchFamily="34" charset="0"/>
                <a:cs typeface="Arial" panose="020B0604020202020204" pitchFamily="34" charset="0"/>
              </a:rPr>
              <a:t>: The emotional and intellectual commitment of an individual or group to an organization that supports building and sustaining business performance.</a:t>
            </a:r>
          </a:p>
        </p:txBody>
      </p:sp>
      <p:pic>
        <p:nvPicPr>
          <p:cNvPr id="3074" name="Picture 2" descr="Related image">
            <a:extLst>
              <a:ext uri="{FF2B5EF4-FFF2-40B4-BE49-F238E27FC236}">
                <a16:creationId xmlns:a16="http://schemas.microsoft.com/office/drawing/2014/main" id="{2D6CCDFD-E4E3-4895-8635-8B83B82A8F9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9085" y="4488512"/>
            <a:ext cx="2085830" cy="20742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8634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500" dirty="0">
                <a:latin typeface="Arial" panose="020B0604020202020204" pitchFamily="34" charset="0"/>
                <a:cs typeface="Arial" panose="020B0604020202020204" pitchFamily="34" charset="0"/>
              </a:rPr>
              <a:t>Consumers and consumption</a:t>
            </a:r>
          </a:p>
        </p:txBody>
      </p:sp>
      <p:sp>
        <p:nvSpPr>
          <p:cNvPr id="3" name="Content Placeholder 2"/>
          <p:cNvSpPr>
            <a:spLocks noGrp="1"/>
          </p:cNvSpPr>
          <p:nvPr>
            <p:ph idx="1"/>
          </p:nvPr>
        </p:nvSpPr>
        <p:spPr>
          <a:xfrm>
            <a:off x="457200" y="1772816"/>
            <a:ext cx="8229600" cy="4824536"/>
          </a:xfrm>
        </p:spPr>
        <p:txBody>
          <a:bodyPr>
            <a:normAutofit/>
          </a:bodyPr>
          <a:lstStyle/>
          <a:p>
            <a:pPr>
              <a:lnSpc>
                <a:spcPct val="90000"/>
              </a:lnSpc>
            </a:pPr>
            <a:r>
              <a:rPr lang="en-CA" altLang="en-US" sz="2000" b="1" dirty="0">
                <a:latin typeface="Arial" panose="020B0604020202020204" pitchFamily="34" charset="0"/>
                <a:cs typeface="Arial" panose="020B0604020202020204" pitchFamily="34" charset="0"/>
              </a:rPr>
              <a:t>Consumer sovereignty is a loosely defined term</a:t>
            </a:r>
            <a:r>
              <a:rPr lang="en-CA" altLang="en-US" sz="2000" dirty="0">
                <a:latin typeface="Arial" panose="020B0604020202020204" pitchFamily="34" charset="0"/>
                <a:cs typeface="Arial" panose="020B0604020202020204" pitchFamily="34" charset="0"/>
              </a:rPr>
              <a:t> yet several essential elements are included in the following:</a:t>
            </a:r>
          </a:p>
          <a:p>
            <a:pPr lvl="1">
              <a:lnSpc>
                <a:spcPct val="90000"/>
              </a:lnSpc>
            </a:pPr>
            <a:r>
              <a:rPr lang="en-CA" altLang="en-US" sz="2000" b="1" dirty="0">
                <a:latin typeface="Arial" panose="020B0604020202020204" pitchFamily="34" charset="0"/>
                <a:cs typeface="Arial" panose="020B0604020202020204" pitchFamily="34" charset="0"/>
              </a:rPr>
              <a:t>consumers dictate goods and services to be provided;</a:t>
            </a:r>
          </a:p>
          <a:p>
            <a:pPr lvl="1">
              <a:lnSpc>
                <a:spcPct val="90000"/>
              </a:lnSpc>
            </a:pPr>
            <a:r>
              <a:rPr lang="en-CA" altLang="en-US" sz="2000" b="1" dirty="0">
                <a:latin typeface="Arial" panose="020B0604020202020204" pitchFamily="34" charset="0"/>
                <a:cs typeface="Arial" panose="020B0604020202020204" pitchFamily="34" charset="0"/>
              </a:rPr>
              <a:t>elements of democracy are present;</a:t>
            </a:r>
          </a:p>
          <a:p>
            <a:pPr lvl="1">
              <a:lnSpc>
                <a:spcPct val="90000"/>
              </a:lnSpc>
            </a:pPr>
            <a:r>
              <a:rPr lang="en-CA" altLang="en-US" sz="2000" b="1" dirty="0">
                <a:latin typeface="Arial" panose="020B0604020202020204" pitchFamily="34" charset="0"/>
                <a:cs typeface="Arial" panose="020B0604020202020204" pitchFamily="34" charset="0"/>
              </a:rPr>
              <a:t>consumers make their own choices;</a:t>
            </a:r>
          </a:p>
          <a:p>
            <a:pPr lvl="1">
              <a:lnSpc>
                <a:spcPct val="90000"/>
              </a:lnSpc>
            </a:pPr>
            <a:r>
              <a:rPr lang="en-CA" altLang="en-US" sz="2000" b="1" dirty="0">
                <a:latin typeface="Arial" panose="020B0604020202020204" pitchFamily="34" charset="0"/>
                <a:cs typeface="Arial" panose="020B0604020202020204" pitchFamily="34" charset="0"/>
              </a:rPr>
              <a:t>economic system operates more efficiently when consumers determine production.</a:t>
            </a:r>
          </a:p>
        </p:txBody>
      </p:sp>
      <p:pic>
        <p:nvPicPr>
          <p:cNvPr id="4" name="Picture 5" descr="https://66.media.tumblr.com/5554c3bac90f1cd74ef573928c138fff/tumblr_n8erwovwMC1slixf5o1_500.png">
            <a:extLst>
              <a:ext uri="{FF2B5EF4-FFF2-40B4-BE49-F238E27FC236}">
                <a16:creationId xmlns:a16="http://schemas.microsoft.com/office/drawing/2014/main" id="{9EE8F81D-3035-4AB2-9768-A7A3FF0A5E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0750" y="4293096"/>
            <a:ext cx="4762500" cy="191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30771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500" dirty="0">
                <a:latin typeface="Arial" panose="020B0604020202020204" pitchFamily="34" charset="0"/>
                <a:cs typeface="Arial" panose="020B0604020202020204" pitchFamily="34" charset="0"/>
              </a:rPr>
              <a:t>Consumers and the marketplace </a:t>
            </a:r>
          </a:p>
        </p:txBody>
      </p:sp>
      <p:sp>
        <p:nvSpPr>
          <p:cNvPr id="3" name="Content Placeholder 2"/>
          <p:cNvSpPr>
            <a:spLocks noGrp="1"/>
          </p:cNvSpPr>
          <p:nvPr>
            <p:ph idx="1"/>
          </p:nvPr>
        </p:nvSpPr>
        <p:spPr>
          <a:xfrm>
            <a:off x="457200" y="1772816"/>
            <a:ext cx="8229600" cy="4824536"/>
          </a:xfrm>
        </p:spPr>
        <p:txBody>
          <a:bodyPr>
            <a:normAutofit/>
          </a:bodyPr>
          <a:lstStyle/>
          <a:p>
            <a:pPr>
              <a:lnSpc>
                <a:spcPct val="90000"/>
              </a:lnSpc>
            </a:pPr>
            <a:r>
              <a:rPr lang="en-CA" altLang="en-US" sz="2000" dirty="0">
                <a:latin typeface="Arial" panose="020B0604020202020204" pitchFamily="34" charset="0"/>
                <a:cs typeface="Arial" panose="020B0604020202020204" pitchFamily="34" charset="0"/>
              </a:rPr>
              <a:t>Consumers may be manipulated by persuasive, at times misleading, advertising. BUT… we (consumers) do have some influence on the corporation and the marketplace.</a:t>
            </a:r>
          </a:p>
          <a:p>
            <a:pPr>
              <a:lnSpc>
                <a:spcPct val="90000"/>
              </a:lnSpc>
            </a:pPr>
            <a:r>
              <a:rPr lang="en-CA" altLang="en-US" sz="2000" dirty="0">
                <a:latin typeface="Arial" panose="020B0604020202020204" pitchFamily="34" charset="0"/>
                <a:cs typeface="Arial" panose="020B0604020202020204" pitchFamily="34" charset="0"/>
              </a:rPr>
              <a:t>The most obvious influence is the decision whether or not to purchase (</a:t>
            </a:r>
            <a:r>
              <a:rPr lang="en-CA" altLang="en-US" sz="2000" i="1" dirty="0">
                <a:latin typeface="Arial" panose="020B0604020202020204" pitchFamily="34" charset="0"/>
                <a:cs typeface="Arial" panose="020B0604020202020204" pitchFamily="34" charset="0"/>
              </a:rPr>
              <a:t>‘vote-with-your-dollars’</a:t>
            </a:r>
            <a:r>
              <a:rPr lang="en-CA" altLang="en-US" sz="2000" dirty="0">
                <a:latin typeface="Arial" panose="020B0604020202020204" pitchFamily="34" charset="0"/>
                <a:cs typeface="Arial" panose="020B0604020202020204" pitchFamily="34" charset="0"/>
              </a:rPr>
              <a:t>) a corporation’s products or services.</a:t>
            </a:r>
          </a:p>
          <a:p>
            <a:pPr>
              <a:lnSpc>
                <a:spcPct val="90000"/>
              </a:lnSpc>
            </a:pPr>
            <a:r>
              <a:rPr lang="en-CA" altLang="en-US" sz="2000" b="1" dirty="0">
                <a:latin typeface="Arial" panose="020B0604020202020204" pitchFamily="34" charset="0"/>
                <a:cs typeface="Arial" panose="020B0604020202020204" pitchFamily="34" charset="0"/>
              </a:rPr>
              <a:t>Consumerism </a:t>
            </a:r>
            <a:r>
              <a:rPr lang="en-CA" altLang="en-US" sz="2000" dirty="0">
                <a:latin typeface="Arial" panose="020B0604020202020204" pitchFamily="34" charset="0"/>
                <a:cs typeface="Arial" panose="020B0604020202020204" pitchFamily="34" charset="0"/>
              </a:rPr>
              <a:t>is a social movement seeking to protect and augment the rights and powers of buyers in relation to sellers.</a:t>
            </a:r>
          </a:p>
          <a:p>
            <a:pPr>
              <a:lnSpc>
                <a:spcPct val="90000"/>
              </a:lnSpc>
            </a:pPr>
            <a:r>
              <a:rPr lang="en-CA" altLang="en-US" sz="2000" dirty="0">
                <a:latin typeface="Arial" panose="020B0604020202020204" pitchFamily="34" charset="0"/>
                <a:cs typeface="Arial" panose="020B0604020202020204" pitchFamily="34" charset="0"/>
              </a:rPr>
              <a:t>Consumers may also influence through forming action groups (e.g. Consumers’ Association of Canada and the Automobile Protection Association) </a:t>
            </a:r>
          </a:p>
          <a:p>
            <a:r>
              <a:rPr lang="en-CA" altLang="en-US" sz="2000" dirty="0">
                <a:latin typeface="Arial" panose="020B0604020202020204" pitchFamily="34" charset="0"/>
                <a:cs typeface="Arial" panose="020B0604020202020204" pitchFamily="34" charset="0"/>
              </a:rPr>
              <a:t>Consumer rights</a:t>
            </a:r>
          </a:p>
          <a:p>
            <a:pPr lvl="1"/>
            <a:r>
              <a:rPr lang="en-CA" altLang="en-US" sz="2000" dirty="0">
                <a:latin typeface="Arial" panose="020B0604020202020204" pitchFamily="34" charset="0"/>
                <a:cs typeface="Arial" panose="020B0604020202020204" pitchFamily="34" charset="0"/>
              </a:rPr>
              <a:t>To choose, to be heard, to education, to redress, to be informed, to safety, to a healthy environment.</a:t>
            </a:r>
          </a:p>
          <a:p>
            <a:pPr>
              <a:lnSpc>
                <a:spcPct val="90000"/>
              </a:lnSpc>
            </a:pPr>
            <a:endParaRPr lang="en-US" alt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89923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Rectangle 1">
            <a:extLst>
              <a:ext uri="{FF2B5EF4-FFF2-40B4-BE49-F238E27FC236}">
                <a16:creationId xmlns:a16="http://schemas.microsoft.com/office/drawing/2014/main" id="{A6E70868-155F-4A92-AD84-792C507F48E5}"/>
              </a:ext>
            </a:extLst>
          </p:cNvPr>
          <p:cNvSpPr>
            <a:spLocks noGrp="1" noChangeArrowheads="1"/>
          </p:cNvSpPr>
          <p:nvPr>
            <p:ph type="title"/>
          </p:nvPr>
        </p:nvSpPr>
        <p:spPr bwMode="auto">
          <a:xfrm>
            <a:off x="811997" y="3105835"/>
            <a:ext cx="752000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3600" dirty="0">
                <a:solidFill>
                  <a:schemeClr val="bg1"/>
                </a:solidFill>
                <a:latin typeface="Arial" panose="020B0604020202020204" pitchFamily="34" charset="0"/>
                <a:cs typeface="Arial" panose="020B0604020202020204" pitchFamily="34" charset="0"/>
              </a:rPr>
              <a:t>Issue: Is the customer always right?</a:t>
            </a:r>
            <a:endParaRPr kumimoji="0" lang="en-US" altLang="en-US" sz="3600" b="0" i="0" u="none" strike="noStrike" cap="none" normalizeH="0" baseline="0" dirty="0">
              <a:ln>
                <a:noFill/>
              </a:ln>
              <a:solidFill>
                <a:schemeClr val="bg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5753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927375"/>
            <a:ext cx="8229600" cy="1003250"/>
          </a:xfrm>
        </p:spPr>
        <p:txBody>
          <a:bodyPr>
            <a:normAutofit fontScale="92500"/>
          </a:bodyPr>
          <a:lstStyle/>
          <a:p>
            <a:pPr marL="0" indent="0">
              <a:lnSpc>
                <a:spcPct val="120000"/>
              </a:lnSpc>
              <a:spcBef>
                <a:spcPts val="0"/>
              </a:spcBef>
              <a:buNone/>
            </a:pPr>
            <a:r>
              <a:rPr lang="en-CA" sz="2400" b="1" dirty="0">
                <a:latin typeface="Arial" panose="020B0604020202020204" pitchFamily="34" charset="0"/>
                <a:cs typeface="Arial" panose="020B0604020202020204" pitchFamily="34" charset="0"/>
              </a:rPr>
              <a:t>Simon Sinek: Actually, the customer is NOT always right</a:t>
            </a:r>
          </a:p>
          <a:p>
            <a:pPr marL="0" indent="0">
              <a:lnSpc>
                <a:spcPct val="120000"/>
              </a:lnSpc>
              <a:spcBef>
                <a:spcPts val="0"/>
              </a:spcBef>
              <a:buNone/>
            </a:pPr>
            <a:r>
              <a:rPr lang="en-US" altLang="en-US" sz="2400" dirty="0">
                <a:latin typeface="Arial" panose="020B0604020202020204" pitchFamily="34" charset="0"/>
                <a:cs typeface="Arial" panose="020B0604020202020204" pitchFamily="34" charset="0"/>
                <a:hlinkClick r:id="rId3"/>
              </a:rPr>
              <a:t>https://www.youtube.com/watch?v=dknDYkk-ZDQ</a:t>
            </a:r>
            <a:endParaRPr lang="en-US" altLang="en-US" sz="2400" dirty="0">
              <a:latin typeface="Arial" panose="020B0604020202020204" pitchFamily="34" charset="0"/>
              <a:cs typeface="Arial" panose="020B0604020202020204" pitchFamily="34" charset="0"/>
            </a:endParaRPr>
          </a:p>
          <a:p>
            <a:pPr marL="0" indent="0">
              <a:lnSpc>
                <a:spcPct val="120000"/>
              </a:lnSpc>
              <a:spcBef>
                <a:spcPts val="0"/>
              </a:spcBef>
              <a:buNone/>
            </a:pPr>
            <a:endParaRPr lang="en-CA"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69919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000" dirty="0">
                <a:latin typeface="Arial" panose="020B0604020202020204" pitchFamily="34" charset="0"/>
                <a:cs typeface="Arial" panose="020B0604020202020204" pitchFamily="34" charset="0"/>
              </a:rPr>
              <a:t>The Competition Bureau</a:t>
            </a:r>
          </a:p>
        </p:txBody>
      </p:sp>
      <p:sp>
        <p:nvSpPr>
          <p:cNvPr id="3" name="Content Placeholder 2"/>
          <p:cNvSpPr>
            <a:spLocks noGrp="1"/>
          </p:cNvSpPr>
          <p:nvPr>
            <p:ph idx="1"/>
          </p:nvPr>
        </p:nvSpPr>
        <p:spPr>
          <a:xfrm>
            <a:off x="457200" y="1772816"/>
            <a:ext cx="8229600" cy="4824536"/>
          </a:xfrm>
        </p:spPr>
        <p:txBody>
          <a:bodyPr>
            <a:normAutofit/>
          </a:bodyPr>
          <a:lstStyle/>
          <a:p>
            <a:r>
              <a:rPr lang="en-CA" altLang="en-US" sz="2000" dirty="0">
                <a:latin typeface="Arial" panose="020B0604020202020204" pitchFamily="34" charset="0"/>
                <a:cs typeface="Arial" panose="020B0604020202020204" pitchFamily="34" charset="0"/>
              </a:rPr>
              <a:t>Consumers demand a wide range of ethical or socially responsible products, goods, and services.</a:t>
            </a:r>
          </a:p>
          <a:p>
            <a:r>
              <a:rPr lang="en-CA" altLang="en-US" sz="2000" dirty="0">
                <a:latin typeface="Arial" panose="020B0604020202020204" pitchFamily="34" charset="0"/>
                <a:cs typeface="Arial" panose="020B0604020202020204" pitchFamily="34" charset="0"/>
              </a:rPr>
              <a:t>The Competition Bureau promotes truth in adverting in the marketplace by discouraging deceptive business practices and by encouraging the provision of sufficient information to enable informed consumer choice. </a:t>
            </a:r>
          </a:p>
          <a:p>
            <a:r>
              <a:rPr lang="en-CA" altLang="en-US" sz="2000" b="1" dirty="0">
                <a:latin typeface="Arial" panose="020B0604020202020204" pitchFamily="34" charset="0"/>
                <a:cs typeface="Arial" panose="020B0604020202020204" pitchFamily="34" charset="0"/>
              </a:rPr>
              <a:t>False or misleading ordinary selling price representations</a:t>
            </a:r>
            <a:r>
              <a:rPr lang="en-CA" altLang="en-US" sz="2000" dirty="0">
                <a:latin typeface="Arial" panose="020B0604020202020204" pitchFamily="34" charset="0"/>
                <a:cs typeface="Arial" panose="020B0604020202020204" pitchFamily="34" charset="0"/>
              </a:rPr>
              <a:t> – the ordinary selling price provisions of the Act are designed to ensure consumers are not misled by inflated regular prices. </a:t>
            </a:r>
          </a:p>
          <a:p>
            <a:r>
              <a:rPr lang="en-CA" altLang="en-US" sz="2000" b="1" dirty="0">
                <a:latin typeface="Arial" panose="020B0604020202020204" pitchFamily="34" charset="0"/>
                <a:cs typeface="Arial" panose="020B0604020202020204" pitchFamily="34" charset="0"/>
              </a:rPr>
              <a:t>Pyramid selling</a:t>
            </a:r>
            <a:r>
              <a:rPr lang="en-CA" altLang="en-US" sz="2000" dirty="0">
                <a:latin typeface="Arial" panose="020B0604020202020204" pitchFamily="34" charset="0"/>
                <a:cs typeface="Arial" panose="020B0604020202020204" pitchFamily="34" charset="0"/>
              </a:rPr>
              <a:t> – Business practice is illegal in Canada.</a:t>
            </a:r>
          </a:p>
        </p:txBody>
      </p:sp>
      <p:pic>
        <p:nvPicPr>
          <p:cNvPr id="4" name="Picture 5" descr="http://news.gc.ca/web/Dha.do?fipId=1460&amp;langnum=1">
            <a:extLst>
              <a:ext uri="{FF2B5EF4-FFF2-40B4-BE49-F238E27FC236}">
                <a16:creationId xmlns:a16="http://schemas.microsoft.com/office/drawing/2014/main" id="{EE63DA23-A775-497A-915E-36672955545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79587" y="5445224"/>
            <a:ext cx="558482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56281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normAutofit/>
          </a:bodyPr>
          <a:lstStyle/>
          <a:p>
            <a:pPr eaLnBrk="1" hangingPunct="1"/>
            <a:r>
              <a:rPr lang="en-US" sz="3500" dirty="0">
                <a:latin typeface="Arial" charset="0"/>
              </a:rPr>
              <a:t>Outline</a:t>
            </a:r>
          </a:p>
        </p:txBody>
      </p:sp>
      <p:sp>
        <p:nvSpPr>
          <p:cNvPr id="17410" name="Rectangle 3"/>
          <p:cNvSpPr>
            <a:spLocks noGrp="1" noChangeArrowheads="1"/>
          </p:cNvSpPr>
          <p:nvPr>
            <p:ph type="body" idx="1"/>
          </p:nvPr>
        </p:nvSpPr>
        <p:spPr>
          <a:xfrm>
            <a:off x="468313" y="1583567"/>
            <a:ext cx="8229600" cy="4932152"/>
          </a:xfrm>
        </p:spPr>
        <p:txBody>
          <a:bodyPr>
            <a:normAutofit/>
          </a:bodyPr>
          <a:lstStyle/>
          <a:p>
            <a:pPr>
              <a:lnSpc>
                <a:spcPct val="110000"/>
              </a:lnSpc>
            </a:pPr>
            <a:r>
              <a:rPr lang="en-CA" sz="3000" dirty="0">
                <a:latin typeface="Arial" charset="0"/>
              </a:rPr>
              <a:t>Corporation’s key stakeholder relationships</a:t>
            </a:r>
          </a:p>
          <a:p>
            <a:pPr>
              <a:lnSpc>
                <a:spcPct val="110000"/>
              </a:lnSpc>
            </a:pPr>
            <a:r>
              <a:rPr lang="en-CA" sz="3000" dirty="0">
                <a:latin typeface="Arial" charset="0"/>
              </a:rPr>
              <a:t>Employees in the workplace</a:t>
            </a:r>
          </a:p>
          <a:p>
            <a:pPr>
              <a:lnSpc>
                <a:spcPct val="110000"/>
              </a:lnSpc>
            </a:pPr>
            <a:r>
              <a:rPr lang="en-CA" sz="3000" dirty="0">
                <a:latin typeface="Arial" charset="0"/>
              </a:rPr>
              <a:t>Consumers and consumption</a:t>
            </a:r>
          </a:p>
          <a:p>
            <a:pPr>
              <a:lnSpc>
                <a:spcPct val="110000"/>
              </a:lnSpc>
            </a:pPr>
            <a:r>
              <a:rPr lang="en-CA" sz="3000" dirty="0">
                <a:latin typeface="Arial" charset="0"/>
              </a:rPr>
              <a:t>Competitors and competition </a:t>
            </a:r>
            <a:endParaRPr lang="en-US" sz="3000" dirty="0">
              <a:latin typeface="Arial" charset="0"/>
            </a:endParaRPr>
          </a:p>
        </p:txBody>
      </p:sp>
    </p:spTree>
    <p:extLst>
      <p:ext uri="{BB962C8B-B14F-4D97-AF65-F5344CB8AC3E}">
        <p14:creationId xmlns:p14="http://schemas.microsoft.com/office/powerpoint/2010/main" val="1641807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000" dirty="0">
                <a:latin typeface="Arial" panose="020B0604020202020204" pitchFamily="34" charset="0"/>
                <a:cs typeface="Arial" panose="020B0604020202020204" pitchFamily="34" charset="0"/>
              </a:rPr>
              <a:t>The Competition Bureau</a:t>
            </a:r>
          </a:p>
        </p:txBody>
      </p:sp>
      <p:sp>
        <p:nvSpPr>
          <p:cNvPr id="3" name="Content Placeholder 2"/>
          <p:cNvSpPr>
            <a:spLocks noGrp="1"/>
          </p:cNvSpPr>
          <p:nvPr>
            <p:ph idx="1"/>
          </p:nvPr>
        </p:nvSpPr>
        <p:spPr>
          <a:xfrm>
            <a:off x="457200" y="1772816"/>
            <a:ext cx="8229600" cy="4824536"/>
          </a:xfrm>
        </p:spPr>
        <p:txBody>
          <a:bodyPr>
            <a:normAutofit/>
          </a:bodyPr>
          <a:lstStyle/>
          <a:p>
            <a:r>
              <a:rPr lang="en-CA" altLang="en-US" sz="2000" b="1" dirty="0">
                <a:latin typeface="Arial" panose="020B0604020202020204" pitchFamily="34" charset="0"/>
                <a:cs typeface="Arial" panose="020B0604020202020204" pitchFamily="34" charset="0"/>
              </a:rPr>
              <a:t>Performance representation not based on adequate and proper tests </a:t>
            </a:r>
            <a:r>
              <a:rPr lang="en-CA" altLang="en-US" sz="2000" dirty="0">
                <a:latin typeface="Arial" panose="020B0604020202020204" pitchFamily="34" charset="0"/>
                <a:cs typeface="Arial" panose="020B0604020202020204" pitchFamily="34" charset="0"/>
              </a:rPr>
              <a:t>– Businesses should not make any performance claim unless they can back them up </a:t>
            </a:r>
          </a:p>
          <a:p>
            <a:r>
              <a:rPr lang="en-CA" altLang="en-US" sz="2000" dirty="0">
                <a:latin typeface="Arial" panose="020B0604020202020204" pitchFamily="34" charset="0"/>
                <a:cs typeface="Arial" panose="020B0604020202020204" pitchFamily="34" charset="0"/>
              </a:rPr>
              <a:t>Act strictly prohibits: </a:t>
            </a:r>
          </a:p>
          <a:p>
            <a:pPr marL="1085850" lvl="1" indent="-342900">
              <a:buFont typeface="Arial" panose="020B0604020202020204" pitchFamily="34" charset="0"/>
              <a:buChar char="•"/>
            </a:pPr>
            <a:r>
              <a:rPr lang="en-CA" altLang="en-US" sz="2000" dirty="0">
                <a:latin typeface="Arial" panose="020B0604020202020204" pitchFamily="34" charset="0"/>
                <a:cs typeface="Arial" panose="020B0604020202020204" pitchFamily="34" charset="0"/>
              </a:rPr>
              <a:t>The sale or rent of a product at a price higher than advertised;</a:t>
            </a:r>
          </a:p>
          <a:p>
            <a:pPr marL="1085850" lvl="1" indent="-342900">
              <a:buFont typeface="Arial" panose="020B0604020202020204" pitchFamily="34" charset="0"/>
              <a:buChar char="•"/>
            </a:pPr>
            <a:r>
              <a:rPr lang="en-CA" altLang="en-US" sz="2000" dirty="0">
                <a:latin typeface="Arial" panose="020B0604020202020204" pitchFamily="34" charset="0"/>
                <a:cs typeface="Arial" panose="020B0604020202020204" pitchFamily="34" charset="0"/>
              </a:rPr>
              <a:t>“Bait-and-switch” selling; </a:t>
            </a:r>
          </a:p>
          <a:p>
            <a:pPr marL="1085850" lvl="1" indent="-342900">
              <a:buFont typeface="Arial" panose="020B0604020202020204" pitchFamily="34" charset="0"/>
              <a:buChar char="•"/>
            </a:pPr>
            <a:r>
              <a:rPr lang="en-CA" altLang="en-US" sz="2000" dirty="0">
                <a:latin typeface="Arial" panose="020B0604020202020204" pitchFamily="34" charset="0"/>
                <a:cs typeface="Arial" panose="020B0604020202020204" pitchFamily="34" charset="0"/>
              </a:rPr>
              <a:t>Supply of a product at a price that exceeds the lowest of two or more prices clearly express in respect to the product;</a:t>
            </a:r>
          </a:p>
          <a:p>
            <a:pPr marL="1085850" lvl="1" indent="-342900">
              <a:buFont typeface="Arial" panose="020B0604020202020204" pitchFamily="34" charset="0"/>
              <a:buChar char="•"/>
            </a:pPr>
            <a:r>
              <a:rPr lang="en-CA" altLang="en-US" sz="2000" dirty="0">
                <a:latin typeface="Arial" panose="020B0604020202020204" pitchFamily="34" charset="0"/>
                <a:cs typeface="Arial" panose="020B0604020202020204" pitchFamily="34" charset="0"/>
              </a:rPr>
              <a:t>Any promotional content that does not disclose the number and value of prices (and odds of winning); </a:t>
            </a:r>
          </a:p>
          <a:p>
            <a:pPr marL="1085850" lvl="1" indent="-342900">
              <a:buFont typeface="Arial" panose="020B0604020202020204" pitchFamily="34" charset="0"/>
              <a:buChar char="•"/>
            </a:pPr>
            <a:r>
              <a:rPr lang="en-CA" altLang="en-US" sz="2000" dirty="0">
                <a:latin typeface="Arial" panose="020B0604020202020204" pitchFamily="34" charset="0"/>
                <a:cs typeface="Arial" panose="020B0604020202020204" pitchFamily="34" charset="0"/>
              </a:rPr>
              <a:t>Misleading warranties and guarantees;</a:t>
            </a:r>
          </a:p>
          <a:p>
            <a:pPr marL="1085850" lvl="1" indent="-342900">
              <a:buFont typeface="Arial" panose="020B0604020202020204" pitchFamily="34" charset="0"/>
              <a:buChar char="•"/>
            </a:pPr>
            <a:r>
              <a:rPr lang="en-CA" altLang="en-US" sz="2000" dirty="0">
                <a:latin typeface="Arial" panose="020B0604020202020204" pitchFamily="34" charset="0"/>
                <a:cs typeface="Arial" panose="020B0604020202020204" pitchFamily="34" charset="0"/>
              </a:rPr>
              <a:t>Unauthorized use of tests and testimonials.</a:t>
            </a:r>
          </a:p>
        </p:txBody>
      </p:sp>
    </p:spTree>
    <p:extLst>
      <p:ext uri="{BB962C8B-B14F-4D97-AF65-F5344CB8AC3E}">
        <p14:creationId xmlns:p14="http://schemas.microsoft.com/office/powerpoint/2010/main" val="1959290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000" dirty="0">
                <a:latin typeface="Arial" panose="020B0604020202020204" pitchFamily="34" charset="0"/>
                <a:cs typeface="Arial" panose="020B0604020202020204" pitchFamily="34" charset="0"/>
              </a:rPr>
              <a:t>Consumer rights and responsibilities</a:t>
            </a:r>
          </a:p>
        </p:txBody>
      </p:sp>
      <p:sp>
        <p:nvSpPr>
          <p:cNvPr id="3" name="Content Placeholder 2"/>
          <p:cNvSpPr>
            <a:spLocks noGrp="1"/>
          </p:cNvSpPr>
          <p:nvPr>
            <p:ph idx="1"/>
          </p:nvPr>
        </p:nvSpPr>
        <p:spPr>
          <a:xfrm>
            <a:off x="457200" y="1772816"/>
            <a:ext cx="8229600" cy="4824536"/>
          </a:xfrm>
        </p:spPr>
        <p:txBody>
          <a:bodyPr>
            <a:normAutofit/>
          </a:bodyPr>
          <a:lstStyle/>
          <a:p>
            <a:pPr>
              <a:spcBef>
                <a:spcPts val="600"/>
              </a:spcBef>
              <a:defRPr/>
            </a:pPr>
            <a:r>
              <a:rPr lang="en-CA" sz="2000" dirty="0">
                <a:latin typeface="Arial" panose="020B0604020202020204" pitchFamily="34" charset="0"/>
                <a:cs typeface="Arial" panose="020B0604020202020204" pitchFamily="34" charset="0"/>
              </a:rPr>
              <a:t>Rights illustrate a source of influence for consumer stakeholders, but with rights come responsibilities. </a:t>
            </a:r>
          </a:p>
        </p:txBody>
      </p:sp>
      <p:graphicFrame>
        <p:nvGraphicFramePr>
          <p:cNvPr id="4" name="Table 3">
            <a:extLst>
              <a:ext uri="{FF2B5EF4-FFF2-40B4-BE49-F238E27FC236}">
                <a16:creationId xmlns:a16="http://schemas.microsoft.com/office/drawing/2014/main" id="{B84F05E7-F5C8-4AB5-98ED-E45F198957C7}"/>
              </a:ext>
            </a:extLst>
          </p:cNvPr>
          <p:cNvGraphicFramePr>
            <a:graphicFrameLocks noGrp="1"/>
          </p:cNvGraphicFramePr>
          <p:nvPr>
            <p:extLst>
              <p:ext uri="{D42A27DB-BD31-4B8C-83A1-F6EECF244321}">
                <p14:modId xmlns:p14="http://schemas.microsoft.com/office/powerpoint/2010/main" val="2945559436"/>
              </p:ext>
            </p:extLst>
          </p:nvPr>
        </p:nvGraphicFramePr>
        <p:xfrm>
          <a:off x="609016" y="2708920"/>
          <a:ext cx="7925967" cy="3774440"/>
        </p:xfrm>
        <a:graphic>
          <a:graphicData uri="http://schemas.openxmlformats.org/drawingml/2006/table">
            <a:tbl>
              <a:tblPr firstRow="1" bandRow="1">
                <a:tableStyleId>{5C22544A-7EE6-4342-B048-85BDC9FD1C3A}</a:tableStyleId>
              </a:tblPr>
              <a:tblGrid>
                <a:gridCol w="2601405">
                  <a:extLst>
                    <a:ext uri="{9D8B030D-6E8A-4147-A177-3AD203B41FA5}">
                      <a16:colId xmlns:a16="http://schemas.microsoft.com/office/drawing/2014/main" val="3481345159"/>
                    </a:ext>
                  </a:extLst>
                </a:gridCol>
                <a:gridCol w="5324562">
                  <a:extLst>
                    <a:ext uri="{9D8B030D-6E8A-4147-A177-3AD203B41FA5}">
                      <a16:colId xmlns:a16="http://schemas.microsoft.com/office/drawing/2014/main" val="433837445"/>
                    </a:ext>
                  </a:extLst>
                </a:gridCol>
              </a:tblGrid>
              <a:tr h="370840">
                <a:tc>
                  <a:txBody>
                    <a:bodyPr/>
                    <a:lstStyle/>
                    <a:p>
                      <a:r>
                        <a:rPr lang="en-CA" dirty="0">
                          <a:latin typeface="Arial" panose="020B0604020202020204" pitchFamily="34" charset="0"/>
                          <a:cs typeface="Arial" panose="020B0604020202020204" pitchFamily="34" charset="0"/>
                        </a:rPr>
                        <a:t>Consumer rights</a:t>
                      </a:r>
                      <a:endParaRPr lang="en-US" dirty="0">
                        <a:latin typeface="Arial" panose="020B0604020202020204" pitchFamily="34" charset="0"/>
                        <a:cs typeface="Arial" panose="020B0604020202020204" pitchFamily="34" charset="0"/>
                      </a:endParaRPr>
                    </a:p>
                  </a:txBody>
                  <a:tcPr/>
                </a:tc>
                <a:tc>
                  <a:txBody>
                    <a:bodyPr/>
                    <a:lstStyle/>
                    <a:p>
                      <a:r>
                        <a:rPr lang="en-CA" dirty="0">
                          <a:latin typeface="Arial" panose="020B0604020202020204" pitchFamily="34" charset="0"/>
                          <a:cs typeface="Arial" panose="020B0604020202020204" pitchFamily="34" charset="0"/>
                        </a:rPr>
                        <a:t>Consumer responsibilities</a:t>
                      </a: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536399240"/>
                  </a:ext>
                </a:extLst>
              </a:tr>
              <a:tr h="370840">
                <a:tc>
                  <a:txBody>
                    <a:bodyPr/>
                    <a:lstStyle/>
                    <a:p>
                      <a:r>
                        <a:rPr lang="en-CA" dirty="0">
                          <a:latin typeface="Arial" panose="020B0604020202020204" pitchFamily="34" charset="0"/>
                          <a:cs typeface="Arial" panose="020B0604020202020204" pitchFamily="34" charset="0"/>
                        </a:rPr>
                        <a:t>To safety</a:t>
                      </a:r>
                      <a:endParaRPr lang="en-US" dirty="0">
                        <a:latin typeface="Arial" panose="020B0604020202020204" pitchFamily="34" charset="0"/>
                        <a:cs typeface="Arial" panose="020B0604020202020204" pitchFamily="34" charset="0"/>
                      </a:endParaRPr>
                    </a:p>
                  </a:txBody>
                  <a:tcPr/>
                </a:tc>
                <a:tc>
                  <a:txBody>
                    <a:bodyPr/>
                    <a:lstStyle/>
                    <a:p>
                      <a:r>
                        <a:rPr lang="en-CA" dirty="0">
                          <a:latin typeface="Arial" panose="020B0604020202020204" pitchFamily="34" charset="0"/>
                          <a:cs typeface="Arial" panose="020B0604020202020204" pitchFamily="34" charset="0"/>
                        </a:rPr>
                        <a:t>To follow instructions and take precautions</a:t>
                      </a: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625325724"/>
                  </a:ext>
                </a:extLst>
              </a:tr>
              <a:tr h="370840">
                <a:tc>
                  <a:txBody>
                    <a:bodyPr/>
                    <a:lstStyle/>
                    <a:p>
                      <a:r>
                        <a:rPr lang="en-CA" dirty="0">
                          <a:latin typeface="Arial" panose="020B0604020202020204" pitchFamily="34" charset="0"/>
                          <a:cs typeface="Arial" panose="020B0604020202020204" pitchFamily="34" charset="0"/>
                        </a:rPr>
                        <a:t>To choose</a:t>
                      </a:r>
                      <a:endParaRPr lang="en-US" dirty="0">
                        <a:latin typeface="Arial" panose="020B0604020202020204" pitchFamily="34" charset="0"/>
                        <a:cs typeface="Arial" panose="020B0604020202020204" pitchFamily="34" charset="0"/>
                      </a:endParaRPr>
                    </a:p>
                  </a:txBody>
                  <a:tcPr/>
                </a:tc>
                <a:tc>
                  <a:txBody>
                    <a:bodyPr/>
                    <a:lstStyle/>
                    <a:p>
                      <a:r>
                        <a:rPr lang="en-CA" dirty="0">
                          <a:latin typeface="Arial" panose="020B0604020202020204" pitchFamily="34" charset="0"/>
                          <a:cs typeface="Arial" panose="020B0604020202020204" pitchFamily="34" charset="0"/>
                        </a:rPr>
                        <a:t>To make independent, informed consumption choices</a:t>
                      </a: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463863808"/>
                  </a:ext>
                </a:extLst>
              </a:tr>
              <a:tr h="370840">
                <a:tc>
                  <a:txBody>
                    <a:bodyPr/>
                    <a:lstStyle/>
                    <a:p>
                      <a:r>
                        <a:rPr lang="en-CA" dirty="0">
                          <a:latin typeface="Arial" panose="020B0604020202020204" pitchFamily="34" charset="0"/>
                          <a:cs typeface="Arial" panose="020B0604020202020204" pitchFamily="34" charset="0"/>
                        </a:rPr>
                        <a:t>To be heard</a:t>
                      </a:r>
                      <a:endParaRPr lang="en-US" dirty="0">
                        <a:latin typeface="Arial" panose="020B0604020202020204" pitchFamily="34" charset="0"/>
                        <a:cs typeface="Arial" panose="020B0604020202020204" pitchFamily="34" charset="0"/>
                      </a:endParaRPr>
                    </a:p>
                  </a:txBody>
                  <a:tcPr/>
                </a:tc>
                <a:tc>
                  <a:txBody>
                    <a:bodyPr/>
                    <a:lstStyle/>
                    <a:p>
                      <a:r>
                        <a:rPr lang="en-CA" dirty="0">
                          <a:latin typeface="Arial" panose="020B0604020202020204" pitchFamily="34" charset="0"/>
                          <a:cs typeface="Arial" panose="020B0604020202020204" pitchFamily="34" charset="0"/>
                        </a:rPr>
                        <a:t>To make opinions known and to complain in a constructive manner</a:t>
                      </a: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184936898"/>
                  </a:ext>
                </a:extLst>
              </a:tr>
              <a:tr h="370840">
                <a:tc>
                  <a:txBody>
                    <a:bodyPr/>
                    <a:lstStyle/>
                    <a:p>
                      <a:r>
                        <a:rPr lang="en-CA" dirty="0">
                          <a:latin typeface="Arial" panose="020B0604020202020204" pitchFamily="34" charset="0"/>
                          <a:cs typeface="Arial" panose="020B0604020202020204" pitchFamily="34" charset="0"/>
                        </a:rPr>
                        <a:t>To be informed</a:t>
                      </a:r>
                      <a:endParaRPr lang="en-US" dirty="0">
                        <a:latin typeface="Arial" panose="020B0604020202020204" pitchFamily="34" charset="0"/>
                        <a:cs typeface="Arial" panose="020B0604020202020204" pitchFamily="34" charset="0"/>
                      </a:endParaRPr>
                    </a:p>
                  </a:txBody>
                  <a:tcPr/>
                </a:tc>
                <a:tc>
                  <a:txBody>
                    <a:bodyPr/>
                    <a:lstStyle/>
                    <a:p>
                      <a:r>
                        <a:rPr lang="en-CA" dirty="0">
                          <a:latin typeface="Arial" panose="020B0604020202020204" pitchFamily="34" charset="0"/>
                          <a:cs typeface="Arial" panose="020B0604020202020204" pitchFamily="34" charset="0"/>
                        </a:rPr>
                        <a:t>To search out and use available information</a:t>
                      </a: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914174889"/>
                  </a:ext>
                </a:extLst>
              </a:tr>
              <a:tr h="370840">
                <a:tc>
                  <a:txBody>
                    <a:bodyPr/>
                    <a:lstStyle/>
                    <a:p>
                      <a:r>
                        <a:rPr lang="en-CA" dirty="0">
                          <a:latin typeface="Arial" panose="020B0604020202020204" pitchFamily="34" charset="0"/>
                          <a:cs typeface="Arial" panose="020B0604020202020204" pitchFamily="34" charset="0"/>
                        </a:rPr>
                        <a:t>To consumer education</a:t>
                      </a:r>
                      <a:endParaRPr lang="en-US" dirty="0">
                        <a:latin typeface="Arial" panose="020B0604020202020204" pitchFamily="34" charset="0"/>
                        <a:cs typeface="Arial" panose="020B0604020202020204" pitchFamily="34" charset="0"/>
                      </a:endParaRPr>
                    </a:p>
                  </a:txBody>
                  <a:tcPr/>
                </a:tc>
                <a:tc>
                  <a:txBody>
                    <a:bodyPr/>
                    <a:lstStyle/>
                    <a:p>
                      <a:r>
                        <a:rPr lang="en-CA" dirty="0">
                          <a:latin typeface="Arial" panose="020B0604020202020204" pitchFamily="34" charset="0"/>
                          <a:cs typeface="Arial" panose="020B0604020202020204" pitchFamily="34" charset="0"/>
                        </a:rPr>
                        <a:t>To take advantage of education opportunities</a:t>
                      </a: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272709269"/>
                  </a:ext>
                </a:extLst>
              </a:tr>
              <a:tr h="370840">
                <a:tc>
                  <a:txBody>
                    <a:bodyPr/>
                    <a:lstStyle/>
                    <a:p>
                      <a:r>
                        <a:rPr lang="en-CA" dirty="0">
                          <a:latin typeface="Arial" panose="020B0604020202020204" pitchFamily="34" charset="0"/>
                          <a:cs typeface="Arial" panose="020B0604020202020204" pitchFamily="34" charset="0"/>
                        </a:rPr>
                        <a:t>To redress</a:t>
                      </a:r>
                      <a:endParaRPr lang="en-US" dirty="0">
                        <a:latin typeface="Arial" panose="020B0604020202020204" pitchFamily="34" charset="0"/>
                        <a:cs typeface="Arial" panose="020B0604020202020204" pitchFamily="34" charset="0"/>
                      </a:endParaRPr>
                    </a:p>
                  </a:txBody>
                  <a:tcPr/>
                </a:tc>
                <a:tc>
                  <a:txBody>
                    <a:bodyPr/>
                    <a:lstStyle/>
                    <a:p>
                      <a:r>
                        <a:rPr lang="en-CA" dirty="0">
                          <a:latin typeface="Arial" panose="020B0604020202020204" pitchFamily="34" charset="0"/>
                          <a:cs typeface="Arial" panose="020B0604020202020204" pitchFamily="34" charset="0"/>
                        </a:rPr>
                        <a:t>To fight for the quality and service expected</a:t>
                      </a: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102658641"/>
                  </a:ext>
                </a:extLst>
              </a:tr>
              <a:tr h="370840">
                <a:tc>
                  <a:txBody>
                    <a:bodyPr/>
                    <a:lstStyle/>
                    <a:p>
                      <a:r>
                        <a:rPr lang="en-CA" dirty="0">
                          <a:latin typeface="Arial" panose="020B0604020202020204" pitchFamily="34" charset="0"/>
                          <a:cs typeface="Arial" panose="020B0604020202020204" pitchFamily="34" charset="0"/>
                        </a:rPr>
                        <a:t>To a healthy environment</a:t>
                      </a:r>
                      <a:endParaRPr lang="en-US" dirty="0">
                        <a:latin typeface="Arial" panose="020B0604020202020204" pitchFamily="34" charset="0"/>
                        <a:cs typeface="Arial" panose="020B0604020202020204" pitchFamily="34" charset="0"/>
                      </a:endParaRPr>
                    </a:p>
                  </a:txBody>
                  <a:tcPr/>
                </a:tc>
                <a:tc>
                  <a:txBody>
                    <a:bodyPr/>
                    <a:lstStyle/>
                    <a:p>
                      <a:r>
                        <a:rPr lang="en-CA" dirty="0">
                          <a:latin typeface="Arial" panose="020B0604020202020204" pitchFamily="34" charset="0"/>
                          <a:cs typeface="Arial" panose="020B0604020202020204" pitchFamily="34" charset="0"/>
                        </a:rPr>
                        <a:t>To minimize environmental damage by careful choice and use of goods and services</a:t>
                      </a: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139124880"/>
                  </a:ext>
                </a:extLst>
              </a:tr>
            </a:tbl>
          </a:graphicData>
        </a:graphic>
      </p:graphicFrame>
    </p:spTree>
    <p:extLst>
      <p:ext uri="{BB962C8B-B14F-4D97-AF65-F5344CB8AC3E}">
        <p14:creationId xmlns:p14="http://schemas.microsoft.com/office/powerpoint/2010/main" val="18573725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2800" dirty="0">
                <a:latin typeface="Arial" panose="020B0604020202020204" pitchFamily="34" charset="0"/>
                <a:cs typeface="Arial" panose="020B0604020202020204" pitchFamily="34" charset="0"/>
              </a:rPr>
              <a:t>Competition</a:t>
            </a:r>
          </a:p>
        </p:txBody>
      </p:sp>
      <p:sp>
        <p:nvSpPr>
          <p:cNvPr id="3" name="Content Placeholder 2"/>
          <p:cNvSpPr>
            <a:spLocks noGrp="1"/>
          </p:cNvSpPr>
          <p:nvPr>
            <p:ph idx="1"/>
          </p:nvPr>
        </p:nvSpPr>
        <p:spPr>
          <a:xfrm>
            <a:off x="457200" y="1772816"/>
            <a:ext cx="8229600" cy="4824536"/>
          </a:xfrm>
        </p:spPr>
        <p:txBody>
          <a:bodyPr>
            <a:normAutofit/>
          </a:bodyPr>
          <a:lstStyle/>
          <a:p>
            <a:pPr marL="457200" indent="-457200"/>
            <a:r>
              <a:rPr lang="en-CA" altLang="en-US" sz="2000" b="1" dirty="0">
                <a:latin typeface="Arial" panose="020B0604020202020204" pitchFamily="34" charset="0"/>
                <a:cs typeface="Arial" panose="020B0604020202020204" pitchFamily="34" charset="0"/>
              </a:rPr>
              <a:t>Government influence to encourage competition.</a:t>
            </a:r>
          </a:p>
          <a:p>
            <a:pPr lvl="1"/>
            <a:r>
              <a:rPr lang="en-CA" altLang="en-US" sz="2000" i="1" dirty="0">
                <a:latin typeface="Arial" panose="020B0604020202020204" pitchFamily="34" charset="0"/>
                <a:cs typeface="Arial" panose="020B0604020202020204" pitchFamily="34" charset="0"/>
              </a:rPr>
              <a:t>Canadian Competition Act</a:t>
            </a:r>
            <a:r>
              <a:rPr lang="en-CA" altLang="en-US" sz="2000" dirty="0">
                <a:latin typeface="Arial" panose="020B0604020202020204" pitchFamily="34" charset="0"/>
                <a:cs typeface="Arial" panose="020B0604020202020204" pitchFamily="34" charset="0"/>
              </a:rPr>
              <a:t>: Conspiracy, bid-rigging, predatory pricing, review of mergers, abuse of dominant position.</a:t>
            </a:r>
          </a:p>
          <a:p>
            <a:pPr marL="457200" indent="-457200"/>
            <a:r>
              <a:rPr lang="en-CA" altLang="en-US" sz="2000" dirty="0">
                <a:latin typeface="Arial" panose="020B0604020202020204" pitchFamily="34" charset="0"/>
                <a:cs typeface="Arial" panose="020B0604020202020204" pitchFamily="34" charset="0"/>
              </a:rPr>
              <a:t>Factors determining competitive behaviour:</a:t>
            </a:r>
          </a:p>
          <a:p>
            <a:pPr lvl="1"/>
            <a:r>
              <a:rPr lang="en-CA" altLang="en-US" sz="2000" dirty="0">
                <a:latin typeface="Arial" panose="020B0604020202020204" pitchFamily="34" charset="0"/>
                <a:cs typeface="Arial" panose="020B0604020202020204" pitchFamily="34" charset="0"/>
              </a:rPr>
              <a:t>Entrepreneurship;</a:t>
            </a:r>
          </a:p>
          <a:p>
            <a:pPr lvl="1"/>
            <a:r>
              <a:rPr lang="en-CA" altLang="en-US" sz="2000" dirty="0">
                <a:latin typeface="Arial" panose="020B0604020202020204" pitchFamily="34" charset="0"/>
                <a:cs typeface="Arial" panose="020B0604020202020204" pitchFamily="34" charset="0"/>
              </a:rPr>
              <a:t>Deregulation and privatization; </a:t>
            </a:r>
          </a:p>
          <a:p>
            <a:pPr lvl="1"/>
            <a:r>
              <a:rPr lang="en-CA" altLang="en-US" sz="2000" dirty="0">
                <a:latin typeface="Arial" panose="020B0604020202020204" pitchFamily="34" charset="0"/>
                <a:cs typeface="Arial" panose="020B0604020202020204" pitchFamily="34" charset="0"/>
              </a:rPr>
              <a:t>Technology; </a:t>
            </a:r>
          </a:p>
          <a:p>
            <a:pPr lvl="1"/>
            <a:r>
              <a:rPr lang="en-CA" altLang="en-US" sz="2000" dirty="0">
                <a:latin typeface="Arial" panose="020B0604020202020204" pitchFamily="34" charset="0"/>
                <a:cs typeface="Arial" panose="020B0604020202020204" pitchFamily="34" charset="0"/>
              </a:rPr>
              <a:t>Decline of natural monopoly; </a:t>
            </a:r>
          </a:p>
          <a:p>
            <a:pPr lvl="1"/>
            <a:r>
              <a:rPr lang="en-CA" altLang="en-US" sz="2000" dirty="0">
                <a:latin typeface="Arial" panose="020B0604020202020204" pitchFamily="34" charset="0"/>
                <a:cs typeface="Arial" panose="020B0604020202020204" pitchFamily="34" charset="0"/>
              </a:rPr>
              <a:t>Global trends in trade; </a:t>
            </a:r>
          </a:p>
          <a:p>
            <a:pPr lvl="1"/>
            <a:r>
              <a:rPr lang="en-CA" altLang="en-US" sz="2000" dirty="0">
                <a:latin typeface="Arial" panose="020B0604020202020204" pitchFamily="34" charset="0"/>
                <a:cs typeface="Arial" panose="020B0604020202020204" pitchFamily="34" charset="0"/>
              </a:rPr>
              <a:t>Mergers/takeovers (concentration of corporate power).</a:t>
            </a:r>
          </a:p>
        </p:txBody>
      </p:sp>
    </p:spTree>
    <p:extLst>
      <p:ext uri="{BB962C8B-B14F-4D97-AF65-F5344CB8AC3E}">
        <p14:creationId xmlns:p14="http://schemas.microsoft.com/office/powerpoint/2010/main" val="3480173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927375"/>
            <a:ext cx="8229600" cy="1003250"/>
          </a:xfrm>
        </p:spPr>
        <p:txBody>
          <a:bodyPr>
            <a:normAutofit/>
          </a:bodyPr>
          <a:lstStyle/>
          <a:p>
            <a:pPr marL="0" indent="0">
              <a:lnSpc>
                <a:spcPct val="120000"/>
              </a:lnSpc>
              <a:spcBef>
                <a:spcPts val="0"/>
              </a:spcBef>
              <a:buNone/>
            </a:pPr>
            <a:r>
              <a:rPr lang="en-CA" sz="2400" b="1" dirty="0">
                <a:latin typeface="Arial" panose="020B0604020202020204" pitchFamily="34" charset="0"/>
                <a:cs typeface="Arial" panose="020B0604020202020204" pitchFamily="34" charset="0"/>
              </a:rPr>
              <a:t>Group case: EpiPen price increase</a:t>
            </a:r>
          </a:p>
          <a:p>
            <a:pPr marL="0" indent="0">
              <a:lnSpc>
                <a:spcPct val="120000"/>
              </a:lnSpc>
              <a:spcBef>
                <a:spcPts val="0"/>
              </a:spcBef>
              <a:buNone/>
            </a:pPr>
            <a:r>
              <a:rPr lang="en-US" altLang="en-US" sz="2400" dirty="0">
                <a:latin typeface="Arial" panose="020B0604020202020204" pitchFamily="34" charset="0"/>
                <a:cs typeface="Arial" panose="020B0604020202020204" pitchFamily="34" charset="0"/>
                <a:hlinkClick r:id="rId3"/>
              </a:rPr>
              <a:t>https://www.youtube.com/watch?v=H0RxOZwzdvk</a:t>
            </a:r>
            <a:endParaRPr lang="en-CA"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58701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93988"/>
            <a:ext cx="7772400" cy="1470025"/>
          </a:xfrm>
        </p:spPr>
        <p:txBody>
          <a:bodyPr>
            <a:normAutofit/>
          </a:bodyPr>
          <a:lstStyle/>
          <a:p>
            <a:r>
              <a:rPr lang="en-US" sz="4800" b="1" dirty="0">
                <a:latin typeface="Arial" charset="0"/>
              </a:rPr>
              <a:t>Group case</a:t>
            </a:r>
            <a:endParaRPr lang="en-US" sz="4800" b="1" dirty="0"/>
          </a:p>
        </p:txBody>
      </p:sp>
    </p:spTree>
    <p:extLst>
      <p:ext uri="{BB962C8B-B14F-4D97-AF65-F5344CB8AC3E}">
        <p14:creationId xmlns:p14="http://schemas.microsoft.com/office/powerpoint/2010/main" val="2511249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AC88CBE-FA85-47FF-97B8-A1D4CDD088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4000" y="1000125"/>
            <a:ext cx="8636000" cy="4857750"/>
          </a:xfrm>
          <a:prstGeom prst="rect">
            <a:avLst/>
          </a:prstGeom>
        </p:spPr>
      </p:pic>
    </p:spTree>
    <p:extLst>
      <p:ext uri="{BB962C8B-B14F-4D97-AF65-F5344CB8AC3E}">
        <p14:creationId xmlns:p14="http://schemas.microsoft.com/office/powerpoint/2010/main" val="3541921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500" dirty="0">
                <a:latin typeface="Arial" panose="020B0604020202020204" pitchFamily="34" charset="0"/>
                <a:cs typeface="Arial" panose="020B0604020202020204" pitchFamily="34" charset="0"/>
              </a:rPr>
              <a:t>Key stakeholder relationships</a:t>
            </a:r>
          </a:p>
        </p:txBody>
      </p:sp>
      <p:sp>
        <p:nvSpPr>
          <p:cNvPr id="3" name="Content Placeholder 2"/>
          <p:cNvSpPr>
            <a:spLocks noGrp="1"/>
          </p:cNvSpPr>
          <p:nvPr>
            <p:ph idx="1"/>
          </p:nvPr>
        </p:nvSpPr>
        <p:spPr>
          <a:xfrm>
            <a:off x="457200" y="1772816"/>
            <a:ext cx="8229600" cy="4824536"/>
          </a:xfrm>
        </p:spPr>
        <p:txBody>
          <a:bodyPr>
            <a:normAutofit/>
          </a:bodyPr>
          <a:lstStyle/>
          <a:p>
            <a:pPr marL="457200" indent="-457200">
              <a:defRPr/>
            </a:pPr>
            <a:r>
              <a:rPr lang="en-CA" altLang="en-US" sz="2000" dirty="0">
                <a:latin typeface="Arial" panose="020B0604020202020204" pitchFamily="34" charset="0"/>
                <a:cs typeface="Arial" panose="020B0604020202020204" pitchFamily="34" charset="0"/>
              </a:rPr>
              <a:t>There is a lot to discuss in terms of the ethical issues inherent in the workplace and marketplace, but we will broadly focus on four stakeholders: </a:t>
            </a:r>
          </a:p>
          <a:p>
            <a:pPr lvl="1">
              <a:defRPr/>
            </a:pPr>
            <a:r>
              <a:rPr lang="en-CA" altLang="en-US" sz="2000" dirty="0">
                <a:latin typeface="Arial" panose="020B0604020202020204" pitchFamily="34" charset="0"/>
                <a:cs typeface="Arial" panose="020B0604020202020204" pitchFamily="34" charset="0"/>
              </a:rPr>
              <a:t>Employees</a:t>
            </a:r>
          </a:p>
          <a:p>
            <a:pPr lvl="1">
              <a:defRPr/>
            </a:pPr>
            <a:r>
              <a:rPr lang="en-CA" altLang="en-US" sz="2000" dirty="0">
                <a:latin typeface="Arial" panose="020B0604020202020204" pitchFamily="34" charset="0"/>
                <a:cs typeface="Arial" panose="020B0604020202020204" pitchFamily="34" charset="0"/>
              </a:rPr>
              <a:t>Consumers</a:t>
            </a:r>
          </a:p>
          <a:p>
            <a:pPr lvl="1">
              <a:defRPr/>
            </a:pPr>
            <a:r>
              <a:rPr lang="en-CA" altLang="en-US" sz="2000" dirty="0">
                <a:latin typeface="Arial" panose="020B0604020202020204" pitchFamily="34" charset="0"/>
                <a:cs typeface="Arial" panose="020B0604020202020204" pitchFamily="34" charset="0"/>
              </a:rPr>
              <a:t>Competitors</a:t>
            </a:r>
          </a:p>
          <a:p>
            <a:pPr lvl="1">
              <a:defRPr/>
            </a:pPr>
            <a:r>
              <a:rPr lang="en-CA" altLang="en-US" sz="2000" dirty="0">
                <a:latin typeface="Arial" panose="020B0604020202020204" pitchFamily="34" charset="0"/>
                <a:cs typeface="Arial" panose="020B0604020202020204" pitchFamily="34" charset="0"/>
              </a:rPr>
              <a:t>Suppliers</a:t>
            </a:r>
          </a:p>
          <a:p>
            <a:pPr marL="457200" indent="-457200">
              <a:defRPr/>
            </a:pPr>
            <a:r>
              <a:rPr lang="en-CA" altLang="en-US" sz="2000" dirty="0">
                <a:latin typeface="Arial" panose="020B0604020202020204" pitchFamily="34" charset="0"/>
                <a:cs typeface="Arial" panose="020B0604020202020204" pitchFamily="34" charset="0"/>
              </a:rPr>
              <a:t>Purpose of this particular lecture is not to provide a comprehensive examination of each issue, but instead an appreciation of a wide range, multiplicity, and complexity of issues existing in this area.</a:t>
            </a:r>
          </a:p>
          <a:p>
            <a:pPr>
              <a:defRPr/>
            </a:pPr>
            <a:endParaRPr lang="en-CA" alt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9459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500" dirty="0">
                <a:latin typeface="Arial" panose="020B0604020202020204" pitchFamily="34" charset="0"/>
                <a:cs typeface="Arial" panose="020B0604020202020204" pitchFamily="34" charset="0"/>
              </a:rPr>
              <a:t>Key stakeholder relationships</a:t>
            </a:r>
          </a:p>
        </p:txBody>
      </p:sp>
      <p:sp>
        <p:nvSpPr>
          <p:cNvPr id="3" name="Content Placeholder 2"/>
          <p:cNvSpPr>
            <a:spLocks noGrp="1"/>
          </p:cNvSpPr>
          <p:nvPr>
            <p:ph idx="1"/>
          </p:nvPr>
        </p:nvSpPr>
        <p:spPr>
          <a:xfrm>
            <a:off x="457200" y="1772816"/>
            <a:ext cx="8229600" cy="4824536"/>
          </a:xfrm>
        </p:spPr>
        <p:txBody>
          <a:bodyPr>
            <a:normAutofit/>
          </a:bodyPr>
          <a:lstStyle/>
          <a:p>
            <a:r>
              <a:rPr lang="en-US" altLang="en-US" sz="2000" b="1" dirty="0">
                <a:latin typeface="Arial" panose="020B0604020202020204" pitchFamily="34" charset="0"/>
                <a:cs typeface="Arial" panose="020B0604020202020204" pitchFamily="34" charset="0"/>
              </a:rPr>
              <a:t>Employees are almost always identified by corporations as critical or key stakeholders.</a:t>
            </a:r>
          </a:p>
          <a:p>
            <a:r>
              <a:rPr lang="en-US" altLang="en-US" sz="2000" dirty="0">
                <a:latin typeface="Arial" panose="020B0604020202020204" pitchFamily="34" charset="0"/>
                <a:cs typeface="Arial" panose="020B0604020202020204" pitchFamily="34" charset="0"/>
              </a:rPr>
              <a:t>The relationship with this stakeholder group has always been a challenge, and given the downsizing, retrenchment, and technological changes of the recent past it will be even more so.</a:t>
            </a:r>
          </a:p>
          <a:p>
            <a:r>
              <a:rPr lang="en-US" altLang="en-US" sz="2000" dirty="0">
                <a:latin typeface="Arial" panose="020B0604020202020204" pitchFamily="34" charset="0"/>
                <a:cs typeface="Arial" panose="020B0604020202020204" pitchFamily="34" charset="0"/>
              </a:rPr>
              <a:t>Many employee groups are seeking greater participation in decisions affecting the work environment. Why? </a:t>
            </a:r>
            <a:r>
              <a:rPr lang="en-US" altLang="en-US" sz="2000" b="1" dirty="0">
                <a:latin typeface="Arial" panose="020B0604020202020204" pitchFamily="34" charset="0"/>
                <a:cs typeface="Arial" panose="020B0604020202020204" pitchFamily="34" charset="0"/>
              </a:rPr>
              <a:t>Participation of employees in decision making leads to greater “buy in.” </a:t>
            </a:r>
          </a:p>
          <a:p>
            <a:r>
              <a:rPr lang="en-US" altLang="en-US" sz="2000" dirty="0">
                <a:latin typeface="Arial" panose="020B0604020202020204" pitchFamily="34" charset="0"/>
                <a:cs typeface="Arial" panose="020B0604020202020204" pitchFamily="34" charset="0"/>
              </a:rPr>
              <a:t>Many businesspeople are also committed to greater employee involvement as an approach to improving working conditions and performance.</a:t>
            </a:r>
          </a:p>
        </p:txBody>
      </p:sp>
      <p:pic>
        <p:nvPicPr>
          <p:cNvPr id="4" name="Picture 6" descr="http://www.memsic.com/userfiles/images/HR/happy%20People%202.jpg">
            <a:extLst>
              <a:ext uri="{FF2B5EF4-FFF2-40B4-BE49-F238E27FC236}">
                <a16:creationId xmlns:a16="http://schemas.microsoft.com/office/drawing/2014/main" id="{80614AD7-0F18-452F-8AED-E0205E358C8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3768" y="5168642"/>
            <a:ext cx="4524375" cy="168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192256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500" dirty="0">
                <a:latin typeface="Arial" panose="020B0604020202020204" pitchFamily="34" charset="0"/>
                <a:cs typeface="Arial" panose="020B0604020202020204" pitchFamily="34" charset="0"/>
              </a:rPr>
              <a:t>Employees in the workplace: key issues </a:t>
            </a:r>
          </a:p>
        </p:txBody>
      </p:sp>
      <p:sp>
        <p:nvSpPr>
          <p:cNvPr id="3" name="Content Placeholder 2"/>
          <p:cNvSpPr>
            <a:spLocks noGrp="1"/>
          </p:cNvSpPr>
          <p:nvPr>
            <p:ph idx="1"/>
          </p:nvPr>
        </p:nvSpPr>
        <p:spPr>
          <a:xfrm>
            <a:off x="457200" y="1772816"/>
            <a:ext cx="8229600" cy="4824536"/>
          </a:xfrm>
        </p:spPr>
        <p:txBody>
          <a:bodyPr>
            <a:normAutofit/>
          </a:bodyPr>
          <a:lstStyle/>
          <a:p>
            <a:r>
              <a:rPr lang="en-CA" altLang="en-US" sz="2000" b="1" dirty="0">
                <a:latin typeface="Arial" panose="020B0604020202020204" pitchFamily="34" charset="0"/>
                <a:cs typeface="Arial" panose="020B0604020202020204" pitchFamily="34" charset="0"/>
              </a:rPr>
              <a:t>Work conditions </a:t>
            </a:r>
          </a:p>
          <a:p>
            <a:pPr lvl="1"/>
            <a:r>
              <a:rPr lang="en-CA" altLang="en-US" sz="2000" dirty="0">
                <a:latin typeface="Arial" panose="020B0604020202020204" pitchFamily="34" charset="0"/>
                <a:cs typeface="Arial" panose="020B0604020202020204" pitchFamily="34" charset="0"/>
              </a:rPr>
              <a:t>safety, working hours, work-life balance, wellness program, etc.</a:t>
            </a:r>
          </a:p>
          <a:p>
            <a:r>
              <a:rPr lang="en-CA" altLang="en-US" sz="2000" b="1" dirty="0">
                <a:latin typeface="Arial" panose="020B0604020202020204" pitchFamily="34" charset="0"/>
                <a:cs typeface="Arial" panose="020B0604020202020204" pitchFamily="34" charset="0"/>
              </a:rPr>
              <a:t>Workforce reduction </a:t>
            </a:r>
          </a:p>
          <a:p>
            <a:pPr lvl="1"/>
            <a:r>
              <a:rPr lang="en-CA" altLang="en-US" sz="2000" dirty="0">
                <a:latin typeface="Arial" panose="020B0604020202020204" pitchFamily="34" charset="0"/>
                <a:cs typeface="Arial" panose="020B0604020202020204" pitchFamily="34" charset="0"/>
              </a:rPr>
              <a:t>notice, severance, responsibility to retain or assist in relocation.</a:t>
            </a:r>
          </a:p>
          <a:p>
            <a:r>
              <a:rPr lang="en-CA" altLang="en-US" sz="2000" b="1" dirty="0">
                <a:latin typeface="Arial" panose="020B0604020202020204" pitchFamily="34" charset="0"/>
                <a:cs typeface="Arial" panose="020B0604020202020204" pitchFamily="34" charset="0"/>
              </a:rPr>
              <a:t>Privacy </a:t>
            </a:r>
          </a:p>
          <a:p>
            <a:pPr lvl="1"/>
            <a:r>
              <a:rPr lang="en-CA" altLang="en-US" sz="2000" dirty="0">
                <a:latin typeface="Arial" panose="020B0604020202020204" pitchFamily="34" charset="0"/>
                <a:cs typeface="Arial" panose="020B0604020202020204" pitchFamily="34" charset="0"/>
              </a:rPr>
              <a:t>health and drug testing, monitoring of electronic communications, data protection, freedom from intrusion(s). </a:t>
            </a:r>
          </a:p>
          <a:p>
            <a:r>
              <a:rPr lang="en-CA" altLang="en-US" sz="2000" b="1" dirty="0">
                <a:latin typeface="Arial" panose="020B0604020202020204" pitchFamily="34" charset="0"/>
                <a:cs typeface="Arial" panose="020B0604020202020204" pitchFamily="34" charset="0"/>
              </a:rPr>
              <a:t>Fair compensation</a:t>
            </a:r>
          </a:p>
          <a:p>
            <a:pPr lvl="1"/>
            <a:r>
              <a:rPr lang="en-CA" altLang="en-US" sz="2000" dirty="0">
                <a:latin typeface="Arial" panose="020B0604020202020204" pitchFamily="34" charset="0"/>
                <a:cs typeface="Arial" panose="020B0604020202020204" pitchFamily="34" charset="0"/>
              </a:rPr>
              <a:t>pay based on performance, pay equity, pension plans, availability of fringe benefits.</a:t>
            </a:r>
          </a:p>
        </p:txBody>
      </p:sp>
    </p:spTree>
    <p:extLst>
      <p:ext uri="{BB962C8B-B14F-4D97-AF65-F5344CB8AC3E}">
        <p14:creationId xmlns:p14="http://schemas.microsoft.com/office/powerpoint/2010/main" val="1837956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500" dirty="0">
                <a:latin typeface="Arial" panose="020B0604020202020204" pitchFamily="34" charset="0"/>
                <a:cs typeface="Arial" panose="020B0604020202020204" pitchFamily="34" charset="0"/>
              </a:rPr>
              <a:t>Employees in the workplace: key issues </a:t>
            </a:r>
          </a:p>
        </p:txBody>
      </p:sp>
      <p:sp>
        <p:nvSpPr>
          <p:cNvPr id="3" name="Content Placeholder 2"/>
          <p:cNvSpPr>
            <a:spLocks noGrp="1"/>
          </p:cNvSpPr>
          <p:nvPr>
            <p:ph idx="1"/>
          </p:nvPr>
        </p:nvSpPr>
        <p:spPr>
          <a:xfrm>
            <a:off x="457200" y="1772816"/>
            <a:ext cx="8229600" cy="4824536"/>
          </a:xfrm>
        </p:spPr>
        <p:txBody>
          <a:bodyPr>
            <a:normAutofit/>
          </a:bodyPr>
          <a:lstStyle/>
          <a:p>
            <a:r>
              <a:rPr lang="en-CA" altLang="en-US" sz="2000" b="1" dirty="0">
                <a:latin typeface="Arial" panose="020B0604020202020204" pitchFamily="34" charset="0"/>
                <a:cs typeface="Arial" panose="020B0604020202020204" pitchFamily="34" charset="0"/>
              </a:rPr>
              <a:t>Diversity management</a:t>
            </a:r>
          </a:p>
          <a:p>
            <a:pPr lvl="1"/>
            <a:r>
              <a:rPr lang="en-CA" altLang="en-US" sz="2000" dirty="0">
                <a:latin typeface="Arial" panose="020B0604020202020204" pitchFamily="34" charset="0"/>
                <a:cs typeface="Arial" panose="020B0604020202020204" pitchFamily="34" charset="0"/>
              </a:rPr>
              <a:t>Freedom from discrimination and harassment, equal opportunities, employment equity, physical accessibility. </a:t>
            </a:r>
          </a:p>
          <a:p>
            <a:r>
              <a:rPr lang="en-CA" altLang="en-US" sz="2000" b="1" dirty="0">
                <a:latin typeface="Arial" panose="020B0604020202020204" pitchFamily="34" charset="0"/>
                <a:cs typeface="Arial" panose="020B0604020202020204" pitchFamily="34" charset="0"/>
              </a:rPr>
              <a:t>Right to due process</a:t>
            </a:r>
          </a:p>
          <a:p>
            <a:pPr lvl="1"/>
            <a:r>
              <a:rPr lang="en-CA" altLang="en-US" sz="2000" dirty="0">
                <a:latin typeface="Arial" panose="020B0604020202020204" pitchFamily="34" charset="0"/>
                <a:cs typeface="Arial" panose="020B0604020202020204" pitchFamily="34" charset="0"/>
              </a:rPr>
              <a:t>promotion and dismissal policies, discipline and procedures, access to employment files.</a:t>
            </a:r>
          </a:p>
          <a:p>
            <a:r>
              <a:rPr lang="en-CA" altLang="en-US" sz="2000" b="1" dirty="0">
                <a:latin typeface="Arial" panose="020B0604020202020204" pitchFamily="34" charset="0"/>
                <a:cs typeface="Arial" panose="020B0604020202020204" pitchFamily="34" charset="0"/>
              </a:rPr>
              <a:t>Employee participation</a:t>
            </a:r>
          </a:p>
          <a:p>
            <a:pPr lvl="1"/>
            <a:r>
              <a:rPr lang="en-CA" altLang="en-US" sz="2000" dirty="0">
                <a:latin typeface="Arial" panose="020B0604020202020204" pitchFamily="34" charset="0"/>
                <a:cs typeface="Arial" panose="020B0604020202020204" pitchFamily="34" charset="0"/>
              </a:rPr>
              <a:t>freedom of speech and whistle blowing, right to join a union, consultation.</a:t>
            </a:r>
          </a:p>
          <a:p>
            <a:r>
              <a:rPr lang="en-CA" altLang="en-US" sz="2000" b="1" dirty="0">
                <a:latin typeface="Arial" panose="020B0604020202020204" pitchFamily="34" charset="0"/>
                <a:cs typeface="Arial" panose="020B0604020202020204" pitchFamily="34" charset="0"/>
              </a:rPr>
              <a:t>Right to work</a:t>
            </a:r>
          </a:p>
          <a:p>
            <a:pPr lvl="1"/>
            <a:r>
              <a:rPr lang="en-CA" altLang="en-US" sz="2000" dirty="0">
                <a:latin typeface="Arial" panose="020B0604020202020204" pitchFamily="34" charset="0"/>
                <a:cs typeface="Arial" panose="020B0604020202020204" pitchFamily="34" charset="0"/>
              </a:rPr>
              <a:t>fairness in interviews, non-discriminatory policies.</a:t>
            </a:r>
          </a:p>
          <a:p>
            <a:endParaRPr lang="en-CA" alt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981307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500" dirty="0">
                <a:latin typeface="Arial" panose="020B0604020202020204" pitchFamily="34" charset="0"/>
                <a:cs typeface="Arial" panose="020B0604020202020204" pitchFamily="34" charset="0"/>
              </a:rPr>
              <a:t>The work ethic</a:t>
            </a:r>
          </a:p>
        </p:txBody>
      </p:sp>
      <p:sp>
        <p:nvSpPr>
          <p:cNvPr id="3" name="Content Placeholder 2"/>
          <p:cNvSpPr>
            <a:spLocks noGrp="1"/>
          </p:cNvSpPr>
          <p:nvPr>
            <p:ph idx="1"/>
          </p:nvPr>
        </p:nvSpPr>
        <p:spPr>
          <a:xfrm>
            <a:off x="457200" y="1772816"/>
            <a:ext cx="8229600" cy="4824536"/>
          </a:xfrm>
        </p:spPr>
        <p:txBody>
          <a:bodyPr>
            <a:normAutofit fontScale="92500" lnSpcReduction="20000"/>
          </a:bodyPr>
          <a:lstStyle/>
          <a:p>
            <a:pPr>
              <a:spcBef>
                <a:spcPts val="1200"/>
              </a:spcBef>
              <a:defRPr/>
            </a:pPr>
            <a:r>
              <a:rPr lang="en-CA" altLang="en-US" sz="2200" b="1" dirty="0">
                <a:latin typeface="Arial" panose="020B0604020202020204" pitchFamily="34" charset="0"/>
                <a:cs typeface="Arial" panose="020B0604020202020204" pitchFamily="34" charset="0"/>
              </a:rPr>
              <a:t>The Work Ethic</a:t>
            </a:r>
          </a:p>
          <a:p>
            <a:pPr lvl="1">
              <a:spcBef>
                <a:spcPts val="1200"/>
              </a:spcBef>
              <a:defRPr/>
            </a:pPr>
            <a:r>
              <a:rPr lang="en-CA" altLang="en-US" sz="2200" b="1" dirty="0">
                <a:latin typeface="Arial" panose="020B0604020202020204" pitchFamily="34" charset="0"/>
                <a:cs typeface="Arial" panose="020B0604020202020204" pitchFamily="34" charset="0"/>
              </a:rPr>
              <a:t>Set of values which holds that work is important to members of society</a:t>
            </a:r>
            <a:r>
              <a:rPr lang="en-CA" altLang="en-US" sz="2200" dirty="0">
                <a:latin typeface="Arial" panose="020B0604020202020204" pitchFamily="34" charset="0"/>
                <a:cs typeface="Arial" panose="020B0604020202020204" pitchFamily="34" charset="0"/>
              </a:rPr>
              <a:t>; is a purposeful activity; that some gain (e.g., money) is involved, and that through work person contributes to society and becomes better individual.</a:t>
            </a:r>
          </a:p>
          <a:p>
            <a:pPr lvl="1">
              <a:spcBef>
                <a:spcPts val="1200"/>
              </a:spcBef>
              <a:defRPr/>
            </a:pPr>
            <a:r>
              <a:rPr lang="en-CA" altLang="en-US" sz="2200" dirty="0">
                <a:latin typeface="Arial" panose="020B0604020202020204" pitchFamily="34" charset="0"/>
                <a:cs typeface="Arial" panose="020B0604020202020204" pitchFamily="34" charset="0"/>
              </a:rPr>
              <a:t>Contemporary implications on the work ethic:</a:t>
            </a:r>
          </a:p>
          <a:p>
            <a:pPr lvl="2">
              <a:spcBef>
                <a:spcPts val="1200"/>
              </a:spcBef>
              <a:defRPr/>
            </a:pPr>
            <a:r>
              <a:rPr lang="en-CA" altLang="en-US" sz="1900" dirty="0">
                <a:latin typeface="Arial" panose="020B0604020202020204" pitchFamily="34" charset="0"/>
                <a:cs typeface="Arial" panose="020B0604020202020204" pitchFamily="34" charset="0"/>
              </a:rPr>
              <a:t>Workplace stress</a:t>
            </a:r>
          </a:p>
          <a:p>
            <a:pPr lvl="2">
              <a:spcBef>
                <a:spcPts val="1200"/>
              </a:spcBef>
              <a:defRPr/>
            </a:pPr>
            <a:r>
              <a:rPr lang="en-CA" altLang="en-US" sz="1900" dirty="0">
                <a:latin typeface="Arial" panose="020B0604020202020204" pitchFamily="34" charset="0"/>
                <a:cs typeface="Arial" panose="020B0604020202020204" pitchFamily="34" charset="0"/>
              </a:rPr>
              <a:t>Fringe benefits changing</a:t>
            </a:r>
          </a:p>
          <a:p>
            <a:pPr lvl="2">
              <a:spcBef>
                <a:spcPts val="1200"/>
              </a:spcBef>
              <a:defRPr/>
            </a:pPr>
            <a:r>
              <a:rPr lang="en-CA" altLang="en-US" sz="1900" dirty="0">
                <a:latin typeface="Arial" panose="020B0604020202020204" pitchFamily="34" charset="0"/>
                <a:cs typeface="Arial" panose="020B0604020202020204" pitchFamily="34" charset="0"/>
              </a:rPr>
              <a:t>Compensation based on performance</a:t>
            </a:r>
          </a:p>
          <a:p>
            <a:pPr lvl="2">
              <a:spcBef>
                <a:spcPts val="1200"/>
              </a:spcBef>
              <a:defRPr/>
            </a:pPr>
            <a:r>
              <a:rPr lang="en-CA" altLang="en-US" sz="1900" dirty="0">
                <a:latin typeface="Arial" panose="020B0604020202020204" pitchFamily="34" charset="0"/>
                <a:cs typeface="Arial" panose="020B0604020202020204" pitchFamily="34" charset="0"/>
              </a:rPr>
              <a:t>Work-life balance</a:t>
            </a:r>
          </a:p>
          <a:p>
            <a:pPr lvl="2">
              <a:spcBef>
                <a:spcPts val="1200"/>
              </a:spcBef>
              <a:defRPr/>
            </a:pPr>
            <a:r>
              <a:rPr lang="en-CA" altLang="en-US" sz="1900" dirty="0">
                <a:latin typeface="Arial" panose="020B0604020202020204" pitchFamily="34" charset="0"/>
                <a:cs typeface="Arial" panose="020B0604020202020204" pitchFamily="34" charset="0"/>
              </a:rPr>
              <a:t>Moonlighting</a:t>
            </a:r>
          </a:p>
          <a:p>
            <a:pPr lvl="2">
              <a:spcBef>
                <a:spcPts val="1200"/>
              </a:spcBef>
              <a:defRPr/>
            </a:pPr>
            <a:r>
              <a:rPr lang="en-CA" altLang="en-US" sz="1900" dirty="0">
                <a:latin typeface="Arial" panose="020B0604020202020204" pitchFamily="34" charset="0"/>
                <a:cs typeface="Arial" panose="020B0604020202020204" pitchFamily="34" charset="0"/>
              </a:rPr>
              <a:t>Job insecurity</a:t>
            </a:r>
          </a:p>
          <a:p>
            <a:pPr lvl="2">
              <a:spcBef>
                <a:spcPts val="1200"/>
              </a:spcBef>
              <a:defRPr/>
            </a:pPr>
            <a:r>
              <a:rPr lang="en-CA" altLang="en-US" sz="1900" dirty="0">
                <a:latin typeface="Arial" panose="020B0604020202020204" pitchFamily="34" charset="0"/>
                <a:cs typeface="Arial" panose="020B0604020202020204" pitchFamily="34" charset="0"/>
              </a:rPr>
              <a:t>Labour skills shortage</a:t>
            </a:r>
          </a:p>
          <a:p>
            <a:pPr lvl="1">
              <a:spcBef>
                <a:spcPts val="1200"/>
              </a:spcBef>
              <a:defRPr/>
            </a:pPr>
            <a:endParaRPr lang="en-CA" altLang="en-US" sz="2000" dirty="0">
              <a:latin typeface="Arial" panose="020B0604020202020204" pitchFamily="34" charset="0"/>
              <a:cs typeface="Arial" panose="020B0604020202020204" pitchFamily="34" charset="0"/>
            </a:endParaRPr>
          </a:p>
          <a:p>
            <a:pPr lvl="1">
              <a:spcBef>
                <a:spcPts val="1200"/>
              </a:spcBef>
              <a:defRPr/>
            </a:pPr>
            <a:endParaRPr lang="en-CA" alt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9406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500" dirty="0">
                <a:latin typeface="Arial" panose="020B0604020202020204" pitchFamily="34" charset="0"/>
                <a:cs typeface="Arial" panose="020B0604020202020204" pitchFamily="34" charset="0"/>
              </a:rPr>
              <a:t>Employee loyalty</a:t>
            </a:r>
          </a:p>
        </p:txBody>
      </p:sp>
      <p:sp>
        <p:nvSpPr>
          <p:cNvPr id="3" name="Content Placeholder 2"/>
          <p:cNvSpPr>
            <a:spLocks noGrp="1"/>
          </p:cNvSpPr>
          <p:nvPr>
            <p:ph idx="1"/>
          </p:nvPr>
        </p:nvSpPr>
        <p:spPr>
          <a:xfrm>
            <a:off x="457200" y="1772816"/>
            <a:ext cx="8229600" cy="4824536"/>
          </a:xfrm>
        </p:spPr>
        <p:txBody>
          <a:bodyPr>
            <a:normAutofit/>
          </a:bodyPr>
          <a:lstStyle/>
          <a:p>
            <a:pPr>
              <a:spcBef>
                <a:spcPts val="1200"/>
              </a:spcBef>
              <a:defRPr/>
            </a:pPr>
            <a:r>
              <a:rPr lang="en-CA" altLang="en-US" sz="2200" b="1" dirty="0">
                <a:latin typeface="Arial" panose="020B0604020202020204" pitchFamily="34" charset="0"/>
                <a:cs typeface="Arial" panose="020B0604020202020204" pitchFamily="34" charset="0"/>
              </a:rPr>
              <a:t>Employee loyalty</a:t>
            </a:r>
          </a:p>
          <a:p>
            <a:pPr lvl="1"/>
            <a:r>
              <a:rPr lang="en-US" altLang="en-US" sz="2000" b="1" dirty="0">
                <a:latin typeface="Arial" panose="020B0604020202020204" pitchFamily="34" charset="0"/>
                <a:cs typeface="Arial" panose="020B0604020202020204" pitchFamily="34" charset="0"/>
              </a:rPr>
              <a:t>The commitment by employees to the organization they work and/or the trained profession </a:t>
            </a:r>
            <a:r>
              <a:rPr lang="en-US" altLang="en-US" sz="2000" dirty="0">
                <a:latin typeface="Arial" panose="020B0604020202020204" pitchFamily="34" charset="0"/>
                <a:cs typeface="Arial" panose="020B0604020202020204" pitchFamily="34" charset="0"/>
              </a:rPr>
              <a:t>(loyalty must be reciprocal to be effective).</a:t>
            </a:r>
          </a:p>
          <a:p>
            <a:pPr lvl="1">
              <a:spcBef>
                <a:spcPts val="1200"/>
              </a:spcBef>
              <a:defRPr/>
            </a:pPr>
            <a:r>
              <a:rPr lang="en-CA" altLang="en-US" sz="2000" dirty="0">
                <a:latin typeface="Arial" panose="020B0604020202020204" pitchFamily="34" charset="0"/>
                <a:cs typeface="Arial" panose="020B0604020202020204" pitchFamily="34" charset="0"/>
              </a:rPr>
              <a:t>Some consider loyalty to self more important than to the corporation.</a:t>
            </a:r>
          </a:p>
          <a:p>
            <a:pPr lvl="1">
              <a:spcBef>
                <a:spcPts val="1200"/>
              </a:spcBef>
              <a:defRPr/>
            </a:pPr>
            <a:r>
              <a:rPr lang="en-CA" altLang="en-US" sz="2000" dirty="0">
                <a:latin typeface="Arial" panose="020B0604020202020204" pitchFamily="34" charset="0"/>
                <a:cs typeface="Arial" panose="020B0604020202020204" pitchFamily="34" charset="0"/>
              </a:rPr>
              <a:t>Measuring loyalty can be difficult but is the role of management to cultivate this behaviour in organizational life.</a:t>
            </a:r>
          </a:p>
          <a:p>
            <a:pPr lvl="1">
              <a:spcBef>
                <a:spcPts val="1200"/>
              </a:spcBef>
              <a:defRPr/>
            </a:pPr>
            <a:r>
              <a:rPr lang="en-CA" altLang="en-US" sz="2000" dirty="0">
                <a:latin typeface="Arial" panose="020B0604020202020204" pitchFamily="34" charset="0"/>
                <a:cs typeface="Arial" panose="020B0604020202020204" pitchFamily="34" charset="0"/>
              </a:rPr>
              <a:t>The blind loyalty of employees that may have existed in the past is unlikely today. </a:t>
            </a:r>
          </a:p>
          <a:p>
            <a:pPr lvl="1">
              <a:spcBef>
                <a:spcPts val="1200"/>
              </a:spcBef>
              <a:defRPr/>
            </a:pPr>
            <a:endParaRPr lang="en-CA" altLang="en-US" sz="2000" dirty="0">
              <a:latin typeface="Arial" panose="020B0604020202020204" pitchFamily="34" charset="0"/>
              <a:cs typeface="Arial" panose="020B0604020202020204" pitchFamily="34" charset="0"/>
            </a:endParaRPr>
          </a:p>
        </p:txBody>
      </p:sp>
      <p:pic>
        <p:nvPicPr>
          <p:cNvPr id="9218" name="Picture 2" descr="Image result for employee loyalty">
            <a:extLst>
              <a:ext uri="{FF2B5EF4-FFF2-40B4-BE49-F238E27FC236}">
                <a16:creationId xmlns:a16="http://schemas.microsoft.com/office/drawing/2014/main" id="{AAE67575-4250-4671-9889-F15D870071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5300776"/>
            <a:ext cx="2088232" cy="15572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9186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16931</TotalTime>
  <Words>1338</Words>
  <Application>Microsoft Office PowerPoint</Application>
  <PresentationFormat>On-screen Show (4:3)</PresentationFormat>
  <Paragraphs>154</Paragraphs>
  <Slides>24</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Gill Sans MT</vt:lpstr>
      <vt:lpstr>Verdana</vt:lpstr>
      <vt:lpstr>Office Theme</vt:lpstr>
      <vt:lpstr>Ethics and responsibilities in the workplace and marketplace</vt:lpstr>
      <vt:lpstr>Outline</vt:lpstr>
      <vt:lpstr>PowerPoint Presentation</vt:lpstr>
      <vt:lpstr>Key stakeholder relationships</vt:lpstr>
      <vt:lpstr>Key stakeholder relationships</vt:lpstr>
      <vt:lpstr>Employees in the workplace: key issues </vt:lpstr>
      <vt:lpstr>Employees in the workplace: key issues </vt:lpstr>
      <vt:lpstr>The work ethic</vt:lpstr>
      <vt:lpstr>Employee loyalty</vt:lpstr>
      <vt:lpstr>Managing employment diversity</vt:lpstr>
      <vt:lpstr>Managing employment diversity</vt:lpstr>
      <vt:lpstr>The Canadian Human Rights Act (R.S., 1985, c. H-6); its purpose is to:  extend the laws in Canada to give effect . . . to the principle that all individuals should have an opportunity equal with other individuals  to make for themselves the lives that they are able and wish to have  and to have their needs accommodated, consistent with their duties  and obligations as members of society, without being hindered in  or prevented from doing so by discriminatory practices based on race,  national or ethnic origin, colour, religion, age, sex, sexual orientation,  marital status, family status, disability or conviction for an offence for which a pardon has been granted.</vt:lpstr>
      <vt:lpstr>Influence of feminist ethics</vt:lpstr>
      <vt:lpstr>Privacy and engagement</vt:lpstr>
      <vt:lpstr>Consumers and consumption</vt:lpstr>
      <vt:lpstr>Consumers and the marketplace </vt:lpstr>
      <vt:lpstr>Issue: Is the customer always right?</vt:lpstr>
      <vt:lpstr>PowerPoint Presentation</vt:lpstr>
      <vt:lpstr>The Competition Bureau</vt:lpstr>
      <vt:lpstr>The Competition Bureau</vt:lpstr>
      <vt:lpstr>Consumer rights and responsibilities</vt:lpstr>
      <vt:lpstr>Competition</vt:lpstr>
      <vt:lpstr>PowerPoint Presentation</vt:lpstr>
      <vt:lpstr>Group case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   Communicating in  Today’s Workplace</dc:title>
  <dc:creator>Larry and Kathy</dc:creator>
  <cp:lastModifiedBy>Nicholous Deal</cp:lastModifiedBy>
  <cp:revision>1119</cp:revision>
  <dcterms:created xsi:type="dcterms:W3CDTF">2015-03-12T17:13:31Z</dcterms:created>
  <dcterms:modified xsi:type="dcterms:W3CDTF">2019-11-07T16:52:35Z</dcterms:modified>
</cp:coreProperties>
</file>