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35" r:id="rId1"/>
  </p:sldMasterIdLst>
  <p:notesMasterIdLst>
    <p:notesMasterId r:id="rId24"/>
  </p:notesMasterIdLst>
  <p:handoutMasterIdLst>
    <p:handoutMasterId r:id="rId25"/>
  </p:handoutMasterIdLst>
  <p:sldIdLst>
    <p:sldId id="349" r:id="rId2"/>
    <p:sldId id="351" r:id="rId3"/>
    <p:sldId id="457" r:id="rId4"/>
    <p:sldId id="508" r:id="rId5"/>
    <p:sldId id="554" r:id="rId6"/>
    <p:sldId id="555" r:id="rId7"/>
    <p:sldId id="527" r:id="rId8"/>
    <p:sldId id="528" r:id="rId9"/>
    <p:sldId id="563" r:id="rId10"/>
    <p:sldId id="541" r:id="rId11"/>
    <p:sldId id="556" r:id="rId12"/>
    <p:sldId id="542" r:id="rId13"/>
    <p:sldId id="557" r:id="rId14"/>
    <p:sldId id="529" r:id="rId15"/>
    <p:sldId id="558" r:id="rId16"/>
    <p:sldId id="543" r:id="rId17"/>
    <p:sldId id="562" r:id="rId18"/>
    <p:sldId id="544" r:id="rId19"/>
    <p:sldId id="559" r:id="rId20"/>
    <p:sldId id="530" r:id="rId21"/>
    <p:sldId id="560" r:id="rId22"/>
    <p:sldId id="475" r:id="rId23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Gill Sans M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Gill Sans M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Gill Sans M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Gill Sans M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Gill Sans M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 Essak" initials="SE" lastIdx="1" clrIdx="0"/>
  <p:cmAuthor id="1" name="Strong Finish" initials="SF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774286"/>
    <a:srgbClr val="37B561"/>
    <a:srgbClr val="FF6600"/>
    <a:srgbClr val="4C7019"/>
    <a:srgbClr val="D89013"/>
    <a:srgbClr val="6A831B"/>
    <a:srgbClr val="3B6D81"/>
    <a:srgbClr val="F3C675"/>
    <a:srgbClr val="963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0" autoAdjust="0"/>
    <p:restoredTop sz="89821" autoAdjust="0"/>
  </p:normalViewPr>
  <p:slideViewPr>
    <p:cSldViewPr>
      <p:cViewPr varScale="1">
        <p:scale>
          <a:sx n="69" d="100"/>
          <a:sy n="69" d="100"/>
        </p:scale>
        <p:origin x="162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7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8960"/>
    </p:cViewPr>
  </p:sorterViewPr>
  <p:notesViewPr>
    <p:cSldViewPr>
      <p:cViewPr varScale="1">
        <p:scale>
          <a:sx n="86" d="100"/>
          <a:sy n="86" d="100"/>
        </p:scale>
        <p:origin x="3126" y="90"/>
      </p:cViewPr>
      <p:guideLst>
        <p:guide orient="horz" pos="2909"/>
        <p:guide pos="218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CE655-D01B-4C28-A0CD-6B3F0C192F73}" type="datetimeFigureOut">
              <a:rPr lang="en-CA" smtClean="0"/>
              <a:pPr/>
              <a:t>2018-10-23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ECE5B-CBCE-448C-802B-D9C82B3E0D88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7342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SzTx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475038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SzTx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BFFF1470-60C9-4D83-8D19-FCE72567E5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5695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07174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96722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95802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84686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981395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450996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750327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580030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45797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80044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6747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94918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59489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84967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2846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65831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67871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56571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dirty="0"/>
              <a:t>1-</a:t>
            </a:r>
            <a:fld id="{90E60EF9-1974-4B4E-8EB0-BAAA0C254CFE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8087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dirty="0"/>
              <a:t>1-</a:t>
            </a:r>
            <a:fld id="{90E60EF9-1974-4B4E-8EB0-BAAA0C254CFE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8548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dirty="0"/>
              <a:t>1-</a:t>
            </a:r>
            <a:fld id="{90E60EF9-1974-4B4E-8EB0-BAAA0C254CFE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361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dirty="0"/>
              <a:t>1-</a:t>
            </a:r>
            <a:fld id="{90E60EF9-1974-4B4E-8EB0-BAAA0C254CFE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4618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dirty="0"/>
              <a:t>2-</a:t>
            </a:r>
            <a:fld id="{90E60EF9-1974-4B4E-8EB0-BAAA0C254CFE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661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dirty="0"/>
              <a:t>1-</a:t>
            </a:r>
            <a:fld id="{90E60EF9-1974-4B4E-8EB0-BAAA0C254CFE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1526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9" r:id="rId3"/>
    <p:sldLayoutId id="2147483740" r:id="rId4"/>
    <p:sldLayoutId id="2147483764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8MY127KC3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7DECAB7-7218-4CBE-BA19-C3A22E73EE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5735641"/>
            <a:ext cx="1257379" cy="1122359"/>
          </a:xfrm>
          <a:prstGeom prst="rect">
            <a:avLst/>
          </a:prstGeom>
        </p:spPr>
      </p:pic>
      <p:sp>
        <p:nvSpPr>
          <p:cNvPr id="1536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750" y="1628775"/>
            <a:ext cx="8062913" cy="1769296"/>
          </a:xfrm>
        </p:spPr>
        <p:txBody>
          <a:bodyPr>
            <a:normAutofit/>
          </a:bodyPr>
          <a:lstStyle/>
          <a:p>
            <a:pPr eaLnBrk="1" hangingPunct="1"/>
            <a:r>
              <a:rPr lang="en-CA" sz="3600" dirty="0">
                <a:latin typeface="Arial" charset="0"/>
              </a:rPr>
              <a:t>Responsible ownership </a:t>
            </a:r>
            <a:br>
              <a:rPr lang="en-CA" sz="3600" dirty="0">
                <a:latin typeface="Arial" charset="0"/>
              </a:rPr>
            </a:br>
            <a:r>
              <a:rPr lang="en-CA" sz="3600" dirty="0">
                <a:latin typeface="Arial" charset="0"/>
              </a:rPr>
              <a:t>and governance</a:t>
            </a:r>
            <a:endParaRPr lang="en-US" sz="3600" dirty="0">
              <a:latin typeface="Arial" charset="0"/>
            </a:endParaRPr>
          </a:p>
        </p:txBody>
      </p:sp>
      <p:sp>
        <p:nvSpPr>
          <p:cNvPr id="15362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52962"/>
            <a:ext cx="7304088" cy="1697801"/>
          </a:xfrm>
        </p:spPr>
        <p:txBody>
          <a:bodyPr/>
          <a:lstStyle/>
          <a:p>
            <a:pPr algn="r" eaLnBrk="1" hangingPunct="1"/>
            <a:r>
              <a:rPr lang="en-US" sz="2400" dirty="0">
                <a:latin typeface="Verdana" charset="0"/>
              </a:rPr>
              <a:t>Chapter 11</a:t>
            </a:r>
          </a:p>
          <a:p>
            <a:pPr algn="r" eaLnBrk="1" hangingPunct="1"/>
            <a:r>
              <a:rPr lang="en-US" sz="2400" dirty="0">
                <a:latin typeface="Verdana" charset="0"/>
              </a:rPr>
              <a:t>MGMT 3480</a:t>
            </a:r>
          </a:p>
          <a:p>
            <a:pPr algn="r" eaLnBrk="1" hangingPunct="1"/>
            <a:r>
              <a:rPr lang="en-US" sz="2400" dirty="0" err="1">
                <a:latin typeface="Arial" charset="0"/>
              </a:rPr>
              <a:t>Nicholous</a:t>
            </a:r>
            <a:r>
              <a:rPr lang="en-US" sz="2400" dirty="0">
                <a:latin typeface="Arial" charset="0"/>
              </a:rPr>
              <a:t> Deal, MBA</a:t>
            </a:r>
          </a:p>
        </p:txBody>
      </p:sp>
    </p:spTree>
    <p:extLst>
      <p:ext uri="{BB962C8B-B14F-4D97-AF65-F5344CB8AC3E}">
        <p14:creationId xmlns:p14="http://schemas.microsoft.com/office/powerpoint/2010/main" val="193803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Ethical and responsibility issues of ownership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defRPr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actions of </a:t>
            </a: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other stakeholders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- for example governments, other corporations, and self-regulatory organizations - </a:t>
            </a: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influence the owner stakeholder.</a:t>
            </a:r>
          </a:p>
          <a:p>
            <a:pPr>
              <a:spcBef>
                <a:spcPts val="600"/>
              </a:spcBef>
              <a:defRPr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Investor owners have </a:t>
            </a: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limited influence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 making the corporation more socially responsible.</a:t>
            </a:r>
          </a:p>
          <a:p>
            <a:pPr>
              <a:spcBef>
                <a:spcPts val="600"/>
              </a:spcBef>
              <a:defRPr/>
            </a:pP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Mutual funds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can be purchased that invest in corporations considered to have a social, ethical and environmental focus or objective. </a:t>
            </a:r>
          </a:p>
        </p:txBody>
      </p:sp>
    </p:spTree>
    <p:extLst>
      <p:ext uri="{BB962C8B-B14F-4D97-AF65-F5344CB8AC3E}">
        <p14:creationId xmlns:p14="http://schemas.microsoft.com/office/powerpoint/2010/main" val="185737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Ethical and responsibility issues of ownership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defRPr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pension fund managers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have endorsed the purchase of ethically and environmentally responsible investments of corporations with a good record of corporate social responsibility. </a:t>
            </a:r>
          </a:p>
          <a:p>
            <a:pPr>
              <a:spcBef>
                <a:spcPts val="600"/>
              </a:spcBef>
              <a:defRPr/>
            </a:pP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Cooperatives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have been leaders in institutionalizing ethics and responsibilities.</a:t>
            </a:r>
          </a:p>
          <a:p>
            <a:pPr>
              <a:spcBef>
                <a:spcPts val="600"/>
              </a:spcBef>
              <a:defRPr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accountability for economic, social, and environmental responsibilities has become common among </a:t>
            </a: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publicly traded corporations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85628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500" dirty="0">
                <a:latin typeface="Arial" panose="020B0604020202020204" pitchFamily="34" charset="0"/>
                <a:cs typeface="Arial" panose="020B0604020202020204" pitchFamily="34" charset="0"/>
              </a:rPr>
              <a:t>Responsible investing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Screening investments in corporations or mutual and pension funds for their response to social or ethical responsibilities as well as their financial or economic actions.</a:t>
            </a:r>
          </a:p>
          <a:p>
            <a:pPr>
              <a:spcBef>
                <a:spcPts val="1200"/>
              </a:spcBef>
              <a:defRPr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An organization promoting responsible investing in Canada is the </a:t>
            </a:r>
            <a:r>
              <a:rPr lang="en-C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Responsible Investment Association.</a:t>
            </a:r>
            <a:endParaRPr lang="en-CA" alt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Use ‘positive’ screens and ‘negative’ screens (e.g., alcohol, tobacco, weapons, and nuclear power).</a:t>
            </a:r>
          </a:p>
        </p:txBody>
      </p:sp>
      <p:pic>
        <p:nvPicPr>
          <p:cNvPr id="6" name="Picture 5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A5D4225A-FEB9-4463-996C-FE7311AC8A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437112"/>
            <a:ext cx="8686800" cy="234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83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500" dirty="0">
                <a:latin typeface="Arial" panose="020B0604020202020204" pitchFamily="34" charset="0"/>
                <a:cs typeface="Arial" panose="020B0604020202020204" pitchFamily="34" charset="0"/>
              </a:rPr>
              <a:t>Responsible investing</a:t>
            </a: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9F82B2B2-2A37-4C76-B151-9BAC6B52ACA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6652" y="1470691"/>
            <a:ext cx="8350696" cy="5112671"/>
          </a:xfrm>
          <a:noFill/>
        </p:spPr>
      </p:pic>
    </p:spTree>
    <p:extLst>
      <p:ext uri="{BB962C8B-B14F-4D97-AF65-F5344CB8AC3E}">
        <p14:creationId xmlns:p14="http://schemas.microsoft.com/office/powerpoint/2010/main" val="376599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Protecting owners and investors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 term used to describe the responsibilities towards owners is </a:t>
            </a: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shareholder democracy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exercise of power by owners to ensure they are treated fairly and enjoy equally the privileges and duties of ownership.</a:t>
            </a:r>
          </a:p>
          <a:p>
            <a:pPr>
              <a:defRPr/>
            </a:pP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Basic Shareholder Rights:</a:t>
            </a:r>
          </a:p>
          <a:p>
            <a:pPr lvl="1">
              <a:spcBef>
                <a:spcPts val="600"/>
              </a:spcBef>
              <a:defRPr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Voting power on major decisions</a:t>
            </a:r>
          </a:p>
          <a:p>
            <a:pPr lvl="1">
              <a:spcBef>
                <a:spcPts val="600"/>
              </a:spcBef>
              <a:defRPr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Transfer to ownership</a:t>
            </a:r>
          </a:p>
          <a:p>
            <a:pPr lvl="1">
              <a:spcBef>
                <a:spcPts val="600"/>
              </a:spcBef>
              <a:defRPr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Entitlement to dividends</a:t>
            </a:r>
          </a:p>
          <a:p>
            <a:pPr lvl="1">
              <a:spcBef>
                <a:spcPts val="600"/>
              </a:spcBef>
              <a:defRPr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Accessibility to accurate and timely financial information</a:t>
            </a:r>
          </a:p>
          <a:p>
            <a:pPr>
              <a:defRPr/>
            </a:pPr>
            <a:endParaRPr lang="en-CA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01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Protecting owners and investors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defRPr/>
            </a:pP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Governments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(e.g., </a:t>
            </a: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Canada Business Corporations Act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 Sarbanes-Oxley Act, 2002,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RCMP’s Integrated Market Enforcement Teams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spcBef>
                <a:spcPts val="600"/>
              </a:spcBef>
              <a:defRPr/>
            </a:pP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Self-Regulatory Agencies and Organizations 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(e.g., stock exchanges,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Securities Exchange Commissions Investment Industry Regulatory Organization of Canada (IIROC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)).</a:t>
            </a:r>
          </a:p>
          <a:p>
            <a:pPr>
              <a:spcBef>
                <a:spcPts val="600"/>
              </a:spcBef>
              <a:defRPr/>
            </a:pP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Shareholder Activists 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(e.g., Small Investor Protection Association).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084047-802C-4837-A81B-FBCD27F4F5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523" y="4581128"/>
            <a:ext cx="4010953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58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60" y="332656"/>
            <a:ext cx="8435280" cy="1143000"/>
          </a:xfrm>
        </p:spPr>
        <p:txBody>
          <a:bodyPr>
            <a:normAutofit/>
          </a:bodyPr>
          <a:lstStyle/>
          <a:p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Corporate governance and the board of directors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defRPr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How corporations are governed became an issue in the 1990s, when many corporations failed and it appeared that boards were not performing their function well; that is, they were not protecting the interests of shareholders.</a:t>
            </a:r>
          </a:p>
          <a:p>
            <a:pPr>
              <a:spcBef>
                <a:spcPts val="600"/>
              </a:spcBef>
              <a:defRPr/>
            </a:pP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Corporate governance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is t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he processes, structures, and relationships through which the shareholders, as represented by a board of directors, oversee the activities of the corporation.</a:t>
            </a:r>
          </a:p>
          <a:p>
            <a:pPr>
              <a:spcBef>
                <a:spcPts val="600"/>
              </a:spcBef>
              <a:defRPr/>
            </a:pP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30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60" y="332656"/>
            <a:ext cx="8435280" cy="1143000"/>
          </a:xfrm>
        </p:spPr>
        <p:txBody>
          <a:bodyPr>
            <a:normAutofit/>
          </a:bodyPr>
          <a:lstStyle/>
          <a:p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Corporate governance and the board of directors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7B0B05-A089-428C-91CE-7B4F95CB07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587" y="1628800"/>
            <a:ext cx="4598825" cy="479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6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Responsibilities of the board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Board of Directors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group of individuals elected by shareholders to govern or oversee the corporation’s affairs.</a:t>
            </a:r>
          </a:p>
          <a:p>
            <a:pPr>
              <a:spcBef>
                <a:spcPts val="1200"/>
              </a:spcBef>
              <a:defRPr/>
            </a:pP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Fiduciary duties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obligations of directors to shareholders that are prescribed by laws or regulations.</a:t>
            </a:r>
          </a:p>
          <a:p>
            <a:pPr>
              <a:spcBef>
                <a:spcPts val="1200"/>
              </a:spcBef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Board’s written mandate must include board’s satisfaction with integrity of CEO and other executives and that they are creating a culture of integrity (Canadian Stock Exchanges).</a:t>
            </a:r>
          </a:p>
          <a:p>
            <a:pPr>
              <a:spcBef>
                <a:spcPts val="1200"/>
              </a:spcBef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Board must apply high ethical standards and take into account the interests of stakeholders (OECD, 2004).</a:t>
            </a:r>
          </a:p>
          <a:p>
            <a:pPr marL="0" indent="0">
              <a:spcBef>
                <a:spcPts val="1200"/>
              </a:spcBef>
              <a:buNone/>
              <a:defRPr/>
            </a:pPr>
            <a:endParaRPr lang="en-CA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76182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Structure and 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defRPr/>
            </a:pP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Major issue on board membership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>
              <a:spcBef>
                <a:spcPts val="600"/>
              </a:spcBef>
              <a:defRPr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Independence from the operations and management of the corporation.</a:t>
            </a:r>
            <a:endParaRPr lang="en-CA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/>
            </a:pP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Independent director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no family members, current execs, or professional advisers.</a:t>
            </a:r>
          </a:p>
          <a:p>
            <a:pPr>
              <a:spcBef>
                <a:spcPts val="1200"/>
              </a:spcBef>
              <a:defRPr/>
            </a:pP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Board Diversity </a:t>
            </a:r>
          </a:p>
          <a:p>
            <a:pPr lvl="1">
              <a:spcBef>
                <a:spcPts val="600"/>
              </a:spcBef>
              <a:defRPr/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Canadian Board Diversity Council (CBDC) </a:t>
            </a:r>
          </a:p>
          <a:p>
            <a:pPr lvl="1">
              <a:spcBef>
                <a:spcPts val="600"/>
              </a:spcBef>
              <a:defRPr/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30% Club Canada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Catalyst Canada </a:t>
            </a:r>
            <a:endParaRPr lang="en-CA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02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500" dirty="0">
                <a:latin typeface="Arial" charset="0"/>
              </a:rPr>
              <a:t>Outline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83567"/>
            <a:ext cx="8229600" cy="493215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CA" sz="2200" dirty="0">
                <a:latin typeface="Arial" charset="0"/>
              </a:rPr>
              <a:t>The ownership of Canadian business </a:t>
            </a:r>
          </a:p>
          <a:p>
            <a:pPr>
              <a:lnSpc>
                <a:spcPct val="110000"/>
              </a:lnSpc>
            </a:pPr>
            <a:r>
              <a:rPr lang="en-CA" sz="2200" dirty="0">
                <a:latin typeface="Arial" charset="0"/>
              </a:rPr>
              <a:t>Ethical and responsibility issues of ownership </a:t>
            </a:r>
          </a:p>
          <a:p>
            <a:pPr>
              <a:lnSpc>
                <a:spcPct val="110000"/>
              </a:lnSpc>
            </a:pPr>
            <a:r>
              <a:rPr lang="en-CA" sz="2200" dirty="0">
                <a:latin typeface="Arial" charset="0"/>
              </a:rPr>
              <a:t>Responsible investing </a:t>
            </a:r>
          </a:p>
          <a:p>
            <a:pPr>
              <a:lnSpc>
                <a:spcPct val="110000"/>
              </a:lnSpc>
            </a:pPr>
            <a:r>
              <a:rPr lang="en-CA" sz="2200" dirty="0">
                <a:latin typeface="Arial" charset="0"/>
              </a:rPr>
              <a:t>Protecting owners and investors</a:t>
            </a:r>
          </a:p>
          <a:p>
            <a:pPr>
              <a:lnSpc>
                <a:spcPct val="110000"/>
              </a:lnSpc>
            </a:pPr>
            <a:r>
              <a:rPr lang="en-CA" sz="2200" dirty="0">
                <a:latin typeface="Arial" charset="0"/>
              </a:rPr>
              <a:t>Corporate governance and the board of directors </a:t>
            </a:r>
          </a:p>
          <a:p>
            <a:pPr>
              <a:lnSpc>
                <a:spcPct val="110000"/>
              </a:lnSpc>
            </a:pPr>
            <a:r>
              <a:rPr lang="en-CA" sz="2200" dirty="0">
                <a:latin typeface="Arial" charset="0"/>
              </a:rPr>
              <a:t>Ownership, governance, and CSR</a:t>
            </a:r>
          </a:p>
          <a:p>
            <a:pPr>
              <a:lnSpc>
                <a:spcPct val="110000"/>
              </a:lnSpc>
            </a:pPr>
            <a:endParaRPr lang="en-CA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709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Ownership, governance, and CSR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Disclosure requirements for Canadian public companies (National Instrument 58-101):</a:t>
            </a:r>
          </a:p>
          <a:p>
            <a:pPr lvl="1">
              <a:spcBef>
                <a:spcPts val="1200"/>
              </a:spcBef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Disclose whether board has adopted written code</a:t>
            </a:r>
          </a:p>
          <a:p>
            <a:pPr lvl="1">
              <a:spcBef>
                <a:spcPts val="1200"/>
              </a:spcBef>
              <a:defRPr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Describe steps the board takes to ensure directors exercise independent judgment </a:t>
            </a:r>
            <a:endParaRPr lang="en-CA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200"/>
              </a:spcBef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Describe steps board takes to encourage and promote a culture of ethical business conduct</a:t>
            </a:r>
          </a:p>
        </p:txBody>
      </p:sp>
      <p:pic>
        <p:nvPicPr>
          <p:cNvPr id="5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17C3C132-8596-4CFC-92AA-4B795B7864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984" y="4725144"/>
            <a:ext cx="4860032" cy="1760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87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Ownership, governance, and CSR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Directors are encouraged to ask five questions about the corporation’s ethics management:</a:t>
            </a:r>
          </a:p>
          <a:p>
            <a:pPr>
              <a:spcBef>
                <a:spcPts val="400"/>
              </a:spcBef>
              <a:defRPr/>
            </a:pPr>
            <a:endParaRPr lang="en-CA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spcBef>
                <a:spcPts val="400"/>
              </a:spcBef>
              <a:buFont typeface="+mj-lt"/>
              <a:buAutoNum type="arabicPeriod"/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What is the strategy to manage ethics?</a:t>
            </a:r>
          </a:p>
          <a:p>
            <a:pPr marL="914400" lvl="1" indent="-457200">
              <a:spcBef>
                <a:spcPts val="400"/>
              </a:spcBef>
              <a:buFont typeface="+mj-lt"/>
              <a:buAutoNum type="arabicPeriod"/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Who is responsible for ethics in our company?</a:t>
            </a:r>
          </a:p>
          <a:p>
            <a:pPr marL="914400" lvl="1" indent="-457200">
              <a:spcBef>
                <a:spcPts val="400"/>
              </a:spcBef>
              <a:buFont typeface="+mj-lt"/>
              <a:buAutoNum type="arabicPeriod"/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Are people in our firm equipped to recognize and resolve moral dilemmas?</a:t>
            </a:r>
          </a:p>
          <a:p>
            <a:pPr marL="914400" lvl="1" indent="-457200">
              <a:spcBef>
                <a:spcPts val="400"/>
              </a:spcBef>
              <a:buFont typeface="+mj-lt"/>
              <a:buAutoNum type="arabicPeriod"/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Are people in our firm provided with a safe opportunity to discuss ethical issues of concern?</a:t>
            </a:r>
          </a:p>
          <a:p>
            <a:pPr marL="914400" lvl="1" indent="-457200">
              <a:spcBef>
                <a:spcPts val="400"/>
              </a:spcBef>
              <a:buFont typeface="+mj-lt"/>
              <a:buAutoNum type="arabicPeriod"/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we reward or punish ethical integrity and moral courage if it has a negative impact on the bottom line?</a:t>
            </a:r>
          </a:p>
        </p:txBody>
      </p:sp>
    </p:spTree>
    <p:extLst>
      <p:ext uri="{BB962C8B-B14F-4D97-AF65-F5344CB8AC3E}">
        <p14:creationId xmlns:p14="http://schemas.microsoft.com/office/powerpoint/2010/main" val="348017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rial" charset="0"/>
              </a:rPr>
              <a:t>Group case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51124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C88CBE-FA85-47FF-97B8-A1D4CDD08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000125"/>
            <a:ext cx="8636000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500" dirty="0">
                <a:latin typeface="Arial" panose="020B0604020202020204" pitchFamily="34" charset="0"/>
                <a:cs typeface="Arial" panose="020B0604020202020204" pitchFamily="34" charset="0"/>
              </a:rPr>
              <a:t>The ownership of Canadian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Owners, also referred to as investors or </a:t>
            </a: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shareholders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are key stakeholders in a capitalist system as they provide a major portion of the capital to finance corporations.</a:t>
            </a:r>
          </a:p>
          <a:p>
            <a:pPr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They (owners) have a substantial impact on how the corporation is governed.</a:t>
            </a:r>
          </a:p>
          <a:p>
            <a:pPr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governing system 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the </a:t>
            </a: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processes, structures, and relationships through which decisions are made.</a:t>
            </a:r>
            <a:endParaRPr lang="en-CA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CA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21B40917-6B2F-4386-B3E5-0AA60A00E5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317" y="4365104"/>
            <a:ext cx="4437366" cy="2396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5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500" dirty="0">
                <a:latin typeface="Arial" panose="020B0604020202020204" pitchFamily="34" charset="0"/>
                <a:cs typeface="Arial" panose="020B0604020202020204" pitchFamily="34" charset="0"/>
              </a:rPr>
              <a:t>The ownership of Canadian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Owners of Canadian business include:</a:t>
            </a:r>
          </a:p>
          <a:p>
            <a:pPr lvl="1">
              <a:defRPr/>
            </a:pPr>
            <a:r>
              <a:rPr lang="en-CA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Investors</a:t>
            </a:r>
          </a:p>
          <a:p>
            <a:pPr lvl="2">
              <a:defRPr/>
            </a:pPr>
            <a:r>
              <a:rPr lang="en-CA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Individuals who personally hold equity interests for investment purposes and are not involved in corporation as management.</a:t>
            </a:r>
            <a:endParaRPr lang="en-CA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Entrepreneurs</a:t>
            </a:r>
          </a:p>
          <a:p>
            <a:pPr lvl="1">
              <a:defRPr/>
            </a:pP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Employees and managers</a:t>
            </a:r>
          </a:p>
          <a:p>
            <a:pPr lvl="1">
              <a:defRPr/>
            </a:pP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Customers or consumers</a:t>
            </a:r>
          </a:p>
          <a:p>
            <a:pPr lvl="1">
              <a:defRPr/>
            </a:pP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Producers</a:t>
            </a:r>
          </a:p>
          <a:p>
            <a:pPr lvl="1">
              <a:defRPr/>
            </a:pPr>
            <a:r>
              <a:rPr lang="en-CA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Mutual funds</a:t>
            </a:r>
          </a:p>
          <a:p>
            <a:pPr lvl="2">
              <a:defRPr/>
            </a:pPr>
            <a:r>
              <a:rPr lang="en-CA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 pool of money from many individual investors that is invested on their behalf, usually in a specific kind of investment.</a:t>
            </a:r>
          </a:p>
          <a:p>
            <a:pPr lvl="1">
              <a:defRPr/>
            </a:pP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Pension funds</a:t>
            </a:r>
          </a:p>
        </p:txBody>
      </p:sp>
    </p:spTree>
    <p:extLst>
      <p:ext uri="{BB962C8B-B14F-4D97-AF65-F5344CB8AC3E}">
        <p14:creationId xmlns:p14="http://schemas.microsoft.com/office/powerpoint/2010/main" val="519225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500" dirty="0">
                <a:latin typeface="Arial" panose="020B0604020202020204" pitchFamily="34" charset="0"/>
                <a:cs typeface="Arial" panose="020B0604020202020204" pitchFamily="34" charset="0"/>
              </a:rPr>
              <a:t>The ownership of Canadian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Owners of Canadian business include:</a:t>
            </a:r>
          </a:p>
          <a:p>
            <a:pPr lvl="1">
              <a:defRPr/>
            </a:pP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Corporate ownership</a:t>
            </a:r>
          </a:p>
          <a:p>
            <a:pPr lvl="1">
              <a:defRPr/>
            </a:pPr>
            <a:r>
              <a:rPr lang="en-CA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Private equity firms</a:t>
            </a:r>
          </a:p>
          <a:p>
            <a:pPr lvl="2">
              <a:defRPr/>
            </a:pPr>
            <a:r>
              <a:rPr lang="en-CA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Firms that manage large pools of money acquired from wealthy individuals or families and big institutions such as pension and mutual funds.</a:t>
            </a:r>
          </a:p>
          <a:p>
            <a:pPr lvl="1">
              <a:defRPr/>
            </a:pPr>
            <a:r>
              <a:rPr lang="en-CA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Venture capital companies </a:t>
            </a:r>
          </a:p>
          <a:p>
            <a:pPr lvl="2">
              <a:defRPr/>
            </a:pPr>
            <a:r>
              <a:rPr lang="en-CA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 type of private equity firm that usually acquires part ownership of business enterprises for which they provide financial and management assistance.</a:t>
            </a:r>
          </a:p>
          <a:p>
            <a:pPr lvl="1">
              <a:defRPr/>
            </a:pPr>
            <a:r>
              <a:rPr lang="en-CA" altLang="en-US" sz="1800" dirty="0"/>
              <a:t>Not-for-profit organization ownership</a:t>
            </a:r>
          </a:p>
          <a:p>
            <a:pPr lvl="1">
              <a:defRPr/>
            </a:pPr>
            <a:r>
              <a:rPr lang="en-CA" altLang="en-US" sz="1800" dirty="0"/>
              <a:t>Government ownership</a:t>
            </a:r>
          </a:p>
          <a:p>
            <a:pPr lvl="2">
              <a:defRPr/>
            </a:pPr>
            <a:endParaRPr lang="en-CA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956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500" dirty="0">
                <a:latin typeface="Arial" panose="020B0604020202020204" pitchFamily="34" charset="0"/>
                <a:cs typeface="Arial" panose="020B0604020202020204" pitchFamily="34" charset="0"/>
              </a:rPr>
              <a:t>Issues facing investors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Widely held 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versus </a:t>
            </a:r>
            <a:r>
              <a:rPr lang="en-CA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concentrated 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ownership.</a:t>
            </a:r>
          </a:p>
          <a:p>
            <a:pPr>
              <a:spcBef>
                <a:spcPts val="1200"/>
              </a:spcBef>
              <a:defRPr/>
            </a:pP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Minority versus majority 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shareholders.</a:t>
            </a:r>
          </a:p>
          <a:p>
            <a:pPr>
              <a:spcBef>
                <a:spcPts val="1200"/>
              </a:spcBef>
              <a:defRPr/>
            </a:pP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Dual-class stock </a:t>
            </a: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(non-voting or restricted shares).</a:t>
            </a:r>
          </a:p>
          <a:p>
            <a:pPr marL="685800">
              <a:buFont typeface="Calibri" panose="020F0502020204030204" pitchFamily="34" charset="0"/>
              <a:buChar char="―"/>
              <a:defRPr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Passive shareholders: </a:t>
            </a: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do not attempt to influence the affairs of the corporation even though they have a legal right to do so.</a:t>
            </a:r>
          </a:p>
          <a:p>
            <a:pPr marL="685800">
              <a:buFont typeface="Calibri" panose="020F0502020204030204" pitchFamily="34" charset="0"/>
              <a:buChar char="―"/>
              <a:defRPr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Active shareholders: </a:t>
            </a: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participate in the governance of the firm to the full extent allowed by law.</a:t>
            </a:r>
            <a:endParaRPr lang="en-US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200"/>
              </a:spcBef>
              <a:defRPr/>
            </a:pPr>
            <a:endParaRPr lang="en-CA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http://www.clipartkid.com/images/488/ethics1-MXhi76-clipart.jpg">
            <a:extLst>
              <a:ext uri="{FF2B5EF4-FFF2-40B4-BE49-F238E27FC236}">
                <a16:creationId xmlns:a16="http://schemas.microsoft.com/office/drawing/2014/main" id="{0D35B33C-6344-49B7-BE68-1D443C537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344" y="4790431"/>
            <a:ext cx="2339312" cy="206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940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500" dirty="0">
                <a:latin typeface="Arial" panose="020B0604020202020204" pitchFamily="34" charset="0"/>
                <a:cs typeface="Arial" panose="020B0604020202020204" pitchFamily="34" charset="0"/>
              </a:rPr>
              <a:t>Employee ownership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Benefits:</a:t>
            </a:r>
          </a:p>
          <a:p>
            <a:pPr>
              <a:lnSpc>
                <a:spcPct val="90000"/>
              </a:lnSpc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Increases morale</a:t>
            </a:r>
          </a:p>
          <a:p>
            <a:pPr>
              <a:lnSpc>
                <a:spcPct val="90000"/>
              </a:lnSpc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Increases company loyalty</a:t>
            </a:r>
          </a:p>
          <a:p>
            <a:pPr>
              <a:lnSpc>
                <a:spcPct val="90000"/>
              </a:lnSpc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Motivates employees, leading to higher productivity</a:t>
            </a:r>
          </a:p>
          <a:p>
            <a:pPr>
              <a:lnSpc>
                <a:spcPct val="90000"/>
              </a:lnSpc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Sometimes can save failing firms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D7C81-FC7C-43DE-AEA6-56D8B9A95D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CA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Criticisms:</a:t>
            </a:r>
          </a:p>
          <a:p>
            <a:pPr>
              <a:lnSpc>
                <a:spcPct val="90000"/>
              </a:lnSpc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Jobs and often savings and pensions depend on fate of firm</a:t>
            </a:r>
          </a:p>
          <a:p>
            <a:pPr>
              <a:lnSpc>
                <a:spcPct val="90000"/>
              </a:lnSpc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Employees seldom have majority ownership</a:t>
            </a:r>
          </a:p>
          <a:p>
            <a:pPr>
              <a:lnSpc>
                <a:spcPct val="90000"/>
              </a:lnSpc>
            </a:pPr>
            <a:r>
              <a:rPr lang="en-C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Management may still not relinquish control to employees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www.usa800.com/Portals/0/Content/images-whyusa/why-usa800.png">
            <a:extLst>
              <a:ext uri="{FF2B5EF4-FFF2-40B4-BE49-F238E27FC236}">
                <a16:creationId xmlns:a16="http://schemas.microsoft.com/office/drawing/2014/main" id="{6DB23940-00EB-4829-945D-C0A27B9DE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4326895"/>
            <a:ext cx="3571875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830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7375"/>
            <a:ext cx="8229600" cy="100325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WestJet employees share profits as owners:</a:t>
            </a: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www.youtube.com/watch?v=88MY127KC3c</a:t>
            </a:r>
            <a:endParaRPr lang="en-C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CA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10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16812</TotalTime>
  <Words>1026</Words>
  <Application>Microsoft Office PowerPoint</Application>
  <PresentationFormat>On-screen Show (4:3)</PresentationFormat>
  <Paragraphs>108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Gill Sans MT</vt:lpstr>
      <vt:lpstr>Verdana</vt:lpstr>
      <vt:lpstr>Office Theme</vt:lpstr>
      <vt:lpstr>Responsible ownership  and governance</vt:lpstr>
      <vt:lpstr>Outline</vt:lpstr>
      <vt:lpstr>PowerPoint Presentation</vt:lpstr>
      <vt:lpstr>The ownership of Canadian business</vt:lpstr>
      <vt:lpstr>The ownership of Canadian business</vt:lpstr>
      <vt:lpstr>The ownership of Canadian business</vt:lpstr>
      <vt:lpstr>Issues facing investors</vt:lpstr>
      <vt:lpstr>Employee ownership</vt:lpstr>
      <vt:lpstr>PowerPoint Presentation</vt:lpstr>
      <vt:lpstr>Ethical and responsibility issues of ownership</vt:lpstr>
      <vt:lpstr>Ethical and responsibility issues of ownership</vt:lpstr>
      <vt:lpstr>Responsible investing</vt:lpstr>
      <vt:lpstr>Responsible investing</vt:lpstr>
      <vt:lpstr>Protecting owners and investors</vt:lpstr>
      <vt:lpstr>Protecting owners and investors</vt:lpstr>
      <vt:lpstr>Corporate governance and the board of directors</vt:lpstr>
      <vt:lpstr>Corporate governance and the board of directors</vt:lpstr>
      <vt:lpstr>Responsibilities of the board </vt:lpstr>
      <vt:lpstr>Structure and membership</vt:lpstr>
      <vt:lpstr>Ownership, governance, and CSR</vt:lpstr>
      <vt:lpstr>Ownership, governance, and CSR</vt:lpstr>
      <vt:lpstr>Group case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 Communicating in  Today’s Workplace</dc:title>
  <dc:creator>Larry and Kathy</dc:creator>
  <cp:lastModifiedBy>Nicholous Deal</cp:lastModifiedBy>
  <cp:revision>1067</cp:revision>
  <dcterms:created xsi:type="dcterms:W3CDTF">2015-03-12T17:13:31Z</dcterms:created>
  <dcterms:modified xsi:type="dcterms:W3CDTF">2018-10-23T15:07:43Z</dcterms:modified>
</cp:coreProperties>
</file>