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3" r:id="rId2"/>
    <p:sldId id="285" r:id="rId3"/>
    <p:sldId id="286" r:id="rId4"/>
    <p:sldId id="259" r:id="rId5"/>
    <p:sldId id="276" r:id="rId6"/>
    <p:sldId id="273" r:id="rId7"/>
    <p:sldId id="274" r:id="rId8"/>
    <p:sldId id="275" r:id="rId9"/>
    <p:sldId id="277" r:id="rId10"/>
    <p:sldId id="263" r:id="rId11"/>
    <p:sldId id="278" r:id="rId12"/>
    <p:sldId id="280" r:id="rId13"/>
    <p:sldId id="287" r:id="rId14"/>
    <p:sldId id="279" r:id="rId15"/>
    <p:sldId id="268" r:id="rId16"/>
    <p:sldId id="281" r:id="rId17"/>
    <p:sldId id="282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3876" autoAdjust="0"/>
  </p:normalViewPr>
  <p:slideViewPr>
    <p:cSldViewPr showGuides="1">
      <p:cViewPr varScale="1">
        <p:scale>
          <a:sx n="106" d="100"/>
          <a:sy n="106" d="100"/>
        </p:scale>
        <p:origin x="1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5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21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A4F38C-7CE0-4C77-A372-5875988D41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7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0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9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196144-F7B3-4D5D-BEA6-77509C950899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35 Insurance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Governed by the general principles of contract law, and regulated by the state.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Application.</a:t>
            </a:r>
          </a:p>
          <a:p>
            <a:pPr lvl="1"/>
            <a:r>
              <a:rPr lang="en-US" dirty="0"/>
              <a:t>Is an offer, which the insurance company can either reject or accept. And acceptance can sometimes be conditional.</a:t>
            </a:r>
          </a:p>
          <a:p>
            <a:pPr lvl="1"/>
            <a:r>
              <a:rPr lang="en-US" dirty="0"/>
              <a:t>Need consideration.</a:t>
            </a:r>
          </a:p>
          <a:p>
            <a:pPr lvl="1"/>
            <a:r>
              <a:rPr lang="en-US" dirty="0"/>
              <a:t>Parties need capacity.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B8D48A1-66CB-4780-BBFD-A288A73ABB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054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Effective Date. </a:t>
            </a:r>
          </a:p>
          <a:p>
            <a:pPr lvl="1"/>
            <a:r>
              <a:rPr lang="en-US" sz="3600" dirty="0"/>
              <a:t>Coverage can begin when:</a:t>
            </a:r>
          </a:p>
          <a:p>
            <a:pPr lvl="2"/>
            <a:r>
              <a:rPr lang="en-US" sz="3200" dirty="0"/>
              <a:t>Binder is written,</a:t>
            </a:r>
          </a:p>
          <a:p>
            <a:pPr lvl="2"/>
            <a:r>
              <a:rPr lang="en-US" sz="3200" dirty="0"/>
              <a:t>Policy is issued,</a:t>
            </a:r>
          </a:p>
          <a:p>
            <a:pPr lvl="2"/>
            <a:r>
              <a:rPr lang="en-US" sz="3200" dirty="0"/>
              <a:t>Contract is formed, or</a:t>
            </a:r>
          </a:p>
          <a:p>
            <a:pPr lvl="2"/>
            <a:r>
              <a:rPr lang="en-US" sz="3200" dirty="0"/>
              <a:t>Condition specified in contract is met.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B8D48A1-66CB-4780-BBFD-A288A73ABB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054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Effective Date. </a:t>
            </a:r>
          </a:p>
          <a:p>
            <a:pPr lvl="1"/>
            <a:r>
              <a:rPr lang="en-US" dirty="0"/>
              <a:t>Binder. </a:t>
            </a:r>
          </a:p>
          <a:p>
            <a:pPr lvl="2"/>
            <a:r>
              <a:rPr lang="en-US" dirty="0"/>
              <a:t>Broker is agent for applicant. </a:t>
            </a:r>
          </a:p>
          <a:p>
            <a:pPr lvl="2"/>
            <a:r>
              <a:rPr lang="en-US" dirty="0"/>
              <a:t>Insured who seeks insurance will usually be protected from time of filing the application, provided a premium has been paid. Binder indicates a pending policy.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997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0E5B1548-663C-4680-A444-5F0BCFF0022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05400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027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Effective Date. </a:t>
            </a:r>
          </a:p>
          <a:p>
            <a:pPr lvl="1"/>
            <a:r>
              <a:rPr lang="en-US" dirty="0"/>
              <a:t>Binder.</a:t>
            </a:r>
          </a:p>
          <a:p>
            <a:pPr lvl="2"/>
            <a:r>
              <a:rPr lang="en-US" dirty="0"/>
              <a:t>If parties agree, contract is not effective until policy is issued and delivered to insured.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Life insurance.</a:t>
            </a:r>
            <a:endParaRPr lang="en-US" dirty="0"/>
          </a:p>
          <a:p>
            <a:pPr marL="1084262" lvl="2" indent="-400050"/>
            <a:r>
              <a:rPr lang="en-US" dirty="0"/>
              <a:t>Parties may agree that life insurance policy is binding at the time of first premium payment.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/>
              <a:t> The Insurance Contract: Provisions and Clauses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B01D31B-DB64-4B45-B362-E0BF8EA53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pic>
        <p:nvPicPr>
          <p:cNvPr id="2" name="Picture 1" descr="This table outlines important provisions and clauses in insurance contracts. The first column lists the type of clause and the second column lists its description.&#10;Antilapse clause: An antilapse clause provides that the policy will not automatically lapse if no payment is made on the date due. Ordinarily, under such a provision, the insured has a grace period of thirty or thirty-one days within which to pay an overdue premium before the policy is canceled.&#10;Appraisal clause: Insurance policies frequently provide that if the parties cannot agree on the amount of a loss covered under the policy or the value of the property lost, either party can demand an appraisal, or estimate, by an impartial and qualified third party.&#10;Arbitration clause: Many insurance policies include clauses that call for arbitration of disputes that arise between the insurer and the insured concerning the settlement of claims.&#10;Incontestability clause: An incontestability clause provides that after a policy has been in force for a specified length of time—usually two or three years—the insurer cannot contest statements made in the application." title="Exhibit 35.2 Insurance Contract Clauss and Descriptions">
            <a:extLst>
              <a:ext uri="{FF2B5EF4-FFF2-40B4-BE49-F238E27FC236}">
                <a16:creationId xmlns:a16="http://schemas.microsoft.com/office/drawing/2014/main" id="{17C9AFFB-EC15-450C-BC86-B08685E7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110136"/>
            <a:ext cx="9020176" cy="330006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Cancellation.</a:t>
            </a:r>
          </a:p>
          <a:p>
            <a:pPr lvl="1"/>
            <a:r>
              <a:rPr lang="en-US" dirty="0"/>
              <a:t>Insured can cancel policy at any time, and the insurer can cancel according to terms of policy.</a:t>
            </a:r>
          </a:p>
          <a:p>
            <a:pPr lvl="1"/>
            <a:r>
              <a:rPr lang="en-US" dirty="0"/>
              <a:t>Insurer must give written notice of cancellation.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AC72DB6-B05A-4025-8C7D-AC00B48901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81168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Defenses against Payment.</a:t>
            </a:r>
          </a:p>
          <a:p>
            <a:pPr lvl="1"/>
            <a:r>
              <a:rPr lang="en-US" dirty="0"/>
              <a:t>Insurance company can raise any of the defenses that would be valid in any ordinary action or contract:</a:t>
            </a:r>
          </a:p>
          <a:p>
            <a:pPr lvl="2"/>
            <a:r>
              <a:rPr lang="en-US" dirty="0"/>
              <a:t>Fraud or Misrepresentation.</a:t>
            </a:r>
          </a:p>
          <a:p>
            <a:pPr lvl="2"/>
            <a:r>
              <a:rPr lang="en-US" dirty="0"/>
              <a:t>Lack of an Insurable Interest.</a:t>
            </a:r>
          </a:p>
          <a:p>
            <a:pPr lvl="2"/>
            <a:r>
              <a:rPr lang="en-US" dirty="0"/>
              <a:t>Illegal Actions.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Insurance Contract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Defenses against Payment.</a:t>
            </a:r>
          </a:p>
          <a:p>
            <a:pPr lvl="2"/>
            <a:r>
              <a:rPr lang="en-US" dirty="0"/>
              <a:t>When Defenses Are Not Available.</a:t>
            </a:r>
          </a:p>
          <a:p>
            <a:pPr lvl="3"/>
            <a:r>
              <a:rPr lang="en-US" dirty="0"/>
              <a:t>Incontestability clause.</a:t>
            </a:r>
          </a:p>
          <a:p>
            <a:pPr lvl="2"/>
            <a:r>
              <a:rPr lang="en-US" dirty="0"/>
              <a:t>The Need to Avoid Bad Faith.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430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Define important insurance terms.</a:t>
            </a:r>
          </a:p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State when insurance coverage begins.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Explain how courts interpret insurance provisions.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n-lt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Identify defenses an insurance company may have against payment on a policy.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413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/>
              <a:t> Insurance Terminology </a:t>
            </a:r>
            <a:br>
              <a:rPr lang="en-US" dirty="0"/>
            </a:br>
            <a:r>
              <a:rPr lang="en-US" dirty="0"/>
              <a:t>and Concepts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9CE7558-C42C-4152-A84F-49055639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Insurance.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Contract by which the insurer (insurance company) promises to pay something of value (usually money) to its insured in the event of the insured’s injury as a result of “covered” incidents.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>
                <a:solidFill>
                  <a:prstClr val="white"/>
                </a:solidFill>
              </a:rPr>
              <a:t> Insurance Terminology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Concepts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03A8DCF1-9E38-48D4-9D50-EDADC594E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Policy (insurance  contract).</a:t>
            </a:r>
          </a:p>
          <a:p>
            <a:r>
              <a:rPr lang="en-US" sz="4400" dirty="0"/>
              <a:t>Premium is the consideration to be paid to the insurer. </a:t>
            </a:r>
          </a:p>
          <a:p>
            <a:r>
              <a:rPr lang="en-US" sz="4400" dirty="0"/>
              <a:t>Underwriter (usually an insurance company).</a:t>
            </a:r>
          </a:p>
          <a:p>
            <a:r>
              <a:rPr lang="en-US" sz="4400" dirty="0"/>
              <a:t>Broker v. agent.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>
                <a:solidFill>
                  <a:prstClr val="white"/>
                </a:solidFill>
              </a:rPr>
              <a:t> Insurance Terminology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Concepts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0AAE2AF-F2F8-4F2F-B6D9-C36D5C8A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Risk Management and Risk Pooling.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Insurance is essentially a contractual arrangement for </a:t>
            </a:r>
            <a:r>
              <a:rPr lang="en-US" i="1" dirty="0"/>
              <a:t>transferring and allocating risk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Risk: Prediction concerning potential loss based on known and unknown factors.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>
                <a:solidFill>
                  <a:prstClr val="white"/>
                </a:solidFill>
              </a:rPr>
              <a:t> Insurance Terminology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Concepts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DC5D26B-F99D-4F9F-994D-DEFC256FD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Risk Management and Risk Pooling.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Risk Pooling:  spread the risk among a large number of people to make the premiums small, compared to the coverage.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>
                <a:solidFill>
                  <a:prstClr val="white"/>
                </a:solidFill>
              </a:rPr>
              <a:t> Insurance Terminology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Concepts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368A451-3D11-43BD-85DE-056E8433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Classifications of Insurance.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Classified according to the risk involved.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Fire, casualty, life, and title insurance have different risks, some foreseeable, some not foreseeable.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>
                <a:solidFill>
                  <a:prstClr val="white"/>
                </a:solidFill>
              </a:rPr>
              <a:t> Insurance Terminology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and Concepts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F5773AA7-5BFA-446E-B98B-A074F9CDB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Insurable Interest.</a:t>
            </a:r>
          </a:p>
          <a:p>
            <a:pPr lvl="1"/>
            <a:r>
              <a:rPr lang="en-US" dirty="0"/>
              <a:t>A person can insure anything in which he or she has an insurable interest.</a:t>
            </a:r>
          </a:p>
          <a:p>
            <a:pPr lvl="1"/>
            <a:r>
              <a:rPr lang="en-US" dirty="0"/>
              <a:t>Types of insurable interest:</a:t>
            </a:r>
          </a:p>
          <a:p>
            <a:pPr lvl="2"/>
            <a:r>
              <a:rPr lang="en-US" dirty="0"/>
              <a:t>Property. </a:t>
            </a:r>
          </a:p>
          <a:p>
            <a:pPr lvl="2"/>
            <a:r>
              <a:rPr lang="en-US" dirty="0"/>
              <a:t>Life.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9076</TotalTime>
  <Words>585</Words>
  <Application>Microsoft Office PowerPoint</Application>
  <PresentationFormat>On-screen Show (4:3)</PresentationFormat>
  <Paragraphs>107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LO1 Insurance Terminology  and Concepts (1)</vt:lpstr>
      <vt:lpstr>LO1 Insurance Terminology  and Concepts (2)</vt:lpstr>
      <vt:lpstr>LO1 Insurance Terminology  and Concepts (3)</vt:lpstr>
      <vt:lpstr>LO1 Insurance Terminology  and Concepts (4)</vt:lpstr>
      <vt:lpstr>LO1 Insurance Terminology  and Concepts (5)</vt:lpstr>
      <vt:lpstr>LO1 Insurance Terminology  and Concepts (6)</vt:lpstr>
      <vt:lpstr>The Insurance Contract (1)</vt:lpstr>
      <vt:lpstr>The Insurance Contract (2)</vt:lpstr>
      <vt:lpstr>The Insurance Contract (3)</vt:lpstr>
      <vt:lpstr>The Insurance Contract (4)</vt:lpstr>
      <vt:lpstr>The Insurance Contract (5)</vt:lpstr>
      <vt:lpstr>LO3 The Insurance Contract: Provisions and Clauses</vt:lpstr>
      <vt:lpstr>The Insurance Contract (6)</vt:lpstr>
      <vt:lpstr>The Insurance Contract (7)</vt:lpstr>
      <vt:lpstr>The Insurance Contract (8)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737</cp:revision>
  <dcterms:created xsi:type="dcterms:W3CDTF">2012-07-24T19:26:18Z</dcterms:created>
  <dcterms:modified xsi:type="dcterms:W3CDTF">2017-11-17T21:25:17Z</dcterms:modified>
</cp:coreProperties>
</file>