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7" r:id="rId1"/>
  </p:sldMasterIdLst>
  <p:notesMasterIdLst>
    <p:notesMasterId r:id="rId9"/>
  </p:notesMasterIdLst>
  <p:sldIdLst>
    <p:sldId id="270" r:id="rId2"/>
    <p:sldId id="271" r:id="rId3"/>
    <p:sldId id="272" r:id="rId4"/>
    <p:sldId id="277" r:id="rId5"/>
    <p:sldId id="276" r:id="rId6"/>
    <p:sldId id="273" r:id="rId7"/>
    <p:sldId id="27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D3D4"/>
    <a:srgbClr val="003B70"/>
    <a:srgbClr val="B21E28"/>
    <a:srgbClr val="B21E0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64" autoAdjust="0"/>
    <p:restoredTop sz="65083" autoAdjust="0"/>
  </p:normalViewPr>
  <p:slideViewPr>
    <p:cSldViewPr snapToGrid="0" snapToObjects="1">
      <p:cViewPr varScale="1">
        <p:scale>
          <a:sx n="43" d="100"/>
          <a:sy n="43" d="100"/>
        </p:scale>
        <p:origin x="1932"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9B988D-7F98-AC4C-903A-A55A400D716F}" type="datetimeFigureOut">
              <a:rPr lang="en-US" smtClean="0"/>
              <a:t>9/17/2019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6C3E91-712B-D34C-900C-DC54E993A817}" type="slidenum">
              <a:rPr lang="en-US" smtClean="0"/>
              <a:t>‹#›</a:t>
            </a:fld>
            <a:endParaRPr lang="en-US"/>
          </a:p>
        </p:txBody>
      </p:sp>
    </p:spTree>
    <p:extLst>
      <p:ext uri="{BB962C8B-B14F-4D97-AF65-F5344CB8AC3E}">
        <p14:creationId xmlns:p14="http://schemas.microsoft.com/office/powerpoint/2010/main" val="290014283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iclg.com/practice-areas/data-protection-laws-and-regulations/usa"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https://www.merkleinc.com/sites/default/files/pictures/Looks_Like_Magic_INTERNAL.pdf</a:t>
            </a:r>
          </a:p>
        </p:txBody>
      </p:sp>
      <p:sp>
        <p:nvSpPr>
          <p:cNvPr id="4" name="Slide Number Placeholder 3"/>
          <p:cNvSpPr>
            <a:spLocks noGrp="1"/>
          </p:cNvSpPr>
          <p:nvPr>
            <p:ph type="sldNum" sz="quarter" idx="5"/>
          </p:nvPr>
        </p:nvSpPr>
        <p:spPr/>
        <p:txBody>
          <a:bodyPr/>
          <a:lstStyle/>
          <a:p>
            <a:fld id="{8D6C3E91-712B-D34C-900C-DC54E993A817}" type="slidenum">
              <a:rPr lang="en-US" smtClean="0"/>
              <a:t>2</a:t>
            </a:fld>
            <a:endParaRPr lang="en-US"/>
          </a:p>
        </p:txBody>
      </p:sp>
    </p:spTree>
    <p:extLst>
      <p:ext uri="{BB962C8B-B14F-4D97-AF65-F5344CB8AC3E}">
        <p14:creationId xmlns:p14="http://schemas.microsoft.com/office/powerpoint/2010/main" val="39843091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6C3E91-712B-D34C-900C-DC54E993A817}" type="slidenum">
              <a:rPr lang="en-US" smtClean="0"/>
              <a:t>3</a:t>
            </a:fld>
            <a:endParaRPr lang="en-US"/>
          </a:p>
        </p:txBody>
      </p:sp>
    </p:spTree>
    <p:extLst>
      <p:ext uri="{BB962C8B-B14F-4D97-AF65-F5344CB8AC3E}">
        <p14:creationId xmlns:p14="http://schemas.microsoft.com/office/powerpoint/2010/main" val="3998637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https://iclg.com/practice-areas/data-protection-laws-and-regulations/usa</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8D6C3E91-712B-D34C-900C-DC54E993A817}" type="slidenum">
              <a:rPr lang="en-US" smtClean="0"/>
              <a:t>4</a:t>
            </a:fld>
            <a:endParaRPr lang="en-US"/>
          </a:p>
        </p:txBody>
      </p:sp>
    </p:spTree>
    <p:extLst>
      <p:ext uri="{BB962C8B-B14F-4D97-AF65-F5344CB8AC3E}">
        <p14:creationId xmlns:p14="http://schemas.microsoft.com/office/powerpoint/2010/main" val="162126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D6C3E91-712B-D34C-900C-DC54E993A817}" type="slidenum">
              <a:rPr lang="en-US" smtClean="0"/>
              <a:t>5</a:t>
            </a:fld>
            <a:endParaRPr lang="en-US"/>
          </a:p>
        </p:txBody>
      </p:sp>
    </p:spTree>
    <p:extLst>
      <p:ext uri="{BB962C8B-B14F-4D97-AF65-F5344CB8AC3E}">
        <p14:creationId xmlns:p14="http://schemas.microsoft.com/office/powerpoint/2010/main" val="73619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1552088-2360-6943-8343-4BB178ED53AC}"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a:p>
        </p:txBody>
      </p:sp>
    </p:spTree>
    <p:extLst>
      <p:ext uri="{BB962C8B-B14F-4D97-AF65-F5344CB8AC3E}">
        <p14:creationId xmlns:p14="http://schemas.microsoft.com/office/powerpoint/2010/main" val="3519350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552088-2360-6943-8343-4BB178ED53AC}"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F77A7C-60F2-7E45-80CE-76E8B7999937}" type="slidenum">
              <a:rPr lang="en-US" smtClean="0"/>
              <a:t>‹#›</a:t>
            </a:fld>
            <a:endParaRPr lang="en-US"/>
          </a:p>
        </p:txBody>
      </p:sp>
    </p:spTree>
    <p:extLst>
      <p:ext uri="{BB962C8B-B14F-4D97-AF65-F5344CB8AC3E}">
        <p14:creationId xmlns:p14="http://schemas.microsoft.com/office/powerpoint/2010/main" val="180242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552088-2360-6943-8343-4BB178ED53AC}"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F77A7C-60F2-7E45-80CE-76E8B7999937}" type="slidenum">
              <a:rPr lang="en-US" smtClean="0"/>
              <a:t>‹#›</a:t>
            </a:fld>
            <a:endParaRPr lang="en-US"/>
          </a:p>
        </p:txBody>
      </p:sp>
    </p:spTree>
    <p:extLst>
      <p:ext uri="{BB962C8B-B14F-4D97-AF65-F5344CB8AC3E}">
        <p14:creationId xmlns:p14="http://schemas.microsoft.com/office/powerpoint/2010/main" val="1656249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552088-2360-6943-8343-4BB178ED53AC}"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F77A7C-60F2-7E45-80CE-76E8B7999937}" type="slidenum">
              <a:rPr lang="en-US" smtClean="0"/>
              <a:t>‹#›</a:t>
            </a:fld>
            <a:endParaRPr lang="en-US"/>
          </a:p>
        </p:txBody>
      </p:sp>
    </p:spTree>
    <p:extLst>
      <p:ext uri="{BB962C8B-B14F-4D97-AF65-F5344CB8AC3E}">
        <p14:creationId xmlns:p14="http://schemas.microsoft.com/office/powerpoint/2010/main" val="2480263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552088-2360-6943-8343-4BB178ED53AC}"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F77A7C-60F2-7E45-80CE-76E8B7999937}" type="slidenum">
              <a:rPr lang="en-US" smtClean="0"/>
              <a:t>‹#›</a:t>
            </a:fld>
            <a:endParaRPr lang="en-US"/>
          </a:p>
        </p:txBody>
      </p:sp>
    </p:spTree>
    <p:extLst>
      <p:ext uri="{BB962C8B-B14F-4D97-AF65-F5344CB8AC3E}">
        <p14:creationId xmlns:p14="http://schemas.microsoft.com/office/powerpoint/2010/main" val="1556201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1552088-2360-6943-8343-4BB178ED53AC}" type="datetimeFigureOut">
              <a:rPr lang="en-US" smtClean="0"/>
              <a:t>9/17/2019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F77A7C-60F2-7E45-80CE-76E8B7999937}" type="slidenum">
              <a:rPr lang="en-US" smtClean="0"/>
              <a:t>‹#›</a:t>
            </a:fld>
            <a:endParaRPr lang="en-US"/>
          </a:p>
        </p:txBody>
      </p:sp>
    </p:spTree>
    <p:extLst>
      <p:ext uri="{BB962C8B-B14F-4D97-AF65-F5344CB8AC3E}">
        <p14:creationId xmlns:p14="http://schemas.microsoft.com/office/powerpoint/2010/main" val="3089406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1552088-2360-6943-8343-4BB178ED53AC}" type="datetimeFigureOut">
              <a:rPr lang="en-US" smtClean="0"/>
              <a:t>9/17/2019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F77A7C-60F2-7E45-80CE-76E8B7999937}" type="slidenum">
              <a:rPr lang="en-US" smtClean="0"/>
              <a:t>‹#›</a:t>
            </a:fld>
            <a:endParaRPr lang="en-US"/>
          </a:p>
        </p:txBody>
      </p:sp>
    </p:spTree>
    <p:extLst>
      <p:ext uri="{BB962C8B-B14F-4D97-AF65-F5344CB8AC3E}">
        <p14:creationId xmlns:p14="http://schemas.microsoft.com/office/powerpoint/2010/main" val="2590006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1552088-2360-6943-8343-4BB178ED53AC}" type="datetimeFigureOut">
              <a:rPr lang="en-US" smtClean="0"/>
              <a:t>9/17/2019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F77A7C-60F2-7E45-80CE-76E8B7999937}" type="slidenum">
              <a:rPr lang="en-US" smtClean="0"/>
              <a:t>‹#›</a:t>
            </a:fld>
            <a:endParaRPr lang="en-US"/>
          </a:p>
        </p:txBody>
      </p:sp>
    </p:spTree>
    <p:extLst>
      <p:ext uri="{BB962C8B-B14F-4D97-AF65-F5344CB8AC3E}">
        <p14:creationId xmlns:p14="http://schemas.microsoft.com/office/powerpoint/2010/main" val="754015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552088-2360-6943-8343-4BB178ED53AC}" type="datetimeFigureOut">
              <a:rPr lang="en-US" smtClean="0"/>
              <a:t>9/17/2019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F77A7C-60F2-7E45-80CE-76E8B7999937}" type="slidenum">
              <a:rPr lang="en-US" smtClean="0"/>
              <a:t>‹#›</a:t>
            </a:fld>
            <a:endParaRPr lang="en-US"/>
          </a:p>
        </p:txBody>
      </p:sp>
    </p:spTree>
    <p:extLst>
      <p:ext uri="{BB962C8B-B14F-4D97-AF65-F5344CB8AC3E}">
        <p14:creationId xmlns:p14="http://schemas.microsoft.com/office/powerpoint/2010/main" val="2919594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1552088-2360-6943-8343-4BB178ED53AC}" type="datetimeFigureOut">
              <a:rPr lang="en-US" smtClean="0"/>
              <a:t>9/17/2019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F77A7C-60F2-7E45-80CE-76E8B7999937}" type="slidenum">
              <a:rPr lang="en-US" smtClean="0"/>
              <a:t>‹#›</a:t>
            </a:fld>
            <a:endParaRPr lang="en-US"/>
          </a:p>
        </p:txBody>
      </p:sp>
    </p:spTree>
    <p:extLst>
      <p:ext uri="{BB962C8B-B14F-4D97-AF65-F5344CB8AC3E}">
        <p14:creationId xmlns:p14="http://schemas.microsoft.com/office/powerpoint/2010/main" val="3125424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1552088-2360-6943-8343-4BB178ED53AC}" type="datetimeFigureOut">
              <a:rPr lang="en-US" smtClean="0"/>
              <a:t>9/17/2019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F77A7C-60F2-7E45-80CE-76E8B7999937}" type="slidenum">
              <a:rPr lang="en-US" smtClean="0"/>
              <a:t>‹#›</a:t>
            </a:fld>
            <a:endParaRPr lang="en-US"/>
          </a:p>
        </p:txBody>
      </p:sp>
    </p:spTree>
    <p:extLst>
      <p:ext uri="{BB962C8B-B14F-4D97-AF65-F5344CB8AC3E}">
        <p14:creationId xmlns:p14="http://schemas.microsoft.com/office/powerpoint/2010/main" val="1481373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552088-2360-6943-8343-4BB178ED53AC}" type="datetimeFigureOut">
              <a:rPr lang="en-US" smtClean="0"/>
              <a:t>9/17/2019</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F77A7C-60F2-7E45-80CE-76E8B7999937}" type="slidenum">
              <a:rPr lang="en-US" smtClean="0"/>
              <a:t>‹#›</a:t>
            </a:fld>
            <a:endParaRPr lang="en-US"/>
          </a:p>
        </p:txBody>
      </p:sp>
    </p:spTree>
    <p:extLst>
      <p:ext uri="{BB962C8B-B14F-4D97-AF65-F5344CB8AC3E}">
        <p14:creationId xmlns:p14="http://schemas.microsoft.com/office/powerpoint/2010/main" val="3341871976"/>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donald.walker@ucumberlands.edu" TargetMode="External"/><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a:xfrm>
            <a:off x="-15974" y="6065979"/>
            <a:ext cx="9159973" cy="80553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2061" y="6256318"/>
            <a:ext cx="2719549" cy="450711"/>
          </a:xfrm>
          <a:prstGeom prst="rect">
            <a:avLst/>
          </a:prstGeom>
        </p:spPr>
      </p:pic>
      <p:sp>
        <p:nvSpPr>
          <p:cNvPr id="8" name="Rectangle 7"/>
          <p:cNvSpPr/>
          <p:nvPr/>
        </p:nvSpPr>
        <p:spPr>
          <a:xfrm>
            <a:off x="0" y="-13509"/>
            <a:ext cx="9144000" cy="14939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DFE12E97-13EC-47CB-B28B-1695678A43AB}"/>
              </a:ext>
            </a:extLst>
          </p:cNvPr>
          <p:cNvSpPr txBox="1"/>
          <p:nvPr/>
        </p:nvSpPr>
        <p:spPr>
          <a:xfrm>
            <a:off x="786063" y="368968"/>
            <a:ext cx="7539790" cy="584775"/>
          </a:xfrm>
          <a:prstGeom prst="rect">
            <a:avLst/>
          </a:prstGeom>
          <a:noFill/>
        </p:spPr>
        <p:txBody>
          <a:bodyPr wrap="square" rtlCol="0">
            <a:spAutoFit/>
          </a:bodyPr>
          <a:lstStyle/>
          <a:p>
            <a:r>
              <a:rPr lang="en-US" sz="3200" dirty="0"/>
              <a:t>OVERVIEW</a:t>
            </a:r>
          </a:p>
        </p:txBody>
      </p:sp>
      <p:sp>
        <p:nvSpPr>
          <p:cNvPr id="3" name="TextBox 2">
            <a:extLst>
              <a:ext uri="{FF2B5EF4-FFF2-40B4-BE49-F238E27FC236}">
                <a16:creationId xmlns:a16="http://schemas.microsoft.com/office/drawing/2014/main" id="{7D7D7ACF-6E0D-405F-A81B-8799B70FDC35}"/>
              </a:ext>
            </a:extLst>
          </p:cNvPr>
          <p:cNvSpPr txBox="1"/>
          <p:nvPr/>
        </p:nvSpPr>
        <p:spPr>
          <a:xfrm>
            <a:off x="930442" y="1251284"/>
            <a:ext cx="6946232" cy="2246769"/>
          </a:xfrm>
          <a:prstGeom prst="rect">
            <a:avLst/>
          </a:prstGeom>
          <a:noFill/>
        </p:spPr>
        <p:txBody>
          <a:bodyPr wrap="square" rtlCol="0">
            <a:spAutoFit/>
          </a:bodyPr>
          <a:lstStyle/>
          <a:p>
            <a:pPr marL="342900" indent="-342900">
              <a:buFont typeface="Arial" panose="020B0604020202020204" pitchFamily="34" charset="0"/>
              <a:buChar char="•"/>
            </a:pPr>
            <a:r>
              <a:rPr lang="en-US" sz="2000" dirty="0"/>
              <a:t>Privacy, Anonymity and Information Systems Policy</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Public Policy vs. Corporate Policy</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Wrap-up Week 2 Discussion Feedback</a:t>
            </a:r>
          </a:p>
          <a:p>
            <a:endParaRPr lang="en-US" sz="2000" dirty="0"/>
          </a:p>
          <a:p>
            <a:pPr marL="342900" indent="-342900">
              <a:buFont typeface="Arial" panose="020B0604020202020204" pitchFamily="34" charset="0"/>
              <a:buChar char="•"/>
            </a:pPr>
            <a:r>
              <a:rPr lang="en-US" sz="2000" dirty="0"/>
              <a:t>Conclusion</a:t>
            </a:r>
          </a:p>
        </p:txBody>
      </p:sp>
    </p:spTree>
    <p:extLst>
      <p:ext uri="{BB962C8B-B14F-4D97-AF65-F5344CB8AC3E}">
        <p14:creationId xmlns:p14="http://schemas.microsoft.com/office/powerpoint/2010/main" val="183363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a:xfrm>
            <a:off x="-15974" y="6065979"/>
            <a:ext cx="9159973" cy="80553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white.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2061" y="6256318"/>
            <a:ext cx="2719549" cy="450711"/>
          </a:xfrm>
          <a:prstGeom prst="rect">
            <a:avLst/>
          </a:prstGeom>
        </p:spPr>
      </p:pic>
      <p:sp>
        <p:nvSpPr>
          <p:cNvPr id="8" name="Rectangle 7"/>
          <p:cNvSpPr/>
          <p:nvPr/>
        </p:nvSpPr>
        <p:spPr>
          <a:xfrm>
            <a:off x="0" y="-13509"/>
            <a:ext cx="9144000" cy="14939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DFE12E97-13EC-47CB-B28B-1695678A43AB}"/>
              </a:ext>
            </a:extLst>
          </p:cNvPr>
          <p:cNvSpPr txBox="1"/>
          <p:nvPr/>
        </p:nvSpPr>
        <p:spPr>
          <a:xfrm>
            <a:off x="786063" y="368968"/>
            <a:ext cx="7539790" cy="584775"/>
          </a:xfrm>
          <a:prstGeom prst="rect">
            <a:avLst/>
          </a:prstGeom>
          <a:noFill/>
        </p:spPr>
        <p:txBody>
          <a:bodyPr wrap="square" rtlCol="0">
            <a:spAutoFit/>
          </a:bodyPr>
          <a:lstStyle/>
          <a:p>
            <a:r>
              <a:rPr lang="en-US" sz="3200" dirty="0"/>
              <a:t>DEFINITIONS</a:t>
            </a:r>
          </a:p>
        </p:txBody>
      </p:sp>
      <p:sp>
        <p:nvSpPr>
          <p:cNvPr id="3" name="TextBox 2">
            <a:extLst>
              <a:ext uri="{FF2B5EF4-FFF2-40B4-BE49-F238E27FC236}">
                <a16:creationId xmlns:a16="http://schemas.microsoft.com/office/drawing/2014/main" id="{7D7D7ACF-6E0D-405F-A81B-8799B70FDC35}"/>
              </a:ext>
            </a:extLst>
          </p:cNvPr>
          <p:cNvSpPr txBox="1"/>
          <p:nvPr/>
        </p:nvSpPr>
        <p:spPr>
          <a:xfrm>
            <a:off x="930442" y="1251284"/>
            <a:ext cx="6946232" cy="4154984"/>
          </a:xfrm>
          <a:prstGeom prst="rect">
            <a:avLst/>
          </a:prstGeom>
          <a:noFill/>
        </p:spPr>
        <p:txBody>
          <a:bodyPr wrap="square" rtlCol="0">
            <a:spAutoFit/>
          </a:bodyPr>
          <a:lstStyle/>
          <a:p>
            <a:pPr marL="342900" indent="-342900">
              <a:buFont typeface="Arial" panose="020B0604020202020204" pitchFamily="34" charset="0"/>
              <a:buChar char="•"/>
            </a:pPr>
            <a:r>
              <a:rPr lang="en-US" b="1" dirty="0"/>
              <a:t>Privacy</a:t>
            </a:r>
          </a:p>
          <a:p>
            <a:pPr marL="342900" indent="-342900">
              <a:buFont typeface="Arial" panose="020B0604020202020204" pitchFamily="34" charset="0"/>
              <a:buChar char="•"/>
            </a:pPr>
            <a:r>
              <a:rPr lang="en-US" dirty="0"/>
              <a:t>“the state or condition of being free from being observed or disturbed by other people.”  and “the state of being free from public attention.”</a:t>
            </a:r>
          </a:p>
          <a:p>
            <a:pPr marL="800100" lvl="1" indent="-342900">
              <a:buFont typeface="Arial" panose="020B0604020202020204" pitchFamily="34" charset="0"/>
              <a:buChar char="•"/>
            </a:pPr>
            <a:endParaRPr lang="en-US" i="1" dirty="0"/>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b="1" dirty="0"/>
              <a:t>Anonymity</a:t>
            </a:r>
          </a:p>
          <a:p>
            <a:pPr marL="342900" indent="-342900">
              <a:buFont typeface="Arial" panose="020B0604020202020204" pitchFamily="34" charset="0"/>
              <a:buChar char="•"/>
            </a:pPr>
            <a:r>
              <a:rPr lang="en-US" dirty="0"/>
              <a:t>“the condition of being anonymous.”  (no surprise…so) not identified by name; of unknown name </a:t>
            </a:r>
            <a:endParaRPr lang="en-US" sz="2000" dirty="0"/>
          </a:p>
          <a:p>
            <a:pPr marL="800100" lvl="1" indent="-342900">
              <a:buFont typeface="Arial" panose="020B0604020202020204" pitchFamily="34" charset="0"/>
              <a:buChar char="•"/>
            </a:pPr>
            <a:endParaRPr lang="en-US" sz="2000" i="1" dirty="0"/>
          </a:p>
          <a:p>
            <a:pPr lvl="1"/>
            <a:r>
              <a:rPr lang="en-US" sz="2000" i="1" dirty="0"/>
              <a:t>Oxford English Dictionary</a:t>
            </a:r>
            <a:endParaRPr lang="en-US" sz="2000" dirty="0"/>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1027070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a:xfrm>
            <a:off x="-15974" y="6065979"/>
            <a:ext cx="9159973" cy="80553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white.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2061" y="6256318"/>
            <a:ext cx="2719549" cy="450711"/>
          </a:xfrm>
          <a:prstGeom prst="rect">
            <a:avLst/>
          </a:prstGeom>
        </p:spPr>
      </p:pic>
      <p:sp>
        <p:nvSpPr>
          <p:cNvPr id="8" name="Rectangle 7"/>
          <p:cNvSpPr/>
          <p:nvPr/>
        </p:nvSpPr>
        <p:spPr>
          <a:xfrm>
            <a:off x="0" y="-13509"/>
            <a:ext cx="9144000" cy="14939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DFE12E97-13EC-47CB-B28B-1695678A43AB}"/>
              </a:ext>
            </a:extLst>
          </p:cNvPr>
          <p:cNvSpPr txBox="1"/>
          <p:nvPr/>
        </p:nvSpPr>
        <p:spPr>
          <a:xfrm>
            <a:off x="786063" y="368968"/>
            <a:ext cx="7968470" cy="584775"/>
          </a:xfrm>
          <a:prstGeom prst="rect">
            <a:avLst/>
          </a:prstGeom>
          <a:noFill/>
        </p:spPr>
        <p:txBody>
          <a:bodyPr wrap="square" rtlCol="0">
            <a:spAutoFit/>
          </a:bodyPr>
          <a:lstStyle/>
          <a:p>
            <a:r>
              <a:rPr lang="en-US" sz="3200" dirty="0"/>
              <a:t>PUBLIC POLICY</a:t>
            </a:r>
          </a:p>
        </p:txBody>
      </p:sp>
      <p:sp>
        <p:nvSpPr>
          <p:cNvPr id="3" name="TextBox 2">
            <a:extLst>
              <a:ext uri="{FF2B5EF4-FFF2-40B4-BE49-F238E27FC236}">
                <a16:creationId xmlns:a16="http://schemas.microsoft.com/office/drawing/2014/main" id="{7D7D7ACF-6E0D-405F-A81B-8799B70FDC35}"/>
              </a:ext>
            </a:extLst>
          </p:cNvPr>
          <p:cNvSpPr txBox="1"/>
          <p:nvPr/>
        </p:nvSpPr>
        <p:spPr>
          <a:xfrm>
            <a:off x="930442" y="1536174"/>
            <a:ext cx="6946232" cy="5016758"/>
          </a:xfrm>
          <a:prstGeom prst="rect">
            <a:avLst/>
          </a:prstGeom>
          <a:noFill/>
        </p:spPr>
        <p:txBody>
          <a:bodyPr wrap="square" rtlCol="0">
            <a:spAutoFit/>
          </a:bodyPr>
          <a:lstStyle/>
          <a:p>
            <a:pPr marL="342900" indent="-342900">
              <a:buFont typeface="Arial" panose="020B0604020202020204" pitchFamily="34" charset="0"/>
              <a:buChar char="•"/>
            </a:pPr>
            <a:r>
              <a:rPr lang="en-US" sz="2000" dirty="0"/>
              <a:t>Public policy has been developed to address concerns and protect individual rights:</a:t>
            </a:r>
          </a:p>
          <a:p>
            <a:pPr marL="800100" lvl="1" indent="-342900">
              <a:buFont typeface="Arial" panose="020B0604020202020204" pitchFamily="34" charset="0"/>
              <a:buChar char="•"/>
            </a:pPr>
            <a:r>
              <a:rPr lang="en-US" sz="2000" dirty="0"/>
              <a:t>European Union General Data Protection Regulation (GDPR)</a:t>
            </a:r>
          </a:p>
          <a:p>
            <a:pPr marL="800100" lvl="1" indent="-342900">
              <a:buFont typeface="Arial" panose="020B0604020202020204" pitchFamily="34" charset="0"/>
              <a:buChar char="•"/>
            </a:pPr>
            <a:r>
              <a:rPr lang="en-US" sz="2000" dirty="0"/>
              <a:t>Healthcare Insurance Portability and Accountability Act (HIPAA)</a:t>
            </a:r>
          </a:p>
          <a:p>
            <a:pPr marL="800100" lvl="1" indent="-342900">
              <a:buFont typeface="Arial" panose="020B0604020202020204" pitchFamily="34" charset="0"/>
              <a:buChar char="•"/>
            </a:pPr>
            <a:r>
              <a:rPr lang="en-US" sz="2000" dirty="0"/>
              <a:t>California Consumer Privacy Act</a:t>
            </a:r>
          </a:p>
          <a:p>
            <a:pPr marL="800100" lvl="1" indent="-342900">
              <a:buFont typeface="Arial" panose="020B0604020202020204" pitchFamily="34" charset="0"/>
              <a:buChar char="•"/>
            </a:pPr>
            <a:r>
              <a:rPr lang="en-US" sz="2000" dirty="0"/>
              <a:t>Privacy Act of 1974</a:t>
            </a:r>
          </a:p>
          <a:p>
            <a:pPr marL="800100" lvl="1" indent="-342900">
              <a:buFont typeface="Arial" panose="020B0604020202020204" pitchFamily="34" charset="0"/>
              <a:buChar char="•"/>
            </a:pPr>
            <a:r>
              <a:rPr lang="en-US" sz="2000" dirty="0"/>
              <a:t>Family Educational Rights and Privacy Act (FERPA)</a:t>
            </a:r>
          </a:p>
          <a:p>
            <a:pPr marL="800100" lvl="1" indent="-342900">
              <a:buFont typeface="Arial" panose="020B0604020202020204" pitchFamily="34" charset="0"/>
              <a:buChar char="•"/>
            </a:pPr>
            <a:r>
              <a:rPr lang="en-US" sz="2000" dirty="0"/>
              <a:t>Information Technology Act of 2000, amended in 2008 (India)</a:t>
            </a:r>
          </a:p>
          <a:p>
            <a:pPr marL="800100" lvl="1"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We’ll maintain focus on legislation </a:t>
            </a:r>
            <a:r>
              <a:rPr lang="en-US" sz="2000" b="1" dirty="0"/>
              <a:t>that affects IT professionals</a:t>
            </a:r>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2832002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a:xfrm>
            <a:off x="-15974" y="6065979"/>
            <a:ext cx="9159973" cy="80553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white.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2061" y="6256318"/>
            <a:ext cx="2719549" cy="450711"/>
          </a:xfrm>
          <a:prstGeom prst="rect">
            <a:avLst/>
          </a:prstGeom>
        </p:spPr>
      </p:pic>
      <p:sp>
        <p:nvSpPr>
          <p:cNvPr id="8" name="Rectangle 7"/>
          <p:cNvSpPr/>
          <p:nvPr/>
        </p:nvSpPr>
        <p:spPr>
          <a:xfrm>
            <a:off x="0" y="-13509"/>
            <a:ext cx="9144000" cy="14939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DFE12E97-13EC-47CB-B28B-1695678A43AB}"/>
              </a:ext>
            </a:extLst>
          </p:cNvPr>
          <p:cNvSpPr txBox="1"/>
          <p:nvPr/>
        </p:nvSpPr>
        <p:spPr>
          <a:xfrm>
            <a:off x="786063" y="368968"/>
            <a:ext cx="7968470" cy="584775"/>
          </a:xfrm>
          <a:prstGeom prst="rect">
            <a:avLst/>
          </a:prstGeom>
          <a:noFill/>
        </p:spPr>
        <p:txBody>
          <a:bodyPr wrap="square" rtlCol="0">
            <a:spAutoFit/>
          </a:bodyPr>
          <a:lstStyle/>
          <a:p>
            <a:r>
              <a:rPr lang="en-US" sz="3200" dirty="0"/>
              <a:t>CORPORATE POLICY</a:t>
            </a:r>
          </a:p>
        </p:txBody>
      </p:sp>
      <p:sp>
        <p:nvSpPr>
          <p:cNvPr id="3" name="TextBox 2">
            <a:extLst>
              <a:ext uri="{FF2B5EF4-FFF2-40B4-BE49-F238E27FC236}">
                <a16:creationId xmlns:a16="http://schemas.microsoft.com/office/drawing/2014/main" id="{7D7D7ACF-6E0D-405F-A81B-8799B70FDC35}"/>
              </a:ext>
            </a:extLst>
          </p:cNvPr>
          <p:cNvSpPr txBox="1"/>
          <p:nvPr/>
        </p:nvSpPr>
        <p:spPr>
          <a:xfrm>
            <a:off x="930442" y="1536174"/>
            <a:ext cx="6946232" cy="3477875"/>
          </a:xfrm>
          <a:prstGeom prst="rect">
            <a:avLst/>
          </a:prstGeom>
          <a:noFill/>
        </p:spPr>
        <p:txBody>
          <a:bodyPr wrap="square" rtlCol="0">
            <a:spAutoFit/>
          </a:bodyPr>
          <a:lstStyle/>
          <a:p>
            <a:pPr marL="342900" indent="-342900">
              <a:buFont typeface="Arial" panose="020B0604020202020204" pitchFamily="34" charset="0"/>
              <a:buChar char="•"/>
            </a:pPr>
            <a:r>
              <a:rPr lang="en-US" sz="2000" dirty="0"/>
              <a:t>Corporations develop policy to comply with legislation, protect themselves, and manage people/operations:</a:t>
            </a:r>
          </a:p>
          <a:p>
            <a:pPr marL="800100" lvl="1" indent="-342900">
              <a:buFont typeface="Arial" panose="020B0604020202020204" pitchFamily="34" charset="0"/>
              <a:buChar char="•"/>
            </a:pPr>
            <a:r>
              <a:rPr lang="en-US" sz="2000" dirty="0"/>
              <a:t>Terms of Service/EULA</a:t>
            </a:r>
          </a:p>
          <a:p>
            <a:pPr marL="800100" lvl="1" indent="-342900">
              <a:buFont typeface="Arial" panose="020B0604020202020204" pitchFamily="34" charset="0"/>
              <a:buChar char="•"/>
            </a:pPr>
            <a:r>
              <a:rPr lang="en-US" sz="2000" dirty="0"/>
              <a:t>Governance</a:t>
            </a:r>
          </a:p>
          <a:p>
            <a:pPr marL="800100" lvl="1" indent="-342900">
              <a:buFont typeface="Arial" panose="020B0604020202020204" pitchFamily="34" charset="0"/>
              <a:buChar char="•"/>
            </a:pPr>
            <a:r>
              <a:rPr lang="en-US" sz="2000" dirty="0"/>
              <a:t>Permissions</a:t>
            </a:r>
          </a:p>
          <a:p>
            <a:pPr marL="800100" lvl="1" indent="-342900">
              <a:buFont typeface="Arial" panose="020B0604020202020204" pitchFamily="34" charset="0"/>
              <a:buChar char="•"/>
            </a:pPr>
            <a:r>
              <a:rPr lang="en-US" sz="2000" dirty="0"/>
              <a:t>IT Architecture</a:t>
            </a:r>
          </a:p>
          <a:p>
            <a:pPr marL="800100" lvl="1" indent="-342900">
              <a:buFont typeface="Arial" panose="020B0604020202020204" pitchFamily="34" charset="0"/>
              <a:buChar char="•"/>
            </a:pPr>
            <a:endParaRPr lang="en-US" sz="2000" dirty="0"/>
          </a:p>
          <a:p>
            <a:pPr marL="800100" lvl="1"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We’ll maintain focus on corporate policy that </a:t>
            </a:r>
            <a:r>
              <a:rPr lang="en-US" sz="2000" b="1" dirty="0"/>
              <a:t>that affects IT professionals</a:t>
            </a:r>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1928572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a:xfrm>
            <a:off x="-15974" y="6065979"/>
            <a:ext cx="9159973" cy="80553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white.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2061" y="6256318"/>
            <a:ext cx="2719549" cy="450711"/>
          </a:xfrm>
          <a:prstGeom prst="rect">
            <a:avLst/>
          </a:prstGeom>
        </p:spPr>
      </p:pic>
      <p:sp>
        <p:nvSpPr>
          <p:cNvPr id="8" name="Rectangle 7"/>
          <p:cNvSpPr/>
          <p:nvPr/>
        </p:nvSpPr>
        <p:spPr>
          <a:xfrm>
            <a:off x="0" y="-13509"/>
            <a:ext cx="9144000" cy="14939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DFE12E97-13EC-47CB-B28B-1695678A43AB}"/>
              </a:ext>
            </a:extLst>
          </p:cNvPr>
          <p:cNvSpPr txBox="1"/>
          <p:nvPr/>
        </p:nvSpPr>
        <p:spPr>
          <a:xfrm>
            <a:off x="786063" y="368968"/>
            <a:ext cx="7968470" cy="584775"/>
          </a:xfrm>
          <a:prstGeom prst="rect">
            <a:avLst/>
          </a:prstGeom>
          <a:noFill/>
        </p:spPr>
        <p:txBody>
          <a:bodyPr wrap="square" rtlCol="0">
            <a:spAutoFit/>
          </a:bodyPr>
          <a:lstStyle/>
          <a:p>
            <a:r>
              <a:rPr lang="en-US" sz="3200" dirty="0"/>
              <a:t>WEEK TWO DISCUSSION WRAP-UP</a:t>
            </a:r>
          </a:p>
        </p:txBody>
      </p:sp>
      <p:sp>
        <p:nvSpPr>
          <p:cNvPr id="3" name="TextBox 2">
            <a:extLst>
              <a:ext uri="{FF2B5EF4-FFF2-40B4-BE49-F238E27FC236}">
                <a16:creationId xmlns:a16="http://schemas.microsoft.com/office/drawing/2014/main" id="{7D7D7ACF-6E0D-405F-A81B-8799B70FDC35}"/>
              </a:ext>
            </a:extLst>
          </p:cNvPr>
          <p:cNvSpPr txBox="1"/>
          <p:nvPr/>
        </p:nvSpPr>
        <p:spPr>
          <a:xfrm>
            <a:off x="930442" y="1536174"/>
            <a:ext cx="6946232" cy="3785652"/>
          </a:xfrm>
          <a:prstGeom prst="rect">
            <a:avLst/>
          </a:prstGeom>
          <a:noFill/>
        </p:spPr>
        <p:txBody>
          <a:bodyPr wrap="square" rtlCol="0">
            <a:spAutoFit/>
          </a:bodyPr>
          <a:lstStyle/>
          <a:p>
            <a:pPr marL="342900" indent="-342900">
              <a:buFont typeface="Arial" panose="020B0604020202020204" pitchFamily="34" charset="0"/>
              <a:buChar char="•"/>
            </a:pPr>
            <a:r>
              <a:rPr lang="en-US" sz="2000" dirty="0"/>
              <a:t>Some good points, posts and discussion</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Write originally and address instructions</a:t>
            </a:r>
          </a:p>
          <a:p>
            <a:pPr marL="800100" lvl="1" indent="-342900">
              <a:buFont typeface="Arial" panose="020B0604020202020204" pitchFamily="34" charset="0"/>
              <a:buChar char="•"/>
            </a:pPr>
            <a:r>
              <a:rPr lang="en-US" sz="2000" dirty="0"/>
              <a:t>Hard to do if you’re just “spinning” Internet articles</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Be professional, but be conversational</a:t>
            </a:r>
          </a:p>
          <a:p>
            <a:pPr marL="800100" lvl="1" indent="-342900">
              <a:buFont typeface="Arial" panose="020B0604020202020204" pitchFamily="34" charset="0"/>
              <a:buChar char="•"/>
            </a:pPr>
            <a:r>
              <a:rPr lang="en-US" sz="2000" dirty="0"/>
              <a:t>Avoid “I want to add some points…”</a:t>
            </a:r>
          </a:p>
          <a:p>
            <a:pPr marL="800100" lvl="1" indent="-342900">
              <a:buFont typeface="Arial" panose="020B0604020202020204" pitchFamily="34" charset="0"/>
              <a:buChar char="•"/>
            </a:pPr>
            <a:r>
              <a:rPr lang="en-US" sz="2000" dirty="0"/>
              <a:t>Don’t lecture or pontificate, your posts should invite more dialogue</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Initial response due Thursday night, replies by Saturday</a:t>
            </a:r>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2698911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a:xfrm>
            <a:off x="-15974" y="6065979"/>
            <a:ext cx="9159973" cy="80553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2061" y="6256318"/>
            <a:ext cx="2719549" cy="450711"/>
          </a:xfrm>
          <a:prstGeom prst="rect">
            <a:avLst/>
          </a:prstGeom>
        </p:spPr>
      </p:pic>
      <p:sp>
        <p:nvSpPr>
          <p:cNvPr id="8" name="Rectangle 7"/>
          <p:cNvSpPr/>
          <p:nvPr/>
        </p:nvSpPr>
        <p:spPr>
          <a:xfrm>
            <a:off x="0" y="-13509"/>
            <a:ext cx="9144000" cy="14939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DFE12E97-13EC-47CB-B28B-1695678A43AB}"/>
              </a:ext>
            </a:extLst>
          </p:cNvPr>
          <p:cNvSpPr txBox="1"/>
          <p:nvPr/>
        </p:nvSpPr>
        <p:spPr>
          <a:xfrm>
            <a:off x="786063" y="368968"/>
            <a:ext cx="7539790" cy="584775"/>
          </a:xfrm>
          <a:prstGeom prst="rect">
            <a:avLst/>
          </a:prstGeom>
          <a:noFill/>
        </p:spPr>
        <p:txBody>
          <a:bodyPr wrap="square" rtlCol="0">
            <a:spAutoFit/>
          </a:bodyPr>
          <a:lstStyle/>
          <a:p>
            <a:r>
              <a:rPr lang="en-US" sz="3200" dirty="0"/>
              <a:t>WEEK 4 DISCUSSION QUESTION:</a:t>
            </a:r>
          </a:p>
        </p:txBody>
      </p:sp>
      <p:sp>
        <p:nvSpPr>
          <p:cNvPr id="3" name="TextBox 2">
            <a:extLst>
              <a:ext uri="{FF2B5EF4-FFF2-40B4-BE49-F238E27FC236}">
                <a16:creationId xmlns:a16="http://schemas.microsoft.com/office/drawing/2014/main" id="{7D7D7ACF-6E0D-405F-A81B-8799B70FDC35}"/>
              </a:ext>
            </a:extLst>
          </p:cNvPr>
          <p:cNvSpPr txBox="1"/>
          <p:nvPr/>
        </p:nvSpPr>
        <p:spPr>
          <a:xfrm>
            <a:off x="930442" y="1251284"/>
            <a:ext cx="6946232" cy="5016758"/>
          </a:xfrm>
          <a:prstGeom prst="rect">
            <a:avLst/>
          </a:prstGeom>
          <a:noFill/>
        </p:spPr>
        <p:txBody>
          <a:bodyPr wrap="square" rtlCol="0">
            <a:spAutoFit/>
          </a:bodyPr>
          <a:lstStyle/>
          <a:p>
            <a:r>
              <a:rPr lang="en-US" sz="2000" dirty="0"/>
              <a:t>Choose an issue within the topic of privacy policy (public law or corporate policy) that affects you at work, and/or fits within your </a:t>
            </a:r>
            <a:r>
              <a:rPr lang="en-US" sz="2000" dirty="0" err="1"/>
              <a:t>PhDIT</a:t>
            </a:r>
            <a:r>
              <a:rPr lang="en-US" sz="2000" dirty="0"/>
              <a:t> concentration or research area of interest.  Write a 500 word initial response (due Thursday) provides the following:  </a:t>
            </a:r>
          </a:p>
          <a:p>
            <a:pPr marL="457200" indent="-457200">
              <a:buAutoNum type="arabicPeriod"/>
            </a:pPr>
            <a:r>
              <a:rPr lang="en-US" sz="2000" dirty="0"/>
              <a:t>A brief overview of the issue, </a:t>
            </a:r>
            <a:r>
              <a:rPr lang="en-US" sz="2000" b="1" dirty="0"/>
              <a:t>focus on why it is or was a problem </a:t>
            </a:r>
          </a:p>
          <a:p>
            <a:pPr marL="457200" indent="-457200">
              <a:buAutoNum type="arabicPeriod"/>
            </a:pPr>
            <a:r>
              <a:rPr lang="en-US" sz="2000" dirty="0"/>
              <a:t>Your experience with the policy and how it impacted your working on or interacting with information systems</a:t>
            </a:r>
          </a:p>
          <a:p>
            <a:pPr marL="457200" indent="-457200">
              <a:buAutoNum type="arabicPeriod"/>
            </a:pPr>
            <a:endParaRPr lang="en-US" sz="2000" dirty="0"/>
          </a:p>
          <a:p>
            <a:endParaRPr lang="en-US" sz="2000" dirty="0"/>
          </a:p>
          <a:p>
            <a:pPr marL="342900" indent="-342900">
              <a:buFontTx/>
              <a:buChar char="-"/>
            </a:pPr>
            <a:r>
              <a:rPr lang="en-US" sz="2000" b="1" dirty="0"/>
              <a:t>DISCUSS </a:t>
            </a:r>
            <a:r>
              <a:rPr lang="en-US" sz="2000" dirty="0"/>
              <a:t>the issues, it’s not a research paper</a:t>
            </a:r>
            <a:endParaRPr lang="en-US" sz="2000" b="1" dirty="0"/>
          </a:p>
          <a:p>
            <a:pPr marL="342900" indent="-342900">
              <a:buFontTx/>
              <a:buChar char="-"/>
            </a:pPr>
            <a:r>
              <a:rPr lang="en-US" sz="2000" b="1" dirty="0"/>
              <a:t>Use SECTION HEADINGS </a:t>
            </a:r>
            <a:r>
              <a:rPr lang="en-US" sz="2000" dirty="0"/>
              <a:t>in your discussion response</a:t>
            </a:r>
            <a:endParaRPr lang="en-US" sz="2000" b="1" dirty="0"/>
          </a:p>
          <a:p>
            <a:pPr marL="342900" indent="-342900">
              <a:buFontTx/>
              <a:buChar char="-"/>
            </a:pPr>
            <a:r>
              <a:rPr lang="en-US" sz="2000" b="1" dirty="0"/>
              <a:t>NO LATE SUBMISSIONS</a:t>
            </a:r>
          </a:p>
          <a:p>
            <a:pPr marL="342900" indent="-342900">
              <a:buFontTx/>
              <a:buChar char="-"/>
            </a:pPr>
            <a:endParaRPr lang="en-US" sz="2000" dirty="0"/>
          </a:p>
          <a:p>
            <a:endParaRPr lang="en-US" sz="2000" dirty="0"/>
          </a:p>
        </p:txBody>
      </p:sp>
    </p:spTree>
    <p:extLst>
      <p:ext uri="{BB962C8B-B14F-4D97-AF65-F5344CB8AC3E}">
        <p14:creationId xmlns:p14="http://schemas.microsoft.com/office/powerpoint/2010/main" val="222429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a:xfrm>
            <a:off x="-15974" y="6065979"/>
            <a:ext cx="9159973" cy="80553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2061" y="6256318"/>
            <a:ext cx="2719549" cy="450711"/>
          </a:xfrm>
          <a:prstGeom prst="rect">
            <a:avLst/>
          </a:prstGeom>
        </p:spPr>
      </p:pic>
      <p:sp>
        <p:nvSpPr>
          <p:cNvPr id="8" name="Rectangle 7"/>
          <p:cNvSpPr/>
          <p:nvPr/>
        </p:nvSpPr>
        <p:spPr>
          <a:xfrm>
            <a:off x="0" y="-13509"/>
            <a:ext cx="9144000" cy="14939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DFE12E97-13EC-47CB-B28B-1695678A43AB}"/>
              </a:ext>
            </a:extLst>
          </p:cNvPr>
          <p:cNvSpPr txBox="1"/>
          <p:nvPr/>
        </p:nvSpPr>
        <p:spPr>
          <a:xfrm>
            <a:off x="786063" y="368968"/>
            <a:ext cx="7539790" cy="584775"/>
          </a:xfrm>
          <a:prstGeom prst="rect">
            <a:avLst/>
          </a:prstGeom>
          <a:noFill/>
        </p:spPr>
        <p:txBody>
          <a:bodyPr wrap="square" rtlCol="0">
            <a:spAutoFit/>
          </a:bodyPr>
          <a:lstStyle/>
          <a:p>
            <a:r>
              <a:rPr lang="en-US" sz="3200" dirty="0"/>
              <a:t>CONCLUSION</a:t>
            </a:r>
          </a:p>
        </p:txBody>
      </p:sp>
      <p:sp>
        <p:nvSpPr>
          <p:cNvPr id="3" name="TextBox 2">
            <a:extLst>
              <a:ext uri="{FF2B5EF4-FFF2-40B4-BE49-F238E27FC236}">
                <a16:creationId xmlns:a16="http://schemas.microsoft.com/office/drawing/2014/main" id="{7D7D7ACF-6E0D-405F-A81B-8799B70FDC35}"/>
              </a:ext>
            </a:extLst>
          </p:cNvPr>
          <p:cNvSpPr txBox="1"/>
          <p:nvPr/>
        </p:nvSpPr>
        <p:spPr>
          <a:xfrm>
            <a:off x="930442" y="1251284"/>
            <a:ext cx="6946232" cy="3477875"/>
          </a:xfrm>
          <a:prstGeom prst="rect">
            <a:avLst/>
          </a:prstGeom>
          <a:noFill/>
        </p:spPr>
        <p:txBody>
          <a:bodyPr wrap="square" rtlCol="0">
            <a:spAutoFit/>
          </a:bodyPr>
          <a:lstStyle/>
          <a:p>
            <a:pPr marL="342900" indent="-342900">
              <a:buFont typeface="Arial" panose="020B0604020202020204" pitchFamily="34" charset="0"/>
              <a:buChar char="•"/>
            </a:pPr>
            <a:r>
              <a:rPr lang="en-US" sz="2000" dirty="0"/>
              <a:t>In the era of big data, who “owns” data?  What rights do you have?  What rights should you have?  Is data “about you” your property?  Should you have the right to know what information about you is held by the government?  By a company?  Do you have the right to be “forgotten?”</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No Paper this Week, Discussion Board Only</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Questions/concerns email </a:t>
            </a:r>
            <a:r>
              <a:rPr lang="en-US" sz="2000" dirty="0">
                <a:hlinkClick r:id="rId3"/>
              </a:rPr>
              <a:t>donald.walker@ucumberlands.edu</a:t>
            </a:r>
            <a:endParaRPr lang="en-US" sz="2000" dirty="0"/>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3779521469"/>
      </p:ext>
    </p:extLst>
  </p:cSld>
  <p:clrMapOvr>
    <a:masterClrMapping/>
  </p:clrMapOvr>
</p:sld>
</file>

<file path=ppt/theme/theme1.xml><?xml version="1.0" encoding="utf-8"?>
<a:theme xmlns:a="http://schemas.openxmlformats.org/drawingml/2006/main" name="Office Theme">
  <a:themeElements>
    <a:clrScheme name="Cumberlands">
      <a:dk1>
        <a:srgbClr val="B21E28"/>
      </a:dk1>
      <a:lt1>
        <a:sysClr val="window" lastClr="FFFFFF"/>
      </a:lt1>
      <a:dk2>
        <a:srgbClr val="003B70"/>
      </a:dk2>
      <a:lt2>
        <a:srgbClr val="D1D3D4"/>
      </a:lt2>
      <a:accent1>
        <a:srgbClr val="646569"/>
      </a:accent1>
      <a:accent2>
        <a:srgbClr val="FFCF00"/>
      </a:accent2>
      <a:accent3>
        <a:srgbClr val="009300"/>
      </a:accent3>
      <a:accent4>
        <a:srgbClr val="6E1E28"/>
      </a:accent4>
      <a:accent5>
        <a:srgbClr val="002670"/>
      </a:accent5>
      <a:accent6>
        <a:srgbClr val="9FA1A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1062</TotalTime>
  <Words>479</Words>
  <Application>Microsoft Office PowerPoint</Application>
  <PresentationFormat>On-screen Show (4:3)</PresentationFormat>
  <Paragraphs>70</Paragraphs>
  <Slides>7</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University of the Cumberlands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Denise Hoover</dc:creator>
  <cp:keywords/>
  <dc:description/>
  <cp:lastModifiedBy> </cp:lastModifiedBy>
  <cp:revision>71</cp:revision>
  <dcterms:created xsi:type="dcterms:W3CDTF">2017-07-26T13:18:55Z</dcterms:created>
  <dcterms:modified xsi:type="dcterms:W3CDTF">2019-09-17T23:39:35Z</dcterms:modified>
  <cp:category/>
</cp:coreProperties>
</file>