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5" r:id="rId8"/>
    <p:sldId id="261" r:id="rId9"/>
    <p:sldId id="273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DB025D-1B12-4378-B4B5-84A134553426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BF4F77B-EF85-4CA0-93C1-8EAEB0A947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Constructing a thesis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 1: Putting Literary Texts into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Similarity within Difference-Genre/Literary Terms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Similarity within Difference: Weak Genre Connection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While </a:t>
            </a:r>
            <a:r>
              <a:rPr lang="en-US" i="1" dirty="0" smtClean="0"/>
              <a:t>Rime of the Ancient Mariner </a:t>
            </a:r>
            <a:r>
              <a:rPr lang="en-US" dirty="0" smtClean="0"/>
              <a:t>is written as a poem and </a:t>
            </a:r>
            <a:r>
              <a:rPr lang="en-US" i="1" dirty="0" smtClean="0"/>
              <a:t>Arthur Gordon Pym </a:t>
            </a:r>
            <a:r>
              <a:rPr lang="en-US" dirty="0" smtClean="0"/>
              <a:t>is written as a novel, they both are about character’s telling stories.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Similarity within Difference: Meaningful Genre Connection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Although </a:t>
            </a:r>
            <a:r>
              <a:rPr lang="en-US" i="1" dirty="0" smtClean="0"/>
              <a:t>Rime of the Ancient Mariner </a:t>
            </a:r>
            <a:r>
              <a:rPr lang="en-US" dirty="0" smtClean="0"/>
              <a:t>and</a:t>
            </a:r>
            <a:r>
              <a:rPr lang="en-US" i="1" dirty="0" smtClean="0"/>
              <a:t> Arthur Gordon Pym </a:t>
            </a:r>
            <a:r>
              <a:rPr lang="en-US" dirty="0" smtClean="0"/>
              <a:t>are written through different literary genres (poetry and novel), they both portray the sailor’s yarn as a powerful literary genre unto itself.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Similarity within Difference-Thematic Connection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Similarity within Difference: Clumsy and Vague Thematic Connection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Both Poe’s </a:t>
            </a:r>
            <a:r>
              <a:rPr lang="en-US" i="1" dirty="0" smtClean="0"/>
              <a:t>Narrative of Arthur Gordon Pym </a:t>
            </a:r>
            <a:r>
              <a:rPr lang="en-US" dirty="0" smtClean="0"/>
              <a:t>and Coleridge’s </a:t>
            </a:r>
            <a:r>
              <a:rPr lang="en-US" i="1" dirty="0" smtClean="0"/>
              <a:t>Rime</a:t>
            </a:r>
            <a:r>
              <a:rPr lang="en-US" dirty="0" smtClean="0"/>
              <a:t> share a common theme about the ship’s relationship to social order, but they have contrasting ideas about that theme.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Similarity within Difference: A More Subtle Approach to establishing similarity and difference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Poe’s </a:t>
            </a:r>
            <a:r>
              <a:rPr lang="en-US" i="1" dirty="0" smtClean="0"/>
              <a:t>Narrative of Arthur Gordon Pym </a:t>
            </a:r>
            <a:r>
              <a:rPr lang="en-US" dirty="0" smtClean="0"/>
              <a:t>is interested in the ways the ship acts as an escape from social order, whereas Coleridge's </a:t>
            </a:r>
            <a:r>
              <a:rPr lang="en-US" i="1" dirty="0" smtClean="0"/>
              <a:t>Rime </a:t>
            </a:r>
            <a:r>
              <a:rPr lang="en-US" dirty="0" smtClean="0"/>
              <a:t>seems to suggest that the ship only reinforces social constructs.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Similarity within Difference: 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Similarity within Difference: Vague Contextualization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While </a:t>
            </a:r>
            <a:r>
              <a:rPr lang="en-US" i="1" dirty="0" smtClean="0"/>
              <a:t>The Narrative of Arthur Gordon Pym </a:t>
            </a:r>
            <a:r>
              <a:rPr lang="en-US" dirty="0" smtClean="0"/>
              <a:t>was written forty years after </a:t>
            </a:r>
            <a:r>
              <a:rPr lang="en-US" i="1" dirty="0"/>
              <a:t>T</a:t>
            </a:r>
            <a:r>
              <a:rPr lang="en-US" i="1" dirty="0" smtClean="0"/>
              <a:t>he Rime of the Ancient Mariner</a:t>
            </a:r>
            <a:r>
              <a:rPr lang="en-US" dirty="0" smtClean="0"/>
              <a:t>, they actually have a lot in common.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Similarity within Difference: Specific Contextualization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While </a:t>
            </a:r>
            <a:r>
              <a:rPr lang="en-US" i="1" dirty="0"/>
              <a:t>The Narrative of Arthur Gordon </a:t>
            </a:r>
            <a:r>
              <a:rPr lang="en-US" i="1" dirty="0" smtClean="0"/>
              <a:t>Pym </a:t>
            </a:r>
            <a:r>
              <a:rPr lang="en-US" dirty="0"/>
              <a:t>was written forty years after </a:t>
            </a:r>
            <a:r>
              <a:rPr lang="en-US" i="1" dirty="0"/>
              <a:t>The Rime of the Ancient </a:t>
            </a:r>
            <a:r>
              <a:rPr lang="en-US" i="1" dirty="0" smtClean="0"/>
              <a:t>Mariner, </a:t>
            </a:r>
            <a:r>
              <a:rPr lang="en-US" dirty="0" smtClean="0"/>
              <a:t>Poe’s narrative continues to emphasize the sea as an unknown space. </a:t>
            </a:r>
            <a:r>
              <a:rPr lang="en-US" i="1" dirty="0" smtClean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03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Some Notes about Thesis Statements in the Context of the Paper as a Whole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They change. You may have a perfectly good sounding thesis to begin with; however, you might find that your writing goes in a different direction.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 this case, always allow your analysis to shape your thesis; do not try to force your analysis to agree with your thesis. In other words, be open to re-articulating your thesis if your argument dictates that.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Remember that you’re doing more than simply trying to “prove” your thesis. More importantly, you are looking to make your thesis compelling; or, to prove your thesis in a compelling way.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 thesis develops: construct your argument thoughtfully—after the intro, you generally set up base-level ideas and then continually build towards greater complexity.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Thesis Concern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Remember that this is not a compare and contrast essay, so you aren’t looking for a multitude of similarities and differences. </a:t>
            </a:r>
          </a:p>
          <a:p>
            <a:r>
              <a:rPr lang="en-US" dirty="0" smtClean="0"/>
              <a:t>Instead, you want to locate </a:t>
            </a:r>
            <a:r>
              <a:rPr lang="en-US" i="1" dirty="0" smtClean="0"/>
              <a:t>one issue</a:t>
            </a:r>
            <a:r>
              <a:rPr lang="en-US" dirty="0" smtClean="0"/>
              <a:t> that the two texts have in common.  </a:t>
            </a:r>
          </a:p>
          <a:p>
            <a:r>
              <a:rPr lang="en-US" dirty="0" smtClean="0"/>
              <a:t>Locate evidence first: for a paper of this length, you’re going to need at least 3 compelling passages from each text that provide evidence for this connection.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0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Thesis: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could choose to focus your essay around one striking similarity between the two texts. </a:t>
            </a:r>
          </a:p>
          <a:p>
            <a:r>
              <a:rPr lang="en-US" dirty="0" smtClean="0"/>
              <a:t>However, focusing on similarity alone comes with an increased burden on your connection being non-obvious. </a:t>
            </a:r>
          </a:p>
          <a:p>
            <a:r>
              <a:rPr lang="en-US" dirty="0" smtClean="0"/>
              <a:t>Further, you need to do some extra work in driving a “so what” argument forward. It’s not enough to say both texts do X, and here are A, B, and C examples of both texts doing 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Thesis: Thematic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Plot summary</a:t>
            </a:r>
            <a:r>
              <a:rPr lang="en-US" dirty="0"/>
              <a:t> </a:t>
            </a:r>
            <a:r>
              <a:rPr lang="en-US" dirty="0" smtClean="0"/>
              <a:t>(bad)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Both Samuel Taylor Coleridge's </a:t>
            </a:r>
            <a:r>
              <a:rPr lang="en-US" i="1" dirty="0" smtClean="0"/>
              <a:t>Rime of the Ancient Mariner </a:t>
            </a:r>
            <a:r>
              <a:rPr lang="en-US" dirty="0" smtClean="0"/>
              <a:t>and Edgar Allan Poe’s </a:t>
            </a:r>
            <a:r>
              <a:rPr lang="en-US" i="1" dirty="0" smtClean="0"/>
              <a:t>Narrative of Arthur Gordon Pym </a:t>
            </a:r>
            <a:r>
              <a:rPr lang="en-US" dirty="0" smtClean="0"/>
              <a:t>are about people who get lost at sea.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Edited to connect plot to theme: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Both Samuel Taylor Coleridge's </a:t>
            </a:r>
            <a:r>
              <a:rPr lang="en-US" i="1" dirty="0"/>
              <a:t>Rime of the Ancient Mariner </a:t>
            </a:r>
            <a:r>
              <a:rPr lang="en-US" dirty="0"/>
              <a:t>and Edgar Allan Poe’s </a:t>
            </a:r>
            <a:r>
              <a:rPr lang="en-US" i="1" dirty="0"/>
              <a:t>Narrative of Arthur Gordon Pym </a:t>
            </a:r>
            <a:r>
              <a:rPr lang="en-US" dirty="0"/>
              <a:t>depict the sea as a space unbound by the laws of life on land. 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Similarity Theses: Form/Literary Term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Weak Connection: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Both Samuel Taylor Coleridge's </a:t>
            </a:r>
            <a:r>
              <a:rPr lang="en-US" i="1" dirty="0"/>
              <a:t>Rime of the Ancient Mariner </a:t>
            </a:r>
            <a:r>
              <a:rPr lang="en-US" dirty="0"/>
              <a:t>and Edgar Allan Poe’s </a:t>
            </a:r>
            <a:r>
              <a:rPr lang="en-US" i="1" dirty="0"/>
              <a:t>Narrative of Arthur Gordon Pym </a:t>
            </a:r>
            <a:r>
              <a:rPr lang="en-US" dirty="0"/>
              <a:t>are stories told through first-person narrators.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Improved Connection: Tying form to theme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Through their use of first-person narration, both </a:t>
            </a:r>
            <a:r>
              <a:rPr lang="en-US" i="1" dirty="0" smtClean="0"/>
              <a:t>The Rime of the Ancient Mariner</a:t>
            </a:r>
            <a:r>
              <a:rPr lang="en-US" dirty="0" smtClean="0"/>
              <a:t> and </a:t>
            </a:r>
            <a:r>
              <a:rPr lang="en-US" i="1" dirty="0" smtClean="0"/>
              <a:t>Arthur Gordon Pym </a:t>
            </a:r>
            <a:r>
              <a:rPr lang="en-US" dirty="0" smtClean="0"/>
              <a:t>suggest that the act of telling stories is a way of making sense of them.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1166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within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difference within similarity thesis begins with similarity as its starting point. It establishes a common ground between the two texts. </a:t>
            </a:r>
          </a:p>
          <a:p>
            <a:r>
              <a:rPr lang="en-US" dirty="0" smtClean="0"/>
              <a:t>The difference is then derived </a:t>
            </a:r>
            <a:r>
              <a:rPr lang="en-US" i="1" dirty="0" smtClean="0"/>
              <a:t>from that </a:t>
            </a:r>
            <a:r>
              <a:rPr lang="en-US" dirty="0" smtClean="0"/>
              <a:t>similarity</a:t>
            </a:r>
          </a:p>
          <a:p>
            <a:r>
              <a:rPr lang="en-US" dirty="0" smtClean="0"/>
              <a:t>The driving part of this argument is thus the difference; the similarity is the more straightforward aspect. </a:t>
            </a:r>
          </a:p>
          <a:p>
            <a:r>
              <a:rPr lang="en-US" dirty="0" smtClean="0"/>
              <a:t>Your essay should therefore mirror this relationship, with your initial body paragraphs foregrounded similarity before you complicate things by moving to difference.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Difference + Similarity versus Difference within Similarity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Difference is not within the </a:t>
            </a:r>
            <a:r>
              <a:rPr lang="en-US" dirty="0" smtClean="0"/>
              <a:t>Similarity 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Both </a:t>
            </a:r>
            <a:r>
              <a:rPr lang="en-US" i="1" dirty="0"/>
              <a:t>Arthur Gordon Pym </a:t>
            </a:r>
            <a:r>
              <a:rPr lang="en-US" dirty="0"/>
              <a:t>and </a:t>
            </a:r>
            <a:r>
              <a:rPr lang="en-US" i="1" dirty="0"/>
              <a:t>Rime of the Ancient Mariner  </a:t>
            </a:r>
            <a:r>
              <a:rPr lang="en-US" dirty="0"/>
              <a:t>are stories about the sea, but Coleridge tells his story through a poem and Poe tells his through a novel.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Difference is still not within Similarity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Both </a:t>
            </a:r>
            <a:r>
              <a:rPr lang="en-US" i="1" dirty="0"/>
              <a:t>Arthur Gordon Pym </a:t>
            </a:r>
            <a:r>
              <a:rPr lang="en-US" dirty="0"/>
              <a:t>and </a:t>
            </a:r>
            <a:r>
              <a:rPr lang="en-US" i="1" dirty="0"/>
              <a:t>Rime of the Ancient Mariner  </a:t>
            </a:r>
            <a:r>
              <a:rPr lang="en-US" dirty="0"/>
              <a:t>are stories about the </a:t>
            </a:r>
            <a:r>
              <a:rPr lang="en-US" dirty="0" smtClean="0"/>
              <a:t>sea, but Coleridge’s centers around a mysterious albatross while Poe’s narrator encounters a mysterious native tribe.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Difference within Similarity: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The narrators of </a:t>
            </a:r>
            <a:r>
              <a:rPr lang="en-US" i="1" dirty="0"/>
              <a:t>Arthur Gordon Pym </a:t>
            </a:r>
            <a:r>
              <a:rPr lang="en-US" dirty="0"/>
              <a:t>and </a:t>
            </a:r>
            <a:r>
              <a:rPr lang="en-US" i="1" dirty="0"/>
              <a:t>Rime of the Ancient Mariner </a:t>
            </a:r>
            <a:r>
              <a:rPr lang="en-US" dirty="0"/>
              <a:t>both lose themselves at sea, but while </a:t>
            </a:r>
            <a:r>
              <a:rPr lang="en-US" i="1" dirty="0"/>
              <a:t>Rime</a:t>
            </a:r>
            <a:r>
              <a:rPr lang="en-US" dirty="0"/>
              <a:t> is focused on the loss of self in the face of isolation, </a:t>
            </a:r>
            <a:r>
              <a:rPr lang="en-US" i="1" dirty="0"/>
              <a:t>Pym</a:t>
            </a:r>
            <a:r>
              <a:rPr lang="en-US" dirty="0"/>
              <a:t> reflects on the loss of self when confronted with other-ness. 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6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Difference within Similarity: Form + Historicizing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Weak Connection: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Though both </a:t>
            </a:r>
            <a:r>
              <a:rPr lang="en-US" i="1" dirty="0" smtClean="0"/>
              <a:t>Arthur Gordon Pym </a:t>
            </a:r>
            <a:r>
              <a:rPr lang="en-US" dirty="0" smtClean="0"/>
              <a:t>and </a:t>
            </a:r>
            <a:r>
              <a:rPr lang="en-US" i="1" dirty="0" smtClean="0"/>
              <a:t>Rime of the Ancient Mariner </a:t>
            </a:r>
            <a:r>
              <a:rPr lang="en-US" dirty="0" smtClean="0"/>
              <a:t>are told through first-person narrators, the narrator of </a:t>
            </a:r>
            <a:r>
              <a:rPr lang="en-US" i="1" dirty="0" smtClean="0"/>
              <a:t>Rime</a:t>
            </a:r>
            <a:r>
              <a:rPr lang="en-US" dirty="0" smtClean="0"/>
              <a:t> tells his story orally, while the narrator of Pym’s account tells his through writing.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Improved: Connecting Form to History/Literary Context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Though </a:t>
            </a:r>
            <a:r>
              <a:rPr lang="en-US" dirty="0"/>
              <a:t>both </a:t>
            </a:r>
            <a:r>
              <a:rPr lang="en-US" i="1" dirty="0"/>
              <a:t>Arthur Gordon Pym </a:t>
            </a:r>
            <a:r>
              <a:rPr lang="en-US" dirty="0"/>
              <a:t>(1838) and </a:t>
            </a:r>
            <a:r>
              <a:rPr lang="en-US" i="1" dirty="0"/>
              <a:t>Rime of the Ancient Mariner </a:t>
            </a:r>
            <a:r>
              <a:rPr lang="en-US" dirty="0"/>
              <a:t>(1798) are told through first-person narrators, </a:t>
            </a:r>
            <a:r>
              <a:rPr lang="en-US" i="1" dirty="0"/>
              <a:t>Pym</a:t>
            </a:r>
            <a:r>
              <a:rPr lang="en-US" dirty="0"/>
              <a:t>’s pseudo-factual account represents a shift in the way the contemporary reading public consumed travel narratives.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7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within Difference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This type of thesis grounds itself by noting difference.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move of this thesis is to set up why a reader may not think these two texts share a common concern.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thesis then moves to similarity, presenting that similarity as unexpected.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With this type of thesis your body paragraphs would develop your argument by foregrounding difference and then complicating with similarity.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443</TotalTime>
  <Words>1092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Essay 1: Putting Literary Texts into Conversation</vt:lpstr>
      <vt:lpstr>Identifying a Thesis Concern </vt:lpstr>
      <vt:lpstr>Types of Thesis: Similarity</vt:lpstr>
      <vt:lpstr>Similarity Thesis: Thematic Concerns </vt:lpstr>
      <vt:lpstr>Similarity Theses: Form/Literary Term Approach</vt:lpstr>
      <vt:lpstr>Difference within Similarity</vt:lpstr>
      <vt:lpstr>Difference + Similarity versus Difference within Similarity </vt:lpstr>
      <vt:lpstr>Difference within Similarity: Form + Historicizing</vt:lpstr>
      <vt:lpstr>Similarity within Difference </vt:lpstr>
      <vt:lpstr>Similarity within Difference-Genre/Literary Terms  </vt:lpstr>
      <vt:lpstr>Similarity within Difference-Thematic Connection </vt:lpstr>
      <vt:lpstr>Similarity within Difference: Contextualization</vt:lpstr>
      <vt:lpstr>Some Notes about Thesis Statements in the Context of the Paper as a Whole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1: Putting Literary Texts into Conversation</dc:title>
  <dc:creator>chrisjamesthomas64@yahoo.com</dc:creator>
  <cp:lastModifiedBy>Thomas, Christopher J</cp:lastModifiedBy>
  <cp:revision>24</cp:revision>
  <dcterms:created xsi:type="dcterms:W3CDTF">2015-09-15T16:26:15Z</dcterms:created>
  <dcterms:modified xsi:type="dcterms:W3CDTF">2017-09-11T12:27:04Z</dcterms:modified>
</cp:coreProperties>
</file>