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89" r:id="rId22"/>
    <p:sldId id="290" r:id="rId23"/>
    <p:sldId id="291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6" r:id="rId37"/>
    <p:sldId id="308" r:id="rId38"/>
    <p:sldId id="309" r:id="rId39"/>
    <p:sldId id="316" r:id="rId40"/>
    <p:sldId id="317" r:id="rId41"/>
    <p:sldId id="310" r:id="rId42"/>
    <p:sldId id="312" r:id="rId43"/>
    <p:sldId id="311" r:id="rId44"/>
    <p:sldId id="313" r:id="rId45"/>
    <p:sldId id="314" r:id="rId46"/>
    <p:sldId id="315" r:id="rId47"/>
    <p:sldId id="322" r:id="rId48"/>
    <p:sldId id="323" r:id="rId49"/>
    <p:sldId id="325" r:id="rId50"/>
    <p:sldId id="326" r:id="rId51"/>
    <p:sldId id="26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70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8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iann Scott" userId="998211f06a509e5d" providerId="LiveId" clId="{4FCEA9F5-4A17-4C9A-B2E0-2F3881617A8E}"/>
    <pc:docChg chg="modSld">
      <pc:chgData name="Kerriann Scott" userId="998211f06a509e5d" providerId="LiveId" clId="{4FCEA9F5-4A17-4C9A-B2E0-2F3881617A8E}" dt="2018-10-03T01:32:33.352" v="0" actId="6549"/>
      <pc:docMkLst>
        <pc:docMk/>
      </pc:docMkLst>
      <pc:sldChg chg="modSp">
        <pc:chgData name="Kerriann Scott" userId="998211f06a509e5d" providerId="LiveId" clId="{4FCEA9F5-4A17-4C9A-B2E0-2F3881617A8E}" dt="2018-10-03T01:32:33.352" v="0" actId="6549"/>
        <pc:sldMkLst>
          <pc:docMk/>
          <pc:sldMk cId="2103298620" sldId="257"/>
        </pc:sldMkLst>
        <pc:spChg chg="mod">
          <ac:chgData name="Kerriann Scott" userId="998211f06a509e5d" providerId="LiveId" clId="{4FCEA9F5-4A17-4C9A-B2E0-2F3881617A8E}" dt="2018-10-03T01:32:33.352" v="0" actId="6549"/>
          <ac:spMkLst>
            <pc:docMk/>
            <pc:sldMk cId="2103298620" sldId="257"/>
            <ac:spMk id="18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68A98-6923-44D9-BC77-CC0C7072348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5A280-AB61-4228-B8B9-B2988F4D0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280-AB61-4228-B8B9-B2988F4D02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280-AB61-4228-B8B9-B2988F4D02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6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5A280-AB61-4228-B8B9-B2988F4D02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674947"/>
            <a:ext cx="9144000" cy="1830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3342707" y="3323253"/>
            <a:ext cx="6860515" cy="1751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29600" y="6248400"/>
            <a:ext cx="914400" cy="457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</a:t>
            </a:r>
            <a:fld id="{6F94BB01-2447-4377-8194-F82F4D072C18}" type="slidenum">
              <a:rPr lang="en-US" sz="120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ctr">
                <a:defRPr/>
              </a:pPr>
              <a:t>‹#›</a:t>
            </a:fld>
            <a:endParaRPr 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914400"/>
          </a:xfrm>
        </p:spPr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14400" y="1447800"/>
            <a:ext cx="7315200" cy="1143000"/>
          </a:xfrm>
        </p:spPr>
        <p:txBody>
          <a:bodyPr>
            <a:noAutofit/>
          </a:bodyPr>
          <a:lstStyle>
            <a:lvl1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6450" indent="-349250"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63650" indent="-349250">
              <a:buFont typeface="Wingdings" panose="05000000000000000000" pitchFamily="2" charset="2"/>
              <a:buChar char="§"/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20850" indent="-349250">
              <a:buFont typeface="Courier New" panose="02070309020205020404" pitchFamily="49" charset="0"/>
              <a:buChar char="o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8050" indent="-349250">
              <a:buFont typeface="Wingdings" panose="05000000000000000000" pitchFamily="2" charset="2"/>
              <a:buChar char="Ø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914400" y="2895600"/>
            <a:ext cx="7315200" cy="137160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806450" lvl="1" indent="-349250"/>
            <a:r>
              <a:rPr lang="en-US" dirty="0"/>
              <a:t>Second level</a:t>
            </a:r>
          </a:p>
          <a:p>
            <a:pPr marL="1263650" lvl="2" indent="-349250"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720850" lvl="3" indent="-349250">
              <a:buFont typeface="Courier New" panose="02070309020205020404" pitchFamily="49" charset="0"/>
              <a:buChar char="o"/>
            </a:pPr>
            <a:r>
              <a:rPr lang="en-US" dirty="0"/>
              <a:t>Fourth level</a:t>
            </a:r>
          </a:p>
          <a:p>
            <a:pPr marL="2178050" lvl="4" indent="-349250">
              <a:buFont typeface="Wingdings" panose="05000000000000000000" pitchFamily="2" charset="2"/>
              <a:buChar char="Ø"/>
            </a:pPr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863600" y="4572000"/>
            <a:ext cx="7404100" cy="114300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806450" lvl="1" indent="-349250"/>
            <a:r>
              <a:rPr lang="en-US" dirty="0"/>
              <a:t>Second level</a:t>
            </a:r>
          </a:p>
          <a:p>
            <a:pPr marL="1263650" lvl="2" indent="-349250"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720850" lvl="3" indent="-349250">
              <a:buFont typeface="Courier New" panose="02070309020205020404" pitchFamily="49" charset="0"/>
              <a:buChar char="o"/>
            </a:pPr>
            <a:r>
              <a:rPr lang="en-US" dirty="0"/>
              <a:t>Fourth level</a:t>
            </a:r>
          </a:p>
          <a:p>
            <a:pPr marL="2178050" lvl="4" indent="-349250">
              <a:buFont typeface="Wingdings" panose="05000000000000000000" pitchFamily="2" charset="2"/>
              <a:buChar char="Ø"/>
            </a:pPr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5791200"/>
            <a:ext cx="4572378" cy="384175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/>
          <p:cNvSpPr txBox="1">
            <a:spLocks/>
          </p:cNvSpPr>
          <p:nvPr userDrawn="1"/>
        </p:nvSpPr>
        <p:spPr>
          <a:xfrm>
            <a:off x="863600" y="6248400"/>
            <a:ext cx="7404100" cy="4572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©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420392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674947"/>
            <a:ext cx="9144000" cy="1830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rot="16200000">
            <a:off x="-3342707" y="3323253"/>
            <a:ext cx="6860515" cy="1751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29600" y="6248400"/>
            <a:ext cx="914400" cy="457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</a:t>
            </a:r>
            <a:fld id="{6F94BB01-2447-4377-8194-F82F4D072C18}" type="slidenum">
              <a:rPr lang="en-US" sz="120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ctr">
                <a:defRPr/>
              </a:pPr>
              <a:t>‹#›</a:t>
            </a:fld>
            <a:endParaRPr 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5791200"/>
            <a:ext cx="4572000" cy="366032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914400"/>
          </a:xfrm>
        </p:spPr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14400" y="1447800"/>
            <a:ext cx="7315200" cy="1143000"/>
          </a:xfrm>
        </p:spPr>
        <p:txBody>
          <a:bodyPr>
            <a:noAutofit/>
          </a:bodyPr>
          <a:lstStyle>
            <a:lvl1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6450" indent="-349250"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63650" indent="-349250">
              <a:buFont typeface="Wingdings" panose="05000000000000000000" pitchFamily="2" charset="2"/>
              <a:buChar char="§"/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20850" indent="-349250">
              <a:buFont typeface="Courier New" panose="02070309020205020404" pitchFamily="49" charset="0"/>
              <a:buChar char="o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8050" indent="-349250">
              <a:buFont typeface="Wingdings" panose="05000000000000000000" pitchFamily="2" charset="2"/>
              <a:buChar char="Ø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600200" y="2819400"/>
            <a:ext cx="2362200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562600" y="2895600"/>
            <a:ext cx="2514600" cy="12954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863600" y="4572000"/>
            <a:ext cx="7404100" cy="114300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806450" lvl="1" indent="-349250"/>
            <a:r>
              <a:rPr lang="en-US" dirty="0"/>
              <a:t>Second level</a:t>
            </a:r>
          </a:p>
          <a:p>
            <a:pPr marL="1263650" lvl="2" indent="-349250"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720850" lvl="3" indent="-349250">
              <a:buFont typeface="Courier New" panose="02070309020205020404" pitchFamily="49" charset="0"/>
              <a:buChar char="o"/>
            </a:pPr>
            <a:r>
              <a:rPr lang="en-US" dirty="0"/>
              <a:t>Fourth level</a:t>
            </a:r>
          </a:p>
          <a:p>
            <a:pPr marL="2178050" lvl="4" indent="-349250">
              <a:buFont typeface="Wingdings" panose="05000000000000000000" pitchFamily="2" charset="2"/>
              <a:buChar char="Ø"/>
            </a:pPr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863600" y="6248400"/>
            <a:ext cx="7404100" cy="4572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©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9213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3342707" y="3323253"/>
            <a:ext cx="6860515" cy="1751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674947"/>
            <a:ext cx="9144000" cy="1830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924800" cy="9906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315200" cy="1371600"/>
          </a:xfrm>
        </p:spPr>
        <p:txBody>
          <a:bodyPr anchor="ctr"/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9600" y="6476999"/>
            <a:ext cx="8533645" cy="376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15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16200000">
            <a:off x="-3342707" y="3323253"/>
            <a:ext cx="6860515" cy="1751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674947"/>
            <a:ext cx="9144000" cy="1830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 txBox="1">
            <a:spLocks/>
          </p:cNvSpPr>
          <p:nvPr userDrawn="1"/>
        </p:nvSpPr>
        <p:spPr>
          <a:xfrm>
            <a:off x="152400" y="6096000"/>
            <a:ext cx="8305800" cy="609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©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29600" y="6248400"/>
            <a:ext cx="914400" cy="457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</a:t>
            </a:r>
            <a:fld id="{6F94BB01-2447-4377-8194-F82F4D072C18}" type="slidenum">
              <a:rPr lang="en-US" sz="120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ctr">
                <a:defRPr/>
              </a:pPr>
              <a:t>‹#›</a:t>
            </a:fld>
            <a:endParaRPr 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9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806450" lvl="1" indent="-349250"/>
            <a:r>
              <a:rPr lang="en-US" dirty="0"/>
              <a:t>Second level</a:t>
            </a:r>
          </a:p>
          <a:p>
            <a:pPr marL="1263650" lvl="2" indent="-349250"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720850" lvl="3" indent="-349250">
              <a:buFont typeface="Courier New" panose="02070309020205020404" pitchFamily="49" charset="0"/>
              <a:buChar char="o"/>
            </a:pPr>
            <a:r>
              <a:rPr lang="en-US" dirty="0"/>
              <a:t>Fourth level</a:t>
            </a:r>
          </a:p>
          <a:p>
            <a:pPr marL="2178050" lvl="4" indent="-349250">
              <a:buFont typeface="Wingdings" panose="05000000000000000000" pitchFamily="2" charset="2"/>
              <a:buChar char="Ø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66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9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lang="en-US" sz="26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lang="en-US" sz="24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lang="en-US" sz="22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lang="en-US" sz="20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»"/>
        <a:defRPr lang="en-US"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6096000"/>
            <a:ext cx="8305800" cy="6096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" dirty="0"/>
              <a:t>©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848600" cy="99060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534400" cy="1828800"/>
          </a:xfrm>
        </p:spPr>
        <p:txBody>
          <a:bodyPr/>
          <a:lstStyle/>
          <a:p>
            <a:r>
              <a:rPr lang="en-IN" sz="4000" dirty="0"/>
              <a:t>Location Planning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210329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8.4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/>
              <a:t>Global Location: Disadvantages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3400" y="1447800"/>
            <a:ext cx="8382000" cy="4191000"/>
          </a:xfrm>
        </p:spPr>
        <p:txBody>
          <a:bodyPr/>
          <a:lstStyle/>
          <a:p>
            <a:r>
              <a:rPr lang="en-US" b="1" dirty="0"/>
              <a:t>There are a number of disadvantages that may arise when locating globally:</a:t>
            </a:r>
          </a:p>
          <a:p>
            <a:pPr lvl="1"/>
            <a:r>
              <a:rPr lang="en-US" dirty="0"/>
              <a:t>Transportation costs</a:t>
            </a:r>
          </a:p>
          <a:p>
            <a:pPr lvl="1"/>
            <a:r>
              <a:rPr lang="en-US" dirty="0"/>
              <a:t>Security costs</a:t>
            </a:r>
          </a:p>
          <a:p>
            <a:pPr lvl="1"/>
            <a:r>
              <a:rPr lang="en-US" dirty="0"/>
              <a:t>Unskilled labor</a:t>
            </a:r>
          </a:p>
          <a:p>
            <a:pPr lvl="1"/>
            <a:r>
              <a:rPr lang="en-US" dirty="0"/>
              <a:t>Import restrictions</a:t>
            </a:r>
          </a:p>
          <a:p>
            <a:pPr lvl="1"/>
            <a:r>
              <a:rPr lang="en-US" dirty="0"/>
              <a:t>Criticism for locating out-of-country</a:t>
            </a:r>
          </a:p>
        </p:txBody>
      </p:sp>
    </p:spTree>
    <p:extLst>
      <p:ext uri="{BB962C8B-B14F-4D97-AF65-F5344CB8AC3E}">
        <p14:creationId xmlns:p14="http://schemas.microsoft.com/office/powerpoint/2010/main" val="150584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8.4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/>
              <a:t>Global Location: Risks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382000" cy="4038600"/>
          </a:xfrm>
        </p:spPr>
        <p:txBody>
          <a:bodyPr/>
          <a:lstStyle/>
          <a:p>
            <a:r>
              <a:rPr lang="en-US" b="1" dirty="0"/>
              <a:t>Organizations locating globally should be aware of potential risk factors related to:</a:t>
            </a:r>
          </a:p>
          <a:p>
            <a:pPr lvl="1"/>
            <a:r>
              <a:rPr lang="en-US" dirty="0"/>
              <a:t>Political instability and unrest</a:t>
            </a:r>
          </a:p>
          <a:p>
            <a:pPr lvl="1"/>
            <a:r>
              <a:rPr lang="en-US" dirty="0"/>
              <a:t>Terrorism</a:t>
            </a:r>
          </a:p>
          <a:p>
            <a:pPr lvl="1"/>
            <a:r>
              <a:rPr lang="en-US" dirty="0"/>
              <a:t>Economic instability</a:t>
            </a:r>
          </a:p>
          <a:p>
            <a:pPr lvl="1"/>
            <a:r>
              <a:rPr lang="en-US" dirty="0"/>
              <a:t>Legal regulation</a:t>
            </a:r>
          </a:p>
          <a:p>
            <a:pPr lvl="1"/>
            <a:r>
              <a:rPr lang="en-US" dirty="0"/>
              <a:t>Ethical considerations</a:t>
            </a:r>
          </a:p>
          <a:p>
            <a:pPr lvl="1"/>
            <a:r>
              <a:rPr lang="en-US" dirty="0"/>
              <a:t>Cultural differences</a:t>
            </a:r>
          </a:p>
        </p:txBody>
      </p:sp>
    </p:spTree>
    <p:extLst>
      <p:ext uri="{BB962C8B-B14F-4D97-AF65-F5344CB8AC3E}">
        <p14:creationId xmlns:p14="http://schemas.microsoft.com/office/powerpoint/2010/main" val="115572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8.4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7178" cy="838200"/>
          </a:xfrm>
        </p:spPr>
        <p:txBody>
          <a:bodyPr>
            <a:noAutofit/>
          </a:bodyPr>
          <a:lstStyle/>
          <a:p>
            <a:r>
              <a:rPr lang="en-US" dirty="0"/>
              <a:t>Managing Global Operations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188" y="1104900"/>
            <a:ext cx="8610789" cy="46863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/>
              <a:t>Managerial implications for global operations: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Language and cultural differences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Risk of miscommunication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Development of trust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Different management styles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Corruption and bribery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Increased travel (and related) costs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Challenges associated with managing far-flung operations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Level of technology and resistance to technological change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Domestic personnel may resist locating, even temporarily</a:t>
            </a:r>
          </a:p>
        </p:txBody>
      </p:sp>
    </p:spTree>
    <p:extLst>
      <p:ext uri="{BB962C8B-B14F-4D97-AF65-F5344CB8AC3E}">
        <p14:creationId xmlns:p14="http://schemas.microsoft.com/office/powerpoint/2010/main" val="141536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59436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4129" y="152400"/>
            <a:ext cx="8625348" cy="1242394"/>
          </a:xfrm>
        </p:spPr>
        <p:txBody>
          <a:bodyPr>
            <a:noAutofit/>
          </a:bodyPr>
          <a:lstStyle/>
          <a:p>
            <a:r>
              <a:rPr lang="en-US" dirty="0"/>
              <a:t>Location Decision: General Procedure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4129" y="1580576"/>
            <a:ext cx="8625348" cy="4210624"/>
          </a:xfrm>
        </p:spPr>
        <p:txBody>
          <a:bodyPr/>
          <a:lstStyle/>
          <a:p>
            <a:r>
              <a:rPr lang="en-US" b="1" dirty="0"/>
              <a:t>Steps:</a:t>
            </a:r>
          </a:p>
          <a:p>
            <a:pPr marL="801688" lvl="1" indent="-457200">
              <a:buFontTx/>
              <a:buAutoNum type="arabicPeriod"/>
            </a:pPr>
            <a:r>
              <a:rPr lang="en-US" dirty="0"/>
              <a:t>Decide on the criteria to use for evaluating location alternatives</a:t>
            </a:r>
          </a:p>
          <a:p>
            <a:pPr marL="801688" lvl="1" indent="-457200">
              <a:buFontTx/>
              <a:buAutoNum type="arabicPeriod"/>
            </a:pPr>
            <a:r>
              <a:rPr lang="en-US" dirty="0"/>
              <a:t>Identify important factors, such as location of markets or raw materials</a:t>
            </a:r>
          </a:p>
        </p:txBody>
      </p:sp>
    </p:spTree>
    <p:extLst>
      <p:ext uri="{BB962C8B-B14F-4D97-AF65-F5344CB8AC3E}">
        <p14:creationId xmlns:p14="http://schemas.microsoft.com/office/powerpoint/2010/main" val="71096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78659"/>
            <a:ext cx="8001000" cy="1066800"/>
          </a:xfrm>
        </p:spPr>
        <p:txBody>
          <a:bodyPr>
            <a:noAutofit/>
          </a:bodyPr>
          <a:lstStyle/>
          <a:p>
            <a:r>
              <a:rPr lang="en-US" dirty="0"/>
              <a:t>Location Decision: General Procedure (2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85800" y="1447800"/>
            <a:ext cx="8001000" cy="4038600"/>
          </a:xfrm>
        </p:spPr>
        <p:txBody>
          <a:bodyPr/>
          <a:lstStyle/>
          <a:p>
            <a:pPr marL="344488" lvl="1" indent="0">
              <a:buNone/>
            </a:pPr>
            <a:r>
              <a:rPr lang="en-US" dirty="0"/>
              <a:t>3. Develop location alternatives</a:t>
            </a:r>
          </a:p>
          <a:p>
            <a:pPr marL="1141413" lvl="2" indent="-457200">
              <a:buFontTx/>
              <a:buAutoNum type="alphaLcPeriod"/>
            </a:pPr>
            <a:r>
              <a:rPr lang="en-US" dirty="0"/>
              <a:t>Identify the country or countries for location</a:t>
            </a:r>
          </a:p>
          <a:p>
            <a:pPr marL="1141413" lvl="2" indent="-457200">
              <a:buFontTx/>
              <a:buAutoNum type="alphaLcPeriod"/>
            </a:pPr>
            <a:r>
              <a:rPr lang="en-US" dirty="0"/>
              <a:t>Identify the general region for location</a:t>
            </a:r>
          </a:p>
          <a:p>
            <a:pPr marL="1141413" lvl="2" indent="-457200">
              <a:buFontTx/>
              <a:buAutoNum type="alphaLcPeriod"/>
            </a:pPr>
            <a:r>
              <a:rPr lang="en-US" dirty="0"/>
              <a:t>Identify a small number of community alternatives</a:t>
            </a:r>
          </a:p>
          <a:p>
            <a:pPr marL="1141413" lvl="2" indent="-457200">
              <a:buFontTx/>
              <a:buAutoNum type="alphaLcPeriod"/>
            </a:pPr>
            <a:r>
              <a:rPr lang="en-US" dirty="0"/>
              <a:t>Identify the site alternatives among the community alternatives</a:t>
            </a:r>
          </a:p>
          <a:p>
            <a:pPr marL="344488" lvl="1" indent="0">
              <a:buNone/>
            </a:pPr>
            <a:r>
              <a:rPr lang="en-US" dirty="0"/>
              <a:t>4. Evaluate the alternatives and make a decision</a:t>
            </a:r>
          </a:p>
        </p:txBody>
      </p:sp>
    </p:spTree>
    <p:extLst>
      <p:ext uri="{BB962C8B-B14F-4D97-AF65-F5344CB8AC3E}">
        <p14:creationId xmlns:p14="http://schemas.microsoft.com/office/powerpoint/2010/main" val="2228502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4800" y="5867400"/>
            <a:ext cx="4572000" cy="314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169606"/>
            <a:ext cx="8382000" cy="1091718"/>
          </a:xfrm>
        </p:spPr>
        <p:txBody>
          <a:bodyPr>
            <a:noAutofit/>
          </a:bodyPr>
          <a:lstStyle/>
          <a:p>
            <a:r>
              <a:rPr lang="en-US" dirty="0"/>
              <a:t>Location: Identifying a Country (1 of 2)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37502"/>
              </p:ext>
            </p:extLst>
          </p:nvPr>
        </p:nvGraphicFramePr>
        <p:xfrm>
          <a:off x="434667" y="1905000"/>
          <a:ext cx="8458962" cy="3338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Factors Relating to Foreign Locations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Factors Relating to Foreign Locations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eriod"/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Policies on foreign ownership of production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facilities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Local content requirements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Import restrictions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Currency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restrictions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Environment regulations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Local product standards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Liability laws</a:t>
                      </a:r>
                    </a:p>
                    <a:p>
                      <a:pPr marL="228600" indent="-228600">
                        <a:buAutoNum type="alphaLcPeriod"/>
                      </a:pP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Stability issues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39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Cultural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Living circumstances for foreign workers and their dependents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Ways of doing business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Religious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holidays/traditions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Customer preferences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Possible “buy locally” sentiment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699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219200"/>
          </a:xfrm>
        </p:spPr>
        <p:txBody>
          <a:bodyPr>
            <a:noAutofit/>
          </a:bodyPr>
          <a:lstStyle/>
          <a:p>
            <a:r>
              <a:rPr lang="en-US" dirty="0"/>
              <a:t>Location: Identifying a Country (2 of 2)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26796"/>
              </p:ext>
            </p:extLst>
          </p:nvPr>
        </p:nvGraphicFramePr>
        <p:xfrm>
          <a:off x="261257" y="1752600"/>
          <a:ext cx="8349343" cy="3488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Factors Relating to Foreign Locations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Factors Relating to Foreign Locations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0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Level of training and education of workers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Work ethic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Wage rates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Possible regulations limiting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 number of foreign employees</a:t>
                      </a:r>
                    </a:p>
                    <a:p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Language differences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Availability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quality of raw materials, energy, transportation infrastructure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Financial incentives, tax rates, inflation rates, interest 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Rate of technological change,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rate of innovations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Market potential,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Crime, terrorism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threat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1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6019800"/>
            <a:ext cx="42672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Autofit/>
          </a:bodyPr>
          <a:lstStyle/>
          <a:p>
            <a:r>
              <a:rPr lang="en-US" dirty="0"/>
              <a:t>Location: Identifying a Region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600200"/>
            <a:ext cx="8610600" cy="4267200"/>
          </a:xfrm>
        </p:spPr>
        <p:txBody>
          <a:bodyPr/>
          <a:lstStyle/>
          <a:p>
            <a:r>
              <a:rPr lang="en-US" sz="2400" b="1" dirty="0"/>
              <a:t>Primary regional factors:</a:t>
            </a:r>
          </a:p>
          <a:p>
            <a:pPr lvl="1"/>
            <a:r>
              <a:rPr lang="en-US" sz="2200" dirty="0"/>
              <a:t>Location of raw materials</a:t>
            </a:r>
          </a:p>
          <a:p>
            <a:pPr lvl="2"/>
            <a:r>
              <a:rPr lang="en-US" sz="2000" dirty="0"/>
              <a:t>Necessity</a:t>
            </a:r>
          </a:p>
          <a:p>
            <a:pPr lvl="2"/>
            <a:r>
              <a:rPr lang="en-US" sz="2000" dirty="0"/>
              <a:t>Perishability</a:t>
            </a:r>
          </a:p>
          <a:p>
            <a:pPr lvl="2"/>
            <a:r>
              <a:rPr lang="en-US" sz="2000" dirty="0"/>
              <a:t>Transportation costs</a:t>
            </a:r>
          </a:p>
          <a:p>
            <a:pPr lvl="1"/>
            <a:r>
              <a:rPr lang="en-US" sz="2200" dirty="0"/>
              <a:t>Location of markets</a:t>
            </a:r>
          </a:p>
          <a:p>
            <a:pPr lvl="2"/>
            <a:r>
              <a:rPr lang="en-US" sz="2000" dirty="0"/>
              <a:t>As part of a profit-oriented company’s competitive strategy</a:t>
            </a:r>
          </a:p>
          <a:p>
            <a:pPr lvl="2"/>
            <a:r>
              <a:rPr lang="en-US" sz="2000" dirty="0"/>
              <a:t>So not-for-profits can meet the needs of their service users</a:t>
            </a:r>
          </a:p>
          <a:p>
            <a:pPr lvl="2"/>
            <a:r>
              <a:rPr lang="en-US" sz="2000" dirty="0"/>
              <a:t>Distribution costs and perishability</a:t>
            </a:r>
          </a:p>
        </p:txBody>
      </p:sp>
    </p:spTree>
    <p:extLst>
      <p:ext uri="{BB962C8B-B14F-4D97-AF65-F5344CB8AC3E}">
        <p14:creationId xmlns:p14="http://schemas.microsoft.com/office/powerpoint/2010/main" val="410196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60198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dirty="0"/>
              <a:t>Location: Identifying a Region (2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458200" cy="4191000"/>
          </a:xfrm>
        </p:spPr>
        <p:txBody>
          <a:bodyPr/>
          <a:lstStyle/>
          <a:p>
            <a:pPr lvl="1"/>
            <a:r>
              <a:rPr lang="en-US" sz="2200" dirty="0"/>
              <a:t>Labor factors</a:t>
            </a:r>
          </a:p>
          <a:p>
            <a:pPr lvl="2"/>
            <a:r>
              <a:rPr lang="en-US" sz="2000" dirty="0"/>
              <a:t>Cost of labor</a:t>
            </a:r>
          </a:p>
          <a:p>
            <a:pPr lvl="2"/>
            <a:r>
              <a:rPr lang="en-US" sz="2000" dirty="0"/>
              <a:t>Availability of suitably skilled workers</a:t>
            </a:r>
          </a:p>
          <a:p>
            <a:pPr lvl="2"/>
            <a:r>
              <a:rPr lang="en-US" sz="2000" dirty="0"/>
              <a:t>Wage rates in the area</a:t>
            </a:r>
          </a:p>
          <a:p>
            <a:pPr lvl="2"/>
            <a:r>
              <a:rPr lang="en-US" sz="2000" dirty="0"/>
              <a:t>Labor productivity</a:t>
            </a:r>
          </a:p>
          <a:p>
            <a:pPr lvl="2"/>
            <a:r>
              <a:rPr lang="en-US" sz="2000" dirty="0"/>
              <a:t>Attitudes toward work</a:t>
            </a:r>
          </a:p>
          <a:p>
            <a:pPr lvl="2"/>
            <a:r>
              <a:rPr lang="en-US" sz="2000" dirty="0"/>
              <a:t>Whether unions pose a serious potential problem</a:t>
            </a:r>
          </a:p>
          <a:p>
            <a:pPr lvl="1"/>
            <a:r>
              <a:rPr lang="en-US" sz="2200" dirty="0"/>
              <a:t>Other factors</a:t>
            </a:r>
          </a:p>
          <a:p>
            <a:pPr lvl="2"/>
            <a:r>
              <a:rPr lang="en-US" sz="2000" dirty="0"/>
              <a:t>Climate and taxes may play an important role in location decisions</a:t>
            </a:r>
          </a:p>
        </p:txBody>
      </p:sp>
    </p:spTree>
    <p:extLst>
      <p:ext uri="{BB962C8B-B14F-4D97-AF65-F5344CB8AC3E}">
        <p14:creationId xmlns:p14="http://schemas.microsoft.com/office/powerpoint/2010/main" val="2640180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69607"/>
            <a:ext cx="8229600" cy="820994"/>
          </a:xfrm>
        </p:spPr>
        <p:txBody>
          <a:bodyPr>
            <a:noAutofit/>
          </a:bodyPr>
          <a:lstStyle/>
          <a:p>
            <a:r>
              <a:rPr lang="en-US" dirty="0"/>
              <a:t>Location: Identifying a Community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458200" cy="4495800"/>
          </a:xfrm>
        </p:spPr>
        <p:txBody>
          <a:bodyPr/>
          <a:lstStyle/>
          <a:p>
            <a:r>
              <a:rPr lang="en-US" sz="2200" dirty="0"/>
              <a:t>Many communities actively attempt to attract new businesses they perceive to be a good fit for the community</a:t>
            </a:r>
          </a:p>
          <a:p>
            <a:r>
              <a:rPr lang="en-US" sz="2200" dirty="0"/>
              <a:t>Businesses also actively seek attractive communities based on such factors such as:</a:t>
            </a:r>
          </a:p>
          <a:p>
            <a:pPr lvl="1"/>
            <a:r>
              <a:rPr lang="en-US" sz="2000" dirty="0"/>
              <a:t>Quality of life</a:t>
            </a:r>
          </a:p>
          <a:p>
            <a:pPr lvl="1"/>
            <a:r>
              <a:rPr lang="en-US" sz="2000" dirty="0"/>
              <a:t>Services</a:t>
            </a:r>
          </a:p>
          <a:p>
            <a:pPr lvl="1"/>
            <a:r>
              <a:rPr lang="en-US" sz="2000" dirty="0"/>
              <a:t>Attitudes</a:t>
            </a:r>
          </a:p>
          <a:p>
            <a:pPr lvl="1"/>
            <a:r>
              <a:rPr lang="en-US" sz="2000" dirty="0"/>
              <a:t>Taxes</a:t>
            </a:r>
          </a:p>
          <a:p>
            <a:pPr lvl="1"/>
            <a:r>
              <a:rPr lang="en-US" sz="2000" dirty="0"/>
              <a:t>Environmental regulations</a:t>
            </a:r>
          </a:p>
          <a:p>
            <a:pPr lvl="1"/>
            <a:r>
              <a:rPr lang="en-US" sz="2000" dirty="0"/>
              <a:t>Utilities</a:t>
            </a:r>
          </a:p>
          <a:p>
            <a:pPr lvl="1"/>
            <a:r>
              <a:rPr lang="en-US" sz="2000" dirty="0"/>
              <a:t>Development support</a:t>
            </a:r>
          </a:p>
        </p:txBody>
      </p:sp>
    </p:spTree>
    <p:extLst>
      <p:ext uri="{BB962C8B-B14F-4D97-AF65-F5344CB8AC3E}">
        <p14:creationId xmlns:p14="http://schemas.microsoft.com/office/powerpoint/2010/main" val="67483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76200"/>
            <a:ext cx="8001000" cy="9144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81000" y="990600"/>
            <a:ext cx="8305799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You should be able to:</a:t>
            </a:r>
          </a:p>
          <a:p>
            <a:pPr marL="914400" indent="-914400">
              <a:buNone/>
            </a:pPr>
            <a:r>
              <a:rPr lang="en-US" sz="2400" dirty="0"/>
              <a:t>8.1	Identify some of the main reasons organizations need to make location decisions</a:t>
            </a:r>
          </a:p>
          <a:p>
            <a:pPr marL="914400" indent="-914400">
              <a:buNone/>
            </a:pPr>
            <a:r>
              <a:rPr lang="en-US" sz="2400" dirty="0"/>
              <a:t>8.2	Explain why location decisions are important</a:t>
            </a:r>
          </a:p>
          <a:p>
            <a:pPr marL="914400" indent="-914400">
              <a:buNone/>
            </a:pPr>
            <a:r>
              <a:rPr lang="en-US" sz="2400" dirty="0"/>
              <a:t>8.3	Discuss the options that are available for  location decisions</a:t>
            </a:r>
          </a:p>
          <a:p>
            <a:pPr marL="914400" indent="-914400">
              <a:buNone/>
            </a:pPr>
            <a:r>
              <a:rPr lang="en-US" sz="2400" dirty="0"/>
              <a:t>8.4	</a:t>
            </a:r>
            <a:r>
              <a:rPr lang="en-US" dirty="0"/>
              <a:t>Give examples of the major factors that affect location decisions</a:t>
            </a:r>
          </a:p>
          <a:p>
            <a:pPr marL="914400" indent="-914400">
              <a:buNone/>
            </a:pPr>
            <a:r>
              <a:rPr lang="en-US" dirty="0"/>
              <a:t>8.5	Outline the decision process for making these kinds of decisions</a:t>
            </a:r>
          </a:p>
          <a:p>
            <a:pPr marL="914400" indent="-914400">
              <a:buNone/>
            </a:pPr>
            <a:r>
              <a:rPr lang="en-US" dirty="0"/>
              <a:t>8.6	Use the techniques presented to solve  typical problems</a:t>
            </a:r>
          </a:p>
        </p:txBody>
      </p:sp>
    </p:spTree>
    <p:extLst>
      <p:ext uri="{BB962C8B-B14F-4D97-AF65-F5344CB8AC3E}">
        <p14:creationId xmlns:p14="http://schemas.microsoft.com/office/powerpoint/2010/main" val="4171912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/>
          <a:lstStyle/>
          <a:p>
            <a:r>
              <a:rPr lang="en-US" dirty="0"/>
              <a:t>Location: Identifying a Site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305800" cy="4114800"/>
          </a:xfrm>
        </p:spPr>
        <p:txBody>
          <a:bodyPr/>
          <a:lstStyle/>
          <a:p>
            <a:r>
              <a:rPr lang="en-US" b="1" dirty="0"/>
              <a:t>Primary site location considerations are</a:t>
            </a:r>
          </a:p>
          <a:p>
            <a:pPr lvl="1"/>
            <a:r>
              <a:rPr lang="en-US" dirty="0"/>
              <a:t>Land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Zoning</a:t>
            </a:r>
          </a:p>
          <a:p>
            <a:pPr lvl="1"/>
            <a:r>
              <a:rPr lang="en-US" dirty="0"/>
              <a:t>Other restrictions</a:t>
            </a:r>
          </a:p>
        </p:txBody>
      </p:sp>
    </p:spTree>
    <p:extLst>
      <p:ext uri="{BB962C8B-B14F-4D97-AF65-F5344CB8AC3E}">
        <p14:creationId xmlns:p14="http://schemas.microsoft.com/office/powerpoint/2010/main" val="3287977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60960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99481"/>
            <a:ext cx="8534399" cy="1153389"/>
          </a:xfrm>
        </p:spPr>
        <p:txBody>
          <a:bodyPr>
            <a:noAutofit/>
          </a:bodyPr>
          <a:lstStyle/>
          <a:p>
            <a:r>
              <a:rPr lang="en-US" dirty="0"/>
              <a:t>Multiple Plant Manufacturing Strategies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0999" y="1447800"/>
            <a:ext cx="8458200" cy="4494212"/>
          </a:xfrm>
        </p:spPr>
        <p:txBody>
          <a:bodyPr/>
          <a:lstStyle/>
          <a:p>
            <a:r>
              <a:rPr lang="en-US" b="1" dirty="0"/>
              <a:t>Organizing operations</a:t>
            </a:r>
          </a:p>
          <a:p>
            <a:pPr lvl="1"/>
            <a:r>
              <a:rPr lang="en-US" dirty="0"/>
              <a:t>Product plant strategy</a:t>
            </a:r>
          </a:p>
          <a:p>
            <a:pPr lvl="2"/>
            <a:r>
              <a:rPr lang="en-US" dirty="0"/>
              <a:t>Entire products or product lines are produced in separate plants, and each plant usually supplies the entire domestic market</a:t>
            </a:r>
          </a:p>
          <a:p>
            <a:pPr lvl="1"/>
            <a:r>
              <a:rPr lang="en-US" dirty="0"/>
              <a:t>Market area plant strategy</a:t>
            </a:r>
          </a:p>
          <a:p>
            <a:pPr lvl="2"/>
            <a:r>
              <a:rPr lang="en-US" dirty="0"/>
              <a:t>Plants are designated to serve a particular geographic segment of the market</a:t>
            </a:r>
          </a:p>
          <a:p>
            <a:pPr lvl="2"/>
            <a:r>
              <a:rPr lang="en-US" dirty="0"/>
              <a:t>Plants produce most, if not all, of a company’s products</a:t>
            </a:r>
          </a:p>
        </p:txBody>
      </p:sp>
    </p:spTree>
    <p:extLst>
      <p:ext uri="{BB962C8B-B14F-4D97-AF65-F5344CB8AC3E}">
        <p14:creationId xmlns:p14="http://schemas.microsoft.com/office/powerpoint/2010/main" val="1475748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219200"/>
          </a:xfrm>
        </p:spPr>
        <p:txBody>
          <a:bodyPr>
            <a:noAutofit/>
          </a:bodyPr>
          <a:lstStyle/>
          <a:p>
            <a:r>
              <a:rPr lang="en-US" dirty="0"/>
              <a:t>Multiple Plant Manufacturing Strategies (2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382000" cy="4191000"/>
          </a:xfrm>
        </p:spPr>
        <p:txBody>
          <a:bodyPr/>
          <a:lstStyle/>
          <a:p>
            <a:r>
              <a:rPr lang="en-US" b="1" dirty="0"/>
              <a:t>Organizing operations</a:t>
            </a:r>
          </a:p>
          <a:p>
            <a:pPr lvl="1"/>
            <a:r>
              <a:rPr lang="en-US" dirty="0"/>
              <a:t>Process plant strategy</a:t>
            </a:r>
          </a:p>
          <a:p>
            <a:pPr lvl="2"/>
            <a:r>
              <a:rPr lang="en-US" dirty="0"/>
              <a:t>Different plants focus on different aspects of a process</a:t>
            </a:r>
          </a:p>
          <a:p>
            <a:pPr lvl="3"/>
            <a:r>
              <a:rPr lang="en-US" dirty="0"/>
              <a:t>Automobile manufacturers – engine plant, body stamping plant, etc.</a:t>
            </a:r>
          </a:p>
          <a:p>
            <a:pPr lvl="2"/>
            <a:r>
              <a:rPr lang="en-US" dirty="0"/>
              <a:t>Coordination across the system becomes a significant issue</a:t>
            </a:r>
          </a:p>
          <a:p>
            <a:pPr lvl="1"/>
            <a:r>
              <a:rPr lang="en-US" dirty="0"/>
              <a:t>General-purpose plant strategy</a:t>
            </a:r>
          </a:p>
          <a:p>
            <a:pPr lvl="2"/>
            <a:r>
              <a:rPr lang="en-US" dirty="0"/>
              <a:t>Plants are flexible and capable of handling a range of products</a:t>
            </a:r>
          </a:p>
        </p:txBody>
      </p:sp>
    </p:spTree>
    <p:extLst>
      <p:ext uri="{BB962C8B-B14F-4D97-AF65-F5344CB8AC3E}">
        <p14:creationId xmlns:p14="http://schemas.microsoft.com/office/powerpoint/2010/main" val="3916279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5800673"/>
            <a:ext cx="4490728" cy="337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78658"/>
            <a:ext cx="8762999" cy="1219200"/>
          </a:xfrm>
        </p:spPr>
        <p:txBody>
          <a:bodyPr>
            <a:noAutofit/>
          </a:bodyPr>
          <a:lstStyle/>
          <a:p>
            <a:r>
              <a:rPr lang="en-US" dirty="0"/>
              <a:t>Geographic Information System (GIS)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199" y="1297859"/>
            <a:ext cx="8382001" cy="4323556"/>
          </a:xfrm>
        </p:spPr>
        <p:txBody>
          <a:bodyPr/>
          <a:lstStyle/>
          <a:p>
            <a:r>
              <a:rPr lang="en-US" sz="2400" b="1" dirty="0"/>
              <a:t>GIS</a:t>
            </a:r>
          </a:p>
          <a:p>
            <a:pPr lvl="1"/>
            <a:r>
              <a:rPr lang="en-US" sz="2200" dirty="0"/>
              <a:t>A computer-based tool for collecting, storing, retrieving, and displaying demographic data on maps</a:t>
            </a:r>
          </a:p>
          <a:p>
            <a:pPr lvl="1"/>
            <a:r>
              <a:rPr lang="en-US" sz="2200" dirty="0"/>
              <a:t>Aids decision makers in</a:t>
            </a:r>
          </a:p>
          <a:p>
            <a:pPr lvl="2"/>
            <a:r>
              <a:rPr lang="en-US" dirty="0"/>
              <a:t>Targeting market segments</a:t>
            </a:r>
          </a:p>
          <a:p>
            <a:pPr lvl="2"/>
            <a:r>
              <a:rPr lang="en-US" dirty="0"/>
              <a:t>Identifying locations relative to their market potential</a:t>
            </a:r>
          </a:p>
          <a:p>
            <a:pPr lvl="2"/>
            <a:r>
              <a:rPr lang="en-US" dirty="0"/>
              <a:t>Planning distribution networks</a:t>
            </a:r>
          </a:p>
          <a:p>
            <a:pPr lvl="1"/>
            <a:r>
              <a:rPr lang="en-US" sz="2200" dirty="0"/>
              <a:t>Portraying relevant information on a map makes it easier for decision makers to understand</a:t>
            </a:r>
          </a:p>
        </p:txBody>
      </p:sp>
    </p:spTree>
    <p:extLst>
      <p:ext uri="{BB962C8B-B14F-4D97-AF65-F5344CB8AC3E}">
        <p14:creationId xmlns:p14="http://schemas.microsoft.com/office/powerpoint/2010/main" val="2779576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914400"/>
          </a:xfrm>
        </p:spPr>
        <p:txBody>
          <a:bodyPr>
            <a:normAutofit/>
          </a:bodyPr>
          <a:lstStyle/>
          <a:p>
            <a:r>
              <a:rPr lang="en-US" dirty="0"/>
              <a:t>Service and Retail Locations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610600" cy="4114800"/>
          </a:xfrm>
        </p:spPr>
        <p:txBody>
          <a:bodyPr/>
          <a:lstStyle/>
          <a:p>
            <a:r>
              <a:rPr lang="en-US" b="1" dirty="0"/>
              <a:t>Considerations:</a:t>
            </a:r>
          </a:p>
          <a:p>
            <a:pPr lvl="1"/>
            <a:r>
              <a:rPr lang="en-US" dirty="0"/>
              <a:t>Nearness to raw materials is not usually a consideration</a:t>
            </a:r>
          </a:p>
          <a:p>
            <a:pPr lvl="1"/>
            <a:r>
              <a:rPr lang="en-US" dirty="0"/>
              <a:t>Customer access is a</a:t>
            </a:r>
          </a:p>
          <a:p>
            <a:pPr lvl="2"/>
            <a:r>
              <a:rPr lang="en-US" dirty="0"/>
              <a:t>Prime consideration for some: restaurants, hotels, etc.</a:t>
            </a:r>
          </a:p>
          <a:p>
            <a:pPr lvl="2"/>
            <a:r>
              <a:rPr lang="en-US" dirty="0"/>
              <a:t>Not an important consideration for others: service call centers, etc.</a:t>
            </a:r>
          </a:p>
        </p:txBody>
      </p:sp>
    </p:spTree>
    <p:extLst>
      <p:ext uri="{BB962C8B-B14F-4D97-AF65-F5344CB8AC3E}">
        <p14:creationId xmlns:p14="http://schemas.microsoft.com/office/powerpoint/2010/main" val="470105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8.5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>
            <a:noAutofit/>
          </a:bodyPr>
          <a:lstStyle/>
          <a:p>
            <a:r>
              <a:rPr lang="en-US" dirty="0"/>
              <a:t>Service and Retail Locations (2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82000" cy="4190999"/>
          </a:xfrm>
        </p:spPr>
        <p:txBody>
          <a:bodyPr/>
          <a:lstStyle/>
          <a:p>
            <a:pPr lvl="1"/>
            <a:r>
              <a:rPr lang="en-US" dirty="0"/>
              <a:t>Tend to be profit or revenue driven, and so are</a:t>
            </a:r>
          </a:p>
          <a:p>
            <a:pPr lvl="2"/>
            <a:r>
              <a:rPr lang="en-US" dirty="0"/>
              <a:t>Concerned with demographics, competition, traffic volume patterns, and convenience</a:t>
            </a:r>
          </a:p>
          <a:p>
            <a:pPr lvl="1"/>
            <a:r>
              <a:rPr lang="en-US" dirty="0"/>
              <a:t>Clustering</a:t>
            </a:r>
          </a:p>
          <a:p>
            <a:pPr lvl="2"/>
            <a:r>
              <a:rPr lang="en-US" dirty="0"/>
              <a:t>Similar types of businesses locate near one another</a:t>
            </a:r>
          </a:p>
        </p:txBody>
      </p:sp>
    </p:spTree>
    <p:extLst>
      <p:ext uri="{BB962C8B-B14F-4D97-AF65-F5344CB8AC3E}">
        <p14:creationId xmlns:p14="http://schemas.microsoft.com/office/powerpoint/2010/main" val="3013231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/>
              <a:t>Evaluating Location Alternatives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3400" y="1447800"/>
            <a:ext cx="8305800" cy="3962400"/>
          </a:xfrm>
        </p:spPr>
        <p:txBody>
          <a:bodyPr/>
          <a:lstStyle/>
          <a:p>
            <a:r>
              <a:rPr lang="en-US" b="1" dirty="0"/>
              <a:t>Common techniques:</a:t>
            </a:r>
          </a:p>
          <a:p>
            <a:pPr lvl="1"/>
            <a:r>
              <a:rPr lang="en-US" dirty="0"/>
              <a:t>Locational cost-volume-profit analysis</a:t>
            </a:r>
          </a:p>
          <a:p>
            <a:pPr lvl="1"/>
            <a:r>
              <a:rPr lang="en-US" dirty="0"/>
              <a:t>Factor rating</a:t>
            </a:r>
          </a:p>
          <a:p>
            <a:pPr lvl="1"/>
            <a:r>
              <a:rPr lang="en-US" dirty="0"/>
              <a:t>Transportation model</a:t>
            </a:r>
          </a:p>
          <a:p>
            <a:pPr lvl="1"/>
            <a:r>
              <a:rPr lang="en-US" dirty="0"/>
              <a:t>Center of gravity method</a:t>
            </a:r>
          </a:p>
        </p:txBody>
      </p:sp>
    </p:spTree>
    <p:extLst>
      <p:ext uri="{BB962C8B-B14F-4D97-AF65-F5344CB8AC3E}">
        <p14:creationId xmlns:p14="http://schemas.microsoft.com/office/powerpoint/2010/main" val="2812647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066800"/>
          </a:xfrm>
        </p:spPr>
        <p:txBody>
          <a:bodyPr>
            <a:noAutofit/>
          </a:bodyPr>
          <a:lstStyle/>
          <a:p>
            <a:r>
              <a:rPr lang="en-US" dirty="0"/>
              <a:t>Locational Cost-Profit-Volume Analysis (1 of 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382000" cy="4191000"/>
          </a:xfrm>
        </p:spPr>
        <p:txBody>
          <a:bodyPr/>
          <a:lstStyle/>
          <a:p>
            <a:r>
              <a:rPr lang="en-US" sz="2400" b="1" dirty="0"/>
              <a:t>Locational cost-profit-volume analysis</a:t>
            </a:r>
          </a:p>
          <a:p>
            <a:pPr lvl="1"/>
            <a:r>
              <a:rPr lang="en-US" sz="2200" dirty="0"/>
              <a:t>Technique for evaluating location choices in economic terms</a:t>
            </a:r>
          </a:p>
          <a:p>
            <a:pPr lvl="1"/>
            <a:r>
              <a:rPr lang="en-US" sz="2200" dirty="0"/>
              <a:t>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Determine the fixed and variable costs for each alternative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Plot the total-cost lines for all alternatives on the same graph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Determine the location that will have the lowest total cost (or highest profit) for the expected level of output</a:t>
            </a:r>
          </a:p>
        </p:txBody>
      </p:sp>
    </p:spTree>
    <p:extLst>
      <p:ext uri="{BB962C8B-B14F-4D97-AF65-F5344CB8AC3E}">
        <p14:creationId xmlns:p14="http://schemas.microsoft.com/office/powerpoint/2010/main" val="284917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59436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066800"/>
          </a:xfrm>
        </p:spPr>
        <p:txBody>
          <a:bodyPr>
            <a:noAutofit/>
          </a:bodyPr>
          <a:lstStyle/>
          <a:p>
            <a:r>
              <a:rPr lang="en-US" dirty="0"/>
              <a:t>Locational Cost-Profit-Volume Analysis (2 of 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534400" cy="4343400"/>
          </a:xfrm>
        </p:spPr>
        <p:txBody>
          <a:bodyPr/>
          <a:lstStyle/>
          <a:p>
            <a:r>
              <a:rPr lang="en-US" b="1" dirty="0"/>
              <a:t>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Fixed costs are constant for the range of probable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Variable costs are linear for the range of probable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required level of output can be closely estimated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Only one product is involved</a:t>
            </a:r>
          </a:p>
        </p:txBody>
      </p:sp>
    </p:spTree>
    <p:extLst>
      <p:ext uri="{BB962C8B-B14F-4D97-AF65-F5344CB8AC3E}">
        <p14:creationId xmlns:p14="http://schemas.microsoft.com/office/powerpoint/2010/main" val="3798628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69606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Locational Cost-Profit-Volume Analysis (3 of 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382000" cy="924232"/>
          </a:xfrm>
        </p:spPr>
        <p:txBody>
          <a:bodyPr/>
          <a:lstStyle/>
          <a:p>
            <a:r>
              <a:rPr lang="en-US" dirty="0"/>
              <a:t>For a cost analysis, compute the total cost for each alternative location: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58532"/>
              </p:ext>
            </p:extLst>
          </p:nvPr>
        </p:nvGraphicFramePr>
        <p:xfrm>
          <a:off x="2057400" y="2679119"/>
          <a:ext cx="4510088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33360" imgH="1079280" progId="Equation.3">
                  <p:embed/>
                </p:oleObj>
              </mc:Choice>
              <mc:Fallback>
                <p:oleObj name="Equation" r:id="rId3" imgW="2133360" imgH="107928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679119"/>
                        <a:ext cx="4510088" cy="228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01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5841590"/>
            <a:ext cx="3352800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8.1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1375" y="224913"/>
            <a:ext cx="8001000" cy="914400"/>
          </a:xfrm>
        </p:spPr>
        <p:txBody>
          <a:bodyPr>
            <a:normAutofit/>
          </a:bodyPr>
          <a:lstStyle/>
          <a:p>
            <a:r>
              <a:rPr lang="en-US" dirty="0"/>
              <a:t>The Need for Location Decisions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03833" y="1183558"/>
            <a:ext cx="8001000" cy="4457700"/>
          </a:xfrm>
        </p:spPr>
        <p:txBody>
          <a:bodyPr/>
          <a:lstStyle/>
          <a:p>
            <a:r>
              <a:rPr lang="en-US" b="1" dirty="0"/>
              <a:t>Location decisions arise for a variety of reasons:</a:t>
            </a:r>
          </a:p>
          <a:p>
            <a:pPr lvl="1"/>
            <a:r>
              <a:rPr lang="en-US" dirty="0"/>
              <a:t>Addition of new facilities</a:t>
            </a:r>
          </a:p>
          <a:p>
            <a:pPr lvl="2"/>
            <a:r>
              <a:rPr lang="en-US" dirty="0"/>
              <a:t>As part of a marketing strategy to expand markets</a:t>
            </a:r>
          </a:p>
          <a:p>
            <a:pPr lvl="2"/>
            <a:r>
              <a:rPr lang="en-US" dirty="0"/>
              <a:t>Growth in demand that cannot be satisfied by expanding existing facilities</a:t>
            </a:r>
          </a:p>
          <a:p>
            <a:pPr lvl="1"/>
            <a:r>
              <a:rPr lang="en-US" dirty="0"/>
              <a:t>Depletion of basic inputs requires relocation</a:t>
            </a:r>
          </a:p>
          <a:p>
            <a:pPr lvl="1"/>
            <a:r>
              <a:rPr lang="en-US" dirty="0"/>
              <a:t>Shift in markets</a:t>
            </a:r>
          </a:p>
          <a:p>
            <a:pPr lvl="1"/>
            <a:r>
              <a:rPr lang="en-US" dirty="0"/>
              <a:t>Cost of doing business at a particular location makes relocation attractive</a:t>
            </a:r>
          </a:p>
        </p:txBody>
      </p:sp>
    </p:spTree>
    <p:extLst>
      <p:ext uri="{BB962C8B-B14F-4D97-AF65-F5344CB8AC3E}">
        <p14:creationId xmlns:p14="http://schemas.microsoft.com/office/powerpoint/2010/main" val="2922562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066800"/>
          </a:xfrm>
        </p:spPr>
        <p:txBody>
          <a:bodyPr>
            <a:noAutofit/>
          </a:bodyPr>
          <a:lstStyle/>
          <a:p>
            <a:r>
              <a:rPr lang="en-US" dirty="0"/>
              <a:t>Example: Cost-Profit-Volume Analysis (1 of 3)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600200"/>
            <a:ext cx="8534400" cy="914400"/>
          </a:xfrm>
        </p:spPr>
        <p:txBody>
          <a:bodyPr/>
          <a:lstStyle/>
          <a:p>
            <a:r>
              <a:rPr lang="en-US" dirty="0"/>
              <a:t>Fixed and variable costs for four potential plant locations are shown below: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66162"/>
              </p:ext>
            </p:extLst>
          </p:nvPr>
        </p:nvGraphicFramePr>
        <p:xfrm>
          <a:off x="1905000" y="2819400"/>
          <a:ext cx="48006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08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Location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Fixed Cost</a:t>
                      </a: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</a:t>
                      </a:r>
                      <a:r>
                        <a:rPr lang="en-US" sz="14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Variable Cost</a:t>
                      </a: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 Unit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4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09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066800"/>
          </a:xfrm>
        </p:spPr>
        <p:txBody>
          <a:bodyPr>
            <a:noAutofit/>
          </a:bodyPr>
          <a:lstStyle/>
          <a:p>
            <a:r>
              <a:rPr lang="en-US" dirty="0"/>
              <a:t>Example: Cost-Profit-Volume Analysis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447800"/>
            <a:ext cx="7315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Plot of Location Total Costs</a:t>
            </a:r>
          </a:p>
        </p:txBody>
      </p:sp>
      <p:pic>
        <p:nvPicPr>
          <p:cNvPr id="7170" name="Picture 2" descr="Line graph where the x-axis is annual output in thousands of units, and is labeled 0 to 16 by 2s; the y-axis is total annual cost in thousands of dollars, and is labeled 100 to 700 by 100s. Line A goes through the points (0,250) and approximately (16,400). Line B goes through (0, 100) and approximately (16,600). Line C goes through (0, 150) and approximately (16, 500). Line D goes through (0,200) and approximately (16,700). The range 0&lt;x&lt;5 is labeled &quot;B superior.&quot; The range 5&lt;x&lt;11 is labeled &quot;C superior.&quot; The range x&gt;11 is labeled &quot;A superior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9229" y="2133600"/>
            <a:ext cx="3852863" cy="329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492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66700"/>
            <a:ext cx="8534400" cy="1066800"/>
          </a:xfrm>
        </p:spPr>
        <p:txBody>
          <a:bodyPr>
            <a:noAutofit/>
          </a:bodyPr>
          <a:lstStyle/>
          <a:p>
            <a:r>
              <a:rPr lang="en-US" dirty="0"/>
              <a:t>Example: Cost-Profit-Volume Analysis (3 of 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534400" cy="1828800"/>
          </a:xfrm>
        </p:spPr>
        <p:txBody>
          <a:bodyPr/>
          <a:lstStyle/>
          <a:p>
            <a:r>
              <a:rPr lang="en-US" b="1" dirty="0"/>
              <a:t>Range approximations</a:t>
            </a:r>
          </a:p>
          <a:p>
            <a:pPr lvl="1"/>
            <a:r>
              <a:rPr lang="en-US" dirty="0"/>
              <a:t>B Superior (up to 4,999 units)</a:t>
            </a:r>
          </a:p>
          <a:p>
            <a:pPr lvl="1"/>
            <a:r>
              <a:rPr lang="en-US" dirty="0"/>
              <a:t>C Superior (&gt;5,000 to 11,111 units)</a:t>
            </a:r>
          </a:p>
          <a:p>
            <a:pPr lvl="1"/>
            <a:r>
              <a:rPr lang="en-US" dirty="0"/>
              <a:t>A superior (11,112 units and up)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295773"/>
              </p:ext>
            </p:extLst>
          </p:nvPr>
        </p:nvGraphicFramePr>
        <p:xfrm>
          <a:off x="609600" y="3625781"/>
          <a:ext cx="3526414" cy="1539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917360" imgH="863280" progId="Equation.3">
                  <p:embed/>
                </p:oleObj>
              </mc:Choice>
              <mc:Fallback>
                <p:oleObj name="Equation" r:id="rId3" imgW="1917360" imgH="8632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625781"/>
                        <a:ext cx="3526414" cy="1539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205923"/>
              </p:ext>
            </p:extLst>
          </p:nvPr>
        </p:nvGraphicFramePr>
        <p:xfrm>
          <a:off x="4953000" y="3624009"/>
          <a:ext cx="3394075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917360" imgH="863280" progId="Equation.3">
                  <p:embed/>
                </p:oleObj>
              </mc:Choice>
              <mc:Fallback>
                <p:oleObj name="Equation" r:id="rId5" imgW="1917360" imgH="86328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0" y="3624009"/>
                        <a:ext cx="3394075" cy="152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595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35077" y="5864224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5077" y="228600"/>
            <a:ext cx="8556523" cy="914400"/>
          </a:xfrm>
        </p:spPr>
        <p:txBody>
          <a:bodyPr/>
          <a:lstStyle/>
          <a:p>
            <a:r>
              <a:rPr lang="en-US" dirty="0"/>
              <a:t>Factor Rating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35077" y="1245879"/>
            <a:ext cx="8556523" cy="4240521"/>
          </a:xfrm>
        </p:spPr>
        <p:txBody>
          <a:bodyPr/>
          <a:lstStyle/>
          <a:p>
            <a:r>
              <a:rPr lang="en-US" b="1" dirty="0"/>
              <a:t>Factor rating</a:t>
            </a:r>
          </a:p>
          <a:p>
            <a:pPr lvl="1"/>
            <a:r>
              <a:rPr lang="en-US" dirty="0"/>
              <a:t>General approach to evaluating locations that includes quantitative and qualitative inputs</a:t>
            </a:r>
          </a:p>
          <a:p>
            <a:r>
              <a:rPr lang="en-US" b="1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which factors are relevant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a weight to each factor that indicates its relative importance compared with all other factors</a:t>
            </a:r>
          </a:p>
          <a:p>
            <a:pPr lvl="1"/>
            <a:r>
              <a:rPr lang="en-US" dirty="0"/>
              <a:t>Weights typically sum to 1.00</a:t>
            </a:r>
          </a:p>
        </p:txBody>
      </p:sp>
    </p:spTree>
    <p:extLst>
      <p:ext uri="{BB962C8B-B14F-4D97-AF65-F5344CB8AC3E}">
        <p14:creationId xmlns:p14="http://schemas.microsoft.com/office/powerpoint/2010/main" val="2735594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14400"/>
          </a:xfrm>
        </p:spPr>
        <p:txBody>
          <a:bodyPr/>
          <a:lstStyle/>
          <a:p>
            <a:r>
              <a:rPr lang="en-US" dirty="0"/>
              <a:t>Factor Rating (2 of 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533400" y="1219200"/>
            <a:ext cx="8153400" cy="4419600"/>
          </a:xfrm>
        </p:spPr>
        <p:txBody>
          <a:bodyPr/>
          <a:lstStyle/>
          <a:p>
            <a:pPr marL="514350" lvl="1" indent="-514350">
              <a:buFont typeface="+mj-lt"/>
              <a:buAutoNum type="arabicPeriod" startAt="3"/>
            </a:pPr>
            <a:r>
              <a:rPr lang="en-US" sz="2600" dirty="0"/>
              <a:t>Decide on a common scale for all factors, and set a minimum acceptable score if necessary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sz="2600" dirty="0"/>
              <a:t>Score each location alternative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sz="2600" dirty="0"/>
              <a:t>Multiply the factor weight by the score for each factor, and sum the results for each location alternative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sz="2600" dirty="0"/>
              <a:t>Choose the alternative that has the highest composite score, unless it fails to meet the minimum acceptable score</a:t>
            </a:r>
          </a:p>
        </p:txBody>
      </p:sp>
    </p:spTree>
    <p:extLst>
      <p:ext uri="{BB962C8B-B14F-4D97-AF65-F5344CB8AC3E}">
        <p14:creationId xmlns:p14="http://schemas.microsoft.com/office/powerpoint/2010/main" val="3949651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47084"/>
            <a:ext cx="8534400" cy="767316"/>
          </a:xfrm>
        </p:spPr>
        <p:txBody>
          <a:bodyPr>
            <a:normAutofit/>
          </a:bodyPr>
          <a:lstStyle/>
          <a:p>
            <a:r>
              <a:rPr lang="en-US" dirty="0"/>
              <a:t>Example: Factor Rating 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066800"/>
            <a:ext cx="8534400" cy="1130595"/>
          </a:xfrm>
        </p:spPr>
        <p:txBody>
          <a:bodyPr/>
          <a:lstStyle/>
          <a:p>
            <a:r>
              <a:rPr lang="en-US" sz="2000" dirty="0"/>
              <a:t>A photo-processing company intends to open a new branch store. The following table contains information on two potential locations. Which is better?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72223"/>
              </p:ext>
            </p:extLst>
          </p:nvPr>
        </p:nvGraphicFramePr>
        <p:xfrm>
          <a:off x="411126" y="2438400"/>
          <a:ext cx="830580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Weight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Scores (Out of 100): Alt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Scores (Out of 100): Alt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Proximity to existing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Traffic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Rental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Layout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Operating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649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23021" y="152400"/>
            <a:ext cx="8174665" cy="762000"/>
          </a:xfrm>
        </p:spPr>
        <p:txBody>
          <a:bodyPr/>
          <a:lstStyle/>
          <a:p>
            <a:r>
              <a:rPr lang="en-US" dirty="0"/>
              <a:t>Example: Factor Rating (2 of 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402770" y="990600"/>
            <a:ext cx="8294916" cy="1066800"/>
          </a:xfrm>
        </p:spPr>
        <p:txBody>
          <a:bodyPr/>
          <a:lstStyle/>
          <a:p>
            <a:r>
              <a:rPr lang="en-US" sz="2000" dirty="0"/>
              <a:t>A photo-processing company intends to open a new branch store.  The following table contains information on two potential locations. Which is better?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15023"/>
              </p:ext>
            </p:extLst>
          </p:nvPr>
        </p:nvGraphicFramePr>
        <p:xfrm>
          <a:off x="228600" y="2057400"/>
          <a:ext cx="8686800" cy="3657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Factor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Weight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Scores</a:t>
                      </a:r>
                    </a:p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(Out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100): 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 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Scores</a:t>
                      </a:r>
                    </a:p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(Out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100):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 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Weighted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Scores: 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 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Weighted</a:t>
                      </a:r>
                      <a:r>
                        <a:rPr lang="en-US" sz="12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Scores: 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 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Proximity to existing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.10(100) = 10.0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.10(60) = 6.0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Traffic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.05(80) =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.05(80) = 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Rental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.40(70) = 28.0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.40(90) = 36.0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.10(86) = 8.6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.10(92) = 9.2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Layout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.20(40) = 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.20(70) = 14.0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Operating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.15(80)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 12.0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.15(90) = 13.5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362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18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81000" y="5945343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53400" cy="914400"/>
          </a:xfrm>
        </p:spPr>
        <p:txBody>
          <a:bodyPr/>
          <a:lstStyle/>
          <a:p>
            <a:r>
              <a:rPr lang="en-US" dirty="0"/>
              <a:t>Center of Gravity Method (1 of 6)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164253"/>
            <a:ext cx="8381999" cy="4721225"/>
          </a:xfrm>
        </p:spPr>
        <p:txBody>
          <a:bodyPr/>
          <a:lstStyle/>
          <a:p>
            <a:r>
              <a:rPr lang="en-US" b="1" dirty="0"/>
              <a:t>Center of gravity method</a:t>
            </a:r>
          </a:p>
          <a:p>
            <a:pPr lvl="1"/>
            <a:r>
              <a:rPr lang="en-US" dirty="0"/>
              <a:t>Method for locating a distribution center that minimizes distribution costs</a:t>
            </a:r>
          </a:p>
          <a:p>
            <a:pPr lvl="2"/>
            <a:r>
              <a:rPr lang="en-US" dirty="0"/>
              <a:t>Treats distribution costs as a linear function of the distance and the quantity shipped</a:t>
            </a:r>
          </a:p>
          <a:p>
            <a:pPr lvl="2"/>
            <a:r>
              <a:rPr lang="en-US" dirty="0"/>
              <a:t>The quantity to be shipped to each destination is assumed to be fixed</a:t>
            </a:r>
          </a:p>
          <a:p>
            <a:pPr lvl="2"/>
            <a:r>
              <a:rPr lang="en-US" dirty="0"/>
              <a:t>The method includes the use of a map that shows the locations of destinations</a:t>
            </a:r>
          </a:p>
          <a:p>
            <a:pPr lvl="3"/>
            <a:r>
              <a:rPr lang="en-US" dirty="0"/>
              <a:t>The map must be accurate and drawn to scale</a:t>
            </a:r>
          </a:p>
          <a:p>
            <a:pPr lvl="2"/>
            <a:r>
              <a:rPr lang="en-US" dirty="0"/>
              <a:t>A coordinate system is overlaid on the map to determine relative locations</a:t>
            </a:r>
          </a:p>
        </p:txBody>
      </p:sp>
    </p:spTree>
    <p:extLst>
      <p:ext uri="{BB962C8B-B14F-4D97-AF65-F5344CB8AC3E}">
        <p14:creationId xmlns:p14="http://schemas.microsoft.com/office/powerpoint/2010/main" val="2899051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28600" y="5791200"/>
            <a:ext cx="3962400" cy="30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Gravity Method (2 of 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81000" y="1274551"/>
            <a:ext cx="7162800" cy="55372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Figure 8.1</a:t>
            </a:r>
          </a:p>
        </p:txBody>
      </p:sp>
      <p:pic>
        <p:nvPicPr>
          <p:cNvPr id="3" name="Picture Placeholder 2" descr="Map with four points named D1 through D4 (D meaning destination), along with a compass rose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>
            <a:fillRect/>
          </a:stretch>
        </p:blipFill>
        <p:spPr>
          <a:xfrm>
            <a:off x="2438400" y="1828275"/>
            <a:ext cx="4495800" cy="2924370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396658" y="4995060"/>
            <a:ext cx="8061542" cy="55372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Map showing destinations</a:t>
            </a:r>
          </a:p>
        </p:txBody>
      </p:sp>
    </p:spTree>
    <p:extLst>
      <p:ext uri="{BB962C8B-B14F-4D97-AF65-F5344CB8AC3E}">
        <p14:creationId xmlns:p14="http://schemas.microsoft.com/office/powerpoint/2010/main" val="1852116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28600" y="5791200"/>
            <a:ext cx="3962400" cy="30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6740" y="228600"/>
            <a:ext cx="8126260" cy="914400"/>
          </a:xfrm>
        </p:spPr>
        <p:txBody>
          <a:bodyPr/>
          <a:lstStyle/>
          <a:p>
            <a:r>
              <a:rPr lang="en-US" dirty="0"/>
              <a:t>Center of Gravity Method (3 of 6)</a:t>
            </a:r>
          </a:p>
        </p:txBody>
      </p:sp>
      <p:pic>
        <p:nvPicPr>
          <p:cNvPr id="5" name="Picture Placeholder 4" descr="Previous map with a coordinate system added, and coordinates are named: D1(2,2), D2(3,5), D3(5,4), D4(8,5)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>
            <a:fillRect/>
          </a:stretch>
        </p:blipFill>
        <p:spPr>
          <a:xfrm>
            <a:off x="2438400" y="1439842"/>
            <a:ext cx="4186420" cy="310582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57200" y="4842507"/>
            <a:ext cx="7162800" cy="553724"/>
          </a:xfrm>
        </p:spPr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en-US" sz="2800" b="1" dirty="0"/>
              <a:t>Coordinate system added</a:t>
            </a:r>
          </a:p>
        </p:txBody>
      </p:sp>
    </p:spTree>
    <p:extLst>
      <p:ext uri="{BB962C8B-B14F-4D97-AF65-F5344CB8AC3E}">
        <p14:creationId xmlns:p14="http://schemas.microsoft.com/office/powerpoint/2010/main" val="417053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81000" y="6037006"/>
            <a:ext cx="3733800" cy="3637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8.2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69606"/>
            <a:ext cx="8458200" cy="1027113"/>
          </a:xfrm>
        </p:spPr>
        <p:txBody>
          <a:bodyPr>
            <a:noAutofit/>
          </a:bodyPr>
          <a:lstStyle/>
          <a:p>
            <a:r>
              <a:rPr lang="en-US" dirty="0"/>
              <a:t>Location Decisions: Strategically Important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524000"/>
            <a:ext cx="8458200" cy="4398706"/>
          </a:xfrm>
        </p:spPr>
        <p:txBody>
          <a:bodyPr/>
          <a:lstStyle/>
          <a:p>
            <a:r>
              <a:rPr lang="en-US" sz="2400" b="1" dirty="0"/>
              <a:t>Location decisions:</a:t>
            </a:r>
          </a:p>
          <a:p>
            <a:pPr lvl="1"/>
            <a:r>
              <a:rPr lang="en-US" sz="2200" dirty="0"/>
              <a:t>Are closely tied to an organization’s strategies</a:t>
            </a:r>
          </a:p>
          <a:p>
            <a:pPr lvl="2"/>
            <a:r>
              <a:rPr lang="en-US" sz="2000" dirty="0"/>
              <a:t>Low-cost</a:t>
            </a:r>
          </a:p>
          <a:p>
            <a:pPr lvl="2"/>
            <a:r>
              <a:rPr lang="en-US" sz="2000" dirty="0"/>
              <a:t>Convenience to attract market share</a:t>
            </a:r>
          </a:p>
          <a:p>
            <a:pPr lvl="1"/>
            <a:r>
              <a:rPr lang="en-US" sz="2200" dirty="0"/>
              <a:t>Effect capacity and flexibility</a:t>
            </a:r>
          </a:p>
          <a:p>
            <a:pPr lvl="1"/>
            <a:r>
              <a:rPr lang="en-US" sz="2200" dirty="0"/>
              <a:t>Represent a long-term commitment of resources</a:t>
            </a:r>
          </a:p>
          <a:p>
            <a:pPr lvl="1"/>
            <a:r>
              <a:rPr lang="en-US" sz="2200" dirty="0"/>
              <a:t>Effect investment requirements, operating costs, revenues, and operations</a:t>
            </a:r>
          </a:p>
          <a:p>
            <a:pPr lvl="1"/>
            <a:r>
              <a:rPr lang="en-US" sz="2200" dirty="0"/>
              <a:t>Impact competitive advantage</a:t>
            </a:r>
          </a:p>
          <a:p>
            <a:pPr lvl="1"/>
            <a:r>
              <a:rPr lang="en-US" sz="2200" dirty="0"/>
              <a:t>Importance to supply chains</a:t>
            </a:r>
          </a:p>
        </p:txBody>
      </p:sp>
    </p:spTree>
    <p:extLst>
      <p:ext uri="{BB962C8B-B14F-4D97-AF65-F5344CB8AC3E}">
        <p14:creationId xmlns:p14="http://schemas.microsoft.com/office/powerpoint/2010/main" val="22406796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28600" y="5791200"/>
            <a:ext cx="3962400" cy="30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6740" y="228600"/>
            <a:ext cx="8126260" cy="914400"/>
          </a:xfrm>
        </p:spPr>
        <p:txBody>
          <a:bodyPr/>
          <a:lstStyle/>
          <a:p>
            <a:r>
              <a:rPr lang="en-US" dirty="0"/>
              <a:t>Center of Gravity Method (4 of 6)</a:t>
            </a:r>
          </a:p>
        </p:txBody>
      </p:sp>
      <p:pic>
        <p:nvPicPr>
          <p:cNvPr id="3" name="Picture Placeholder 2" descr="Previous map but now locates the center of gravity, labeled (x-bar,y-bar).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tretch>
            <a:fillRect/>
          </a:stretch>
        </p:blipFill>
        <p:spPr>
          <a:xfrm>
            <a:off x="1981200" y="1288487"/>
            <a:ext cx="4636550" cy="340853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57200" y="4974708"/>
            <a:ext cx="7162800" cy="553724"/>
          </a:xfrm>
        </p:spPr>
        <p:txBody>
          <a:bodyPr/>
          <a:lstStyle/>
          <a:p>
            <a:pPr marL="514350" indent="-514350">
              <a:buFont typeface="+mj-lt"/>
              <a:buAutoNum type="alphaLcParenR" startAt="3"/>
            </a:pPr>
            <a:r>
              <a:rPr lang="en-US" sz="2800" b="1" dirty="0"/>
              <a:t>Center of gravity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975862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65660" y="5996432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154858"/>
            <a:ext cx="8153400" cy="914400"/>
          </a:xfrm>
        </p:spPr>
        <p:txBody>
          <a:bodyPr/>
          <a:lstStyle/>
          <a:p>
            <a:r>
              <a:rPr lang="en-US" dirty="0"/>
              <a:t>Center of Gravity Method (5 of 6)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382000" cy="1472653"/>
          </a:xfrm>
        </p:spPr>
        <p:txBody>
          <a:bodyPr/>
          <a:lstStyle/>
          <a:p>
            <a:r>
              <a:rPr lang="en-US" sz="2200" dirty="0"/>
              <a:t>If quantities to be shipped to every location are equal, you can obtain the coordinates of the center of gravity by finding the average of the </a:t>
            </a:r>
            <a:r>
              <a:rPr lang="en-US" sz="2200" i="1" dirty="0"/>
              <a:t>x-</a:t>
            </a:r>
            <a:r>
              <a:rPr lang="en-US" sz="2200" dirty="0"/>
              <a:t>coordinates and the average of the </a:t>
            </a:r>
            <a:r>
              <a:rPr lang="en-US" sz="2200" i="1" dirty="0"/>
              <a:t>y-</a:t>
            </a:r>
            <a:r>
              <a:rPr lang="en-US" sz="2200" dirty="0"/>
              <a:t>coordinates.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546755"/>
              </p:ext>
            </p:extLst>
          </p:nvPr>
        </p:nvGraphicFramePr>
        <p:xfrm>
          <a:off x="2482850" y="2838450"/>
          <a:ext cx="422275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641320" imgH="1854000" progId="Equation.3">
                  <p:embed/>
                </p:oleObj>
              </mc:Choice>
              <mc:Fallback>
                <p:oleObj name="Equation" r:id="rId3" imgW="2641320" imgH="185400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2850" y="2838450"/>
                        <a:ext cx="422275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8841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59436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dirty="0"/>
              <a:t>Center of Gravity Method (6 of 6)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686800" cy="1326763"/>
          </a:xfrm>
        </p:spPr>
        <p:txBody>
          <a:bodyPr/>
          <a:lstStyle/>
          <a:p>
            <a:r>
              <a:rPr lang="en-US" sz="2000" dirty="0"/>
              <a:t>When the quantities to be shipped to every location are unequal, you can obtain the coordinates of the center of gravity by finding the weighted average of the </a:t>
            </a:r>
            <a:r>
              <a:rPr lang="en-US" sz="2000" i="1" dirty="0"/>
              <a:t>x-</a:t>
            </a:r>
            <a:r>
              <a:rPr lang="en-US" sz="2000" dirty="0"/>
              <a:t>coordinates and the average of the </a:t>
            </a:r>
            <a:r>
              <a:rPr lang="en-US" sz="2000" i="1" dirty="0"/>
              <a:t>y-</a:t>
            </a:r>
            <a:r>
              <a:rPr lang="en-US" sz="2000" dirty="0"/>
              <a:t>coordinates.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465926"/>
              </p:ext>
            </p:extLst>
          </p:nvPr>
        </p:nvGraphicFramePr>
        <p:xfrm>
          <a:off x="2286000" y="2617985"/>
          <a:ext cx="4267199" cy="317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628720" imgH="1904760" progId="Equation.3">
                  <p:embed/>
                </p:oleObj>
              </mc:Choice>
              <mc:Fallback>
                <p:oleObj name="Equation" r:id="rId3" imgW="2628720" imgH="190476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617985"/>
                        <a:ext cx="4267199" cy="3177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478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4800" y="6000750"/>
            <a:ext cx="4572000" cy="3660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47484"/>
            <a:ext cx="8915400" cy="1147916"/>
          </a:xfrm>
        </p:spPr>
        <p:txBody>
          <a:bodyPr>
            <a:noAutofit/>
          </a:bodyPr>
          <a:lstStyle/>
          <a:p>
            <a:r>
              <a:rPr lang="en-US" dirty="0"/>
              <a:t>Example: Center of Gravity Method (1 of 4)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68300" y="1536700"/>
            <a:ext cx="8485239" cy="762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Suppose you are attempting to find the center of gravity for the problem depicted in Figure 8.1c.</a:t>
            </a:r>
          </a:p>
        </p:txBody>
      </p:sp>
      <p:graphicFrame>
        <p:nvGraphicFramePr>
          <p:cNvPr id="17" name="Tabl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7019"/>
              </p:ext>
            </p:extLst>
          </p:nvPr>
        </p:nvGraphicFramePr>
        <p:xfrm>
          <a:off x="1385120" y="2609234"/>
          <a:ext cx="2424880" cy="223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4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9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Destination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50"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63874"/>
              </p:ext>
            </p:extLst>
          </p:nvPr>
        </p:nvGraphicFramePr>
        <p:xfrm>
          <a:off x="4864527" y="2827876"/>
          <a:ext cx="2785971" cy="165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498320" imgH="888840" progId="Equation.3">
                  <p:embed/>
                </p:oleObj>
              </mc:Choice>
              <mc:Fallback>
                <p:oleObj name="Equation" r:id="rId3" imgW="1498320" imgH="88884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4527" y="2827876"/>
                        <a:ext cx="2785971" cy="1653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68300" y="5181600"/>
            <a:ext cx="8485239" cy="81915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Here, the center of gravity is (4.5,4). This is slightly west of D3 from Figure 8.1. </a:t>
            </a:r>
          </a:p>
        </p:txBody>
      </p:sp>
    </p:spTree>
    <p:extLst>
      <p:ext uri="{BB962C8B-B14F-4D97-AF65-F5344CB8AC3E}">
        <p14:creationId xmlns:p14="http://schemas.microsoft.com/office/powerpoint/2010/main" val="1466925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Example: Center of Gravity (2 of 4)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1000" y="1600200"/>
            <a:ext cx="85344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Suppose the shipments for the problem depicted in Figure 8.1a are not all equal. Determine the center of gravity based on the following information.</a:t>
            </a:r>
          </a:p>
        </p:txBody>
      </p:sp>
      <p:graphicFrame>
        <p:nvGraphicFramePr>
          <p:cNvPr id="13" name="Tabl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28727"/>
              </p:ext>
            </p:extLst>
          </p:nvPr>
        </p:nvGraphicFramePr>
        <p:xfrm>
          <a:off x="2438400" y="3276600"/>
          <a:ext cx="335280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Destination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Weekly</a:t>
                      </a:r>
                    </a:p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Quantity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464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228600" y="5920248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81714" y="218764"/>
            <a:ext cx="8458200" cy="1064342"/>
          </a:xfrm>
        </p:spPr>
        <p:txBody>
          <a:bodyPr>
            <a:noAutofit/>
          </a:bodyPr>
          <a:lstStyle/>
          <a:p>
            <a:r>
              <a:rPr lang="en-US" dirty="0"/>
              <a:t>Example: Center of Gravity (3 of 4)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496014" y="4041664"/>
            <a:ext cx="8229600" cy="1523999"/>
          </a:xfrm>
        </p:spPr>
        <p:txBody>
          <a:bodyPr/>
          <a:lstStyle/>
          <a:p>
            <a:r>
              <a:rPr lang="en-US" sz="2200" dirty="0"/>
              <a:t>The coordinates for the center of gravity are (3.05, 3.7). You may round the x-coordinate down to 3.0, so the coordinates for the center of gravity are (3.0, 3.7). This is south of destination D2 (3, 5).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643750"/>
              </p:ext>
            </p:extLst>
          </p:nvPr>
        </p:nvGraphicFramePr>
        <p:xfrm>
          <a:off x="712398" y="1710495"/>
          <a:ext cx="7796832" cy="1903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848040" imgH="939600" progId="Equation.3">
                  <p:embed/>
                </p:oleObj>
              </mc:Choice>
              <mc:Fallback>
                <p:oleObj name="Equation" r:id="rId3" imgW="3848040" imgH="939600" progId="Equation.3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2398" y="1710495"/>
                        <a:ext cx="7796832" cy="1903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901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8.6 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33400" y="228599"/>
            <a:ext cx="8382000" cy="1172499"/>
          </a:xfrm>
        </p:spPr>
        <p:txBody>
          <a:bodyPr>
            <a:noAutofit/>
          </a:bodyPr>
          <a:lstStyle/>
          <a:p>
            <a:r>
              <a:rPr lang="en-US" dirty="0"/>
              <a:t>Example: Center of Gravity (4 of 4)</a:t>
            </a:r>
          </a:p>
        </p:txBody>
      </p:sp>
      <p:pic>
        <p:nvPicPr>
          <p:cNvPr id="24" name="Picture Placeholder 23" descr="The same map with the same coordinates from the last figure, but the center of gravity is now (3,3.7), because of the weights assigned.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t="7049" b="7049"/>
          <a:stretch>
            <a:fillRect/>
          </a:stretch>
        </p:blipFill>
        <p:spPr>
          <a:xfrm>
            <a:off x="1771650" y="1656736"/>
            <a:ext cx="5905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60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6.9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Process Layouts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85800" y="1447800"/>
            <a:ext cx="8001000" cy="3962400"/>
          </a:xfrm>
        </p:spPr>
        <p:txBody>
          <a:bodyPr/>
          <a:lstStyle/>
          <a:p>
            <a:r>
              <a:rPr lang="en-US" dirty="0"/>
              <a:t>The main issue in designing process layouts concerns the relative placement of the departments</a:t>
            </a:r>
          </a:p>
          <a:p>
            <a:r>
              <a:rPr lang="en-US" dirty="0"/>
              <a:t>Measuring effectiveness</a:t>
            </a:r>
          </a:p>
          <a:p>
            <a:pPr lvl="1"/>
            <a:r>
              <a:rPr lang="en-US" dirty="0"/>
              <a:t>A major objective in designing process layouts is to minimize transportation cost, distance, or time</a:t>
            </a:r>
          </a:p>
        </p:txBody>
      </p:sp>
    </p:spTree>
    <p:extLst>
      <p:ext uri="{BB962C8B-B14F-4D97-AF65-F5344CB8AC3E}">
        <p14:creationId xmlns:p14="http://schemas.microsoft.com/office/powerpoint/2010/main" val="13168476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6.9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txBody>
          <a:bodyPr>
            <a:noAutofit/>
          </a:bodyPr>
          <a:lstStyle/>
          <a:p>
            <a:r>
              <a:rPr lang="en-US" dirty="0"/>
              <a:t>Information Requirements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610600" cy="4267200"/>
          </a:xfrm>
        </p:spPr>
        <p:txBody>
          <a:bodyPr/>
          <a:lstStyle/>
          <a:p>
            <a:r>
              <a:rPr lang="en-US" sz="2200" b="1" dirty="0"/>
              <a:t>In designing process layouts, the following information is required: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 list of departments to be arranged and their dimensions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 projection of future work flows between the pairs of work centers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The distance between locations and the cost per unit of distance to move loads between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The amount of money to be invested in the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 list of any special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The location of key utilities, access and exit points, etc.</a:t>
            </a:r>
          </a:p>
        </p:txBody>
      </p:sp>
    </p:spTree>
    <p:extLst>
      <p:ext uri="{BB962C8B-B14F-4D97-AF65-F5344CB8AC3E}">
        <p14:creationId xmlns:p14="http://schemas.microsoft.com/office/powerpoint/2010/main" val="30173762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5882368"/>
            <a:ext cx="4572000" cy="3660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6.9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Process Layout Problem (1 of 2)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533400" y="1111509"/>
            <a:ext cx="8153400" cy="41249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ysClr val="windowText" lastClr="000000"/>
                </a:solidFill>
              </a:rPr>
              <a:t>Distance between locations in meters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819400" y="1676400"/>
          <a:ext cx="2815717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33400" y="3276600"/>
            <a:ext cx="8020878" cy="381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ysClr val="windowText" lastClr="000000"/>
                </a:solidFill>
              </a:rPr>
              <a:t>Interdepartmental work flows (loads per day)</a:t>
            </a:r>
          </a:p>
        </p:txBody>
      </p:sp>
      <p:graphicFrame>
        <p:nvGraphicFramePr>
          <p:cNvPr id="20" name="Table 12"/>
          <p:cNvGraphicFramePr>
            <a:graphicFrameLocks/>
          </p:cNvGraphicFramePr>
          <p:nvPr>
            <p:extLst/>
          </p:nvPr>
        </p:nvGraphicFramePr>
        <p:xfrm>
          <a:off x="2743200" y="3886200"/>
          <a:ext cx="2783969" cy="1316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15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From </a:t>
                      </a:r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3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/>
              <a:t>Location Decisions: Objectives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r>
              <a:rPr lang="en-US" b="1" dirty="0"/>
              <a:t>Location decisions are based on:</a:t>
            </a:r>
          </a:p>
          <a:p>
            <a:pPr lvl="1"/>
            <a:r>
              <a:rPr lang="en-US" dirty="0"/>
              <a:t>Profit potential or cost and customer service</a:t>
            </a:r>
          </a:p>
          <a:p>
            <a:pPr lvl="1"/>
            <a:r>
              <a:rPr lang="en-US" dirty="0"/>
              <a:t>Finding a number of acceptable locations from which to choose</a:t>
            </a:r>
          </a:p>
          <a:p>
            <a:pPr lvl="1"/>
            <a:r>
              <a:rPr lang="en-US" dirty="0"/>
              <a:t>Position in the supply chain</a:t>
            </a:r>
          </a:p>
          <a:p>
            <a:pPr lvl="2"/>
            <a:r>
              <a:rPr lang="en-US" dirty="0"/>
              <a:t>End: accessibility, consumer demographics, traffic patterns, and local customs are important</a:t>
            </a:r>
          </a:p>
          <a:p>
            <a:pPr lvl="2"/>
            <a:r>
              <a:rPr lang="en-US" dirty="0"/>
              <a:t>Middle: locate near suppliers or markets</a:t>
            </a:r>
          </a:p>
          <a:p>
            <a:pPr lvl="2"/>
            <a:r>
              <a:rPr lang="en-US" dirty="0"/>
              <a:t>Beginning: locate near the source of raw materials</a:t>
            </a:r>
          </a:p>
          <a:p>
            <a:pPr lvl="1"/>
            <a:r>
              <a:rPr lang="en-US" dirty="0"/>
              <a:t>Web-based retail organizations are effectively location independent</a:t>
            </a:r>
          </a:p>
        </p:txBody>
      </p:sp>
    </p:spTree>
    <p:extLst>
      <p:ext uri="{BB962C8B-B14F-4D97-AF65-F5344CB8AC3E}">
        <p14:creationId xmlns:p14="http://schemas.microsoft.com/office/powerpoint/2010/main" val="40900092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6.9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762000"/>
          </a:xfrm>
        </p:spPr>
        <p:txBody>
          <a:bodyPr>
            <a:noAutofit/>
          </a:bodyPr>
          <a:lstStyle/>
          <a:p>
            <a:r>
              <a:rPr lang="en-US" dirty="0"/>
              <a:t>Process Layout Problem (2 of 2)</a:t>
            </a:r>
          </a:p>
        </p:txBody>
      </p:sp>
      <p:pic>
        <p:nvPicPr>
          <p:cNvPr id="7" name="Picture Placeholder 6" descr="3 boxes marked A, B, and C. In A is circle 1; in B is circle 3; in C is circle 2. Line between 1 and 2 is 30; between 1 and 3 is 170; between 2 and 3 is 100.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tretch>
            <a:fillRect/>
          </a:stretch>
        </p:blipFill>
        <p:spPr>
          <a:xfrm>
            <a:off x="2286000" y="1066800"/>
            <a:ext cx="4699525" cy="1637355"/>
          </a:xfrm>
          <a:prstGeom prst="rect">
            <a:avLst/>
          </a:prstGeom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1103022" y="3352800"/>
          <a:ext cx="7065479" cy="1977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7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Dept.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Loads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Location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Distance (meters)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Load Distance</a:t>
                      </a:r>
                      <a:r>
                        <a:rPr lang="en-US" sz="14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Score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8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to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to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170×20</a:t>
                      </a:r>
                      <a:r>
                        <a:rPr lang="en-US" sz="1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= 3,400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8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to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to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30×40 =</a:t>
                      </a:r>
                      <a:r>
                        <a:rPr lang="en-US" sz="1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1,200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78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to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to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100×30 = 3,000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89"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7,600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346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668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169607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/>
              <a:t>Supply Chain Considerations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43232" y="1371600"/>
            <a:ext cx="8305800" cy="4648200"/>
          </a:xfrm>
        </p:spPr>
        <p:txBody>
          <a:bodyPr/>
          <a:lstStyle/>
          <a:p>
            <a:r>
              <a:rPr lang="en-US" dirty="0"/>
              <a:t>Supply chain management must address  supply chain configuration:</a:t>
            </a:r>
          </a:p>
          <a:p>
            <a:pPr lvl="1"/>
            <a:r>
              <a:rPr lang="en-US" dirty="0"/>
              <a:t>Number and location of suppliers, production facilities, warehouses and distribution centers</a:t>
            </a:r>
          </a:p>
          <a:p>
            <a:pPr lvl="1"/>
            <a:r>
              <a:rPr lang="en-US" dirty="0"/>
              <a:t>Centralized vs. decentralized distribution</a:t>
            </a:r>
          </a:p>
          <a:p>
            <a:pPr>
              <a:tabLst>
                <a:tab pos="1887538" algn="l"/>
              </a:tabLst>
            </a:pPr>
            <a:r>
              <a:rPr lang="en-US" dirty="0"/>
              <a:t>The importance of such decisions is underscored by their reflection of the basic strategy for accessing customer markets</a:t>
            </a:r>
          </a:p>
        </p:txBody>
      </p:sp>
    </p:spTree>
    <p:extLst>
      <p:ext uri="{BB962C8B-B14F-4D97-AF65-F5344CB8AC3E}">
        <p14:creationId xmlns:p14="http://schemas.microsoft.com/office/powerpoint/2010/main" val="312213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5903912"/>
            <a:ext cx="4267200" cy="38417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Learning Objective 8.3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/>
              <a:t>Location: Options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53961" y="1447800"/>
            <a:ext cx="8561439" cy="4343400"/>
          </a:xfrm>
        </p:spPr>
        <p:txBody>
          <a:bodyPr/>
          <a:lstStyle/>
          <a:p>
            <a:r>
              <a:rPr lang="en-US" b="1"/>
              <a:t>Existing companies generally have four options available in location planning:</a:t>
            </a:r>
          </a:p>
          <a:p>
            <a:pPr marL="801688" lvl="1" indent="-457200">
              <a:buFontTx/>
              <a:buAutoNum type="arabicPeriod"/>
            </a:pPr>
            <a:r>
              <a:rPr lang="en-US"/>
              <a:t>Expand an existing facility</a:t>
            </a:r>
          </a:p>
          <a:p>
            <a:pPr marL="801688" lvl="1" indent="-457200">
              <a:buFontTx/>
              <a:buAutoNum type="arabicPeriod"/>
            </a:pPr>
            <a:r>
              <a:rPr lang="en-US"/>
              <a:t>Add new locations while retaining existing facilities</a:t>
            </a:r>
          </a:p>
          <a:p>
            <a:pPr marL="801688" lvl="1" indent="-457200">
              <a:buFontTx/>
              <a:buAutoNum type="arabicPeriod"/>
            </a:pPr>
            <a:r>
              <a:rPr lang="en-US"/>
              <a:t>Shut down one location and move to another</a:t>
            </a:r>
          </a:p>
          <a:p>
            <a:pPr marL="801688" lvl="1" indent="-457200">
              <a:buFontTx/>
              <a:buAutoNum type="arabicPeriod"/>
            </a:pPr>
            <a:r>
              <a:rPr lang="en-US"/>
              <a:t>Do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5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4800" y="5943600"/>
            <a:ext cx="4572378" cy="384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 8.3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Autofit/>
          </a:bodyPr>
          <a:lstStyle/>
          <a:p>
            <a:r>
              <a:rPr lang="en-US" dirty="0"/>
              <a:t>Global Location: Facilitating Factors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3400" y="1447800"/>
            <a:ext cx="8153400" cy="4343400"/>
          </a:xfrm>
        </p:spPr>
        <p:txBody>
          <a:bodyPr/>
          <a:lstStyle/>
          <a:p>
            <a:r>
              <a:rPr lang="en-US" b="1" dirty="0"/>
              <a:t>Two key factors have contributed to the attractiveness of globalization:</a:t>
            </a:r>
          </a:p>
          <a:p>
            <a:pPr lvl="1"/>
            <a:r>
              <a:rPr lang="en-US" dirty="0"/>
              <a:t>Trade agreements such as</a:t>
            </a:r>
          </a:p>
          <a:p>
            <a:pPr lvl="2"/>
            <a:r>
              <a:rPr lang="en-US" dirty="0"/>
              <a:t>North American Free Trade Agreement (NAFTA)</a:t>
            </a:r>
          </a:p>
          <a:p>
            <a:pPr lvl="2"/>
            <a:r>
              <a:rPr lang="en-US" dirty="0"/>
              <a:t>General Agreement on Tariffs and Trade (GATT)</a:t>
            </a:r>
          </a:p>
          <a:p>
            <a:pPr lvl="2"/>
            <a:r>
              <a:rPr lang="en-US" dirty="0"/>
              <a:t>U.S.-China Trade Relations Act</a:t>
            </a:r>
          </a:p>
          <a:p>
            <a:pPr lvl="2"/>
            <a:r>
              <a:rPr lang="en-US" dirty="0"/>
              <a:t>EU and WTO efforts to facilitate trade</a:t>
            </a:r>
          </a:p>
          <a:p>
            <a:pPr lvl="1"/>
            <a:r>
              <a:rPr lang="en-US" dirty="0"/>
              <a:t>Technology</a:t>
            </a:r>
          </a:p>
          <a:p>
            <a:pPr lvl="2"/>
            <a:r>
              <a:rPr lang="en-US" dirty="0"/>
              <a:t>Advances in communication and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49045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 8.4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14400"/>
          </a:xfrm>
        </p:spPr>
        <p:txBody>
          <a:bodyPr/>
          <a:lstStyle/>
          <a:p>
            <a:r>
              <a:rPr lang="en-US" dirty="0"/>
              <a:t>Global Location: Benefits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3400" y="1447800"/>
            <a:ext cx="8305800" cy="4191000"/>
          </a:xfrm>
        </p:spPr>
        <p:txBody>
          <a:bodyPr/>
          <a:lstStyle/>
          <a:p>
            <a:r>
              <a:rPr lang="en-US" dirty="0"/>
              <a:t>A wide range of benefits have accrued to organizations that have globalized operations:</a:t>
            </a:r>
          </a:p>
          <a:p>
            <a:pPr lvl="1"/>
            <a:r>
              <a:rPr lang="en-US" dirty="0"/>
              <a:t>Markets</a:t>
            </a:r>
          </a:p>
          <a:p>
            <a:pPr lvl="1"/>
            <a:r>
              <a:rPr lang="en-US" dirty="0"/>
              <a:t>Cost savings</a:t>
            </a:r>
          </a:p>
          <a:p>
            <a:pPr lvl="1"/>
            <a:r>
              <a:rPr lang="en-US" dirty="0"/>
              <a:t>Legal and regulatory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72413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2544</Words>
  <Application>Microsoft Office PowerPoint</Application>
  <PresentationFormat>On-screen Show (4:3)</PresentationFormat>
  <Paragraphs>525</Paragraphs>
  <Slides>51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Courier New</vt:lpstr>
      <vt:lpstr>Verdana</vt:lpstr>
      <vt:lpstr>Wingdings</vt:lpstr>
      <vt:lpstr>Office Theme</vt:lpstr>
      <vt:lpstr>Equation</vt:lpstr>
      <vt:lpstr>PowerPoint Presentation</vt:lpstr>
      <vt:lpstr>Learning Objectives</vt:lpstr>
      <vt:lpstr>The Need for Location Decisions</vt:lpstr>
      <vt:lpstr>Location Decisions: Strategically Important</vt:lpstr>
      <vt:lpstr>Location Decisions: Objectives</vt:lpstr>
      <vt:lpstr>Supply Chain Considerations</vt:lpstr>
      <vt:lpstr>Location: Options</vt:lpstr>
      <vt:lpstr>Global Location: Facilitating Factors</vt:lpstr>
      <vt:lpstr>Global Location: Benefits</vt:lpstr>
      <vt:lpstr>Global Location: Disadvantages</vt:lpstr>
      <vt:lpstr>Global Location: Risks</vt:lpstr>
      <vt:lpstr>Managing Global Operations</vt:lpstr>
      <vt:lpstr>Location Decision: General Procedure (1 of 2)</vt:lpstr>
      <vt:lpstr>Location Decision: General Procedure (2 of 2)</vt:lpstr>
      <vt:lpstr>Location: Identifying a Country (1 of 2)</vt:lpstr>
      <vt:lpstr>Location: Identifying a Country (2 of 2)</vt:lpstr>
      <vt:lpstr>Location: Identifying a Region (1 of 2)</vt:lpstr>
      <vt:lpstr>Location: Identifying a Region (2 of 2)</vt:lpstr>
      <vt:lpstr>Location: Identifying a Community</vt:lpstr>
      <vt:lpstr>Location: Identifying a Site</vt:lpstr>
      <vt:lpstr>Multiple Plant Manufacturing Strategies (1 of 2)</vt:lpstr>
      <vt:lpstr>Multiple Plant Manufacturing Strategies (2 of 2)</vt:lpstr>
      <vt:lpstr>Geographic Information System (GIS)</vt:lpstr>
      <vt:lpstr>Service and Retail Locations (1 of 2)</vt:lpstr>
      <vt:lpstr>Service and Retail Locations (2 of 2)</vt:lpstr>
      <vt:lpstr>Evaluating Location Alternatives</vt:lpstr>
      <vt:lpstr>Locational Cost-Profit-Volume Analysis (1 of 3)</vt:lpstr>
      <vt:lpstr>Locational Cost-Profit-Volume Analysis (2 of 3)</vt:lpstr>
      <vt:lpstr>Locational Cost-Profit-Volume Analysis (3 of 3)</vt:lpstr>
      <vt:lpstr>Example: Cost-Profit-Volume Analysis (1 of 3)</vt:lpstr>
      <vt:lpstr>Example: Cost-Profit-Volume Analysis (2 of 3)</vt:lpstr>
      <vt:lpstr>Example: Cost-Profit-Volume Analysis (3 of 3)</vt:lpstr>
      <vt:lpstr>Factor Rating (1 of 2)</vt:lpstr>
      <vt:lpstr>Factor Rating (2 of 2)</vt:lpstr>
      <vt:lpstr>Example: Factor Rating (1 of 2)</vt:lpstr>
      <vt:lpstr>Example: Factor Rating (2 of 2)</vt:lpstr>
      <vt:lpstr>Center of Gravity Method (1 of 6)</vt:lpstr>
      <vt:lpstr>Center of Gravity Method (2 of 6)</vt:lpstr>
      <vt:lpstr>Center of Gravity Method (3 of 6)</vt:lpstr>
      <vt:lpstr>Center of Gravity Method (4 of 6)</vt:lpstr>
      <vt:lpstr>Center of Gravity Method (5 of 6)</vt:lpstr>
      <vt:lpstr>Center of Gravity Method (6 of 6)</vt:lpstr>
      <vt:lpstr>Example: Center of Gravity Method (1 of 4)</vt:lpstr>
      <vt:lpstr>Example: Center of Gravity (2 of 4)</vt:lpstr>
      <vt:lpstr>Example: Center of Gravity (3 of 4)</vt:lpstr>
      <vt:lpstr>Example: Center of Gravity (4 of 4)</vt:lpstr>
      <vt:lpstr>Designing Process Layouts</vt:lpstr>
      <vt:lpstr>Information Requirements</vt:lpstr>
      <vt:lpstr>Process Layout Problem (1 of 2)</vt:lpstr>
      <vt:lpstr>Process Layout Problem (2 of 2)</vt:lpstr>
      <vt:lpstr>End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Location Planning and Analysis</dc:title>
  <dc:creator>Steveson</dc:creator>
  <cp:lastModifiedBy>Kerriann Scott</cp:lastModifiedBy>
  <cp:revision>90</cp:revision>
  <dcterms:created xsi:type="dcterms:W3CDTF">2017-03-16T02:07:36Z</dcterms:created>
  <dcterms:modified xsi:type="dcterms:W3CDTF">2018-10-03T01:32:37Z</dcterms:modified>
</cp:coreProperties>
</file>