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6"/>
  </p:notesMasterIdLst>
  <p:handoutMasterIdLst>
    <p:handoutMasterId r:id="rId27"/>
  </p:handoutMasterIdLst>
  <p:sldIdLst>
    <p:sldId id="273" r:id="rId2"/>
    <p:sldId id="257" r:id="rId3"/>
    <p:sldId id="277" r:id="rId4"/>
    <p:sldId id="281" r:id="rId5"/>
    <p:sldId id="282" r:id="rId6"/>
    <p:sldId id="283" r:id="rId7"/>
    <p:sldId id="284" r:id="rId8"/>
    <p:sldId id="275" r:id="rId9"/>
    <p:sldId id="259" r:id="rId10"/>
    <p:sldId id="260" r:id="rId11"/>
    <p:sldId id="261" r:id="rId12"/>
    <p:sldId id="262" r:id="rId13"/>
    <p:sldId id="285" r:id="rId14"/>
    <p:sldId id="263" r:id="rId15"/>
    <p:sldId id="264" r:id="rId16"/>
    <p:sldId id="265" r:id="rId17"/>
    <p:sldId id="266" r:id="rId18"/>
    <p:sldId id="276" r:id="rId19"/>
    <p:sldId id="267" r:id="rId20"/>
    <p:sldId id="268" r:id="rId21"/>
    <p:sldId id="286" r:id="rId22"/>
    <p:sldId id="287" r:id="rId23"/>
    <p:sldId id="274" r:id="rId24"/>
    <p:sldId id="272"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E1F3"/>
    <a:srgbClr val="F5ECB9"/>
    <a:srgbClr val="EBDA71"/>
    <a:srgbClr val="6C5500"/>
    <a:srgbClr val="000000"/>
    <a:srgbClr val="544200"/>
    <a:srgbClr val="FFFFCC"/>
    <a:srgbClr val="E6AA3E"/>
    <a:srgbClr val="FB97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94407" autoAdjust="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19">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9AEDF1-7DBD-441E-B3C9-3D906D3F8ABF}" type="doc">
      <dgm:prSet loTypeId="urn:microsoft.com/office/officeart/2005/8/layout/cycle6" loCatId="cycle" qsTypeId="urn:microsoft.com/office/officeart/2005/8/quickstyle/simple1#17" qsCatId="simple" csTypeId="urn:microsoft.com/office/officeart/2005/8/colors/accent1_2#19" csCatId="accent1" phldr="1"/>
      <dgm:spPr/>
      <dgm:t>
        <a:bodyPr/>
        <a:lstStyle/>
        <a:p>
          <a:endParaRPr lang="en-US"/>
        </a:p>
      </dgm:t>
    </dgm:pt>
    <dgm:pt modelId="{115B467F-6EE4-432E-AC42-7947A811628D}">
      <dgm:prSet phldrT="[Text]"/>
      <dgm:spPr>
        <a:solidFill>
          <a:schemeClr val="accent5">
            <a:lumMod val="50000"/>
          </a:schemeClr>
        </a:solidFill>
        <a:ln>
          <a:solidFill>
            <a:schemeClr val="accent2">
              <a:lumMod val="75000"/>
            </a:schemeClr>
          </a:solidFill>
        </a:ln>
        <a:scene3d>
          <a:camera prst="orthographicFront"/>
          <a:lightRig rig="threePt" dir="t"/>
        </a:scene3d>
        <a:sp3d>
          <a:bevelT prst="angle"/>
        </a:sp3d>
      </dgm:spPr>
      <dgm:t>
        <a:bodyPr/>
        <a:lstStyle/>
        <a:p>
          <a:r>
            <a:rPr lang="en-US" dirty="0"/>
            <a:t>Expert Power</a:t>
          </a:r>
        </a:p>
      </dgm:t>
    </dgm:pt>
    <dgm:pt modelId="{2DA90203-FFFC-4B5D-89E1-E1FF74F3EA4C}" type="parTrans" cxnId="{F5C732A7-FC15-48C6-A894-F5FBF2B64C03}">
      <dgm:prSet/>
      <dgm:spPr/>
      <dgm:t>
        <a:bodyPr/>
        <a:lstStyle/>
        <a:p>
          <a:endParaRPr lang="en-US"/>
        </a:p>
      </dgm:t>
    </dgm:pt>
    <dgm:pt modelId="{F81A51D6-ACFA-44DF-9509-C2812561A132}" type="sibTrans" cxnId="{F5C732A7-FC15-48C6-A894-F5FBF2B64C03}">
      <dgm:prSet/>
      <dgm:spPr/>
      <dgm:t>
        <a:bodyPr/>
        <a:lstStyle/>
        <a:p>
          <a:endParaRPr lang="en-US" dirty="0"/>
        </a:p>
      </dgm:t>
    </dgm:pt>
    <dgm:pt modelId="{7E0615B4-09A9-4465-A163-3CABB629375E}">
      <dgm:prSet phldrT="[Text]"/>
      <dgm:spPr>
        <a:solidFill>
          <a:schemeClr val="accent5">
            <a:lumMod val="50000"/>
          </a:schemeClr>
        </a:solidFill>
        <a:ln>
          <a:solidFill>
            <a:schemeClr val="accent2">
              <a:lumMod val="75000"/>
            </a:schemeClr>
          </a:solidFill>
        </a:ln>
        <a:scene3d>
          <a:camera prst="orthographicFront"/>
          <a:lightRig rig="threePt" dir="t"/>
        </a:scene3d>
        <a:sp3d>
          <a:bevelT prst="angle"/>
        </a:sp3d>
      </dgm:spPr>
      <dgm:t>
        <a:bodyPr/>
        <a:lstStyle/>
        <a:p>
          <a:r>
            <a:rPr lang="en-US" dirty="0"/>
            <a:t>Referent Power</a:t>
          </a:r>
        </a:p>
      </dgm:t>
    </dgm:pt>
    <dgm:pt modelId="{542E7DEA-BCF4-48D4-A1EC-6F82CEA687B7}" type="parTrans" cxnId="{E0C0CB16-055E-495B-A52D-7598F814637E}">
      <dgm:prSet/>
      <dgm:spPr/>
      <dgm:t>
        <a:bodyPr/>
        <a:lstStyle/>
        <a:p>
          <a:endParaRPr lang="en-US"/>
        </a:p>
      </dgm:t>
    </dgm:pt>
    <dgm:pt modelId="{88CB604C-416F-4C72-A59B-1E499C02A471}" type="sibTrans" cxnId="{E0C0CB16-055E-495B-A52D-7598F814637E}">
      <dgm:prSet/>
      <dgm:spPr/>
      <dgm:t>
        <a:bodyPr/>
        <a:lstStyle/>
        <a:p>
          <a:endParaRPr lang="en-US" dirty="0"/>
        </a:p>
      </dgm:t>
    </dgm:pt>
    <dgm:pt modelId="{AC015BDE-0C78-4AF8-BE5D-3AE6E33CF9B7}">
      <dgm:prSet phldrT="[Text]"/>
      <dgm:spPr>
        <a:solidFill>
          <a:schemeClr val="accent5">
            <a:lumMod val="50000"/>
          </a:schemeClr>
        </a:solidFill>
        <a:ln>
          <a:solidFill>
            <a:schemeClr val="accent2">
              <a:lumMod val="75000"/>
            </a:schemeClr>
          </a:solidFill>
        </a:ln>
        <a:scene3d>
          <a:camera prst="orthographicFront"/>
          <a:lightRig rig="threePt" dir="t"/>
        </a:scene3d>
        <a:sp3d>
          <a:bevelT prst="angle"/>
        </a:sp3d>
      </dgm:spPr>
      <dgm:t>
        <a:bodyPr/>
        <a:lstStyle/>
        <a:p>
          <a:r>
            <a:rPr lang="en-US" dirty="0"/>
            <a:t>Reward Power</a:t>
          </a:r>
        </a:p>
      </dgm:t>
    </dgm:pt>
    <dgm:pt modelId="{FDE41C34-EAB2-4B25-A6CD-7C8A9C25FA4B}" type="parTrans" cxnId="{50CC4BE2-B066-4F2D-A916-31A4F10189B5}">
      <dgm:prSet/>
      <dgm:spPr/>
      <dgm:t>
        <a:bodyPr/>
        <a:lstStyle/>
        <a:p>
          <a:endParaRPr lang="en-US"/>
        </a:p>
      </dgm:t>
    </dgm:pt>
    <dgm:pt modelId="{41F09A0E-F3F5-4E81-845C-44B260B50208}" type="sibTrans" cxnId="{50CC4BE2-B066-4F2D-A916-31A4F10189B5}">
      <dgm:prSet/>
      <dgm:spPr/>
      <dgm:t>
        <a:bodyPr/>
        <a:lstStyle/>
        <a:p>
          <a:endParaRPr lang="en-US" dirty="0"/>
        </a:p>
      </dgm:t>
    </dgm:pt>
    <dgm:pt modelId="{3CC8D242-966B-4E92-ACB4-FF7F27FFE27C}">
      <dgm:prSet phldrT="[Text]"/>
      <dgm:spPr>
        <a:solidFill>
          <a:schemeClr val="accent5">
            <a:lumMod val="50000"/>
          </a:schemeClr>
        </a:solidFill>
        <a:ln>
          <a:solidFill>
            <a:schemeClr val="accent2">
              <a:lumMod val="75000"/>
            </a:schemeClr>
          </a:solidFill>
        </a:ln>
        <a:scene3d>
          <a:camera prst="orthographicFront"/>
          <a:lightRig rig="threePt" dir="t"/>
        </a:scene3d>
        <a:sp3d>
          <a:bevelT prst="angle"/>
        </a:sp3d>
      </dgm:spPr>
      <dgm:t>
        <a:bodyPr/>
        <a:lstStyle/>
        <a:p>
          <a:r>
            <a:rPr lang="en-US" dirty="0"/>
            <a:t>Legitimate Power</a:t>
          </a:r>
        </a:p>
      </dgm:t>
    </dgm:pt>
    <dgm:pt modelId="{9FE9195E-F61A-4466-8DA5-D73697C16223}" type="parTrans" cxnId="{9AC8500F-E97D-4D2D-B21A-BD8C78053567}">
      <dgm:prSet/>
      <dgm:spPr/>
      <dgm:t>
        <a:bodyPr/>
        <a:lstStyle/>
        <a:p>
          <a:endParaRPr lang="en-US"/>
        </a:p>
      </dgm:t>
    </dgm:pt>
    <dgm:pt modelId="{268FFCD6-8445-4269-9AF9-2C83F445AFA3}" type="sibTrans" cxnId="{9AC8500F-E97D-4D2D-B21A-BD8C78053567}">
      <dgm:prSet/>
      <dgm:spPr/>
      <dgm:t>
        <a:bodyPr/>
        <a:lstStyle/>
        <a:p>
          <a:endParaRPr lang="en-US" dirty="0"/>
        </a:p>
      </dgm:t>
    </dgm:pt>
    <dgm:pt modelId="{AAEA6AD8-AA77-4EAE-9490-3280A3392ECD}">
      <dgm:prSet phldrT="[Text]"/>
      <dgm:spPr>
        <a:solidFill>
          <a:schemeClr val="accent5">
            <a:lumMod val="50000"/>
          </a:schemeClr>
        </a:solidFill>
        <a:ln>
          <a:solidFill>
            <a:schemeClr val="accent2">
              <a:lumMod val="75000"/>
            </a:schemeClr>
          </a:solidFill>
        </a:ln>
        <a:scene3d>
          <a:camera prst="orthographicFront"/>
          <a:lightRig rig="threePt" dir="t"/>
        </a:scene3d>
        <a:sp3d>
          <a:bevelT prst="angle"/>
        </a:sp3d>
      </dgm:spPr>
      <dgm:t>
        <a:bodyPr/>
        <a:lstStyle/>
        <a:p>
          <a:r>
            <a:rPr lang="en-US" dirty="0"/>
            <a:t>Coercive Power</a:t>
          </a:r>
        </a:p>
      </dgm:t>
    </dgm:pt>
    <dgm:pt modelId="{51B092A1-8C95-428F-AA61-23F07E25D718}" type="parTrans" cxnId="{813F50B0-3D54-4DC1-B759-6EA856B9AA44}">
      <dgm:prSet/>
      <dgm:spPr/>
      <dgm:t>
        <a:bodyPr/>
        <a:lstStyle/>
        <a:p>
          <a:endParaRPr lang="en-US"/>
        </a:p>
      </dgm:t>
    </dgm:pt>
    <dgm:pt modelId="{0640AE5C-27B3-45FE-8F08-A1C77954BA58}" type="sibTrans" cxnId="{813F50B0-3D54-4DC1-B759-6EA856B9AA44}">
      <dgm:prSet/>
      <dgm:spPr/>
      <dgm:t>
        <a:bodyPr/>
        <a:lstStyle/>
        <a:p>
          <a:endParaRPr lang="en-US" dirty="0"/>
        </a:p>
      </dgm:t>
    </dgm:pt>
    <dgm:pt modelId="{496AAA33-B924-494D-B078-788953B4E0A3}" type="pres">
      <dgm:prSet presAssocID="{529AEDF1-7DBD-441E-B3C9-3D906D3F8ABF}" presName="cycle" presStyleCnt="0">
        <dgm:presLayoutVars>
          <dgm:dir/>
          <dgm:resizeHandles val="exact"/>
        </dgm:presLayoutVars>
      </dgm:prSet>
      <dgm:spPr/>
    </dgm:pt>
    <dgm:pt modelId="{96A52E1B-7AF1-454C-8E97-638F1597FDC5}" type="pres">
      <dgm:prSet presAssocID="{115B467F-6EE4-432E-AC42-7947A811628D}" presName="node" presStyleLbl="node1" presStyleIdx="0" presStyleCnt="5">
        <dgm:presLayoutVars>
          <dgm:bulletEnabled val="1"/>
        </dgm:presLayoutVars>
      </dgm:prSet>
      <dgm:spPr/>
    </dgm:pt>
    <dgm:pt modelId="{D1FB4C59-4A5A-41C2-8B69-B3C60298F115}" type="pres">
      <dgm:prSet presAssocID="{115B467F-6EE4-432E-AC42-7947A811628D}" presName="spNode" presStyleCnt="0"/>
      <dgm:spPr/>
    </dgm:pt>
    <dgm:pt modelId="{C0C620B6-12C4-43F3-8BDA-E4AB531FF113}" type="pres">
      <dgm:prSet presAssocID="{F81A51D6-ACFA-44DF-9509-C2812561A132}" presName="sibTrans" presStyleLbl="sibTrans1D1" presStyleIdx="0" presStyleCnt="5"/>
      <dgm:spPr/>
    </dgm:pt>
    <dgm:pt modelId="{70BF009B-B856-4FE8-84C1-24FEEDCFCB41}" type="pres">
      <dgm:prSet presAssocID="{7E0615B4-09A9-4465-A163-3CABB629375E}" presName="node" presStyleLbl="node1" presStyleIdx="1" presStyleCnt="5">
        <dgm:presLayoutVars>
          <dgm:bulletEnabled val="1"/>
        </dgm:presLayoutVars>
      </dgm:prSet>
      <dgm:spPr/>
    </dgm:pt>
    <dgm:pt modelId="{4FC5E332-605E-435F-B3C0-3F16ED15F6D4}" type="pres">
      <dgm:prSet presAssocID="{7E0615B4-09A9-4465-A163-3CABB629375E}" presName="spNode" presStyleCnt="0"/>
      <dgm:spPr/>
    </dgm:pt>
    <dgm:pt modelId="{C4D877BC-A300-4F44-AAA5-DCAD7374C6D9}" type="pres">
      <dgm:prSet presAssocID="{88CB604C-416F-4C72-A59B-1E499C02A471}" presName="sibTrans" presStyleLbl="sibTrans1D1" presStyleIdx="1" presStyleCnt="5"/>
      <dgm:spPr/>
    </dgm:pt>
    <dgm:pt modelId="{C1AE3FAA-0A48-43E8-80B2-8AFEBC9C6DA4}" type="pres">
      <dgm:prSet presAssocID="{AC015BDE-0C78-4AF8-BE5D-3AE6E33CF9B7}" presName="node" presStyleLbl="node1" presStyleIdx="2" presStyleCnt="5">
        <dgm:presLayoutVars>
          <dgm:bulletEnabled val="1"/>
        </dgm:presLayoutVars>
      </dgm:prSet>
      <dgm:spPr/>
    </dgm:pt>
    <dgm:pt modelId="{E11C3333-2CF0-4BD4-8BB7-FA799963FF75}" type="pres">
      <dgm:prSet presAssocID="{AC015BDE-0C78-4AF8-BE5D-3AE6E33CF9B7}" presName="spNode" presStyleCnt="0"/>
      <dgm:spPr/>
    </dgm:pt>
    <dgm:pt modelId="{4BCA22E2-05AC-42B0-A72F-3B688F738FC5}" type="pres">
      <dgm:prSet presAssocID="{41F09A0E-F3F5-4E81-845C-44B260B50208}" presName="sibTrans" presStyleLbl="sibTrans1D1" presStyleIdx="2" presStyleCnt="5"/>
      <dgm:spPr/>
    </dgm:pt>
    <dgm:pt modelId="{3831DE5F-2732-4BA1-9892-17ADF7567EA3}" type="pres">
      <dgm:prSet presAssocID="{3CC8D242-966B-4E92-ACB4-FF7F27FFE27C}" presName="node" presStyleLbl="node1" presStyleIdx="3" presStyleCnt="5">
        <dgm:presLayoutVars>
          <dgm:bulletEnabled val="1"/>
        </dgm:presLayoutVars>
      </dgm:prSet>
      <dgm:spPr/>
    </dgm:pt>
    <dgm:pt modelId="{DA3DAC78-8BB0-4CD9-8DA4-3F9369198210}" type="pres">
      <dgm:prSet presAssocID="{3CC8D242-966B-4E92-ACB4-FF7F27FFE27C}" presName="spNode" presStyleCnt="0"/>
      <dgm:spPr/>
    </dgm:pt>
    <dgm:pt modelId="{C73A64F9-A839-4579-B00F-AB5E41F7BB0C}" type="pres">
      <dgm:prSet presAssocID="{268FFCD6-8445-4269-9AF9-2C83F445AFA3}" presName="sibTrans" presStyleLbl="sibTrans1D1" presStyleIdx="3" presStyleCnt="5"/>
      <dgm:spPr/>
    </dgm:pt>
    <dgm:pt modelId="{77D766D9-9F80-4D79-B87F-2395A94043A6}" type="pres">
      <dgm:prSet presAssocID="{AAEA6AD8-AA77-4EAE-9490-3280A3392ECD}" presName="node" presStyleLbl="node1" presStyleIdx="4" presStyleCnt="5">
        <dgm:presLayoutVars>
          <dgm:bulletEnabled val="1"/>
        </dgm:presLayoutVars>
      </dgm:prSet>
      <dgm:spPr/>
    </dgm:pt>
    <dgm:pt modelId="{2E9FC6A1-1284-41C2-BB03-6EDB8B315EB1}" type="pres">
      <dgm:prSet presAssocID="{AAEA6AD8-AA77-4EAE-9490-3280A3392ECD}" presName="spNode" presStyleCnt="0"/>
      <dgm:spPr/>
    </dgm:pt>
    <dgm:pt modelId="{6E4A6292-9206-4DF2-B7FB-C6F60799903A}" type="pres">
      <dgm:prSet presAssocID="{0640AE5C-27B3-45FE-8F08-A1C77954BA58}" presName="sibTrans" presStyleLbl="sibTrans1D1" presStyleIdx="4" presStyleCnt="5"/>
      <dgm:spPr/>
    </dgm:pt>
  </dgm:ptLst>
  <dgm:cxnLst>
    <dgm:cxn modelId="{9AC8500F-E97D-4D2D-B21A-BD8C78053567}" srcId="{529AEDF1-7DBD-441E-B3C9-3D906D3F8ABF}" destId="{3CC8D242-966B-4E92-ACB4-FF7F27FFE27C}" srcOrd="3" destOrd="0" parTransId="{9FE9195E-F61A-4466-8DA5-D73697C16223}" sibTransId="{268FFCD6-8445-4269-9AF9-2C83F445AFA3}"/>
    <dgm:cxn modelId="{E0C0CB16-055E-495B-A52D-7598F814637E}" srcId="{529AEDF1-7DBD-441E-B3C9-3D906D3F8ABF}" destId="{7E0615B4-09A9-4465-A163-3CABB629375E}" srcOrd="1" destOrd="0" parTransId="{542E7DEA-BCF4-48D4-A1EC-6F82CEA687B7}" sibTransId="{88CB604C-416F-4C72-A59B-1E499C02A471}"/>
    <dgm:cxn modelId="{50E2E317-40D1-4874-A775-0FEE7A3321AA}" type="presOf" srcId="{F81A51D6-ACFA-44DF-9509-C2812561A132}" destId="{C0C620B6-12C4-43F3-8BDA-E4AB531FF113}" srcOrd="0" destOrd="0" presId="urn:microsoft.com/office/officeart/2005/8/layout/cycle6"/>
    <dgm:cxn modelId="{7EBFD91B-76AC-4DA2-ADFF-48217D43ABE1}" type="presOf" srcId="{7E0615B4-09A9-4465-A163-3CABB629375E}" destId="{70BF009B-B856-4FE8-84C1-24FEEDCFCB41}" srcOrd="0" destOrd="0" presId="urn:microsoft.com/office/officeart/2005/8/layout/cycle6"/>
    <dgm:cxn modelId="{7DD3523D-45F3-441A-AE92-D7F0D23E72C0}" type="presOf" srcId="{529AEDF1-7DBD-441E-B3C9-3D906D3F8ABF}" destId="{496AAA33-B924-494D-B078-788953B4E0A3}" srcOrd="0" destOrd="0" presId="urn:microsoft.com/office/officeart/2005/8/layout/cycle6"/>
    <dgm:cxn modelId="{991DAE50-4C47-45D0-B595-4FC39FE79312}" type="presOf" srcId="{115B467F-6EE4-432E-AC42-7947A811628D}" destId="{96A52E1B-7AF1-454C-8E97-638F1597FDC5}" srcOrd="0" destOrd="0" presId="urn:microsoft.com/office/officeart/2005/8/layout/cycle6"/>
    <dgm:cxn modelId="{9DD88D95-8F09-4C10-BA5B-0B23FE757484}" type="presOf" srcId="{3CC8D242-966B-4E92-ACB4-FF7F27FFE27C}" destId="{3831DE5F-2732-4BA1-9892-17ADF7567EA3}" srcOrd="0" destOrd="0" presId="urn:microsoft.com/office/officeart/2005/8/layout/cycle6"/>
    <dgm:cxn modelId="{BABBF99F-8FFA-43D0-9D83-BE9A521FE5A3}" type="presOf" srcId="{41F09A0E-F3F5-4E81-845C-44B260B50208}" destId="{4BCA22E2-05AC-42B0-A72F-3B688F738FC5}" srcOrd="0" destOrd="0" presId="urn:microsoft.com/office/officeart/2005/8/layout/cycle6"/>
    <dgm:cxn modelId="{AEDAEDA3-FF76-42D1-99C0-2E386329429D}" type="presOf" srcId="{0640AE5C-27B3-45FE-8F08-A1C77954BA58}" destId="{6E4A6292-9206-4DF2-B7FB-C6F60799903A}" srcOrd="0" destOrd="0" presId="urn:microsoft.com/office/officeart/2005/8/layout/cycle6"/>
    <dgm:cxn modelId="{F5C732A7-FC15-48C6-A894-F5FBF2B64C03}" srcId="{529AEDF1-7DBD-441E-B3C9-3D906D3F8ABF}" destId="{115B467F-6EE4-432E-AC42-7947A811628D}" srcOrd="0" destOrd="0" parTransId="{2DA90203-FFFC-4B5D-89E1-E1FF74F3EA4C}" sibTransId="{F81A51D6-ACFA-44DF-9509-C2812561A132}"/>
    <dgm:cxn modelId="{0B4484A7-16C2-4096-BF8C-6DF9EFD649FF}" type="presOf" srcId="{AC015BDE-0C78-4AF8-BE5D-3AE6E33CF9B7}" destId="{C1AE3FAA-0A48-43E8-80B2-8AFEBC9C6DA4}" srcOrd="0" destOrd="0" presId="urn:microsoft.com/office/officeart/2005/8/layout/cycle6"/>
    <dgm:cxn modelId="{813F50B0-3D54-4DC1-B759-6EA856B9AA44}" srcId="{529AEDF1-7DBD-441E-B3C9-3D906D3F8ABF}" destId="{AAEA6AD8-AA77-4EAE-9490-3280A3392ECD}" srcOrd="4" destOrd="0" parTransId="{51B092A1-8C95-428F-AA61-23F07E25D718}" sibTransId="{0640AE5C-27B3-45FE-8F08-A1C77954BA58}"/>
    <dgm:cxn modelId="{50CC4BE2-B066-4F2D-A916-31A4F10189B5}" srcId="{529AEDF1-7DBD-441E-B3C9-3D906D3F8ABF}" destId="{AC015BDE-0C78-4AF8-BE5D-3AE6E33CF9B7}" srcOrd="2" destOrd="0" parTransId="{FDE41C34-EAB2-4B25-A6CD-7C8A9C25FA4B}" sibTransId="{41F09A0E-F3F5-4E81-845C-44B260B50208}"/>
    <dgm:cxn modelId="{7BD825F6-1320-43B3-BA8C-76F387C00DE4}" type="presOf" srcId="{88CB604C-416F-4C72-A59B-1E499C02A471}" destId="{C4D877BC-A300-4F44-AAA5-DCAD7374C6D9}" srcOrd="0" destOrd="0" presId="urn:microsoft.com/office/officeart/2005/8/layout/cycle6"/>
    <dgm:cxn modelId="{5777F2FC-93E2-4245-90C8-37FDF870C9BA}" type="presOf" srcId="{268FFCD6-8445-4269-9AF9-2C83F445AFA3}" destId="{C73A64F9-A839-4579-B00F-AB5E41F7BB0C}" srcOrd="0" destOrd="0" presId="urn:microsoft.com/office/officeart/2005/8/layout/cycle6"/>
    <dgm:cxn modelId="{E09E99FF-406B-4FF1-A78B-10DC880B774C}" type="presOf" srcId="{AAEA6AD8-AA77-4EAE-9490-3280A3392ECD}" destId="{77D766D9-9F80-4D79-B87F-2395A94043A6}" srcOrd="0" destOrd="0" presId="urn:microsoft.com/office/officeart/2005/8/layout/cycle6"/>
    <dgm:cxn modelId="{824A066B-7C69-4336-9C5C-90692E463AC3}" type="presParOf" srcId="{496AAA33-B924-494D-B078-788953B4E0A3}" destId="{96A52E1B-7AF1-454C-8E97-638F1597FDC5}" srcOrd="0" destOrd="0" presId="urn:microsoft.com/office/officeart/2005/8/layout/cycle6"/>
    <dgm:cxn modelId="{2553E768-D69C-4156-8964-5187AB972E79}" type="presParOf" srcId="{496AAA33-B924-494D-B078-788953B4E0A3}" destId="{D1FB4C59-4A5A-41C2-8B69-B3C60298F115}" srcOrd="1" destOrd="0" presId="urn:microsoft.com/office/officeart/2005/8/layout/cycle6"/>
    <dgm:cxn modelId="{4AACB700-A45C-4FEF-9C13-3987DB4BFAA8}" type="presParOf" srcId="{496AAA33-B924-494D-B078-788953B4E0A3}" destId="{C0C620B6-12C4-43F3-8BDA-E4AB531FF113}" srcOrd="2" destOrd="0" presId="urn:microsoft.com/office/officeart/2005/8/layout/cycle6"/>
    <dgm:cxn modelId="{CE16C93B-CAB0-40B6-8B75-D3CB8829A002}" type="presParOf" srcId="{496AAA33-B924-494D-B078-788953B4E0A3}" destId="{70BF009B-B856-4FE8-84C1-24FEEDCFCB41}" srcOrd="3" destOrd="0" presId="urn:microsoft.com/office/officeart/2005/8/layout/cycle6"/>
    <dgm:cxn modelId="{E06D5C7E-0B23-44FC-860B-6F054840292A}" type="presParOf" srcId="{496AAA33-B924-494D-B078-788953B4E0A3}" destId="{4FC5E332-605E-435F-B3C0-3F16ED15F6D4}" srcOrd="4" destOrd="0" presId="urn:microsoft.com/office/officeart/2005/8/layout/cycle6"/>
    <dgm:cxn modelId="{12B1AA44-3599-4825-8A02-1C90091ADFE9}" type="presParOf" srcId="{496AAA33-B924-494D-B078-788953B4E0A3}" destId="{C4D877BC-A300-4F44-AAA5-DCAD7374C6D9}" srcOrd="5" destOrd="0" presId="urn:microsoft.com/office/officeart/2005/8/layout/cycle6"/>
    <dgm:cxn modelId="{199DAED0-51A6-44CB-8BDC-92FB246A3D0B}" type="presParOf" srcId="{496AAA33-B924-494D-B078-788953B4E0A3}" destId="{C1AE3FAA-0A48-43E8-80B2-8AFEBC9C6DA4}" srcOrd="6" destOrd="0" presId="urn:microsoft.com/office/officeart/2005/8/layout/cycle6"/>
    <dgm:cxn modelId="{08FA5A04-E686-461A-9CD1-452AADBFE8B1}" type="presParOf" srcId="{496AAA33-B924-494D-B078-788953B4E0A3}" destId="{E11C3333-2CF0-4BD4-8BB7-FA799963FF75}" srcOrd="7" destOrd="0" presId="urn:microsoft.com/office/officeart/2005/8/layout/cycle6"/>
    <dgm:cxn modelId="{ECFEC7D1-C028-4F61-8880-0661D24893BE}" type="presParOf" srcId="{496AAA33-B924-494D-B078-788953B4E0A3}" destId="{4BCA22E2-05AC-42B0-A72F-3B688F738FC5}" srcOrd="8" destOrd="0" presId="urn:microsoft.com/office/officeart/2005/8/layout/cycle6"/>
    <dgm:cxn modelId="{ECA73693-3D4E-4FB2-BA38-9C7635736D3D}" type="presParOf" srcId="{496AAA33-B924-494D-B078-788953B4E0A3}" destId="{3831DE5F-2732-4BA1-9892-17ADF7567EA3}" srcOrd="9" destOrd="0" presId="urn:microsoft.com/office/officeart/2005/8/layout/cycle6"/>
    <dgm:cxn modelId="{E71775DA-DE1F-4CC9-8D36-A3C400AD4BD8}" type="presParOf" srcId="{496AAA33-B924-494D-B078-788953B4E0A3}" destId="{DA3DAC78-8BB0-4CD9-8DA4-3F9369198210}" srcOrd="10" destOrd="0" presId="urn:microsoft.com/office/officeart/2005/8/layout/cycle6"/>
    <dgm:cxn modelId="{87D6DD40-BD3B-4DA0-967D-E93C81350C00}" type="presParOf" srcId="{496AAA33-B924-494D-B078-788953B4E0A3}" destId="{C73A64F9-A839-4579-B00F-AB5E41F7BB0C}" srcOrd="11" destOrd="0" presId="urn:microsoft.com/office/officeart/2005/8/layout/cycle6"/>
    <dgm:cxn modelId="{7B0E63E4-0352-432B-9F28-9AA2114751D5}" type="presParOf" srcId="{496AAA33-B924-494D-B078-788953B4E0A3}" destId="{77D766D9-9F80-4D79-B87F-2395A94043A6}" srcOrd="12" destOrd="0" presId="urn:microsoft.com/office/officeart/2005/8/layout/cycle6"/>
    <dgm:cxn modelId="{422025EF-2467-4FD2-802E-04AD4E4DE0F3}" type="presParOf" srcId="{496AAA33-B924-494D-B078-788953B4E0A3}" destId="{2E9FC6A1-1284-41C2-BB03-6EDB8B315EB1}" srcOrd="13" destOrd="0" presId="urn:microsoft.com/office/officeart/2005/8/layout/cycle6"/>
    <dgm:cxn modelId="{FEEB745E-6602-44F2-9F44-F631AC23135A}" type="presParOf" srcId="{496AAA33-B924-494D-B078-788953B4E0A3}" destId="{6E4A6292-9206-4DF2-B7FB-C6F60799903A}" srcOrd="14" destOrd="0" presId="urn:microsoft.com/office/officeart/2005/8/layout/cycle6"/>
  </dgm:cxnLst>
  <dgm:bg>
    <a:solidFill>
      <a:schemeClr val="bg2">
        <a:lumMod val="60000"/>
        <a:lumOff val="40000"/>
      </a:schemeClr>
    </a:solidFill>
  </dgm:bg>
  <dgm:whole>
    <a:ln>
      <a:solidFill>
        <a:schemeClr val="accent2">
          <a:lumMod val="75000"/>
        </a:schemeClr>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CB81ABB-900C-4515-A048-D5D4D2230AA7}" type="doc">
      <dgm:prSet loTypeId="urn:microsoft.com/office/officeart/2005/8/layout/hList6" loCatId="list" qsTypeId="urn:microsoft.com/office/officeart/2005/8/quickstyle/simple1#18" qsCatId="simple" csTypeId="urn:microsoft.com/office/officeart/2005/8/colors/accent1_2#20" csCatId="accent1" phldr="1"/>
      <dgm:spPr/>
      <dgm:t>
        <a:bodyPr/>
        <a:lstStyle/>
        <a:p>
          <a:endParaRPr lang="en-US"/>
        </a:p>
      </dgm:t>
    </dgm:pt>
    <dgm:pt modelId="{BBAFDE4A-DB47-4EAE-90E2-DD1C70E88929}">
      <dgm:prSet phldrT="[Text]" custT="1"/>
      <dgm:spPr>
        <a:solidFill>
          <a:schemeClr val="accent5">
            <a:lumMod val="50000"/>
          </a:schemeClr>
        </a:solidFill>
        <a:ln>
          <a:solidFill>
            <a:schemeClr val="accent2">
              <a:lumMod val="75000"/>
            </a:schemeClr>
          </a:solidFill>
        </a:ln>
        <a:effectLst>
          <a:reflection blurRad="6350" stA="50000" endA="300" endPos="55000" dir="5400000" sy="-100000" algn="bl" rotWithShape="0"/>
        </a:effectLst>
      </dgm:spPr>
      <dgm:t>
        <a:bodyPr/>
        <a:lstStyle/>
        <a:p>
          <a:endParaRPr lang="en-US" sz="1000" dirty="0"/>
        </a:p>
        <a:p>
          <a:endParaRPr lang="en-US" sz="1000" dirty="0"/>
        </a:p>
        <a:p>
          <a:endParaRPr lang="en-US" sz="1000" dirty="0"/>
        </a:p>
        <a:p>
          <a:endParaRPr lang="en-US" sz="1000" dirty="0"/>
        </a:p>
        <a:p>
          <a:r>
            <a:rPr lang="en-US" sz="1800" b="1" dirty="0">
              <a:latin typeface="Calibri" pitchFamily="34" charset="0"/>
              <a:cs typeface="Calibri" pitchFamily="34" charset="0"/>
            </a:rPr>
            <a:t>Trait</a:t>
          </a:r>
        </a:p>
      </dgm:t>
    </dgm:pt>
    <dgm:pt modelId="{24FD6721-9FF8-4E8C-8535-46AEC8080AD3}" type="parTrans" cxnId="{7A9E679B-94BD-4D04-A204-420D63AD3632}">
      <dgm:prSet/>
      <dgm:spPr/>
      <dgm:t>
        <a:bodyPr/>
        <a:lstStyle/>
        <a:p>
          <a:endParaRPr lang="en-US"/>
        </a:p>
      </dgm:t>
    </dgm:pt>
    <dgm:pt modelId="{4BE41BBC-E504-4F46-BDFC-C539B5E88EAD}" type="sibTrans" cxnId="{7A9E679B-94BD-4D04-A204-420D63AD3632}">
      <dgm:prSet/>
      <dgm:spPr/>
      <dgm:t>
        <a:bodyPr/>
        <a:lstStyle/>
        <a:p>
          <a:endParaRPr lang="en-US"/>
        </a:p>
      </dgm:t>
    </dgm:pt>
    <dgm:pt modelId="{1863C5C0-6AF8-45D7-9606-9CD6B0D90DBA}">
      <dgm:prSet custT="1"/>
      <dgm:spPr>
        <a:solidFill>
          <a:schemeClr val="accent5">
            <a:lumMod val="50000"/>
          </a:schemeClr>
        </a:solidFill>
        <a:ln>
          <a:solidFill>
            <a:schemeClr val="accent2">
              <a:lumMod val="75000"/>
            </a:schemeClr>
          </a:solidFill>
        </a:ln>
        <a:effectLst>
          <a:innerShdw blurRad="63500" dist="50800" dir="16200000">
            <a:prstClr val="black">
              <a:alpha val="50000"/>
            </a:prstClr>
          </a:innerShdw>
          <a:reflection blurRad="6350" stA="50000" endA="300" endPos="55000" dir="5400000" sy="-100000" algn="bl" rotWithShape="0"/>
        </a:effectLst>
      </dgm:spPr>
      <dgm:t>
        <a:bodyPr/>
        <a:lstStyle/>
        <a:p>
          <a:endParaRPr lang="en-US" sz="1000" dirty="0"/>
        </a:p>
        <a:p>
          <a:endParaRPr lang="en-US" sz="1000" dirty="0"/>
        </a:p>
        <a:p>
          <a:r>
            <a:rPr lang="en-US" sz="1800" b="1" dirty="0">
              <a:latin typeface="Calibri" pitchFamily="34" charset="0"/>
              <a:cs typeface="Calibri" pitchFamily="34" charset="0"/>
            </a:rPr>
            <a:t>Transform-ational</a:t>
          </a:r>
        </a:p>
      </dgm:t>
    </dgm:pt>
    <dgm:pt modelId="{119AE0A4-B723-4E02-8FCE-695476E4E8D1}" type="parTrans" cxnId="{1517BA07-3307-40FF-82E9-069A0D4B4C15}">
      <dgm:prSet/>
      <dgm:spPr/>
      <dgm:t>
        <a:bodyPr/>
        <a:lstStyle/>
        <a:p>
          <a:endParaRPr lang="en-US"/>
        </a:p>
      </dgm:t>
    </dgm:pt>
    <dgm:pt modelId="{5DB4DF2D-0536-4136-9416-A63983E159C4}" type="sibTrans" cxnId="{1517BA07-3307-40FF-82E9-069A0D4B4C15}">
      <dgm:prSet/>
      <dgm:spPr/>
      <dgm:t>
        <a:bodyPr/>
        <a:lstStyle/>
        <a:p>
          <a:endParaRPr lang="en-US"/>
        </a:p>
      </dgm:t>
    </dgm:pt>
    <dgm:pt modelId="{B5030FDD-2E23-42BB-9A00-CA34381099A8}">
      <dgm:prSet phldrT="[Text]" custT="1"/>
      <dgm:spPr>
        <a:solidFill>
          <a:schemeClr val="accent5">
            <a:lumMod val="50000"/>
          </a:schemeClr>
        </a:solidFill>
        <a:ln>
          <a:solidFill>
            <a:schemeClr val="accent2">
              <a:lumMod val="75000"/>
            </a:schemeClr>
          </a:solidFill>
        </a:ln>
        <a:effectLst>
          <a:innerShdw blurRad="63500" dist="50800" dir="13500000">
            <a:prstClr val="black">
              <a:alpha val="50000"/>
            </a:prstClr>
          </a:innerShdw>
          <a:reflection blurRad="6350" stA="50000" endA="300" endPos="55000" dir="5400000" sy="-100000" algn="bl" rotWithShape="0"/>
        </a:effectLst>
      </dgm:spPr>
      <dgm:t>
        <a:bodyPr/>
        <a:lstStyle/>
        <a:p>
          <a:endParaRPr lang="en-US" sz="1000" dirty="0"/>
        </a:p>
        <a:p>
          <a:endParaRPr lang="en-US" sz="1000" dirty="0"/>
        </a:p>
        <a:p>
          <a:r>
            <a:rPr lang="en-US" sz="1800" b="1" dirty="0">
              <a:latin typeface="Calibri" pitchFamily="34" charset="0"/>
              <a:cs typeface="Calibri" pitchFamily="34" charset="0"/>
            </a:rPr>
            <a:t>Contingency</a:t>
          </a:r>
        </a:p>
      </dgm:t>
    </dgm:pt>
    <dgm:pt modelId="{9CD7E619-A430-42B8-B1C6-31C2DA682D81}" type="sibTrans" cxnId="{9E6E9E53-7B63-4DD7-BA60-C54C301DF0A9}">
      <dgm:prSet/>
      <dgm:spPr/>
      <dgm:t>
        <a:bodyPr/>
        <a:lstStyle/>
        <a:p>
          <a:endParaRPr lang="en-US"/>
        </a:p>
      </dgm:t>
    </dgm:pt>
    <dgm:pt modelId="{825897E1-C0DA-4B02-9441-9B21DF7CC91B}" type="parTrans" cxnId="{9E6E9E53-7B63-4DD7-BA60-C54C301DF0A9}">
      <dgm:prSet/>
      <dgm:spPr/>
      <dgm:t>
        <a:bodyPr/>
        <a:lstStyle/>
        <a:p>
          <a:endParaRPr lang="en-US"/>
        </a:p>
      </dgm:t>
    </dgm:pt>
    <dgm:pt modelId="{8B460D7F-D8BC-40C7-B265-A22E2A049F05}">
      <dgm:prSet phldrT="[Text]" custT="1"/>
      <dgm:spPr>
        <a:solidFill>
          <a:schemeClr val="accent5">
            <a:lumMod val="50000"/>
          </a:schemeClr>
        </a:solidFill>
        <a:ln>
          <a:solidFill>
            <a:schemeClr val="accent2">
              <a:lumMod val="75000"/>
            </a:schemeClr>
          </a:solidFill>
        </a:ln>
        <a:effectLst>
          <a:reflection blurRad="6350" stA="50000" endA="300" endPos="55000" dir="5400000" sy="-100000" algn="bl" rotWithShape="0"/>
        </a:effectLst>
      </dgm:spPr>
      <dgm:t>
        <a:bodyPr/>
        <a:lstStyle/>
        <a:p>
          <a:endParaRPr lang="en-US" sz="1000" dirty="0"/>
        </a:p>
        <a:p>
          <a:endParaRPr lang="en-US" sz="1000" dirty="0"/>
        </a:p>
        <a:p>
          <a:endParaRPr lang="en-US" sz="1200" dirty="0"/>
        </a:p>
        <a:p>
          <a:r>
            <a:rPr lang="en-US" sz="1800" b="1" dirty="0">
              <a:latin typeface="Calibri" pitchFamily="34" charset="0"/>
              <a:cs typeface="Calibri" pitchFamily="34" charset="0"/>
            </a:rPr>
            <a:t>Transactional </a:t>
          </a:r>
        </a:p>
      </dgm:t>
    </dgm:pt>
    <dgm:pt modelId="{6B3A6466-C58C-4015-BA41-C5DA82C28346}" type="sibTrans" cxnId="{DC5942A8-C26A-44BF-8428-EFE379CB9019}">
      <dgm:prSet/>
      <dgm:spPr/>
      <dgm:t>
        <a:bodyPr/>
        <a:lstStyle/>
        <a:p>
          <a:endParaRPr lang="en-US"/>
        </a:p>
      </dgm:t>
    </dgm:pt>
    <dgm:pt modelId="{A64FF701-77C9-4E5D-ADFB-5183DC7DC0B0}" type="parTrans" cxnId="{DC5942A8-C26A-44BF-8428-EFE379CB9019}">
      <dgm:prSet/>
      <dgm:spPr/>
      <dgm:t>
        <a:bodyPr/>
        <a:lstStyle/>
        <a:p>
          <a:endParaRPr lang="en-US"/>
        </a:p>
      </dgm:t>
    </dgm:pt>
    <dgm:pt modelId="{E0B28A8B-26B4-435C-83B9-00B523184B1E}" type="pres">
      <dgm:prSet presAssocID="{9CB81ABB-900C-4515-A048-D5D4D2230AA7}" presName="Name0" presStyleCnt="0">
        <dgm:presLayoutVars>
          <dgm:dir/>
          <dgm:resizeHandles val="exact"/>
        </dgm:presLayoutVars>
      </dgm:prSet>
      <dgm:spPr/>
    </dgm:pt>
    <dgm:pt modelId="{A7BD4068-BEBC-48CD-BA44-A5A125671F74}" type="pres">
      <dgm:prSet presAssocID="{BBAFDE4A-DB47-4EAE-90E2-DD1C70E88929}" presName="node" presStyleLbl="node1" presStyleIdx="0" presStyleCnt="4" custLinFactNeighborX="-1359" custLinFactNeighborY="0">
        <dgm:presLayoutVars>
          <dgm:bulletEnabled val="1"/>
        </dgm:presLayoutVars>
      </dgm:prSet>
      <dgm:spPr/>
    </dgm:pt>
    <dgm:pt modelId="{DB8F7133-2D39-4E35-A47E-13218E7327BC}" type="pres">
      <dgm:prSet presAssocID="{4BE41BBC-E504-4F46-BDFC-C539B5E88EAD}" presName="sibTrans" presStyleCnt="0"/>
      <dgm:spPr/>
    </dgm:pt>
    <dgm:pt modelId="{831A49FC-D2F2-404C-B165-AC6D86930351}" type="pres">
      <dgm:prSet presAssocID="{8B460D7F-D8BC-40C7-B265-A22E2A049F05}" presName="node" presStyleLbl="node1" presStyleIdx="1" presStyleCnt="4" custLinFactNeighborX="-25679" custLinFactNeighborY="-3846">
        <dgm:presLayoutVars>
          <dgm:bulletEnabled val="1"/>
        </dgm:presLayoutVars>
      </dgm:prSet>
      <dgm:spPr/>
    </dgm:pt>
    <dgm:pt modelId="{99030C62-1350-4D39-896A-EF93EED71859}" type="pres">
      <dgm:prSet presAssocID="{6B3A6466-C58C-4015-BA41-C5DA82C28346}" presName="sibTrans" presStyleCnt="0"/>
      <dgm:spPr/>
    </dgm:pt>
    <dgm:pt modelId="{7F6D75F2-5FCD-47D4-893A-C99090FE2DA0}" type="pres">
      <dgm:prSet presAssocID="{B5030FDD-2E23-42BB-9A00-CA34381099A8}" presName="node" presStyleLbl="node1" presStyleIdx="2" presStyleCnt="4" custLinFactNeighborX="-50000" custLinFactNeighborY="0">
        <dgm:presLayoutVars>
          <dgm:bulletEnabled val="1"/>
        </dgm:presLayoutVars>
      </dgm:prSet>
      <dgm:spPr/>
    </dgm:pt>
    <dgm:pt modelId="{FF8890FF-2D3C-4193-8104-DD4CA2FF3FF5}" type="pres">
      <dgm:prSet presAssocID="{9CD7E619-A430-42B8-B1C6-31C2DA682D81}" presName="sibTrans" presStyleCnt="0"/>
      <dgm:spPr/>
    </dgm:pt>
    <dgm:pt modelId="{0B6C93C9-5E65-4939-B497-CC3C1FFE305D}" type="pres">
      <dgm:prSet presAssocID="{1863C5C0-6AF8-45D7-9606-9CD6B0D90DBA}" presName="node" presStyleLbl="node1" presStyleIdx="3" presStyleCnt="4" custLinFactNeighborX="-3870" custLinFactNeighborY="0">
        <dgm:presLayoutVars>
          <dgm:bulletEnabled val="1"/>
        </dgm:presLayoutVars>
      </dgm:prSet>
      <dgm:spPr/>
    </dgm:pt>
  </dgm:ptLst>
  <dgm:cxnLst>
    <dgm:cxn modelId="{1517BA07-3307-40FF-82E9-069A0D4B4C15}" srcId="{9CB81ABB-900C-4515-A048-D5D4D2230AA7}" destId="{1863C5C0-6AF8-45D7-9606-9CD6B0D90DBA}" srcOrd="3" destOrd="0" parTransId="{119AE0A4-B723-4E02-8FCE-695476E4E8D1}" sibTransId="{5DB4DF2D-0536-4136-9416-A63983E159C4}"/>
    <dgm:cxn modelId="{F6D9D22D-988C-42C6-AE4D-BD1CBD07FCBE}" type="presOf" srcId="{B5030FDD-2E23-42BB-9A00-CA34381099A8}" destId="{7F6D75F2-5FCD-47D4-893A-C99090FE2DA0}" srcOrd="0" destOrd="0" presId="urn:microsoft.com/office/officeart/2005/8/layout/hList6"/>
    <dgm:cxn modelId="{9E6E9E53-7B63-4DD7-BA60-C54C301DF0A9}" srcId="{9CB81ABB-900C-4515-A048-D5D4D2230AA7}" destId="{B5030FDD-2E23-42BB-9A00-CA34381099A8}" srcOrd="2" destOrd="0" parTransId="{825897E1-C0DA-4B02-9441-9B21DF7CC91B}" sibTransId="{9CD7E619-A430-42B8-B1C6-31C2DA682D81}"/>
    <dgm:cxn modelId="{718D7D74-97E9-4470-B30A-1925F97A6CA5}" type="presOf" srcId="{9CB81ABB-900C-4515-A048-D5D4D2230AA7}" destId="{E0B28A8B-26B4-435C-83B9-00B523184B1E}" srcOrd="0" destOrd="0" presId="urn:microsoft.com/office/officeart/2005/8/layout/hList6"/>
    <dgm:cxn modelId="{824AA754-1C42-47C5-97E6-D0CDE77A20DE}" type="presOf" srcId="{BBAFDE4A-DB47-4EAE-90E2-DD1C70E88929}" destId="{A7BD4068-BEBC-48CD-BA44-A5A125671F74}" srcOrd="0" destOrd="0" presId="urn:microsoft.com/office/officeart/2005/8/layout/hList6"/>
    <dgm:cxn modelId="{4D2C1E78-0D3F-4858-A56E-86382CC2D044}" type="presOf" srcId="{1863C5C0-6AF8-45D7-9606-9CD6B0D90DBA}" destId="{0B6C93C9-5E65-4939-B497-CC3C1FFE305D}" srcOrd="0" destOrd="0" presId="urn:microsoft.com/office/officeart/2005/8/layout/hList6"/>
    <dgm:cxn modelId="{3154F181-7D19-409F-B223-23C74DAFE39E}" type="presOf" srcId="{8B460D7F-D8BC-40C7-B265-A22E2A049F05}" destId="{831A49FC-D2F2-404C-B165-AC6D86930351}" srcOrd="0" destOrd="0" presId="urn:microsoft.com/office/officeart/2005/8/layout/hList6"/>
    <dgm:cxn modelId="{7A9E679B-94BD-4D04-A204-420D63AD3632}" srcId="{9CB81ABB-900C-4515-A048-D5D4D2230AA7}" destId="{BBAFDE4A-DB47-4EAE-90E2-DD1C70E88929}" srcOrd="0" destOrd="0" parTransId="{24FD6721-9FF8-4E8C-8535-46AEC8080AD3}" sibTransId="{4BE41BBC-E504-4F46-BDFC-C539B5E88EAD}"/>
    <dgm:cxn modelId="{DC5942A8-C26A-44BF-8428-EFE379CB9019}" srcId="{9CB81ABB-900C-4515-A048-D5D4D2230AA7}" destId="{8B460D7F-D8BC-40C7-B265-A22E2A049F05}" srcOrd="1" destOrd="0" parTransId="{A64FF701-77C9-4E5D-ADFB-5183DC7DC0B0}" sibTransId="{6B3A6466-C58C-4015-BA41-C5DA82C28346}"/>
    <dgm:cxn modelId="{7D51A67E-6D93-4199-A749-277859459861}" type="presParOf" srcId="{E0B28A8B-26B4-435C-83B9-00B523184B1E}" destId="{A7BD4068-BEBC-48CD-BA44-A5A125671F74}" srcOrd="0" destOrd="0" presId="urn:microsoft.com/office/officeart/2005/8/layout/hList6"/>
    <dgm:cxn modelId="{5137A8E2-6309-4EBA-9C5E-FB4308771111}" type="presParOf" srcId="{E0B28A8B-26B4-435C-83B9-00B523184B1E}" destId="{DB8F7133-2D39-4E35-A47E-13218E7327BC}" srcOrd="1" destOrd="0" presId="urn:microsoft.com/office/officeart/2005/8/layout/hList6"/>
    <dgm:cxn modelId="{6E6783A1-1217-4160-9683-050F941AB606}" type="presParOf" srcId="{E0B28A8B-26B4-435C-83B9-00B523184B1E}" destId="{831A49FC-D2F2-404C-B165-AC6D86930351}" srcOrd="2" destOrd="0" presId="urn:microsoft.com/office/officeart/2005/8/layout/hList6"/>
    <dgm:cxn modelId="{E2DEC2FB-C341-4C4B-8FAB-52371FA4D1E3}" type="presParOf" srcId="{E0B28A8B-26B4-435C-83B9-00B523184B1E}" destId="{99030C62-1350-4D39-896A-EF93EED71859}" srcOrd="3" destOrd="0" presId="urn:microsoft.com/office/officeart/2005/8/layout/hList6"/>
    <dgm:cxn modelId="{010116DD-946C-49AD-99A3-6A756DBE6CF4}" type="presParOf" srcId="{E0B28A8B-26B4-435C-83B9-00B523184B1E}" destId="{7F6D75F2-5FCD-47D4-893A-C99090FE2DA0}" srcOrd="4" destOrd="0" presId="urn:microsoft.com/office/officeart/2005/8/layout/hList6"/>
    <dgm:cxn modelId="{00D8D6D9-A3C3-4B39-B9EC-9E7B237B6000}" type="presParOf" srcId="{E0B28A8B-26B4-435C-83B9-00B523184B1E}" destId="{FF8890FF-2D3C-4193-8104-DD4CA2FF3FF5}" srcOrd="5" destOrd="0" presId="urn:microsoft.com/office/officeart/2005/8/layout/hList6"/>
    <dgm:cxn modelId="{EDE73FAF-6893-46F8-863C-2D2457CA1FE6}" type="presParOf" srcId="{E0B28A8B-26B4-435C-83B9-00B523184B1E}" destId="{0B6C93C9-5E65-4939-B497-CC3C1FFE305D}" srcOrd="6" destOrd="0" presId="urn:microsoft.com/office/officeart/2005/8/layout/hList6"/>
  </dgm:cxnLst>
  <dgm:bg>
    <a:solidFill>
      <a:schemeClr val="bg1">
        <a:lumMod val="5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919674F-0CCC-4C74-9130-0D222BFA94B9}" type="doc">
      <dgm:prSet loTypeId="urn:microsoft.com/office/officeart/2005/8/layout/radial4" loCatId="relationship" qsTypeId="urn:microsoft.com/office/officeart/2005/8/quickstyle/simple1#19" qsCatId="simple" csTypeId="urn:microsoft.com/office/officeart/2005/8/colors/accent1_2#21" csCatId="accent1" phldr="1"/>
      <dgm:spPr/>
      <dgm:t>
        <a:bodyPr/>
        <a:lstStyle/>
        <a:p>
          <a:endParaRPr lang="en-US"/>
        </a:p>
      </dgm:t>
    </dgm:pt>
    <dgm:pt modelId="{B82C9974-FB3D-4F6C-9B18-941F216FC41B}">
      <dgm:prSet phldrT="[Text]"/>
      <dgm:spPr>
        <a:solidFill>
          <a:schemeClr val="accent5">
            <a:lumMod val="50000"/>
          </a:schemeClr>
        </a:solidFill>
        <a:ln>
          <a:solidFill>
            <a:schemeClr val="accent2">
              <a:lumMod val="50000"/>
            </a:schemeClr>
          </a:solidFill>
        </a:ln>
        <a:scene3d>
          <a:camera prst="orthographicFront"/>
          <a:lightRig rig="threePt" dir="t"/>
        </a:scene3d>
        <a:sp3d>
          <a:bevelT prst="angle"/>
        </a:sp3d>
      </dgm:spPr>
      <dgm:t>
        <a:bodyPr/>
        <a:lstStyle/>
        <a:p>
          <a:r>
            <a:rPr lang="en-US" dirty="0"/>
            <a:t>Leader Impact on Organization</a:t>
          </a:r>
        </a:p>
      </dgm:t>
    </dgm:pt>
    <dgm:pt modelId="{3063268A-4BB1-4DC2-8193-87843781F814}" type="parTrans" cxnId="{97BE34DC-9FAA-498F-B0F5-78C19D8E382C}">
      <dgm:prSet/>
      <dgm:spPr/>
      <dgm:t>
        <a:bodyPr/>
        <a:lstStyle/>
        <a:p>
          <a:endParaRPr lang="en-US"/>
        </a:p>
      </dgm:t>
    </dgm:pt>
    <dgm:pt modelId="{1E84AAEC-2576-4A29-89D6-F7102191988F}" type="sibTrans" cxnId="{97BE34DC-9FAA-498F-B0F5-78C19D8E382C}">
      <dgm:prSet/>
      <dgm:spPr/>
      <dgm:t>
        <a:bodyPr/>
        <a:lstStyle/>
        <a:p>
          <a:endParaRPr lang="en-US"/>
        </a:p>
      </dgm:t>
    </dgm:pt>
    <dgm:pt modelId="{875E106A-DD3A-4949-8BE1-AD19473C4C2F}">
      <dgm:prSet phldrT="[Text]"/>
      <dgm:spPr>
        <a:solidFill>
          <a:schemeClr val="tx2">
            <a:lumMod val="50000"/>
          </a:schemeClr>
        </a:solidFill>
        <a:ln>
          <a:solidFill>
            <a:schemeClr val="accent2">
              <a:lumMod val="75000"/>
            </a:schemeClr>
          </a:solidFill>
        </a:ln>
        <a:effectLst>
          <a:softEdge rad="31750"/>
        </a:effectLst>
      </dgm:spPr>
      <dgm:t>
        <a:bodyPr/>
        <a:lstStyle/>
        <a:p>
          <a:r>
            <a:rPr lang="en-US" dirty="0"/>
            <a:t>Authoritarian</a:t>
          </a:r>
        </a:p>
        <a:p>
          <a:r>
            <a:rPr lang="en-US" dirty="0"/>
            <a:t>(Controlling)</a:t>
          </a:r>
        </a:p>
      </dgm:t>
    </dgm:pt>
    <dgm:pt modelId="{6E76CA03-4CA7-4F3C-A668-D0A56E0DB2E7}" type="parTrans" cxnId="{03402BED-E2DA-4E77-B2D7-68263191F124}">
      <dgm:prSet/>
      <dgm:spPr>
        <a:solidFill>
          <a:schemeClr val="bg2">
            <a:lumMod val="50000"/>
          </a:schemeClr>
        </a:solidFill>
        <a:ln>
          <a:solidFill>
            <a:schemeClr val="accent2">
              <a:lumMod val="50000"/>
            </a:schemeClr>
          </a:solidFill>
        </a:ln>
      </dgm:spPr>
      <dgm:t>
        <a:bodyPr/>
        <a:lstStyle/>
        <a:p>
          <a:endParaRPr lang="en-US" dirty="0"/>
        </a:p>
      </dgm:t>
    </dgm:pt>
    <dgm:pt modelId="{5D82539F-7D6D-4430-9D58-626160E64FAC}" type="sibTrans" cxnId="{03402BED-E2DA-4E77-B2D7-68263191F124}">
      <dgm:prSet/>
      <dgm:spPr/>
      <dgm:t>
        <a:bodyPr/>
        <a:lstStyle/>
        <a:p>
          <a:endParaRPr lang="en-US"/>
        </a:p>
      </dgm:t>
    </dgm:pt>
    <dgm:pt modelId="{64A4CB3B-1AFC-4933-A844-80BF1BDC36CC}">
      <dgm:prSet phldrT="[Text]"/>
      <dgm:spPr>
        <a:solidFill>
          <a:schemeClr val="tx2">
            <a:lumMod val="50000"/>
          </a:schemeClr>
        </a:solidFill>
        <a:ln>
          <a:solidFill>
            <a:schemeClr val="accent2">
              <a:lumMod val="75000"/>
            </a:schemeClr>
          </a:solidFill>
        </a:ln>
        <a:effectLst>
          <a:softEdge rad="31750"/>
        </a:effectLst>
      </dgm:spPr>
      <dgm:t>
        <a:bodyPr/>
        <a:lstStyle/>
        <a:p>
          <a:r>
            <a:rPr lang="en-US" dirty="0"/>
            <a:t>Democratic</a:t>
          </a:r>
        </a:p>
        <a:p>
          <a:r>
            <a:rPr lang="en-US" dirty="0"/>
            <a:t>(Participative) </a:t>
          </a:r>
        </a:p>
      </dgm:t>
    </dgm:pt>
    <dgm:pt modelId="{DE0EDB05-9B3E-4EA3-8709-368DF37D507A}" type="parTrans" cxnId="{0A0B743B-605A-4D18-BED1-33C9FF9AFA82}">
      <dgm:prSet/>
      <dgm:spPr>
        <a:solidFill>
          <a:schemeClr val="bg2">
            <a:lumMod val="50000"/>
          </a:schemeClr>
        </a:solidFill>
        <a:ln>
          <a:solidFill>
            <a:schemeClr val="accent2">
              <a:lumMod val="50000"/>
            </a:schemeClr>
          </a:solidFill>
        </a:ln>
      </dgm:spPr>
      <dgm:t>
        <a:bodyPr/>
        <a:lstStyle/>
        <a:p>
          <a:endParaRPr lang="en-US" dirty="0"/>
        </a:p>
      </dgm:t>
    </dgm:pt>
    <dgm:pt modelId="{0867A23B-79E0-46E6-AC70-20781BE4C2B7}" type="sibTrans" cxnId="{0A0B743B-605A-4D18-BED1-33C9FF9AFA82}">
      <dgm:prSet/>
      <dgm:spPr/>
      <dgm:t>
        <a:bodyPr/>
        <a:lstStyle/>
        <a:p>
          <a:endParaRPr lang="en-US"/>
        </a:p>
      </dgm:t>
    </dgm:pt>
    <dgm:pt modelId="{04E4D35F-130F-457C-B66C-9E21760BE1A1}">
      <dgm:prSet phldrT="[Text]"/>
      <dgm:spPr>
        <a:solidFill>
          <a:schemeClr val="tx2">
            <a:lumMod val="50000"/>
          </a:schemeClr>
        </a:solidFill>
        <a:ln>
          <a:solidFill>
            <a:schemeClr val="accent2">
              <a:lumMod val="75000"/>
            </a:schemeClr>
          </a:solidFill>
        </a:ln>
        <a:effectLst>
          <a:softEdge rad="31750"/>
        </a:effectLst>
      </dgm:spPr>
      <dgm:t>
        <a:bodyPr/>
        <a:lstStyle/>
        <a:p>
          <a:r>
            <a:rPr lang="en-US" dirty="0"/>
            <a:t>Laissez Faire</a:t>
          </a:r>
        </a:p>
        <a:p>
          <a:r>
            <a:rPr lang="en-US" dirty="0"/>
            <a:t>(Hands-Off)</a:t>
          </a:r>
        </a:p>
      </dgm:t>
    </dgm:pt>
    <dgm:pt modelId="{C606AC31-9F77-462E-AC15-781F94D93E42}" type="parTrans" cxnId="{089751DE-2D48-44DB-8583-9E0EF1D6FED6}">
      <dgm:prSet/>
      <dgm:spPr>
        <a:solidFill>
          <a:schemeClr val="bg2">
            <a:lumMod val="50000"/>
          </a:schemeClr>
        </a:solidFill>
        <a:ln>
          <a:solidFill>
            <a:schemeClr val="accent2">
              <a:lumMod val="50000"/>
            </a:schemeClr>
          </a:solidFill>
        </a:ln>
      </dgm:spPr>
      <dgm:t>
        <a:bodyPr/>
        <a:lstStyle/>
        <a:p>
          <a:endParaRPr lang="en-US" dirty="0"/>
        </a:p>
      </dgm:t>
    </dgm:pt>
    <dgm:pt modelId="{72048337-AE02-4239-9962-ED0D92076170}" type="sibTrans" cxnId="{089751DE-2D48-44DB-8583-9E0EF1D6FED6}">
      <dgm:prSet/>
      <dgm:spPr/>
      <dgm:t>
        <a:bodyPr/>
        <a:lstStyle/>
        <a:p>
          <a:endParaRPr lang="en-US"/>
        </a:p>
      </dgm:t>
    </dgm:pt>
    <dgm:pt modelId="{35163144-5E14-4C40-8401-51B6DEFC4BC2}" type="pres">
      <dgm:prSet presAssocID="{3919674F-0CCC-4C74-9130-0D222BFA94B9}" presName="cycle" presStyleCnt="0">
        <dgm:presLayoutVars>
          <dgm:chMax val="1"/>
          <dgm:dir/>
          <dgm:animLvl val="ctr"/>
          <dgm:resizeHandles val="exact"/>
        </dgm:presLayoutVars>
      </dgm:prSet>
      <dgm:spPr/>
    </dgm:pt>
    <dgm:pt modelId="{A9DA6C29-D5FC-4C16-B399-64412CB86243}" type="pres">
      <dgm:prSet presAssocID="{B82C9974-FB3D-4F6C-9B18-941F216FC41B}" presName="centerShape" presStyleLbl="node0" presStyleIdx="0" presStyleCnt="1"/>
      <dgm:spPr/>
    </dgm:pt>
    <dgm:pt modelId="{460942AD-689F-4160-A338-6CB23B185B7E}" type="pres">
      <dgm:prSet presAssocID="{6E76CA03-4CA7-4F3C-A668-D0A56E0DB2E7}" presName="parTrans" presStyleLbl="bgSibTrans2D1" presStyleIdx="0" presStyleCnt="3"/>
      <dgm:spPr/>
    </dgm:pt>
    <dgm:pt modelId="{E128FF1B-B97B-431F-99EC-538FFDBA0BC4}" type="pres">
      <dgm:prSet presAssocID="{875E106A-DD3A-4949-8BE1-AD19473C4C2F}" presName="node" presStyleLbl="node1" presStyleIdx="0" presStyleCnt="3">
        <dgm:presLayoutVars>
          <dgm:bulletEnabled val="1"/>
        </dgm:presLayoutVars>
      </dgm:prSet>
      <dgm:spPr/>
    </dgm:pt>
    <dgm:pt modelId="{CDAB165B-3F7E-4411-8DA9-3621D8205616}" type="pres">
      <dgm:prSet presAssocID="{DE0EDB05-9B3E-4EA3-8709-368DF37D507A}" presName="parTrans" presStyleLbl="bgSibTrans2D1" presStyleIdx="1" presStyleCnt="3"/>
      <dgm:spPr/>
    </dgm:pt>
    <dgm:pt modelId="{74EAAAC3-2F00-4587-8CE8-385F52D781FA}" type="pres">
      <dgm:prSet presAssocID="{64A4CB3B-1AFC-4933-A844-80BF1BDC36CC}" presName="node" presStyleLbl="node1" presStyleIdx="1" presStyleCnt="3">
        <dgm:presLayoutVars>
          <dgm:bulletEnabled val="1"/>
        </dgm:presLayoutVars>
      </dgm:prSet>
      <dgm:spPr/>
    </dgm:pt>
    <dgm:pt modelId="{540AF99B-CEBF-4CA3-8A1D-BB1404BA0044}" type="pres">
      <dgm:prSet presAssocID="{C606AC31-9F77-462E-AC15-781F94D93E42}" presName="parTrans" presStyleLbl="bgSibTrans2D1" presStyleIdx="2" presStyleCnt="3" custLinFactNeighborX="2104" custLinFactNeighborY="-9387"/>
      <dgm:spPr/>
    </dgm:pt>
    <dgm:pt modelId="{9C0F4F0D-FB09-491E-B17C-1855CB5B1103}" type="pres">
      <dgm:prSet presAssocID="{04E4D35F-130F-457C-B66C-9E21760BE1A1}" presName="node" presStyleLbl="node1" presStyleIdx="2" presStyleCnt="3">
        <dgm:presLayoutVars>
          <dgm:bulletEnabled val="1"/>
        </dgm:presLayoutVars>
      </dgm:prSet>
      <dgm:spPr/>
    </dgm:pt>
  </dgm:ptLst>
  <dgm:cxnLst>
    <dgm:cxn modelId="{9D85DF01-185B-4A06-BD5B-F0F9A5B423A9}" type="presOf" srcId="{64A4CB3B-1AFC-4933-A844-80BF1BDC36CC}" destId="{74EAAAC3-2F00-4587-8CE8-385F52D781FA}" srcOrd="0" destOrd="0" presId="urn:microsoft.com/office/officeart/2005/8/layout/radial4"/>
    <dgm:cxn modelId="{962F5E15-D347-4429-8FC7-64A8E9B0678B}" type="presOf" srcId="{875E106A-DD3A-4949-8BE1-AD19473C4C2F}" destId="{E128FF1B-B97B-431F-99EC-538FFDBA0BC4}" srcOrd="0" destOrd="0" presId="urn:microsoft.com/office/officeart/2005/8/layout/radial4"/>
    <dgm:cxn modelId="{0A0B743B-605A-4D18-BED1-33C9FF9AFA82}" srcId="{B82C9974-FB3D-4F6C-9B18-941F216FC41B}" destId="{64A4CB3B-1AFC-4933-A844-80BF1BDC36CC}" srcOrd="1" destOrd="0" parTransId="{DE0EDB05-9B3E-4EA3-8709-368DF37D507A}" sibTransId="{0867A23B-79E0-46E6-AC70-20781BE4C2B7}"/>
    <dgm:cxn modelId="{0B3E255B-BB3B-4273-A7AD-C1C1EAAAB241}" type="presOf" srcId="{B82C9974-FB3D-4F6C-9B18-941F216FC41B}" destId="{A9DA6C29-D5FC-4C16-B399-64412CB86243}" srcOrd="0" destOrd="0" presId="urn:microsoft.com/office/officeart/2005/8/layout/radial4"/>
    <dgm:cxn modelId="{51D46E42-6F8C-441D-84B2-463E6CBB6D69}" type="presOf" srcId="{3919674F-0CCC-4C74-9130-0D222BFA94B9}" destId="{35163144-5E14-4C40-8401-51B6DEFC4BC2}" srcOrd="0" destOrd="0" presId="urn:microsoft.com/office/officeart/2005/8/layout/radial4"/>
    <dgm:cxn modelId="{F771976A-6824-4ED4-8DF9-704971061CC6}" type="presOf" srcId="{DE0EDB05-9B3E-4EA3-8709-368DF37D507A}" destId="{CDAB165B-3F7E-4411-8DA9-3621D8205616}" srcOrd="0" destOrd="0" presId="urn:microsoft.com/office/officeart/2005/8/layout/radial4"/>
    <dgm:cxn modelId="{1292AC79-CA78-4791-93F3-F8986373BE9E}" type="presOf" srcId="{04E4D35F-130F-457C-B66C-9E21760BE1A1}" destId="{9C0F4F0D-FB09-491E-B17C-1855CB5B1103}" srcOrd="0" destOrd="0" presId="urn:microsoft.com/office/officeart/2005/8/layout/radial4"/>
    <dgm:cxn modelId="{926D75B3-491F-4102-B79C-B7E95DD99EF3}" type="presOf" srcId="{6E76CA03-4CA7-4F3C-A668-D0A56E0DB2E7}" destId="{460942AD-689F-4160-A338-6CB23B185B7E}" srcOrd="0" destOrd="0" presId="urn:microsoft.com/office/officeart/2005/8/layout/radial4"/>
    <dgm:cxn modelId="{821C65D8-81F3-456F-BFAD-44090E669FDC}" type="presOf" srcId="{C606AC31-9F77-462E-AC15-781F94D93E42}" destId="{540AF99B-CEBF-4CA3-8A1D-BB1404BA0044}" srcOrd="0" destOrd="0" presId="urn:microsoft.com/office/officeart/2005/8/layout/radial4"/>
    <dgm:cxn modelId="{97BE34DC-9FAA-498F-B0F5-78C19D8E382C}" srcId="{3919674F-0CCC-4C74-9130-0D222BFA94B9}" destId="{B82C9974-FB3D-4F6C-9B18-941F216FC41B}" srcOrd="0" destOrd="0" parTransId="{3063268A-4BB1-4DC2-8193-87843781F814}" sibTransId="{1E84AAEC-2576-4A29-89D6-F7102191988F}"/>
    <dgm:cxn modelId="{089751DE-2D48-44DB-8583-9E0EF1D6FED6}" srcId="{B82C9974-FB3D-4F6C-9B18-941F216FC41B}" destId="{04E4D35F-130F-457C-B66C-9E21760BE1A1}" srcOrd="2" destOrd="0" parTransId="{C606AC31-9F77-462E-AC15-781F94D93E42}" sibTransId="{72048337-AE02-4239-9962-ED0D92076170}"/>
    <dgm:cxn modelId="{03402BED-E2DA-4E77-B2D7-68263191F124}" srcId="{B82C9974-FB3D-4F6C-9B18-941F216FC41B}" destId="{875E106A-DD3A-4949-8BE1-AD19473C4C2F}" srcOrd="0" destOrd="0" parTransId="{6E76CA03-4CA7-4F3C-A668-D0A56E0DB2E7}" sibTransId="{5D82539F-7D6D-4430-9D58-626160E64FAC}"/>
    <dgm:cxn modelId="{C0BAAB32-C2D0-4EE1-A9BF-696C47E1AF2E}" type="presParOf" srcId="{35163144-5E14-4C40-8401-51B6DEFC4BC2}" destId="{A9DA6C29-D5FC-4C16-B399-64412CB86243}" srcOrd="0" destOrd="0" presId="urn:microsoft.com/office/officeart/2005/8/layout/radial4"/>
    <dgm:cxn modelId="{598DBB59-E3B5-4AB7-A1DA-8604EA61D1CF}" type="presParOf" srcId="{35163144-5E14-4C40-8401-51B6DEFC4BC2}" destId="{460942AD-689F-4160-A338-6CB23B185B7E}" srcOrd="1" destOrd="0" presId="urn:microsoft.com/office/officeart/2005/8/layout/radial4"/>
    <dgm:cxn modelId="{C382F4DB-2E2A-4AB0-B4AB-1C1E05FF53E2}" type="presParOf" srcId="{35163144-5E14-4C40-8401-51B6DEFC4BC2}" destId="{E128FF1B-B97B-431F-99EC-538FFDBA0BC4}" srcOrd="2" destOrd="0" presId="urn:microsoft.com/office/officeart/2005/8/layout/radial4"/>
    <dgm:cxn modelId="{1ABC81DF-6AAE-4A1B-8DFE-DAFCC1C10EC2}" type="presParOf" srcId="{35163144-5E14-4C40-8401-51B6DEFC4BC2}" destId="{CDAB165B-3F7E-4411-8DA9-3621D8205616}" srcOrd="3" destOrd="0" presId="urn:microsoft.com/office/officeart/2005/8/layout/radial4"/>
    <dgm:cxn modelId="{C8DE248E-941A-48B8-8978-98E086EFDA57}" type="presParOf" srcId="{35163144-5E14-4C40-8401-51B6DEFC4BC2}" destId="{74EAAAC3-2F00-4587-8CE8-385F52D781FA}" srcOrd="4" destOrd="0" presId="urn:microsoft.com/office/officeart/2005/8/layout/radial4"/>
    <dgm:cxn modelId="{DFC43997-B6EF-4E1A-8AA2-72C04321D532}" type="presParOf" srcId="{35163144-5E14-4C40-8401-51B6DEFC4BC2}" destId="{540AF99B-CEBF-4CA3-8A1D-BB1404BA0044}" srcOrd="5" destOrd="0" presId="urn:microsoft.com/office/officeart/2005/8/layout/radial4"/>
    <dgm:cxn modelId="{66F1F4A2-F002-4295-9C18-87E93AC3CFF2}" type="presParOf" srcId="{35163144-5E14-4C40-8401-51B6DEFC4BC2}" destId="{9C0F4F0D-FB09-491E-B17C-1855CB5B1103}" srcOrd="6" destOrd="0" presId="urn:microsoft.com/office/officeart/2005/8/layout/radial4"/>
  </dgm:cxnLst>
  <dgm:bg>
    <a:solidFill>
      <a:schemeClr val="bg1">
        <a:lumMod val="65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A52E1B-7AF1-454C-8E97-638F1597FDC5}">
      <dsp:nvSpPr>
        <dsp:cNvPr id="0" name=""/>
        <dsp:cNvSpPr/>
      </dsp:nvSpPr>
      <dsp:spPr>
        <a:xfrm>
          <a:off x="2522636" y="1459"/>
          <a:ext cx="1050726" cy="682972"/>
        </a:xfrm>
        <a:prstGeom prst="roundRect">
          <a:avLst/>
        </a:prstGeom>
        <a:solidFill>
          <a:schemeClr val="accent5">
            <a:lumMod val="50000"/>
          </a:schemeClr>
        </a:solidFill>
        <a:ln w="15875" cap="flat" cmpd="sng" algn="ctr">
          <a:solidFill>
            <a:schemeClr val="accent2">
              <a:lumMod val="75000"/>
            </a:schemeClr>
          </a:solidFill>
          <a:prstDash val="solid"/>
        </a:ln>
        <a:effectLst/>
        <a:scene3d>
          <a:camera prst="orthographicFront"/>
          <a:lightRig rig="threePt" dir="t"/>
        </a:scene3d>
        <a:sp3d>
          <a:bevelT prst="angle"/>
        </a:sp3d>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Expert Power</a:t>
          </a:r>
        </a:p>
      </dsp:txBody>
      <dsp:txXfrm>
        <a:off x="2555976" y="34799"/>
        <a:ext cx="984046" cy="616292"/>
      </dsp:txXfrm>
    </dsp:sp>
    <dsp:sp modelId="{C0C620B6-12C4-43F3-8BDA-E4AB531FF113}">
      <dsp:nvSpPr>
        <dsp:cNvPr id="0" name=""/>
        <dsp:cNvSpPr/>
      </dsp:nvSpPr>
      <dsp:spPr>
        <a:xfrm>
          <a:off x="1683045" y="342945"/>
          <a:ext cx="2729908" cy="2729908"/>
        </a:xfrm>
        <a:custGeom>
          <a:avLst/>
          <a:gdLst/>
          <a:ahLst/>
          <a:cxnLst/>
          <a:rect l="0" t="0" r="0" b="0"/>
          <a:pathLst>
            <a:path>
              <a:moveTo>
                <a:pt x="1897541" y="108192"/>
              </a:moveTo>
              <a:arcTo wR="1364954" hR="1364954" stAng="17577967" swAng="196227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0BF009B-B856-4FE8-84C1-24FEEDCFCB41}">
      <dsp:nvSpPr>
        <dsp:cNvPr id="0" name=""/>
        <dsp:cNvSpPr/>
      </dsp:nvSpPr>
      <dsp:spPr>
        <a:xfrm>
          <a:off x="3820785" y="944619"/>
          <a:ext cx="1050726" cy="682972"/>
        </a:xfrm>
        <a:prstGeom prst="roundRect">
          <a:avLst/>
        </a:prstGeom>
        <a:solidFill>
          <a:schemeClr val="accent5">
            <a:lumMod val="50000"/>
          </a:schemeClr>
        </a:solidFill>
        <a:ln w="15875" cap="flat" cmpd="sng" algn="ctr">
          <a:solidFill>
            <a:schemeClr val="accent2">
              <a:lumMod val="75000"/>
            </a:schemeClr>
          </a:solidFill>
          <a:prstDash val="solid"/>
        </a:ln>
        <a:effectLst/>
        <a:scene3d>
          <a:camera prst="orthographicFront"/>
          <a:lightRig rig="threePt" dir="t"/>
        </a:scene3d>
        <a:sp3d>
          <a:bevelT prst="angle"/>
        </a:sp3d>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Referent Power</a:t>
          </a:r>
        </a:p>
      </dsp:txBody>
      <dsp:txXfrm>
        <a:off x="3854125" y="977959"/>
        <a:ext cx="984046" cy="616292"/>
      </dsp:txXfrm>
    </dsp:sp>
    <dsp:sp modelId="{C4D877BC-A300-4F44-AAA5-DCAD7374C6D9}">
      <dsp:nvSpPr>
        <dsp:cNvPr id="0" name=""/>
        <dsp:cNvSpPr/>
      </dsp:nvSpPr>
      <dsp:spPr>
        <a:xfrm>
          <a:off x="1683045" y="342945"/>
          <a:ext cx="2729908" cy="2729908"/>
        </a:xfrm>
        <a:custGeom>
          <a:avLst/>
          <a:gdLst/>
          <a:ahLst/>
          <a:cxnLst/>
          <a:rect l="0" t="0" r="0" b="0"/>
          <a:pathLst>
            <a:path>
              <a:moveTo>
                <a:pt x="2728030" y="1293373"/>
              </a:moveTo>
              <a:arcTo wR="1364954" hR="1364954" stAng="21419636" swAng="2196869"/>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1AE3FAA-0A48-43E8-80B2-8AFEBC9C6DA4}">
      <dsp:nvSpPr>
        <dsp:cNvPr id="0" name=""/>
        <dsp:cNvSpPr/>
      </dsp:nvSpPr>
      <dsp:spPr>
        <a:xfrm>
          <a:off x="3324936" y="2470684"/>
          <a:ext cx="1050726" cy="682972"/>
        </a:xfrm>
        <a:prstGeom prst="roundRect">
          <a:avLst/>
        </a:prstGeom>
        <a:solidFill>
          <a:schemeClr val="accent5">
            <a:lumMod val="50000"/>
          </a:schemeClr>
        </a:solidFill>
        <a:ln w="15875" cap="flat" cmpd="sng" algn="ctr">
          <a:solidFill>
            <a:schemeClr val="accent2">
              <a:lumMod val="75000"/>
            </a:schemeClr>
          </a:solidFill>
          <a:prstDash val="solid"/>
        </a:ln>
        <a:effectLst/>
        <a:scene3d>
          <a:camera prst="orthographicFront"/>
          <a:lightRig rig="threePt" dir="t"/>
        </a:scene3d>
        <a:sp3d>
          <a:bevelT prst="angle"/>
        </a:sp3d>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Reward Power</a:t>
          </a:r>
        </a:p>
      </dsp:txBody>
      <dsp:txXfrm>
        <a:off x="3358276" y="2504024"/>
        <a:ext cx="984046" cy="616292"/>
      </dsp:txXfrm>
    </dsp:sp>
    <dsp:sp modelId="{4BCA22E2-05AC-42B0-A72F-3B688F738FC5}">
      <dsp:nvSpPr>
        <dsp:cNvPr id="0" name=""/>
        <dsp:cNvSpPr/>
      </dsp:nvSpPr>
      <dsp:spPr>
        <a:xfrm>
          <a:off x="1683045" y="342945"/>
          <a:ext cx="2729908" cy="2729908"/>
        </a:xfrm>
        <a:custGeom>
          <a:avLst/>
          <a:gdLst/>
          <a:ahLst/>
          <a:cxnLst/>
          <a:rect l="0" t="0" r="0" b="0"/>
          <a:pathLst>
            <a:path>
              <a:moveTo>
                <a:pt x="1636465" y="2702631"/>
              </a:moveTo>
              <a:arcTo wR="1364954" hR="1364954" stAng="4711586" swAng="137682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831DE5F-2732-4BA1-9892-17ADF7567EA3}">
      <dsp:nvSpPr>
        <dsp:cNvPr id="0" name=""/>
        <dsp:cNvSpPr/>
      </dsp:nvSpPr>
      <dsp:spPr>
        <a:xfrm>
          <a:off x="1720336" y="2470684"/>
          <a:ext cx="1050726" cy="682972"/>
        </a:xfrm>
        <a:prstGeom prst="roundRect">
          <a:avLst/>
        </a:prstGeom>
        <a:solidFill>
          <a:schemeClr val="accent5">
            <a:lumMod val="50000"/>
          </a:schemeClr>
        </a:solidFill>
        <a:ln w="15875" cap="flat" cmpd="sng" algn="ctr">
          <a:solidFill>
            <a:schemeClr val="accent2">
              <a:lumMod val="75000"/>
            </a:schemeClr>
          </a:solidFill>
          <a:prstDash val="solid"/>
        </a:ln>
        <a:effectLst/>
        <a:scene3d>
          <a:camera prst="orthographicFront"/>
          <a:lightRig rig="threePt" dir="t"/>
        </a:scene3d>
        <a:sp3d>
          <a:bevelT prst="angle"/>
        </a:sp3d>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Legitimate Power</a:t>
          </a:r>
        </a:p>
      </dsp:txBody>
      <dsp:txXfrm>
        <a:off x="1753676" y="2504024"/>
        <a:ext cx="984046" cy="616292"/>
      </dsp:txXfrm>
    </dsp:sp>
    <dsp:sp modelId="{C73A64F9-A839-4579-B00F-AB5E41F7BB0C}">
      <dsp:nvSpPr>
        <dsp:cNvPr id="0" name=""/>
        <dsp:cNvSpPr/>
      </dsp:nvSpPr>
      <dsp:spPr>
        <a:xfrm>
          <a:off x="1683045" y="342945"/>
          <a:ext cx="2729908" cy="2729908"/>
        </a:xfrm>
        <a:custGeom>
          <a:avLst/>
          <a:gdLst/>
          <a:ahLst/>
          <a:cxnLst/>
          <a:rect l="0" t="0" r="0" b="0"/>
          <a:pathLst>
            <a:path>
              <a:moveTo>
                <a:pt x="228165" y="2120475"/>
              </a:moveTo>
              <a:arcTo wR="1364954" hR="1364954" stAng="8783496" swAng="2196869"/>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7D766D9-9F80-4D79-B87F-2395A94043A6}">
      <dsp:nvSpPr>
        <dsp:cNvPr id="0" name=""/>
        <dsp:cNvSpPr/>
      </dsp:nvSpPr>
      <dsp:spPr>
        <a:xfrm>
          <a:off x="1224488" y="944619"/>
          <a:ext cx="1050726" cy="682972"/>
        </a:xfrm>
        <a:prstGeom prst="roundRect">
          <a:avLst/>
        </a:prstGeom>
        <a:solidFill>
          <a:schemeClr val="accent5">
            <a:lumMod val="50000"/>
          </a:schemeClr>
        </a:solidFill>
        <a:ln w="15875" cap="flat" cmpd="sng" algn="ctr">
          <a:solidFill>
            <a:schemeClr val="accent2">
              <a:lumMod val="75000"/>
            </a:schemeClr>
          </a:solidFill>
          <a:prstDash val="solid"/>
        </a:ln>
        <a:effectLst/>
        <a:scene3d>
          <a:camera prst="orthographicFront"/>
          <a:lightRig rig="threePt" dir="t"/>
        </a:scene3d>
        <a:sp3d>
          <a:bevelT prst="angle"/>
        </a:sp3d>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Coercive Power</a:t>
          </a:r>
        </a:p>
      </dsp:txBody>
      <dsp:txXfrm>
        <a:off x="1257828" y="977959"/>
        <a:ext cx="984046" cy="616292"/>
      </dsp:txXfrm>
    </dsp:sp>
    <dsp:sp modelId="{6E4A6292-9206-4DF2-B7FB-C6F60799903A}">
      <dsp:nvSpPr>
        <dsp:cNvPr id="0" name=""/>
        <dsp:cNvSpPr/>
      </dsp:nvSpPr>
      <dsp:spPr>
        <a:xfrm>
          <a:off x="1683045" y="342945"/>
          <a:ext cx="2729908" cy="2729908"/>
        </a:xfrm>
        <a:custGeom>
          <a:avLst/>
          <a:gdLst/>
          <a:ahLst/>
          <a:cxnLst/>
          <a:rect l="0" t="0" r="0" b="0"/>
          <a:pathLst>
            <a:path>
              <a:moveTo>
                <a:pt x="237761" y="595190"/>
              </a:moveTo>
              <a:arcTo wR="1364954" hR="1364954" stAng="12859759" swAng="196227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BD4068-BEBC-48CD-BA44-A5A125671F74}">
      <dsp:nvSpPr>
        <dsp:cNvPr id="0" name=""/>
        <dsp:cNvSpPr/>
      </dsp:nvSpPr>
      <dsp:spPr>
        <a:xfrm rot="16200000">
          <a:off x="-125313" y="125313"/>
          <a:ext cx="1981200" cy="1730573"/>
        </a:xfrm>
        <a:prstGeom prst="flowChartManualOperation">
          <a:avLst/>
        </a:prstGeom>
        <a:solidFill>
          <a:schemeClr val="accent5">
            <a:lumMod val="50000"/>
          </a:schemeClr>
        </a:solidFill>
        <a:ln w="15875" cap="flat" cmpd="sng" algn="ctr">
          <a:solidFill>
            <a:schemeClr val="accent2">
              <a:lumMod val="75000"/>
            </a:schemeClr>
          </a:solidFill>
          <a:prstDash val="solid"/>
        </a:ln>
        <a:effectLst>
          <a:reflection blurRad="6350" stA="50000" endA="300" endPos="55000" dir="5400000" sy="-100000" algn="bl" rotWithShape="0"/>
        </a:effectLst>
      </dsp:spPr>
      <dsp:style>
        <a:lnRef idx="2">
          <a:scrgbClr r="0" g="0" b="0"/>
        </a:lnRef>
        <a:fillRef idx="1">
          <a:scrgbClr r="0" g="0" b="0"/>
        </a:fillRef>
        <a:effectRef idx="0">
          <a:scrgbClr r="0" g="0" b="0"/>
        </a:effectRef>
        <a:fontRef idx="minor">
          <a:schemeClr val="lt1"/>
        </a:fontRef>
      </dsp:style>
      <dsp:txBody>
        <a:bodyPr spcFirstLastPara="0" vert="horz" wrap="square" lIns="63500" tIns="0" rIns="63500" bIns="0" numCol="1" spcCol="1270" anchor="ctr" anchorCtr="0">
          <a:noAutofit/>
        </a:bodyPr>
        <a:lstStyle/>
        <a:p>
          <a:pPr marL="0" lvl="0" indent="0" algn="ctr" defTabSz="444500">
            <a:lnSpc>
              <a:spcPct val="90000"/>
            </a:lnSpc>
            <a:spcBef>
              <a:spcPct val="0"/>
            </a:spcBef>
            <a:spcAft>
              <a:spcPct val="35000"/>
            </a:spcAft>
            <a:buNone/>
          </a:pPr>
          <a:endParaRPr lang="en-US" sz="1000" kern="1200" dirty="0"/>
        </a:p>
        <a:p>
          <a:pPr marL="0" lvl="0" indent="0" algn="ctr" defTabSz="444500">
            <a:lnSpc>
              <a:spcPct val="90000"/>
            </a:lnSpc>
            <a:spcBef>
              <a:spcPct val="0"/>
            </a:spcBef>
            <a:spcAft>
              <a:spcPct val="35000"/>
            </a:spcAft>
            <a:buNone/>
          </a:pPr>
          <a:endParaRPr lang="en-US" sz="1000" kern="1200" dirty="0"/>
        </a:p>
        <a:p>
          <a:pPr marL="0" lvl="0" indent="0" algn="ctr" defTabSz="444500">
            <a:lnSpc>
              <a:spcPct val="90000"/>
            </a:lnSpc>
            <a:spcBef>
              <a:spcPct val="0"/>
            </a:spcBef>
            <a:spcAft>
              <a:spcPct val="35000"/>
            </a:spcAft>
            <a:buNone/>
          </a:pPr>
          <a:endParaRPr lang="en-US" sz="1000" kern="1200" dirty="0"/>
        </a:p>
        <a:p>
          <a:pPr marL="0" lvl="0" indent="0" algn="ctr" defTabSz="444500">
            <a:lnSpc>
              <a:spcPct val="90000"/>
            </a:lnSpc>
            <a:spcBef>
              <a:spcPct val="0"/>
            </a:spcBef>
            <a:spcAft>
              <a:spcPct val="35000"/>
            </a:spcAft>
            <a:buNone/>
          </a:pPr>
          <a:endParaRPr lang="en-US" sz="1000" kern="1200" dirty="0"/>
        </a:p>
        <a:p>
          <a:pPr marL="0" lvl="0" indent="0" algn="ctr" defTabSz="444500">
            <a:lnSpc>
              <a:spcPct val="90000"/>
            </a:lnSpc>
            <a:spcBef>
              <a:spcPct val="0"/>
            </a:spcBef>
            <a:spcAft>
              <a:spcPct val="35000"/>
            </a:spcAft>
            <a:buNone/>
          </a:pPr>
          <a:r>
            <a:rPr lang="en-US" sz="1800" b="1" kern="1200" dirty="0">
              <a:latin typeface="Calibri" pitchFamily="34" charset="0"/>
              <a:cs typeface="Calibri" pitchFamily="34" charset="0"/>
            </a:rPr>
            <a:t>Trait</a:t>
          </a:r>
        </a:p>
      </dsp:txBody>
      <dsp:txXfrm rot="5400000">
        <a:off x="1" y="396239"/>
        <a:ext cx="1730573" cy="1188720"/>
      </dsp:txXfrm>
    </dsp:sp>
    <dsp:sp modelId="{831A49FC-D2F2-404C-B165-AC6D86930351}">
      <dsp:nvSpPr>
        <dsp:cNvPr id="0" name=""/>
        <dsp:cNvSpPr/>
      </dsp:nvSpPr>
      <dsp:spPr>
        <a:xfrm rot="16200000">
          <a:off x="1703487" y="125313"/>
          <a:ext cx="1981200" cy="1730573"/>
        </a:xfrm>
        <a:prstGeom prst="flowChartManualOperation">
          <a:avLst/>
        </a:prstGeom>
        <a:solidFill>
          <a:schemeClr val="accent5">
            <a:lumMod val="50000"/>
          </a:schemeClr>
        </a:solidFill>
        <a:ln w="15875" cap="flat" cmpd="sng" algn="ctr">
          <a:solidFill>
            <a:schemeClr val="accent2">
              <a:lumMod val="75000"/>
            </a:schemeClr>
          </a:solidFill>
          <a:prstDash val="solid"/>
        </a:ln>
        <a:effectLst>
          <a:reflection blurRad="6350" stA="50000" endA="300" endPos="55000" dir="5400000" sy="-100000" algn="bl" rotWithShape="0"/>
        </a:effectLst>
      </dsp:spPr>
      <dsp:style>
        <a:lnRef idx="2">
          <a:scrgbClr r="0" g="0" b="0"/>
        </a:lnRef>
        <a:fillRef idx="1">
          <a:scrgbClr r="0" g="0" b="0"/>
        </a:fillRef>
        <a:effectRef idx="0">
          <a:scrgbClr r="0" g="0" b="0"/>
        </a:effectRef>
        <a:fontRef idx="minor">
          <a:schemeClr val="lt1"/>
        </a:fontRef>
      </dsp:style>
      <dsp:txBody>
        <a:bodyPr spcFirstLastPara="0" vert="horz" wrap="square" lIns="63500" tIns="0" rIns="63500" bIns="0" numCol="1" spcCol="1270" anchor="ctr" anchorCtr="0">
          <a:noAutofit/>
        </a:bodyPr>
        <a:lstStyle/>
        <a:p>
          <a:pPr marL="0" lvl="0" indent="0" algn="ctr" defTabSz="444500">
            <a:lnSpc>
              <a:spcPct val="90000"/>
            </a:lnSpc>
            <a:spcBef>
              <a:spcPct val="0"/>
            </a:spcBef>
            <a:spcAft>
              <a:spcPct val="35000"/>
            </a:spcAft>
            <a:buNone/>
          </a:pPr>
          <a:endParaRPr lang="en-US" sz="1000" kern="1200" dirty="0"/>
        </a:p>
        <a:p>
          <a:pPr marL="0" lvl="0" indent="0" algn="ctr" defTabSz="444500">
            <a:lnSpc>
              <a:spcPct val="90000"/>
            </a:lnSpc>
            <a:spcBef>
              <a:spcPct val="0"/>
            </a:spcBef>
            <a:spcAft>
              <a:spcPct val="35000"/>
            </a:spcAft>
            <a:buNone/>
          </a:pPr>
          <a:endParaRPr lang="en-US" sz="1000" kern="1200" dirty="0"/>
        </a:p>
        <a:p>
          <a:pPr marL="0" lvl="0" indent="0" algn="ctr" defTabSz="444500">
            <a:lnSpc>
              <a:spcPct val="90000"/>
            </a:lnSpc>
            <a:spcBef>
              <a:spcPct val="0"/>
            </a:spcBef>
            <a:spcAft>
              <a:spcPct val="35000"/>
            </a:spcAft>
            <a:buNone/>
          </a:pPr>
          <a:endParaRPr lang="en-US" sz="1200" kern="1200" dirty="0"/>
        </a:p>
        <a:p>
          <a:pPr marL="0" lvl="0" indent="0" algn="ctr" defTabSz="444500">
            <a:lnSpc>
              <a:spcPct val="90000"/>
            </a:lnSpc>
            <a:spcBef>
              <a:spcPct val="0"/>
            </a:spcBef>
            <a:spcAft>
              <a:spcPct val="35000"/>
            </a:spcAft>
            <a:buNone/>
          </a:pPr>
          <a:r>
            <a:rPr lang="en-US" sz="1800" b="1" kern="1200" dirty="0">
              <a:latin typeface="Calibri" pitchFamily="34" charset="0"/>
              <a:cs typeface="Calibri" pitchFamily="34" charset="0"/>
            </a:rPr>
            <a:t>Transactional </a:t>
          </a:r>
        </a:p>
      </dsp:txBody>
      <dsp:txXfrm rot="5400000">
        <a:off x="1828801" y="396239"/>
        <a:ext cx="1730573" cy="1188720"/>
      </dsp:txXfrm>
    </dsp:sp>
    <dsp:sp modelId="{7F6D75F2-5FCD-47D4-893A-C99090FE2DA0}">
      <dsp:nvSpPr>
        <dsp:cNvPr id="0" name=""/>
        <dsp:cNvSpPr/>
      </dsp:nvSpPr>
      <dsp:spPr>
        <a:xfrm rot="16200000">
          <a:off x="3532286" y="125313"/>
          <a:ext cx="1981200" cy="1730573"/>
        </a:xfrm>
        <a:prstGeom prst="flowChartManualOperation">
          <a:avLst/>
        </a:prstGeom>
        <a:solidFill>
          <a:schemeClr val="accent5">
            <a:lumMod val="50000"/>
          </a:schemeClr>
        </a:solidFill>
        <a:ln w="15875" cap="flat" cmpd="sng" algn="ctr">
          <a:solidFill>
            <a:schemeClr val="accent2">
              <a:lumMod val="75000"/>
            </a:schemeClr>
          </a:solidFill>
          <a:prstDash val="solid"/>
        </a:ln>
        <a:effectLst>
          <a:innerShdw blurRad="63500" dist="50800" dir="13500000">
            <a:prstClr val="black">
              <a:alpha val="50000"/>
            </a:prstClr>
          </a:innerShdw>
          <a:reflection blurRad="6350" stA="50000" endA="300" endPos="55000" dir="5400000" sy="-100000" algn="bl" rotWithShape="0"/>
        </a:effectLst>
      </dsp:spPr>
      <dsp:style>
        <a:lnRef idx="2">
          <a:scrgbClr r="0" g="0" b="0"/>
        </a:lnRef>
        <a:fillRef idx="1">
          <a:scrgbClr r="0" g="0" b="0"/>
        </a:fillRef>
        <a:effectRef idx="0">
          <a:scrgbClr r="0" g="0" b="0"/>
        </a:effectRef>
        <a:fontRef idx="minor">
          <a:schemeClr val="lt1"/>
        </a:fontRef>
      </dsp:style>
      <dsp:txBody>
        <a:bodyPr spcFirstLastPara="0" vert="horz" wrap="square" lIns="63500" tIns="0" rIns="63500" bIns="0" numCol="1" spcCol="1270" anchor="ctr" anchorCtr="0">
          <a:noAutofit/>
        </a:bodyPr>
        <a:lstStyle/>
        <a:p>
          <a:pPr marL="0" lvl="0" indent="0" algn="ctr" defTabSz="444500">
            <a:lnSpc>
              <a:spcPct val="90000"/>
            </a:lnSpc>
            <a:spcBef>
              <a:spcPct val="0"/>
            </a:spcBef>
            <a:spcAft>
              <a:spcPct val="35000"/>
            </a:spcAft>
            <a:buNone/>
          </a:pPr>
          <a:endParaRPr lang="en-US" sz="1000" kern="1200" dirty="0"/>
        </a:p>
        <a:p>
          <a:pPr marL="0" lvl="0" indent="0" algn="ctr" defTabSz="444500">
            <a:lnSpc>
              <a:spcPct val="90000"/>
            </a:lnSpc>
            <a:spcBef>
              <a:spcPct val="0"/>
            </a:spcBef>
            <a:spcAft>
              <a:spcPct val="35000"/>
            </a:spcAft>
            <a:buNone/>
          </a:pPr>
          <a:endParaRPr lang="en-US" sz="1000" kern="1200" dirty="0"/>
        </a:p>
        <a:p>
          <a:pPr marL="0" lvl="0" indent="0" algn="ctr" defTabSz="444500">
            <a:lnSpc>
              <a:spcPct val="90000"/>
            </a:lnSpc>
            <a:spcBef>
              <a:spcPct val="0"/>
            </a:spcBef>
            <a:spcAft>
              <a:spcPct val="35000"/>
            </a:spcAft>
            <a:buNone/>
          </a:pPr>
          <a:r>
            <a:rPr lang="en-US" sz="1800" b="1" kern="1200" dirty="0">
              <a:latin typeface="Calibri" pitchFamily="34" charset="0"/>
              <a:cs typeface="Calibri" pitchFamily="34" charset="0"/>
            </a:rPr>
            <a:t>Contingency</a:t>
          </a:r>
        </a:p>
      </dsp:txBody>
      <dsp:txXfrm rot="5400000">
        <a:off x="3657600" y="396239"/>
        <a:ext cx="1730573" cy="1188720"/>
      </dsp:txXfrm>
    </dsp:sp>
    <dsp:sp modelId="{0B6C93C9-5E65-4939-B497-CC3C1FFE305D}">
      <dsp:nvSpPr>
        <dsp:cNvPr id="0" name=""/>
        <dsp:cNvSpPr/>
      </dsp:nvSpPr>
      <dsp:spPr>
        <a:xfrm rot="16200000">
          <a:off x="5452526" y="125313"/>
          <a:ext cx="1981200" cy="1730573"/>
        </a:xfrm>
        <a:prstGeom prst="flowChartManualOperation">
          <a:avLst/>
        </a:prstGeom>
        <a:solidFill>
          <a:schemeClr val="accent5">
            <a:lumMod val="50000"/>
          </a:schemeClr>
        </a:solidFill>
        <a:ln w="15875" cap="flat" cmpd="sng" algn="ctr">
          <a:solidFill>
            <a:schemeClr val="accent2">
              <a:lumMod val="75000"/>
            </a:schemeClr>
          </a:solidFill>
          <a:prstDash val="solid"/>
        </a:ln>
        <a:effectLst>
          <a:innerShdw blurRad="63500" dist="50800" dir="16200000">
            <a:prstClr val="black">
              <a:alpha val="50000"/>
            </a:prstClr>
          </a:innerShdw>
          <a:reflection blurRad="6350" stA="50000" endA="300" endPos="55000" dir="5400000" sy="-100000" algn="bl" rotWithShape="0"/>
        </a:effectLst>
      </dsp:spPr>
      <dsp:style>
        <a:lnRef idx="2">
          <a:scrgbClr r="0" g="0" b="0"/>
        </a:lnRef>
        <a:fillRef idx="1">
          <a:scrgbClr r="0" g="0" b="0"/>
        </a:fillRef>
        <a:effectRef idx="0">
          <a:scrgbClr r="0" g="0" b="0"/>
        </a:effectRef>
        <a:fontRef idx="minor">
          <a:schemeClr val="lt1"/>
        </a:fontRef>
      </dsp:style>
      <dsp:txBody>
        <a:bodyPr spcFirstLastPara="0" vert="horz" wrap="square" lIns="63500" tIns="0" rIns="63500" bIns="0" numCol="1" spcCol="1270" anchor="ctr" anchorCtr="0">
          <a:noAutofit/>
        </a:bodyPr>
        <a:lstStyle/>
        <a:p>
          <a:pPr marL="0" lvl="0" indent="0" algn="ctr" defTabSz="444500">
            <a:lnSpc>
              <a:spcPct val="90000"/>
            </a:lnSpc>
            <a:spcBef>
              <a:spcPct val="0"/>
            </a:spcBef>
            <a:spcAft>
              <a:spcPct val="35000"/>
            </a:spcAft>
            <a:buNone/>
          </a:pPr>
          <a:endParaRPr lang="en-US" sz="1000" kern="1200" dirty="0"/>
        </a:p>
        <a:p>
          <a:pPr marL="0" lvl="0" indent="0" algn="ctr" defTabSz="444500">
            <a:lnSpc>
              <a:spcPct val="90000"/>
            </a:lnSpc>
            <a:spcBef>
              <a:spcPct val="0"/>
            </a:spcBef>
            <a:spcAft>
              <a:spcPct val="35000"/>
            </a:spcAft>
            <a:buNone/>
          </a:pPr>
          <a:endParaRPr lang="en-US" sz="1000" kern="1200" dirty="0"/>
        </a:p>
        <a:p>
          <a:pPr marL="0" lvl="0" indent="0" algn="ctr" defTabSz="444500">
            <a:lnSpc>
              <a:spcPct val="90000"/>
            </a:lnSpc>
            <a:spcBef>
              <a:spcPct val="0"/>
            </a:spcBef>
            <a:spcAft>
              <a:spcPct val="35000"/>
            </a:spcAft>
            <a:buNone/>
          </a:pPr>
          <a:r>
            <a:rPr lang="en-US" sz="1800" b="1" kern="1200" dirty="0">
              <a:latin typeface="Calibri" pitchFamily="34" charset="0"/>
              <a:cs typeface="Calibri" pitchFamily="34" charset="0"/>
            </a:rPr>
            <a:t>Transform-ational</a:t>
          </a:r>
        </a:p>
      </dsp:txBody>
      <dsp:txXfrm rot="5400000">
        <a:off x="5577840" y="396239"/>
        <a:ext cx="1730573" cy="11887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DA6C29-D5FC-4C16-B399-64412CB86243}">
      <dsp:nvSpPr>
        <dsp:cNvPr id="0" name=""/>
        <dsp:cNvSpPr/>
      </dsp:nvSpPr>
      <dsp:spPr>
        <a:xfrm>
          <a:off x="2290226" y="2294008"/>
          <a:ext cx="1896546" cy="1896546"/>
        </a:xfrm>
        <a:prstGeom prst="ellipse">
          <a:avLst/>
        </a:prstGeom>
        <a:solidFill>
          <a:schemeClr val="accent5">
            <a:lumMod val="50000"/>
          </a:schemeClr>
        </a:solidFill>
        <a:ln w="15875" cap="flat" cmpd="sng" algn="ctr">
          <a:solidFill>
            <a:schemeClr val="accent2">
              <a:lumMod val="50000"/>
            </a:schemeClr>
          </a:solidFill>
          <a:prstDash val="solid"/>
        </a:ln>
        <a:effectLst/>
        <a:scene3d>
          <a:camera prst="orthographicFront"/>
          <a:lightRig rig="threePt" dir="t"/>
        </a:scene3d>
        <a:sp3d>
          <a:bevelT prst="angle"/>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Leader Impact on Organization</a:t>
          </a:r>
        </a:p>
      </dsp:txBody>
      <dsp:txXfrm>
        <a:off x="2567969" y="2571751"/>
        <a:ext cx="1341060" cy="1341060"/>
      </dsp:txXfrm>
    </dsp:sp>
    <dsp:sp modelId="{460942AD-689F-4160-A338-6CB23B185B7E}">
      <dsp:nvSpPr>
        <dsp:cNvPr id="0" name=""/>
        <dsp:cNvSpPr/>
      </dsp:nvSpPr>
      <dsp:spPr>
        <a:xfrm rot="12900000">
          <a:off x="1038892" y="1952224"/>
          <a:ext cx="1486367" cy="540515"/>
        </a:xfrm>
        <a:prstGeom prst="leftArrow">
          <a:avLst>
            <a:gd name="adj1" fmla="val 60000"/>
            <a:gd name="adj2" fmla="val 50000"/>
          </a:avLst>
        </a:prstGeom>
        <a:solidFill>
          <a:schemeClr val="bg2">
            <a:lumMod val="50000"/>
          </a:schemeClr>
        </a:solidFill>
        <a:ln>
          <a:solidFill>
            <a:schemeClr val="accent2">
              <a:lumMod val="50000"/>
            </a:schemeClr>
          </a:solidFill>
        </a:ln>
        <a:effectLst/>
      </dsp:spPr>
      <dsp:style>
        <a:lnRef idx="0">
          <a:scrgbClr r="0" g="0" b="0"/>
        </a:lnRef>
        <a:fillRef idx="1">
          <a:scrgbClr r="0" g="0" b="0"/>
        </a:fillRef>
        <a:effectRef idx="0">
          <a:scrgbClr r="0" g="0" b="0"/>
        </a:effectRef>
        <a:fontRef idx="minor">
          <a:schemeClr val="lt1"/>
        </a:fontRef>
      </dsp:style>
    </dsp:sp>
    <dsp:sp modelId="{E128FF1B-B97B-431F-99EC-538FFDBA0BC4}">
      <dsp:nvSpPr>
        <dsp:cNvPr id="0" name=""/>
        <dsp:cNvSpPr/>
      </dsp:nvSpPr>
      <dsp:spPr>
        <a:xfrm>
          <a:off x="272436" y="1075522"/>
          <a:ext cx="1801719" cy="1441375"/>
        </a:xfrm>
        <a:prstGeom prst="roundRect">
          <a:avLst>
            <a:gd name="adj" fmla="val 10000"/>
          </a:avLst>
        </a:prstGeom>
        <a:solidFill>
          <a:schemeClr val="tx2">
            <a:lumMod val="50000"/>
          </a:schemeClr>
        </a:solidFill>
        <a:ln w="15875" cap="flat" cmpd="sng" algn="ctr">
          <a:solidFill>
            <a:schemeClr val="accent2">
              <a:lumMod val="75000"/>
            </a:schemeClr>
          </a:solidFill>
          <a:prstDash val="solid"/>
        </a:ln>
        <a:effectLst>
          <a:softEdge rad="31750"/>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marL="0" lvl="0" indent="0" algn="ctr" defTabSz="844550">
            <a:lnSpc>
              <a:spcPct val="90000"/>
            </a:lnSpc>
            <a:spcBef>
              <a:spcPct val="0"/>
            </a:spcBef>
            <a:spcAft>
              <a:spcPct val="35000"/>
            </a:spcAft>
            <a:buNone/>
          </a:pPr>
          <a:r>
            <a:rPr lang="en-US" sz="1900" kern="1200" dirty="0"/>
            <a:t>Authoritarian</a:t>
          </a:r>
        </a:p>
        <a:p>
          <a:pPr marL="0" lvl="0" indent="0" algn="ctr" defTabSz="844550">
            <a:lnSpc>
              <a:spcPct val="90000"/>
            </a:lnSpc>
            <a:spcBef>
              <a:spcPct val="0"/>
            </a:spcBef>
            <a:spcAft>
              <a:spcPct val="35000"/>
            </a:spcAft>
            <a:buNone/>
          </a:pPr>
          <a:r>
            <a:rPr lang="en-US" sz="1900" kern="1200" dirty="0"/>
            <a:t>(Controlling)</a:t>
          </a:r>
        </a:p>
      </dsp:txBody>
      <dsp:txXfrm>
        <a:off x="314652" y="1117738"/>
        <a:ext cx="1717287" cy="1356943"/>
      </dsp:txXfrm>
    </dsp:sp>
    <dsp:sp modelId="{CDAB165B-3F7E-4411-8DA9-3621D8205616}">
      <dsp:nvSpPr>
        <dsp:cNvPr id="0" name=""/>
        <dsp:cNvSpPr/>
      </dsp:nvSpPr>
      <dsp:spPr>
        <a:xfrm rot="16200000">
          <a:off x="2495316" y="1194058"/>
          <a:ext cx="1486367" cy="540515"/>
        </a:xfrm>
        <a:prstGeom prst="leftArrow">
          <a:avLst>
            <a:gd name="adj1" fmla="val 60000"/>
            <a:gd name="adj2" fmla="val 50000"/>
          </a:avLst>
        </a:prstGeom>
        <a:solidFill>
          <a:schemeClr val="bg2">
            <a:lumMod val="50000"/>
          </a:schemeClr>
        </a:solidFill>
        <a:ln>
          <a:solidFill>
            <a:schemeClr val="accent2">
              <a:lumMod val="50000"/>
            </a:schemeClr>
          </a:solidFill>
        </a:ln>
        <a:effectLst/>
      </dsp:spPr>
      <dsp:style>
        <a:lnRef idx="0">
          <a:scrgbClr r="0" g="0" b="0"/>
        </a:lnRef>
        <a:fillRef idx="1">
          <a:scrgbClr r="0" g="0" b="0"/>
        </a:fillRef>
        <a:effectRef idx="0">
          <a:scrgbClr r="0" g="0" b="0"/>
        </a:effectRef>
        <a:fontRef idx="minor">
          <a:schemeClr val="lt1"/>
        </a:fontRef>
      </dsp:style>
    </dsp:sp>
    <dsp:sp modelId="{74EAAAC3-2F00-4587-8CE8-385F52D781FA}">
      <dsp:nvSpPr>
        <dsp:cNvPr id="0" name=""/>
        <dsp:cNvSpPr/>
      </dsp:nvSpPr>
      <dsp:spPr>
        <a:xfrm>
          <a:off x="2337640" y="445"/>
          <a:ext cx="1801719" cy="1441375"/>
        </a:xfrm>
        <a:prstGeom prst="roundRect">
          <a:avLst>
            <a:gd name="adj" fmla="val 10000"/>
          </a:avLst>
        </a:prstGeom>
        <a:solidFill>
          <a:schemeClr val="tx2">
            <a:lumMod val="50000"/>
          </a:schemeClr>
        </a:solidFill>
        <a:ln w="15875" cap="flat" cmpd="sng" algn="ctr">
          <a:solidFill>
            <a:schemeClr val="accent2">
              <a:lumMod val="75000"/>
            </a:schemeClr>
          </a:solidFill>
          <a:prstDash val="solid"/>
        </a:ln>
        <a:effectLst>
          <a:softEdge rad="31750"/>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marL="0" lvl="0" indent="0" algn="ctr" defTabSz="844550">
            <a:lnSpc>
              <a:spcPct val="90000"/>
            </a:lnSpc>
            <a:spcBef>
              <a:spcPct val="0"/>
            </a:spcBef>
            <a:spcAft>
              <a:spcPct val="35000"/>
            </a:spcAft>
            <a:buNone/>
          </a:pPr>
          <a:r>
            <a:rPr lang="en-US" sz="1900" kern="1200" dirty="0"/>
            <a:t>Democratic</a:t>
          </a:r>
        </a:p>
        <a:p>
          <a:pPr marL="0" lvl="0" indent="0" algn="ctr" defTabSz="844550">
            <a:lnSpc>
              <a:spcPct val="90000"/>
            </a:lnSpc>
            <a:spcBef>
              <a:spcPct val="0"/>
            </a:spcBef>
            <a:spcAft>
              <a:spcPct val="35000"/>
            </a:spcAft>
            <a:buNone/>
          </a:pPr>
          <a:r>
            <a:rPr lang="en-US" sz="1900" kern="1200" dirty="0"/>
            <a:t>(Participative) </a:t>
          </a:r>
        </a:p>
      </dsp:txBody>
      <dsp:txXfrm>
        <a:off x="2379856" y="42661"/>
        <a:ext cx="1717287" cy="1356943"/>
      </dsp:txXfrm>
    </dsp:sp>
    <dsp:sp modelId="{540AF99B-CEBF-4CA3-8A1D-BB1404BA0044}">
      <dsp:nvSpPr>
        <dsp:cNvPr id="0" name=""/>
        <dsp:cNvSpPr/>
      </dsp:nvSpPr>
      <dsp:spPr>
        <a:xfrm rot="19500000">
          <a:off x="3983013" y="1901486"/>
          <a:ext cx="1486367" cy="540515"/>
        </a:xfrm>
        <a:prstGeom prst="leftArrow">
          <a:avLst>
            <a:gd name="adj1" fmla="val 60000"/>
            <a:gd name="adj2" fmla="val 50000"/>
          </a:avLst>
        </a:prstGeom>
        <a:solidFill>
          <a:schemeClr val="bg2">
            <a:lumMod val="50000"/>
          </a:schemeClr>
        </a:solidFill>
        <a:ln>
          <a:solidFill>
            <a:schemeClr val="accent2">
              <a:lumMod val="50000"/>
            </a:schemeClr>
          </a:solidFill>
        </a:ln>
        <a:effectLst/>
      </dsp:spPr>
      <dsp:style>
        <a:lnRef idx="0">
          <a:scrgbClr r="0" g="0" b="0"/>
        </a:lnRef>
        <a:fillRef idx="1">
          <a:scrgbClr r="0" g="0" b="0"/>
        </a:fillRef>
        <a:effectRef idx="0">
          <a:scrgbClr r="0" g="0" b="0"/>
        </a:effectRef>
        <a:fontRef idx="minor">
          <a:schemeClr val="lt1"/>
        </a:fontRef>
      </dsp:style>
    </dsp:sp>
    <dsp:sp modelId="{9C0F4F0D-FB09-491E-B17C-1855CB5B1103}">
      <dsp:nvSpPr>
        <dsp:cNvPr id="0" name=""/>
        <dsp:cNvSpPr/>
      </dsp:nvSpPr>
      <dsp:spPr>
        <a:xfrm>
          <a:off x="4402844" y="1075522"/>
          <a:ext cx="1801719" cy="1441375"/>
        </a:xfrm>
        <a:prstGeom prst="roundRect">
          <a:avLst>
            <a:gd name="adj" fmla="val 10000"/>
          </a:avLst>
        </a:prstGeom>
        <a:solidFill>
          <a:schemeClr val="tx2">
            <a:lumMod val="50000"/>
          </a:schemeClr>
        </a:solidFill>
        <a:ln w="15875" cap="flat" cmpd="sng" algn="ctr">
          <a:solidFill>
            <a:schemeClr val="accent2">
              <a:lumMod val="75000"/>
            </a:schemeClr>
          </a:solidFill>
          <a:prstDash val="solid"/>
        </a:ln>
        <a:effectLst>
          <a:softEdge rad="31750"/>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marL="0" lvl="0" indent="0" algn="ctr" defTabSz="844550">
            <a:lnSpc>
              <a:spcPct val="90000"/>
            </a:lnSpc>
            <a:spcBef>
              <a:spcPct val="0"/>
            </a:spcBef>
            <a:spcAft>
              <a:spcPct val="35000"/>
            </a:spcAft>
            <a:buNone/>
          </a:pPr>
          <a:r>
            <a:rPr lang="en-US" sz="1900" kern="1200" dirty="0"/>
            <a:t>Laissez Faire</a:t>
          </a:r>
        </a:p>
        <a:p>
          <a:pPr marL="0" lvl="0" indent="0" algn="ctr" defTabSz="844550">
            <a:lnSpc>
              <a:spcPct val="90000"/>
            </a:lnSpc>
            <a:spcBef>
              <a:spcPct val="0"/>
            </a:spcBef>
            <a:spcAft>
              <a:spcPct val="35000"/>
            </a:spcAft>
            <a:buNone/>
          </a:pPr>
          <a:r>
            <a:rPr lang="en-US" sz="1900" kern="1200" dirty="0"/>
            <a:t>(Hands-Off)</a:t>
          </a:r>
        </a:p>
      </dsp:txBody>
      <dsp:txXfrm>
        <a:off x="4445060" y="1117738"/>
        <a:ext cx="1717287" cy="1356943"/>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7">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18">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19">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5D1EC12-6A0B-4414-A03E-A403B3F89421}" type="datetimeFigureOut">
              <a:rPr lang="en-US" smtClean="0"/>
              <a:t>12/12/2019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7F67A95-BC9E-4E97-9D89-0B7FCCFBF330}" type="slidenum">
              <a:rPr lang="en-US" smtClean="0"/>
              <a:t>‹#›</a:t>
            </a:fld>
            <a:endParaRPr lang="en-US"/>
          </a:p>
        </p:txBody>
      </p:sp>
    </p:spTree>
    <p:extLst>
      <p:ext uri="{BB962C8B-B14F-4D97-AF65-F5344CB8AC3E}">
        <p14:creationId xmlns:p14="http://schemas.microsoft.com/office/powerpoint/2010/main" val="28182528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1558748D-A9E0-4EF8-A083-DC1FA3DE53CF}" type="datetimeFigureOut">
              <a:rPr lang="en-US"/>
              <a:pPr>
                <a:defRPr/>
              </a:pPr>
              <a:t>12/12/2019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3FB91F51-175A-45F0-8E3D-A985377DE7E0}" type="slidenum">
              <a:rPr lang="en-US"/>
              <a:pPr>
                <a:defRPr/>
              </a:pPr>
              <a:t>‹#›</a:t>
            </a:fld>
            <a:endParaRPr lang="en-US" dirty="0"/>
          </a:p>
        </p:txBody>
      </p:sp>
    </p:spTree>
    <p:extLst>
      <p:ext uri="{BB962C8B-B14F-4D97-AF65-F5344CB8AC3E}">
        <p14:creationId xmlns:p14="http://schemas.microsoft.com/office/powerpoint/2010/main" val="28313630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marL="68580" indent="0" fontAlgn="auto">
              <a:spcAft>
                <a:spcPts val="0"/>
              </a:spcAft>
              <a:buFont typeface="Wingdings 2" pitchFamily="18" charset="2"/>
              <a:buNone/>
              <a:defRPr/>
            </a:pPr>
            <a:r>
              <a:rPr lang="en-US" sz="1200" b="1" dirty="0">
                <a:solidFill>
                  <a:srgbClr val="000000"/>
                </a:solidFill>
                <a:cs typeface="Calibri" pitchFamily="34" charset="0"/>
              </a:rPr>
              <a:t>Learning Objectives</a:t>
            </a:r>
            <a:r>
              <a:rPr lang="en-US" b="1" dirty="0">
                <a:solidFill>
                  <a:srgbClr val="000000"/>
                </a:solidFill>
                <a:cs typeface="Calibri" pitchFamily="34" charset="0"/>
              </a:rPr>
              <a:t> </a:t>
            </a:r>
          </a:p>
          <a:p>
            <a:pPr marL="354330" indent="-285750" fontAlgn="auto">
              <a:spcAft>
                <a:spcPts val="0"/>
              </a:spcAft>
              <a:defRPr/>
            </a:pPr>
            <a:r>
              <a:rPr lang="en-US" sz="1200" dirty="0">
                <a:solidFill>
                  <a:srgbClr val="000000"/>
                </a:solidFill>
              </a:rPr>
              <a:t>Explain the differences between leadership and management for executive roles for organizations, and understand the kinds of power that leadership exerts upon an organization. </a:t>
            </a:r>
          </a:p>
          <a:p>
            <a:pPr marL="354330" indent="-285750" fontAlgn="auto">
              <a:spcAft>
                <a:spcPts val="0"/>
              </a:spcAft>
              <a:defRPr/>
            </a:pPr>
            <a:r>
              <a:rPr lang="en-US" sz="1200" dirty="0">
                <a:solidFill>
                  <a:srgbClr val="000000"/>
                </a:solidFill>
              </a:rPr>
              <a:t>Learn about the prevailing theories of leadership, in particular the trait, transactional, contingency, and transformational theories. </a:t>
            </a:r>
          </a:p>
          <a:p>
            <a:pPr marL="354330" indent="-285750" fontAlgn="auto">
              <a:spcAft>
                <a:spcPts val="0"/>
              </a:spcAft>
              <a:defRPr/>
            </a:pPr>
            <a:r>
              <a:rPr lang="en-US" sz="1200" dirty="0">
                <a:solidFill>
                  <a:srgbClr val="000000"/>
                </a:solidFill>
              </a:rPr>
              <a:t>Comprehend the more dysfunctional aspects of too much leadership, in particular micromanagement and </a:t>
            </a:r>
            <a:r>
              <a:rPr lang="en-US" sz="1200" dirty="0" err="1">
                <a:solidFill>
                  <a:srgbClr val="000000"/>
                </a:solidFill>
              </a:rPr>
              <a:t>overmanagement</a:t>
            </a:r>
            <a:r>
              <a:rPr lang="en-US" sz="1200" dirty="0">
                <a:solidFill>
                  <a:srgbClr val="000000"/>
                </a:solidFill>
              </a:rPr>
              <a:t>. </a:t>
            </a:r>
          </a:p>
          <a:p>
            <a:pPr marL="354330" indent="-285750" fontAlgn="auto">
              <a:spcAft>
                <a:spcPts val="0"/>
              </a:spcAft>
              <a:defRPr/>
            </a:pPr>
            <a:r>
              <a:rPr lang="en-US" sz="1200" dirty="0">
                <a:solidFill>
                  <a:srgbClr val="000000"/>
                </a:solidFill>
              </a:rPr>
              <a:t>Discern the role leaders play in the moral guidance of public organizations; understand the meaning of “bully pulpit” and rhetorical leadership in the context of public administration and moral leadership.</a:t>
            </a:r>
          </a:p>
          <a:p>
            <a:pPr>
              <a:spcBef>
                <a:spcPct val="0"/>
              </a:spcBef>
            </a:pPr>
            <a:endParaRPr lang="en-US" dirty="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E728EED-65AB-4BDF-9F1C-39C92C08862D}" type="slidenum">
              <a:rPr lang="en-US">
                <a:cs typeface="Arial" charset="0"/>
              </a:rPr>
              <a:pPr fontAlgn="base">
                <a:spcBef>
                  <a:spcPct val="0"/>
                </a:spcBef>
                <a:spcAft>
                  <a:spcPct val="0"/>
                </a:spcAft>
              </a:pPr>
              <a:t>1</a:t>
            </a:fld>
            <a:endParaRPr lang="en-US">
              <a:cs typeface="Arial" charset="0"/>
            </a:endParaRPr>
          </a:p>
        </p:txBody>
      </p:sp>
    </p:spTree>
    <p:extLst>
      <p:ext uri="{BB962C8B-B14F-4D97-AF65-F5344CB8AC3E}">
        <p14:creationId xmlns:p14="http://schemas.microsoft.com/office/powerpoint/2010/main" val="35274990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B91F51-175A-45F0-8E3D-A985377DE7E0}" type="slidenum">
              <a:rPr lang="en-US" smtClean="0"/>
              <a:pPr>
                <a:defRPr/>
              </a:pPr>
              <a:t>16</a:t>
            </a:fld>
            <a:endParaRPr lang="en-US" dirty="0"/>
          </a:p>
        </p:txBody>
      </p:sp>
    </p:spTree>
    <p:extLst>
      <p:ext uri="{BB962C8B-B14F-4D97-AF65-F5344CB8AC3E}">
        <p14:creationId xmlns:p14="http://schemas.microsoft.com/office/powerpoint/2010/main" val="1249162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B91F51-175A-45F0-8E3D-A985377DE7E0}" type="slidenum">
              <a:rPr lang="en-US" smtClean="0"/>
              <a:pPr>
                <a:defRPr/>
              </a:pPr>
              <a:t>17</a:t>
            </a:fld>
            <a:endParaRPr lang="en-US" dirty="0"/>
          </a:p>
        </p:txBody>
      </p:sp>
    </p:spTree>
    <p:extLst>
      <p:ext uri="{BB962C8B-B14F-4D97-AF65-F5344CB8AC3E}">
        <p14:creationId xmlns:p14="http://schemas.microsoft.com/office/powerpoint/2010/main" val="25178893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B91F51-175A-45F0-8E3D-A985377DE7E0}" type="slidenum">
              <a:rPr lang="en-US" smtClean="0"/>
              <a:pPr>
                <a:defRPr/>
              </a:pPr>
              <a:t>18</a:t>
            </a:fld>
            <a:endParaRPr lang="en-US" dirty="0"/>
          </a:p>
        </p:txBody>
      </p:sp>
    </p:spTree>
    <p:extLst>
      <p:ext uri="{BB962C8B-B14F-4D97-AF65-F5344CB8AC3E}">
        <p14:creationId xmlns:p14="http://schemas.microsoft.com/office/powerpoint/2010/main" val="30633084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B91F51-175A-45F0-8E3D-A985377DE7E0}" type="slidenum">
              <a:rPr lang="en-US" smtClean="0"/>
              <a:pPr>
                <a:defRPr/>
              </a:pPr>
              <a:t>19</a:t>
            </a:fld>
            <a:endParaRPr lang="en-US" dirty="0"/>
          </a:p>
        </p:txBody>
      </p:sp>
    </p:spTree>
    <p:extLst>
      <p:ext uri="{BB962C8B-B14F-4D97-AF65-F5344CB8AC3E}">
        <p14:creationId xmlns:p14="http://schemas.microsoft.com/office/powerpoint/2010/main" val="9972525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B91F51-175A-45F0-8E3D-A985377DE7E0}" type="slidenum">
              <a:rPr lang="en-US" smtClean="0"/>
              <a:pPr>
                <a:defRPr/>
              </a:pPr>
              <a:t>20</a:t>
            </a:fld>
            <a:endParaRPr lang="en-US" dirty="0"/>
          </a:p>
        </p:txBody>
      </p:sp>
    </p:spTree>
    <p:extLst>
      <p:ext uri="{BB962C8B-B14F-4D97-AF65-F5344CB8AC3E}">
        <p14:creationId xmlns:p14="http://schemas.microsoft.com/office/powerpoint/2010/main" val="3134459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B91F51-175A-45F0-8E3D-A985377DE7E0}" type="slidenum">
              <a:rPr lang="en-US" smtClean="0"/>
              <a:pPr>
                <a:defRPr/>
              </a:pPr>
              <a:t>24</a:t>
            </a:fld>
            <a:endParaRPr lang="en-US" dirty="0"/>
          </a:p>
        </p:txBody>
      </p:sp>
    </p:spTree>
    <p:extLst>
      <p:ext uri="{BB962C8B-B14F-4D97-AF65-F5344CB8AC3E}">
        <p14:creationId xmlns:p14="http://schemas.microsoft.com/office/powerpoint/2010/main" val="2514345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FB91F51-175A-45F0-8E3D-A985377DE7E0}" type="slidenum">
              <a:rPr lang="en-US" smtClean="0"/>
              <a:pPr>
                <a:defRPr/>
              </a:pPr>
              <a:t>2</a:t>
            </a:fld>
            <a:endParaRPr lang="en-US" dirty="0"/>
          </a:p>
        </p:txBody>
      </p:sp>
    </p:spTree>
    <p:extLst>
      <p:ext uri="{BB962C8B-B14F-4D97-AF65-F5344CB8AC3E}">
        <p14:creationId xmlns:p14="http://schemas.microsoft.com/office/powerpoint/2010/main" val="40475661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000000"/>
                </a:solidFill>
              </a:rPr>
              <a:t>Chester I. Barnard’s 1938 study </a:t>
            </a:r>
            <a:r>
              <a:rPr lang="en-CA" sz="1200" i="1" dirty="0">
                <a:solidFill>
                  <a:srgbClr val="000000"/>
                </a:solidFill>
              </a:rPr>
              <a:t>The Functions of the Executive</a:t>
            </a:r>
            <a:r>
              <a:rPr lang="en-US" sz="1200" dirty="0">
                <a:solidFill>
                  <a:srgbClr val="000000"/>
                </a:solidFill>
              </a:rPr>
              <a:t> defines three essential functions of leaders or executives:</a:t>
            </a:r>
          </a:p>
          <a:p>
            <a:pPr marL="412750" indent="-342900">
              <a:buFont typeface="+mj-lt"/>
              <a:buAutoNum type="arabicPeriod"/>
            </a:pPr>
            <a:r>
              <a:rPr lang="en-US" sz="1200" dirty="0">
                <a:solidFill>
                  <a:srgbClr val="000000"/>
                </a:solidFill>
              </a:rPr>
              <a:t>To provide a system of communication.</a:t>
            </a:r>
          </a:p>
          <a:p>
            <a:pPr marL="412750" indent="-342900">
              <a:buFont typeface="+mj-lt"/>
              <a:buAutoNum type="arabicPeriod"/>
            </a:pPr>
            <a:r>
              <a:rPr lang="en-US" sz="1200" dirty="0">
                <a:solidFill>
                  <a:srgbClr val="000000"/>
                </a:solidFill>
              </a:rPr>
              <a:t>To promote the securing of essential efforts.</a:t>
            </a:r>
          </a:p>
          <a:p>
            <a:pPr marL="412750" indent="-342900">
              <a:buFont typeface="+mj-lt"/>
              <a:buAutoNum type="arabicPeriod"/>
            </a:pPr>
            <a:r>
              <a:rPr lang="en-US" sz="1200" dirty="0">
                <a:solidFill>
                  <a:srgbClr val="000000"/>
                </a:solidFill>
              </a:rPr>
              <a:t>To formulate and define the purposes and goals of an organization.</a:t>
            </a:r>
          </a:p>
          <a:p>
            <a:pPr marL="412750" indent="-342900">
              <a:buFont typeface="+mj-lt"/>
              <a:buAutoNum type="arabicPeriod"/>
            </a:pPr>
            <a:endParaRPr lang="en-US" sz="1200" dirty="0">
              <a:solidFill>
                <a:srgbClr val="000000"/>
              </a:solidFill>
            </a:endParaRPr>
          </a:p>
          <a:p>
            <a:r>
              <a:rPr lang="en-US" sz="1200" dirty="0">
                <a:solidFill>
                  <a:srgbClr val="000000"/>
                </a:solidFill>
              </a:rPr>
              <a:t>He argues that the most critical function of a chief executive is to establish and communicate a system of organizational values among organizational members. </a:t>
            </a:r>
          </a:p>
          <a:p>
            <a:endParaRPr lang="en-US" dirty="0"/>
          </a:p>
        </p:txBody>
      </p:sp>
      <p:sp>
        <p:nvSpPr>
          <p:cNvPr id="4" name="Slide Number Placeholder 3"/>
          <p:cNvSpPr>
            <a:spLocks noGrp="1"/>
          </p:cNvSpPr>
          <p:nvPr>
            <p:ph type="sldNum" sz="quarter" idx="5"/>
          </p:nvPr>
        </p:nvSpPr>
        <p:spPr/>
        <p:txBody>
          <a:bodyPr/>
          <a:lstStyle/>
          <a:p>
            <a:pPr>
              <a:defRPr/>
            </a:pPr>
            <a:fld id="{3FB91F51-175A-45F0-8E3D-A985377DE7E0}" type="slidenum">
              <a:rPr lang="en-US" smtClean="0"/>
              <a:pPr>
                <a:defRPr/>
              </a:pPr>
              <a:t>7</a:t>
            </a:fld>
            <a:endParaRPr lang="en-US" dirty="0"/>
          </a:p>
        </p:txBody>
      </p:sp>
    </p:spTree>
    <p:extLst>
      <p:ext uri="{BB962C8B-B14F-4D97-AF65-F5344CB8AC3E}">
        <p14:creationId xmlns:p14="http://schemas.microsoft.com/office/powerpoint/2010/main" val="3759574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B91F51-175A-45F0-8E3D-A985377DE7E0}" type="slidenum">
              <a:rPr lang="en-US" smtClean="0"/>
              <a:pPr>
                <a:defRPr/>
              </a:pPr>
              <a:t>9</a:t>
            </a:fld>
            <a:endParaRPr lang="en-US" dirty="0"/>
          </a:p>
        </p:txBody>
      </p:sp>
    </p:spTree>
    <p:extLst>
      <p:ext uri="{BB962C8B-B14F-4D97-AF65-F5344CB8AC3E}">
        <p14:creationId xmlns:p14="http://schemas.microsoft.com/office/powerpoint/2010/main" val="7805342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B91F51-175A-45F0-8E3D-A985377DE7E0}" type="slidenum">
              <a:rPr lang="en-US" smtClean="0"/>
              <a:pPr>
                <a:defRPr/>
              </a:pPr>
              <a:t>10</a:t>
            </a:fld>
            <a:endParaRPr lang="en-US" dirty="0"/>
          </a:p>
        </p:txBody>
      </p:sp>
    </p:spTree>
    <p:extLst>
      <p:ext uri="{BB962C8B-B14F-4D97-AF65-F5344CB8AC3E}">
        <p14:creationId xmlns:p14="http://schemas.microsoft.com/office/powerpoint/2010/main" val="22200177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B91F51-175A-45F0-8E3D-A985377DE7E0}" type="slidenum">
              <a:rPr lang="en-US" smtClean="0"/>
              <a:pPr>
                <a:defRPr/>
              </a:pPr>
              <a:t>11</a:t>
            </a:fld>
            <a:endParaRPr lang="en-US" dirty="0"/>
          </a:p>
        </p:txBody>
      </p:sp>
    </p:spTree>
    <p:extLst>
      <p:ext uri="{BB962C8B-B14F-4D97-AF65-F5344CB8AC3E}">
        <p14:creationId xmlns:p14="http://schemas.microsoft.com/office/powerpoint/2010/main" val="28141341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B91F51-175A-45F0-8E3D-A985377DE7E0}" type="slidenum">
              <a:rPr lang="en-US" smtClean="0"/>
              <a:pPr>
                <a:defRPr/>
              </a:pPr>
              <a:t>12</a:t>
            </a:fld>
            <a:endParaRPr lang="en-US" dirty="0"/>
          </a:p>
        </p:txBody>
      </p:sp>
    </p:spTree>
    <p:extLst>
      <p:ext uri="{BB962C8B-B14F-4D97-AF65-F5344CB8AC3E}">
        <p14:creationId xmlns:p14="http://schemas.microsoft.com/office/powerpoint/2010/main" val="346188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B91F51-175A-45F0-8E3D-A985377DE7E0}" type="slidenum">
              <a:rPr lang="en-US" smtClean="0"/>
              <a:pPr>
                <a:defRPr/>
              </a:pPr>
              <a:t>14</a:t>
            </a:fld>
            <a:endParaRPr lang="en-US" dirty="0"/>
          </a:p>
        </p:txBody>
      </p:sp>
    </p:spTree>
    <p:extLst>
      <p:ext uri="{BB962C8B-B14F-4D97-AF65-F5344CB8AC3E}">
        <p14:creationId xmlns:p14="http://schemas.microsoft.com/office/powerpoint/2010/main" val="38647174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B91F51-175A-45F0-8E3D-A985377DE7E0}" type="slidenum">
              <a:rPr lang="en-US" smtClean="0"/>
              <a:pPr>
                <a:defRPr/>
              </a:pPr>
              <a:t>15</a:t>
            </a:fld>
            <a:endParaRPr lang="en-US" dirty="0"/>
          </a:p>
        </p:txBody>
      </p:sp>
    </p:spTree>
    <p:extLst>
      <p:ext uri="{BB962C8B-B14F-4D97-AF65-F5344CB8AC3E}">
        <p14:creationId xmlns:p14="http://schemas.microsoft.com/office/powerpoint/2010/main" val="3695703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42"/>
          <p:cNvGrpSpPr>
            <a:grpSpLocks/>
          </p:cNvGrpSpPr>
          <p:nvPr/>
        </p:nvGrpSpPr>
        <p:grpSpPr bwMode="auto">
          <a:xfrm>
            <a:off x="-382588" y="0"/>
            <a:ext cx="9932988" cy="6858000"/>
            <a:chOff x="-382404" y="0"/>
            <a:chExt cx="9932332" cy="6858000"/>
          </a:xfrm>
        </p:grpSpPr>
        <p:grpSp>
          <p:nvGrpSpPr>
            <p:cNvPr id="5" name="Group 44"/>
            <p:cNvGrpSpPr>
              <a:grpSpLocks/>
            </p:cNvGrpSpPr>
            <p:nvPr/>
          </p:nvGrpSpPr>
          <p:grpSpPr bwMode="auto">
            <a:xfrm>
              <a:off x="0" y="0"/>
              <a:ext cx="9144000" cy="6858000"/>
              <a:chOff x="0" y="0"/>
              <a:chExt cx="9144000" cy="6858000"/>
            </a:xfrm>
          </p:grpSpPr>
          <p:grpSp>
            <p:nvGrpSpPr>
              <p:cNvPr id="28" name="Group 4"/>
              <p:cNvGrpSpPr>
                <a:grpSpLocks/>
              </p:cNvGrpSpPr>
              <p:nvPr/>
            </p:nvGrpSpPr>
            <p:grpSpPr bwMode="auto">
              <a:xfrm>
                <a:off x="0" y="0"/>
                <a:ext cx="2514600" cy="6858000"/>
                <a:chOff x="0" y="0"/>
                <a:chExt cx="2514600" cy="6858000"/>
              </a:xfrm>
            </p:grpSpPr>
            <p:sp>
              <p:nvSpPr>
                <p:cNvPr id="40" name="Rectangle 114"/>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1"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2"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29" name="Group 5"/>
              <p:cNvGrpSpPr>
                <a:grpSpLocks/>
              </p:cNvGrpSpPr>
              <p:nvPr/>
            </p:nvGrpSpPr>
            <p:grpSpPr bwMode="auto">
              <a:xfrm>
                <a:off x="422910" y="0"/>
                <a:ext cx="2514600" cy="6858000"/>
                <a:chOff x="0" y="0"/>
                <a:chExt cx="2514600" cy="6858000"/>
              </a:xfrm>
            </p:grpSpPr>
            <p:sp>
              <p:nvSpPr>
                <p:cNvPr id="37" name="Rectangle 84"/>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8" name="Rectangle 85"/>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9" name="Rectangle 113"/>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30" name="Group 9"/>
              <p:cNvGrpSpPr>
                <a:grpSpLocks/>
              </p:cNvGrpSpPr>
              <p:nvPr/>
            </p:nvGrpSpPr>
            <p:grpSpPr bwMode="auto">
              <a:xfrm rot="10800000">
                <a:off x="6629400" y="0"/>
                <a:ext cx="2514600" cy="6858000"/>
                <a:chOff x="0" y="0"/>
                <a:chExt cx="2514600" cy="6858000"/>
              </a:xfrm>
            </p:grpSpPr>
            <p:sp>
              <p:nvSpPr>
                <p:cNvPr id="34"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5"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Rectangle 80"/>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1"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6" name="Freeform 44"/>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7"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8"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9" name="Freeform 50"/>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0" name="Freeform 51"/>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1" name="Hexagon 52"/>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Hexagon 53"/>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Hexagon 54"/>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Hexagon 55"/>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Hexagon 56"/>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Freeform 57"/>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Hexagon 58"/>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Hexagon 59"/>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Hexagon 60"/>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Hexagon 61"/>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Hexagon 62"/>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 name="Hexagon 63"/>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Hexagon 64"/>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4" name="Hexagon 65"/>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5" name="Hexagon 66"/>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6" name="Freeform 67"/>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7" name="Freeform 68"/>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43"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4" name="Rectangle 46"/>
          <p:cNvSpPr/>
          <p:nvPr/>
        </p:nvSpPr>
        <p:spPr>
          <a:xfrm>
            <a:off x="4649788" y="-22225"/>
            <a:ext cx="3505200" cy="2312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5" name="Rectangle 49"/>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6" name="Rectangle 88"/>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7" name="Date Placeholder 3"/>
          <p:cNvSpPr>
            <a:spLocks noGrp="1"/>
          </p:cNvSpPr>
          <p:nvPr>
            <p:ph type="dt" sz="half" idx="10"/>
          </p:nvPr>
        </p:nvSpPr>
        <p:spPr>
          <a:xfrm>
            <a:off x="4738688" y="1516063"/>
            <a:ext cx="2133600" cy="752475"/>
          </a:xfrm>
        </p:spPr>
        <p:txBody>
          <a:bodyPr anchor="b"/>
          <a:lstStyle>
            <a:lvl1pPr algn="l">
              <a:defRPr sz="2400" smtClean="0"/>
            </a:lvl1pPr>
          </a:lstStyle>
          <a:p>
            <a:pPr>
              <a:defRPr/>
            </a:pPr>
            <a:fld id="{AFA400C5-41A9-433A-8616-7003576C323A}" type="datetimeFigureOut">
              <a:rPr lang="en-US"/>
              <a:pPr>
                <a:defRPr/>
              </a:pPr>
              <a:t>12/12/2019</a:t>
            </a:fld>
            <a:endParaRPr lang="en-US" dirty="0"/>
          </a:p>
        </p:txBody>
      </p:sp>
      <p:sp>
        <p:nvSpPr>
          <p:cNvPr id="48" name="Footer Placeholder 4"/>
          <p:cNvSpPr>
            <a:spLocks noGrp="1"/>
          </p:cNvSpPr>
          <p:nvPr>
            <p:ph type="ftr" sz="quarter" idx="11"/>
          </p:nvPr>
        </p:nvSpPr>
        <p:spPr>
          <a:xfrm>
            <a:off x="5303838" y="5719763"/>
            <a:ext cx="2830512" cy="365125"/>
          </a:xfrm>
        </p:spPr>
        <p:txBody>
          <a:bodyPr>
            <a:normAutofit/>
          </a:bodyPr>
          <a:lstStyle>
            <a:lvl1pPr>
              <a:defRPr dirty="0">
                <a:solidFill>
                  <a:schemeClr val="accent1"/>
                </a:solidFill>
              </a:defRPr>
            </a:lvl1pPr>
          </a:lstStyle>
          <a:p>
            <a:pPr>
              <a:defRPr/>
            </a:pPr>
            <a:endParaRPr lang="en-US"/>
          </a:p>
        </p:txBody>
      </p:sp>
      <p:sp>
        <p:nvSpPr>
          <p:cNvPr id="49" name="Slide Number Placeholder 5"/>
          <p:cNvSpPr>
            <a:spLocks noGrp="1"/>
          </p:cNvSpPr>
          <p:nvPr>
            <p:ph type="sldNum" sz="quarter" idx="12"/>
          </p:nvPr>
        </p:nvSpPr>
        <p:spPr>
          <a:xfrm>
            <a:off x="4649788" y="5719763"/>
            <a:ext cx="642937" cy="365125"/>
          </a:xfrm>
        </p:spPr>
        <p:txBody>
          <a:bodyPr/>
          <a:lstStyle>
            <a:lvl1pPr>
              <a:defRPr smtClean="0">
                <a:solidFill>
                  <a:schemeClr val="accent1"/>
                </a:solidFill>
              </a:defRPr>
            </a:lvl1pPr>
          </a:lstStyle>
          <a:p>
            <a:pPr>
              <a:defRPr/>
            </a:pPr>
            <a:fld id="{0D66661A-42F6-43FA-A7EC-0EFA4E1541C6}"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2533C33-1D70-4769-9727-EA0CE6832E7C}" type="datetimeFigureOut">
              <a:rPr lang="en-US"/>
              <a:pPr>
                <a:defRPr/>
              </a:pPr>
              <a:t>12/12/2019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C744BE1-69AB-4859-B78B-F769D8D107BC}"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D71CD15-FFF3-4A58-8E2A-9692D5CC8204}" type="datetimeFigureOut">
              <a:rPr lang="en-US"/>
              <a:pPr>
                <a:defRPr/>
              </a:pPr>
              <a:t>12/12/2019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FB579F-A11B-4030-95D2-F701B4E02364}"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55868B68-D25C-49B5-8C5C-4E1B84F98637}" type="datetimeFigureOut">
              <a:rPr lang="en-US"/>
              <a:pPr>
                <a:defRPr/>
              </a:pPr>
              <a:t>12/12/2019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3278AEF-C6AA-4D1B-8C2A-FA65624057DA}"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371A5E33-20A5-4E85-B6C8-FF5373A853F0}" type="datetimeFigureOut">
              <a:rPr lang="en-US"/>
              <a:pPr>
                <a:defRPr/>
              </a:pPr>
              <a:t>12/12/2019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BFD9269-95A1-4E34-8485-B9DC563DF4DA}"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5"/>
          </p:nvPr>
        </p:nvSpPr>
        <p:spPr/>
        <p:txBody>
          <a:bodyPr/>
          <a:lstStyle>
            <a:lvl1pPr>
              <a:defRPr/>
            </a:lvl1pPr>
          </a:lstStyle>
          <a:p>
            <a:pPr>
              <a:defRPr/>
            </a:pPr>
            <a:fld id="{3A1D340C-B660-426A-827A-5CB0880DD7A2}" type="datetimeFigureOut">
              <a:rPr lang="en-US"/>
              <a:pPr>
                <a:defRPr/>
              </a:pPr>
              <a:t>12/12/2019</a:t>
            </a:fld>
            <a:endParaRPr lang="en-US" dirty="0"/>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F0A93C19-B6A4-42FB-9FDA-C94E26F95C6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3DA3E011-499C-4CC9-9A5F-CB285A896E25}" type="datetimeFigureOut">
              <a:rPr lang="en-US"/>
              <a:pPr>
                <a:defRPr/>
              </a:pPr>
              <a:t>12/12/2019</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160DFC6-CA78-46DB-AE24-761AD86B4E5A}"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7FDC08C7-3467-4AE6-9321-479210EA8D50}" type="datetimeFigureOut">
              <a:rPr lang="en-US"/>
              <a:pPr>
                <a:defRPr/>
              </a:pPr>
              <a:t>12/12/2019</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9CD44A6-5757-48C2-8299-338F6300E41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7CB91B5-0698-4CC7-9929-C208F57B41D2}" type="datetimeFigureOut">
              <a:rPr lang="en-US"/>
              <a:pPr>
                <a:defRPr/>
              </a:pPr>
              <a:t>12/12/2019</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530AC9B-AE7D-48BB-8800-4838D20AAB0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83"/>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30" name="Group 5"/>
              <p:cNvGrpSpPr>
                <a:grpSpLocks/>
              </p:cNvGrpSpPr>
              <p:nvPr/>
            </p:nvGrpSpPr>
            <p:grpSpPr bwMode="auto">
              <a:xfrm>
                <a:off x="422910" y="0"/>
                <a:ext cx="2514600" cy="6858000"/>
                <a:chOff x="0" y="0"/>
                <a:chExt cx="2514600" cy="6858000"/>
              </a:xfrm>
            </p:grpSpPr>
            <p:sp>
              <p:nvSpPr>
                <p:cNvPr id="38" name="Rectangle 80"/>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9" name="Rectangle 81"/>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0" name="Rectangle 82"/>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Rectangle 79"/>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2"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7" name="Freeform 46"/>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8"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9"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0" name="Freeform 49"/>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1" name="Freeform 50"/>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2" name="Hexagon 51"/>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Hexagon 52"/>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Hexagon 53"/>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Hexagon 54"/>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Hexagon 55"/>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Freeform 58"/>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Hexagon 59"/>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Hexagon 61"/>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Hexagon 62"/>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Hexagon 63"/>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 name="Hexagon 64"/>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Hexagon 65"/>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4" name="Hexagon 66"/>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5" name="Hexagon 67"/>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6" name="Hexagon 68"/>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7" name="Freeform 69"/>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8" name="Freeform 70"/>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44"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5" name="Rectangle 56"/>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6" name="Rectangle 57"/>
          <p:cNvSpPr/>
          <p:nvPr/>
        </p:nvSpPr>
        <p:spPr>
          <a:xfrm>
            <a:off x="904875" y="601663"/>
            <a:ext cx="3562350" cy="564832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7" name="Rectangle 60"/>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4739833" y="2657434"/>
            <a:ext cx="3304572" cy="1463153"/>
          </a:xfrm>
        </p:spPr>
        <p:txBody>
          <a:bodyPr>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8" name="Date Placeholder 4"/>
          <p:cNvSpPr>
            <a:spLocks noGrp="1"/>
          </p:cNvSpPr>
          <p:nvPr>
            <p:ph type="dt" sz="half" idx="10"/>
          </p:nvPr>
        </p:nvSpPr>
        <p:spPr/>
        <p:txBody>
          <a:bodyPr/>
          <a:lstStyle>
            <a:lvl1pPr>
              <a:defRPr/>
            </a:lvl1pPr>
          </a:lstStyle>
          <a:p>
            <a:pPr>
              <a:defRPr/>
            </a:pPr>
            <a:fld id="{51E89721-268C-4F85-94F0-5C8B65FB2E7D}" type="datetimeFigureOut">
              <a:rPr lang="en-US"/>
              <a:pPr>
                <a:defRPr/>
              </a:pPr>
              <a:t>12/12/2019</a:t>
            </a:fld>
            <a:endParaRPr lang="en-US" dirty="0"/>
          </a:p>
        </p:txBody>
      </p:sp>
      <p:sp>
        <p:nvSpPr>
          <p:cNvPr id="49" name="Slide Number Placeholder 6"/>
          <p:cNvSpPr>
            <a:spLocks noGrp="1"/>
          </p:cNvSpPr>
          <p:nvPr>
            <p:ph type="sldNum" sz="quarter" idx="11"/>
          </p:nvPr>
        </p:nvSpPr>
        <p:spPr/>
        <p:txBody>
          <a:bodyPr/>
          <a:lstStyle>
            <a:lvl1pPr>
              <a:defRPr/>
            </a:lvl1pPr>
          </a:lstStyle>
          <a:p>
            <a:pPr>
              <a:defRPr/>
            </a:pPr>
            <a:fld id="{786B0755-0D24-4626-AA81-55D213848C4F}" type="slidenum">
              <a:rPr lang="en-US"/>
              <a:pPr>
                <a:defRPr/>
              </a:pPr>
              <a:t>‹#›</a:t>
            </a:fld>
            <a:endParaRPr lang="en-US" dirty="0"/>
          </a:p>
        </p:txBody>
      </p:sp>
      <p:sp>
        <p:nvSpPr>
          <p:cNvPr id="50" name="Footer Placeholder 5"/>
          <p:cNvSpPr>
            <a:spLocks noGrp="1"/>
          </p:cNvSpPr>
          <p:nvPr>
            <p:ph type="ftr" sz="quarter" idx="12"/>
          </p:nvPr>
        </p:nvSpPr>
        <p:spPr>
          <a:xfrm>
            <a:off x="4641850" y="5724525"/>
            <a:ext cx="3492500" cy="365125"/>
          </a:xfrm>
        </p:spPr>
        <p:txBody>
          <a:bodyPr>
            <a:normAutofit/>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86"/>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30" name="Group 5"/>
              <p:cNvGrpSpPr>
                <a:grpSpLocks/>
              </p:cNvGrpSpPr>
              <p:nvPr/>
            </p:nvGrpSpPr>
            <p:grpSpPr bwMode="auto">
              <a:xfrm>
                <a:off x="422910" y="0"/>
                <a:ext cx="2514600" cy="6858000"/>
                <a:chOff x="0" y="0"/>
                <a:chExt cx="2514600" cy="6858000"/>
              </a:xfrm>
            </p:grpSpPr>
            <p:sp>
              <p:nvSpPr>
                <p:cNvPr id="38" name="Rectangle 83"/>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9" name="Rectangle 84"/>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0" name="Rectangle 85"/>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80"/>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Rectangle 81"/>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Rectangle 82"/>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32" name="Rectangle 77"/>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Rectangle 78"/>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Rectangle 79"/>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7" name="Freeform 45"/>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8" name="Freeform 46"/>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9" name="Freeform 47"/>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0" name="Freeform 48"/>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1" name="Freeform 49"/>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2" name="Hexagon 50"/>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Hexagon 51"/>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Hexagon 59"/>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Hexagon 60"/>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Hexagon 61"/>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Freeform 62"/>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Hexagon 63"/>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Hexagon 64"/>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Hexagon 65"/>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Hexagon 66"/>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 name="Hexagon 67"/>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Hexagon 68"/>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4" name="Hexagon 69"/>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5" name="Hexagon 70"/>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6" name="Hexagon 71"/>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7" name="Freeform 72"/>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8" name="Freeform 73"/>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44" name="Rectangle 93"/>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5" name="Rectangle 10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6" name="Rectangle 101"/>
          <p:cNvSpPr/>
          <p:nvPr/>
        </p:nvSpPr>
        <p:spPr>
          <a:xfrm>
            <a:off x="904875" y="601663"/>
            <a:ext cx="3562350" cy="564832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7" name="Rectangle 104"/>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4734424" y="2660904"/>
            <a:ext cx="3300984" cy="1463040"/>
          </a:xfrm>
        </p:spPr>
        <p:txBody>
          <a:bodyPr>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rtlCol="0">
            <a:normAutofit/>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8" name="Date Placeholder 4"/>
          <p:cNvSpPr>
            <a:spLocks noGrp="1"/>
          </p:cNvSpPr>
          <p:nvPr>
            <p:ph type="dt" sz="half" idx="10"/>
          </p:nvPr>
        </p:nvSpPr>
        <p:spPr/>
        <p:txBody>
          <a:bodyPr/>
          <a:lstStyle>
            <a:lvl1pPr>
              <a:defRPr/>
            </a:lvl1pPr>
          </a:lstStyle>
          <a:p>
            <a:pPr>
              <a:defRPr/>
            </a:pPr>
            <a:fld id="{9D711D05-0E33-47EF-A574-D973CF755564}" type="datetimeFigureOut">
              <a:rPr lang="en-US"/>
              <a:pPr>
                <a:defRPr/>
              </a:pPr>
              <a:t>12/12/2019</a:t>
            </a:fld>
            <a:endParaRPr lang="en-US" dirty="0"/>
          </a:p>
        </p:txBody>
      </p:sp>
      <p:sp>
        <p:nvSpPr>
          <p:cNvPr id="49" name="Footer Placeholder 5"/>
          <p:cNvSpPr>
            <a:spLocks noGrp="1"/>
          </p:cNvSpPr>
          <p:nvPr>
            <p:ph type="ftr" sz="quarter" idx="11"/>
          </p:nvPr>
        </p:nvSpPr>
        <p:spPr>
          <a:xfrm>
            <a:off x="4641850" y="5724525"/>
            <a:ext cx="3492500" cy="365125"/>
          </a:xfrm>
        </p:spPr>
        <p:txBody>
          <a:bodyPr>
            <a:normAutofit/>
          </a:bodyPr>
          <a:lstStyle>
            <a:lvl1pPr>
              <a:defRPr/>
            </a:lvl1pPr>
          </a:lstStyle>
          <a:p>
            <a:pPr>
              <a:defRPr/>
            </a:pPr>
            <a:endParaRPr lang="en-US"/>
          </a:p>
        </p:txBody>
      </p:sp>
      <p:sp>
        <p:nvSpPr>
          <p:cNvPr id="50" name="Slide Number Placeholder 6"/>
          <p:cNvSpPr>
            <a:spLocks noGrp="1"/>
          </p:cNvSpPr>
          <p:nvPr>
            <p:ph type="sldNum" sz="quarter" idx="12"/>
          </p:nvPr>
        </p:nvSpPr>
        <p:spPr/>
        <p:txBody>
          <a:bodyPr/>
          <a:lstStyle>
            <a:lvl1pPr>
              <a:defRPr/>
            </a:lvl1pPr>
          </a:lstStyle>
          <a:p>
            <a:pPr>
              <a:defRPr/>
            </a:pPr>
            <a:fld id="{A2CFFCB2-B5DB-40D8-982F-A93EB9DDF47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026" name="Group 41"/>
          <p:cNvGrpSpPr>
            <a:grpSpLocks/>
          </p:cNvGrpSpPr>
          <p:nvPr/>
        </p:nvGrpSpPr>
        <p:grpSpPr bwMode="auto">
          <a:xfrm>
            <a:off x="-304800" y="0"/>
            <a:ext cx="9932988" cy="6858000"/>
            <a:chOff x="-382404" y="0"/>
            <a:chExt cx="9932332" cy="6858000"/>
          </a:xfrm>
        </p:grpSpPr>
        <p:grpSp>
          <p:nvGrpSpPr>
            <p:cNvPr id="1035" name="Group 44"/>
            <p:cNvGrpSpPr>
              <a:grpSpLocks/>
            </p:cNvGrpSpPr>
            <p:nvPr/>
          </p:nvGrpSpPr>
          <p:grpSpPr bwMode="auto">
            <a:xfrm>
              <a:off x="0" y="0"/>
              <a:ext cx="9144000" cy="6858000"/>
              <a:chOff x="0" y="0"/>
              <a:chExt cx="9144000" cy="6858000"/>
            </a:xfrm>
          </p:grpSpPr>
          <p:grpSp>
            <p:nvGrpSpPr>
              <p:cNvPr id="1058" name="Group 4"/>
              <p:cNvGrpSpPr>
                <a:grpSpLocks/>
              </p:cNvGrpSpPr>
              <p:nvPr/>
            </p:nvGrpSpPr>
            <p:grpSpPr bwMode="auto">
              <a:xfrm>
                <a:off x="0" y="0"/>
                <a:ext cx="2514600" cy="6858000"/>
                <a:chOff x="0" y="0"/>
                <a:chExt cx="2514600" cy="6858000"/>
              </a:xfrm>
            </p:grpSpPr>
            <p:sp>
              <p:nvSpPr>
                <p:cNvPr id="113" name="Rectangle 112"/>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4"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5"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1059" name="Group 5"/>
              <p:cNvGrpSpPr>
                <a:grpSpLocks/>
              </p:cNvGrpSpPr>
              <p:nvPr/>
            </p:nvGrpSpPr>
            <p:grpSpPr bwMode="auto">
              <a:xfrm>
                <a:off x="422910" y="0"/>
                <a:ext cx="2514600" cy="6858000"/>
                <a:chOff x="0" y="0"/>
                <a:chExt cx="2514600" cy="6858000"/>
              </a:xfrm>
            </p:grpSpPr>
            <p:sp>
              <p:nvSpPr>
                <p:cNvPr id="110" name="Rectangle 109"/>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1" name="Rectangle 110"/>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2" name="Rectangle 111"/>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1060" name="Group 9"/>
              <p:cNvGrpSpPr>
                <a:grpSpLocks/>
              </p:cNvGrpSpPr>
              <p:nvPr/>
            </p:nvGrpSpPr>
            <p:grpSpPr bwMode="auto">
              <a:xfrm rot="10800000">
                <a:off x="6629400" y="0"/>
                <a:ext cx="2514600" cy="6858000"/>
                <a:chOff x="0" y="0"/>
                <a:chExt cx="2514600" cy="6858000"/>
              </a:xfrm>
            </p:grpSpPr>
            <p:sp>
              <p:nvSpPr>
                <p:cNvPr id="107" name="Rectangle 106"/>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8" name="Rectangle 107"/>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9" name="Rectangle 108"/>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104" name="Rectangle 103"/>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5" name="Rectangle 104"/>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6" name="Rectangle 105"/>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44" name="Freeform 43"/>
            <p:cNvSpPr/>
            <p:nvPr/>
          </p:nvSpPr>
          <p:spPr>
            <a:xfrm>
              <a:off x="-12540" y="5035550"/>
              <a:ext cx="9144983"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45" name="Freeform 44"/>
            <p:cNvSpPr/>
            <p:nvPr/>
          </p:nvSpPr>
          <p:spPr>
            <a:xfrm>
              <a:off x="-12540" y="3467100"/>
              <a:ext cx="9144983"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46" name="Freeform 45"/>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47" name="Freeform 46"/>
            <p:cNvSpPr/>
            <p:nvPr/>
          </p:nvSpPr>
          <p:spPr>
            <a:xfrm>
              <a:off x="-12540" y="5284788"/>
              <a:ext cx="9144983"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49" name="Freeform 48"/>
            <p:cNvSpPr/>
            <p:nvPr/>
          </p:nvSpPr>
          <p:spPr>
            <a:xfrm>
              <a:off x="2136793" y="5132388"/>
              <a:ext cx="6982951"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50" name="Hexagon 49"/>
            <p:cNvSpPr/>
            <p:nvPr/>
          </p:nvSpPr>
          <p:spPr>
            <a:xfrm rot="1800000">
              <a:off x="2995573" y="2859088"/>
              <a:ext cx="1601682"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1" name="Hexagon 50"/>
            <p:cNvSpPr/>
            <p:nvPr/>
          </p:nvSpPr>
          <p:spPr>
            <a:xfrm rot="1800000">
              <a:off x="3719425"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2" name="Hexagon 51"/>
            <p:cNvSpPr/>
            <p:nvPr/>
          </p:nvSpPr>
          <p:spPr>
            <a:xfrm rot="1800000">
              <a:off x="3728949" y="15922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3" name="Hexagon 52"/>
            <p:cNvSpPr/>
            <p:nvPr/>
          </p:nvSpPr>
          <p:spPr>
            <a:xfrm rot="1800000">
              <a:off x="2976524" y="325438"/>
              <a:ext cx="1601682"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4" name="Hexagon 53"/>
            <p:cNvSpPr/>
            <p:nvPr/>
          </p:nvSpPr>
          <p:spPr>
            <a:xfrm rot="1800000">
              <a:off x="4462326" y="5383213"/>
              <a:ext cx="1601682"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5" name="Freeform 54"/>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6" name="Hexagon 55"/>
            <p:cNvSpPr/>
            <p:nvPr/>
          </p:nvSpPr>
          <p:spPr>
            <a:xfrm rot="1800000">
              <a:off x="23969" y="540226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7" name="Hexagon 56"/>
            <p:cNvSpPr/>
            <p:nvPr/>
          </p:nvSpPr>
          <p:spPr>
            <a:xfrm rot="1800000">
              <a:off x="52542" y="28495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8" name="Hexagon 57"/>
            <p:cNvSpPr/>
            <p:nvPr/>
          </p:nvSpPr>
          <p:spPr>
            <a:xfrm rot="1800000">
              <a:off x="776394"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9" name="Hexagon 58"/>
            <p:cNvSpPr/>
            <p:nvPr/>
          </p:nvSpPr>
          <p:spPr>
            <a:xfrm rot="1800000">
              <a:off x="1509771" y="54117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0" name="Hexagon 59"/>
            <p:cNvSpPr/>
            <p:nvPr/>
          </p:nvSpPr>
          <p:spPr>
            <a:xfrm rot="1800000">
              <a:off x="1528820" y="2859088"/>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5" name="Hexagon 94"/>
            <p:cNvSpPr/>
            <p:nvPr/>
          </p:nvSpPr>
          <p:spPr>
            <a:xfrm rot="1800000">
              <a:off x="795443" y="15636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6" name="Hexagon 95"/>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7" name="Hexagon 96"/>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8" name="Hexagon 97"/>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9" name="Freeform 98"/>
            <p:cNvSpPr/>
            <p:nvPr/>
          </p:nvSpPr>
          <p:spPr>
            <a:xfrm rot="1800000">
              <a:off x="8306997" y="4056063"/>
              <a:ext cx="1242931"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0" name="Freeform 99"/>
            <p:cNvSpPr/>
            <p:nvPr/>
          </p:nvSpPr>
          <p:spPr>
            <a:xfrm rot="1800000">
              <a:off x="8306997"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66" name="Rectangle 65"/>
          <p:cNvSpPr/>
          <p:nvPr/>
        </p:nvSpPr>
        <p:spPr>
          <a:xfrm>
            <a:off x="457200" y="333375"/>
            <a:ext cx="8229600" cy="618648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0" name="Rectangle 69"/>
          <p:cNvSpPr/>
          <p:nvPr/>
        </p:nvSpPr>
        <p:spPr>
          <a:xfrm>
            <a:off x="4560888" y="-22225"/>
            <a:ext cx="3679825" cy="700088"/>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1" name="Rectangle 7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0" name="Title Placeholder 1"/>
          <p:cNvSpPr>
            <a:spLocks noGrp="1"/>
          </p:cNvSpPr>
          <p:nvPr>
            <p:ph type="title"/>
          </p:nvPr>
        </p:nvSpPr>
        <p:spPr bwMode="auto">
          <a:xfrm>
            <a:off x="1042988" y="1027113"/>
            <a:ext cx="7024687"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31" name="Text Placeholder 2"/>
          <p:cNvSpPr>
            <a:spLocks noGrp="1"/>
          </p:cNvSpPr>
          <p:nvPr>
            <p:ph type="body" idx="1"/>
          </p:nvPr>
        </p:nvSpPr>
        <p:spPr bwMode="auto">
          <a:xfrm>
            <a:off x="1042988" y="2324100"/>
            <a:ext cx="6777037" cy="3508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997575" y="223838"/>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rgbClr val="FEFEFE"/>
                </a:solidFill>
                <a:latin typeface="+mn-lt"/>
                <a:cs typeface="+mn-cs"/>
              </a:defRPr>
            </a:lvl1pPr>
          </a:lstStyle>
          <a:p>
            <a:pPr>
              <a:defRPr/>
            </a:pPr>
            <a:fld id="{4ACCCB75-AAD2-47A3-9871-C3F28DD956F0}" type="datetimeFigureOut">
              <a:rPr lang="en-US"/>
              <a:pPr>
                <a:defRPr/>
              </a:pPr>
              <a:t>12/12/2019</a:t>
            </a:fld>
            <a:endParaRPr lang="en-US" dirty="0"/>
          </a:p>
        </p:txBody>
      </p:sp>
      <p:sp>
        <p:nvSpPr>
          <p:cNvPr id="5" name="Footer Placeholder 4"/>
          <p:cNvSpPr>
            <a:spLocks noGrp="1"/>
          </p:cNvSpPr>
          <p:nvPr>
            <p:ph type="ftr" sz="quarter" idx="3"/>
          </p:nvPr>
        </p:nvSpPr>
        <p:spPr>
          <a:xfrm>
            <a:off x="4641850" y="5851525"/>
            <a:ext cx="3502025" cy="365125"/>
          </a:xfrm>
          <a:prstGeom prst="rect">
            <a:avLst/>
          </a:prstGeom>
        </p:spPr>
        <p:txBody>
          <a:bodyPr vert="horz" lIns="91440" tIns="45720" rIns="91440" bIns="45720" rtlCol="0" anchor="ctr"/>
          <a:lstStyle>
            <a:lvl1pPr algn="r" fontAlgn="auto">
              <a:spcBef>
                <a:spcPts val="0"/>
              </a:spcBef>
              <a:spcAft>
                <a:spcPts val="0"/>
              </a:spcAft>
              <a:defRPr sz="1200" dirty="0">
                <a:solidFill>
                  <a:schemeClr val="accent1"/>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4649788" y="223838"/>
            <a:ext cx="1331912"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FEFEFE"/>
                </a:solidFill>
                <a:latin typeface="+mn-lt"/>
                <a:cs typeface="+mn-cs"/>
              </a:defRPr>
            </a:lvl1pPr>
          </a:lstStyle>
          <a:p>
            <a:pPr>
              <a:defRPr/>
            </a:pPr>
            <a:fld id="{7B2A7244-ADDD-4CA8-B15B-F37A8FCE9926}" type="slidenum">
              <a:rPr lang="en-US"/>
              <a:pPr>
                <a:defRPr/>
              </a:pPr>
              <a:t>‹#›</a:t>
            </a:fld>
            <a:endParaRPr lang="en-US" dirty="0"/>
          </a:p>
        </p:txBody>
      </p:sp>
      <p:sp>
        <p:nvSpPr>
          <p:cNvPr id="1073" name="Text Box 49"/>
          <p:cNvSpPr txBox="1">
            <a:spLocks noChangeArrowheads="1"/>
          </p:cNvSpPr>
          <p:nvPr userDrawn="1"/>
        </p:nvSpPr>
        <p:spPr bwMode="auto">
          <a:xfrm>
            <a:off x="2438400" y="6621463"/>
            <a:ext cx="5105400" cy="473075"/>
          </a:xfrm>
          <a:prstGeom prst="rect">
            <a:avLst/>
          </a:prstGeom>
          <a:noFill/>
          <a:ln w="9525">
            <a:noFill/>
            <a:miter lim="800000"/>
            <a:headEnd/>
            <a:tailEnd/>
          </a:ln>
          <a:effectLst/>
        </p:spPr>
        <p:txBody>
          <a:bodyPr>
            <a:spAutoFit/>
          </a:bodyPr>
          <a:lstStyle/>
          <a:p>
            <a:pPr>
              <a:spcBef>
                <a:spcPct val="50000"/>
              </a:spcBef>
            </a:pPr>
            <a:r>
              <a:rPr lang="en-US" sz="1000" b="1"/>
              <a:t>Copyright © 2013 Pearson Education, Inc.  All Rights Reserved.</a:t>
            </a:r>
          </a:p>
          <a:p>
            <a:pPr>
              <a:spcBef>
                <a:spcPct val="50000"/>
              </a:spcBef>
            </a:pPr>
            <a:endParaRPr lang="en-US" sz="1000"/>
          </a:p>
        </p:txBody>
      </p:sp>
    </p:spTree>
  </p:cSld>
  <p:clrMap bg1="lt1" tx1="dk1" bg2="lt2" tx2="dk2" accent1="accent1" accent2="accent2" accent3="accent3" accent4="accent4" accent5="accent5" accent6="accent6" hlink="hlink" folHlink="folHlink"/>
  <p:sldLayoutIdLst>
    <p:sldLayoutId id="2147483696" r:id="rId1"/>
    <p:sldLayoutId id="2147483695" r:id="rId2"/>
    <p:sldLayoutId id="2147483694" r:id="rId3"/>
    <p:sldLayoutId id="2147483693" r:id="rId4"/>
    <p:sldLayoutId id="2147483692" r:id="rId5"/>
    <p:sldLayoutId id="2147483691" r:id="rId6"/>
    <p:sldLayoutId id="2147483690" r:id="rId7"/>
    <p:sldLayoutId id="2147483697" r:id="rId8"/>
    <p:sldLayoutId id="2147483698" r:id="rId9"/>
    <p:sldLayoutId id="2147483689" r:id="rId10"/>
    <p:sldLayoutId id="2147483688" r:id="rId11"/>
  </p:sldLayoutIdLst>
  <p:txStyles>
    <p:titleStyle>
      <a:lvl1pPr algn="l" rtl="0" fontAlgn="base">
        <a:spcBef>
          <a:spcPct val="0"/>
        </a:spcBef>
        <a:spcAft>
          <a:spcPct val="0"/>
        </a:spcAft>
        <a:defRPr sz="4000" kern="1200">
          <a:solidFill>
            <a:schemeClr val="accent1"/>
          </a:solidFill>
          <a:latin typeface="+mj-lt"/>
          <a:ea typeface="+mj-ea"/>
          <a:cs typeface="+mj-cs"/>
        </a:defRPr>
      </a:lvl1pPr>
      <a:lvl2pPr algn="l" rtl="0" fontAlgn="base">
        <a:spcBef>
          <a:spcPct val="0"/>
        </a:spcBef>
        <a:spcAft>
          <a:spcPct val="0"/>
        </a:spcAft>
        <a:defRPr sz="4000">
          <a:solidFill>
            <a:schemeClr val="accent1"/>
          </a:solidFill>
          <a:latin typeface="Century Gothic" pitchFamily="34" charset="0"/>
        </a:defRPr>
      </a:lvl2pPr>
      <a:lvl3pPr algn="l" rtl="0" fontAlgn="base">
        <a:spcBef>
          <a:spcPct val="0"/>
        </a:spcBef>
        <a:spcAft>
          <a:spcPct val="0"/>
        </a:spcAft>
        <a:defRPr sz="4000">
          <a:solidFill>
            <a:schemeClr val="accent1"/>
          </a:solidFill>
          <a:latin typeface="Century Gothic" pitchFamily="34" charset="0"/>
        </a:defRPr>
      </a:lvl3pPr>
      <a:lvl4pPr algn="l" rtl="0" fontAlgn="base">
        <a:spcBef>
          <a:spcPct val="0"/>
        </a:spcBef>
        <a:spcAft>
          <a:spcPct val="0"/>
        </a:spcAft>
        <a:defRPr sz="4000">
          <a:solidFill>
            <a:schemeClr val="accent1"/>
          </a:solidFill>
          <a:latin typeface="Century Gothic" pitchFamily="34" charset="0"/>
        </a:defRPr>
      </a:lvl4pPr>
      <a:lvl5pPr algn="l" rtl="0" fontAlgn="base">
        <a:spcBef>
          <a:spcPct val="0"/>
        </a:spcBef>
        <a:spcAft>
          <a:spcPct val="0"/>
        </a:spcAft>
        <a:defRPr sz="4000">
          <a:solidFill>
            <a:schemeClr val="accent1"/>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3050" algn="l" rtl="0" fontAlgn="base">
        <a:spcBef>
          <a:spcPct val="20000"/>
        </a:spcBef>
        <a:spcAft>
          <a:spcPct val="0"/>
        </a:spcAft>
        <a:buClr>
          <a:schemeClr val="accent1"/>
        </a:buClr>
        <a:buSzPct val="76000"/>
        <a:buFont typeface="Wingdings 2" pitchFamily="18" charset="2"/>
        <a:buChar char=""/>
        <a:defRPr sz="2400" kern="1200">
          <a:solidFill>
            <a:schemeClr val="tx2"/>
          </a:solidFill>
          <a:latin typeface="+mn-lt"/>
          <a:ea typeface="+mn-ea"/>
          <a:cs typeface="+mn-cs"/>
        </a:defRPr>
      </a:lvl1pPr>
      <a:lvl2pPr marL="639763" indent="-273050" algn="l" rtl="0" fontAlgn="base">
        <a:spcBef>
          <a:spcPct val="20000"/>
        </a:spcBef>
        <a:spcAft>
          <a:spcPct val="0"/>
        </a:spcAft>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rtl="0" fontAlgn="base">
        <a:spcBef>
          <a:spcPct val="20000"/>
        </a:spcBef>
        <a:spcAft>
          <a:spcPct val="0"/>
        </a:spcAft>
        <a:buClr>
          <a:schemeClr val="accent1"/>
        </a:buClr>
        <a:buSzPct val="76000"/>
        <a:buFont typeface="Wingdings 2" pitchFamily="18" charset="2"/>
        <a:buChar char=""/>
        <a:defRPr sz="2000" kern="1200">
          <a:solidFill>
            <a:schemeClr val="tx2"/>
          </a:solidFill>
          <a:latin typeface="+mn-lt"/>
          <a:ea typeface="+mn-ea"/>
          <a:cs typeface="+mn-cs"/>
        </a:defRPr>
      </a:lvl3pPr>
      <a:lvl4pPr marL="1123950" indent="-228600" algn="l" rtl="0" fontAlgn="base">
        <a:spcBef>
          <a:spcPct val="20000"/>
        </a:spcBef>
        <a:spcAft>
          <a:spcPct val="0"/>
        </a:spcAft>
        <a:buClr>
          <a:schemeClr val="accent1"/>
        </a:buClr>
        <a:buSzPct val="76000"/>
        <a:buFont typeface="Wingdings 2" pitchFamily="18" charset="2"/>
        <a:buChar char=""/>
        <a:defRPr kern="1200">
          <a:solidFill>
            <a:schemeClr val="tx2"/>
          </a:solidFill>
          <a:latin typeface="+mn-lt"/>
          <a:ea typeface="+mn-ea"/>
          <a:cs typeface="+mn-cs"/>
        </a:defRPr>
      </a:lvl4pPr>
      <a:lvl5pPr marL="1325563" indent="-228600" algn="l" rtl="0" fontAlgn="base">
        <a:spcBef>
          <a:spcPct val="20000"/>
        </a:spcBef>
        <a:spcAft>
          <a:spcPct val="0"/>
        </a:spcAft>
        <a:buClr>
          <a:schemeClr val="accent1"/>
        </a:buClr>
        <a:buSzPct val="76000"/>
        <a:buFont typeface="Wingdings 2" pitchFamily="18" charset="2"/>
        <a:buChar char=""/>
        <a:defRPr sz="1600" kern="120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266608" y="284970"/>
            <a:ext cx="3578722" cy="4616648"/>
          </a:xfrm>
          <a:prstGeom prst="rect">
            <a:avLst/>
          </a:prstGeom>
          <a:solidFill>
            <a:srgbClr val="C8E1F3"/>
          </a:solidFill>
          <a:scene3d>
            <a:camera prst="orthographicFront"/>
            <a:lightRig rig="threePt" dir="t"/>
          </a:scene3d>
          <a:sp3d>
            <a:bevelT w="152400" h="50800" prst="softRound"/>
          </a:sp3d>
        </p:spPr>
        <p:txBody>
          <a:bodyPr>
            <a:spAutoFit/>
          </a:bodyPr>
          <a:lstStyle/>
          <a:p>
            <a:pPr fontAlgn="auto">
              <a:spcBef>
                <a:spcPts val="0"/>
              </a:spcBef>
              <a:spcAft>
                <a:spcPts val="0"/>
              </a:spcAft>
              <a:defRPr/>
            </a:pPr>
            <a:endParaRPr lang="en-US" dirty="0">
              <a:latin typeface="+mn-lt"/>
              <a:cs typeface="+mn-cs"/>
            </a:endParaRPr>
          </a:p>
          <a:p>
            <a:pPr fontAlgn="auto">
              <a:spcBef>
                <a:spcPts val="0"/>
              </a:spcBef>
              <a:spcAft>
                <a:spcPts val="0"/>
              </a:spcAft>
              <a:defRPr/>
            </a:pPr>
            <a:r>
              <a:rPr lang="en-US" sz="2000" b="1" dirty="0">
                <a:latin typeface="+mn-lt"/>
                <a:cs typeface="+mn-cs"/>
              </a:rPr>
              <a:t>CHAPTER 10</a:t>
            </a:r>
          </a:p>
          <a:p>
            <a:pPr fontAlgn="auto">
              <a:spcBef>
                <a:spcPts val="0"/>
              </a:spcBef>
              <a:spcAft>
                <a:spcPts val="0"/>
              </a:spcAft>
              <a:defRPr/>
            </a:pPr>
            <a:endParaRPr lang="en-US" sz="2000" b="1" dirty="0">
              <a:latin typeface="+mn-lt"/>
              <a:cs typeface="+mn-cs"/>
            </a:endParaRPr>
          </a:p>
          <a:p>
            <a:pPr fontAlgn="auto">
              <a:spcBef>
                <a:spcPts val="0"/>
              </a:spcBef>
              <a:spcAft>
                <a:spcPts val="0"/>
              </a:spcAft>
              <a:defRPr/>
            </a:pPr>
            <a:r>
              <a:rPr lang="en-US" sz="3600" dirty="0">
                <a:ln w="18415" cmpd="sng">
                  <a:solidFill>
                    <a:srgbClr val="FFFFFF"/>
                  </a:solidFill>
                  <a:prstDash val="solid"/>
                </a:ln>
                <a:effectLst>
                  <a:outerShdw blurRad="63500" dir="3600000" algn="tl" rotWithShape="0">
                    <a:srgbClr val="000000">
                      <a:alpha val="70000"/>
                    </a:srgbClr>
                  </a:outerShdw>
                </a:effectLst>
                <a:latin typeface="Impact" pitchFamily="34" charset="0"/>
              </a:rPr>
              <a:t>Leadership</a:t>
            </a:r>
          </a:p>
          <a:p>
            <a:pPr fontAlgn="auto">
              <a:spcBef>
                <a:spcPts val="0"/>
              </a:spcBef>
              <a:spcAft>
                <a:spcPts val="0"/>
              </a:spcAft>
              <a:defRPr/>
            </a:pPr>
            <a:endParaRPr lang="en-US" sz="2000" b="1" dirty="0">
              <a:latin typeface="+mn-lt"/>
              <a:cs typeface="+mn-cs"/>
            </a:endParaRPr>
          </a:p>
          <a:p>
            <a:pPr fontAlgn="auto">
              <a:spcBef>
                <a:spcPts val="0"/>
              </a:spcBef>
              <a:spcAft>
                <a:spcPts val="0"/>
              </a:spcAft>
              <a:defRPr/>
            </a:pPr>
            <a:endParaRPr lang="en-US" sz="2000" b="1" dirty="0">
              <a:latin typeface="+mn-lt"/>
              <a:cs typeface="+mn-cs"/>
            </a:endParaRPr>
          </a:p>
          <a:p>
            <a:pPr fontAlgn="auto">
              <a:spcBef>
                <a:spcPts val="0"/>
              </a:spcBef>
              <a:spcAft>
                <a:spcPts val="0"/>
              </a:spcAft>
              <a:defRPr/>
            </a:pPr>
            <a:endParaRPr lang="en-US" sz="2000" b="1" dirty="0">
              <a:latin typeface="+mn-lt"/>
              <a:cs typeface="+mn-cs"/>
            </a:endParaRPr>
          </a:p>
          <a:p>
            <a:pPr fontAlgn="auto">
              <a:spcBef>
                <a:spcPts val="0"/>
              </a:spcBef>
              <a:spcAft>
                <a:spcPts val="0"/>
              </a:spcAft>
              <a:defRPr/>
            </a:pPr>
            <a:endParaRPr lang="en-US" sz="2000" b="1" dirty="0">
              <a:latin typeface="+mn-lt"/>
              <a:cs typeface="+mn-cs"/>
            </a:endParaRPr>
          </a:p>
          <a:p>
            <a:pPr fontAlgn="auto">
              <a:spcBef>
                <a:spcPts val="0"/>
              </a:spcBef>
              <a:spcAft>
                <a:spcPts val="0"/>
              </a:spcAft>
              <a:defRPr/>
            </a:pPr>
            <a:endParaRPr lang="en-US" sz="2000" b="1" dirty="0">
              <a:latin typeface="+mn-lt"/>
              <a:cs typeface="+mn-cs"/>
            </a:endParaRPr>
          </a:p>
          <a:p>
            <a:pPr fontAlgn="auto">
              <a:spcBef>
                <a:spcPts val="0"/>
              </a:spcBef>
              <a:spcAft>
                <a:spcPts val="0"/>
              </a:spcAft>
              <a:defRPr/>
            </a:pPr>
            <a:endParaRPr lang="en-US" sz="2000" b="1" dirty="0">
              <a:latin typeface="+mn-lt"/>
              <a:cs typeface="+mn-cs"/>
            </a:endParaRPr>
          </a:p>
          <a:p>
            <a:pPr fontAlgn="auto">
              <a:spcBef>
                <a:spcPts val="0"/>
              </a:spcBef>
              <a:spcAft>
                <a:spcPts val="0"/>
              </a:spcAft>
              <a:defRPr/>
            </a:pPr>
            <a:endParaRPr lang="en-US" sz="2000" b="1" dirty="0">
              <a:latin typeface="+mn-lt"/>
              <a:cs typeface="+mn-cs"/>
            </a:endParaRPr>
          </a:p>
          <a:p>
            <a:pPr fontAlgn="auto">
              <a:spcBef>
                <a:spcPts val="0"/>
              </a:spcBef>
              <a:spcAft>
                <a:spcPts val="0"/>
              </a:spcAft>
              <a:defRPr/>
            </a:pPr>
            <a:endParaRPr lang="en-US" sz="2000" b="1" dirty="0">
              <a:latin typeface="+mn-lt"/>
              <a:cs typeface="+mn-cs"/>
            </a:endParaRPr>
          </a:p>
          <a:p>
            <a:pPr fontAlgn="auto">
              <a:spcBef>
                <a:spcPts val="0"/>
              </a:spcBef>
              <a:spcAft>
                <a:spcPts val="0"/>
              </a:spcAft>
              <a:defRPr/>
            </a:pPr>
            <a:endParaRPr lang="en-US" sz="2000" b="1" dirty="0">
              <a:latin typeface="+mn-lt"/>
              <a:cs typeface="+mn-cs"/>
            </a:endParaRPr>
          </a:p>
          <a:p>
            <a:pPr fontAlgn="auto">
              <a:spcBef>
                <a:spcPts val="0"/>
              </a:spcBef>
              <a:spcAft>
                <a:spcPts val="0"/>
              </a:spcAft>
              <a:defRPr/>
            </a:pPr>
            <a:endParaRPr lang="en-US" sz="2000" b="1" dirty="0">
              <a:latin typeface="+mn-lt"/>
              <a:cs typeface="+mn-cs"/>
            </a:endParaRPr>
          </a:p>
        </p:txBody>
      </p:sp>
      <p:sp>
        <p:nvSpPr>
          <p:cNvPr id="7" name="TextBox 6"/>
          <p:cNvSpPr txBox="1"/>
          <p:nvPr/>
        </p:nvSpPr>
        <p:spPr>
          <a:xfrm>
            <a:off x="5249164" y="5156360"/>
            <a:ext cx="3581400" cy="307777"/>
          </a:xfrm>
          <a:prstGeom prst="rect">
            <a:avLst/>
          </a:prstGeom>
          <a:solidFill>
            <a:srgbClr val="CAE4F5"/>
          </a:solidFill>
          <a:ln w="6350">
            <a:solidFill>
              <a:schemeClr val="bg2">
                <a:lumMod val="50000"/>
              </a:schemeClr>
            </a:solidFill>
          </a:ln>
        </p:spPr>
        <p:txBody>
          <a:bodyPr>
            <a:spAutoFit/>
          </a:bodyPr>
          <a:lstStyle/>
          <a:p>
            <a:pPr fontAlgn="auto">
              <a:spcBef>
                <a:spcPts val="0"/>
              </a:spcBef>
              <a:spcAft>
                <a:spcPts val="0"/>
              </a:spcAft>
              <a:defRPr/>
            </a:pPr>
            <a:endParaRPr lang="en-US" sz="1400" dirty="0">
              <a:solidFill>
                <a:schemeClr val="tx1">
                  <a:lumMod val="65000"/>
                  <a:lumOff val="35000"/>
                </a:schemeClr>
              </a:solidFill>
              <a:latin typeface="+mn-lt"/>
              <a:cs typeface="+mn-cs"/>
            </a:endParaRPr>
          </a:p>
        </p:txBody>
      </p:sp>
      <p:pic>
        <p:nvPicPr>
          <p:cNvPr id="1027" name="Picture 3" descr="cid:image009.png@01D1C873.47048D9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962" y="278543"/>
            <a:ext cx="4994075" cy="6303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7280548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1042988" y="838200"/>
            <a:ext cx="7024687" cy="1219200"/>
          </a:xfrm>
          <a:solidFill>
            <a:srgbClr val="C8E1F3"/>
          </a:solidFill>
        </p:spPr>
        <p:txBody>
          <a:bodyPr anchor="ctr"/>
          <a:lstStyle/>
          <a:p>
            <a:pPr algn="ctr"/>
            <a:r>
              <a:rPr lang="en-US" dirty="0">
                <a:solidFill>
                  <a:srgbClr val="2F2B20"/>
                </a:solidFill>
                <a:latin typeface="Candara" pitchFamily="34" charset="0"/>
              </a:rPr>
              <a:t>Leadership Power</a:t>
            </a:r>
          </a:p>
        </p:txBody>
      </p:sp>
      <p:sp>
        <p:nvSpPr>
          <p:cNvPr id="3" name="Content Placeholder 2"/>
          <p:cNvSpPr>
            <a:spLocks noGrp="1"/>
          </p:cNvSpPr>
          <p:nvPr>
            <p:ph idx="1"/>
          </p:nvPr>
        </p:nvSpPr>
        <p:spPr>
          <a:xfrm>
            <a:off x="1042988" y="2133600"/>
            <a:ext cx="6777037" cy="3698875"/>
          </a:xfrm>
          <a:solidFill>
            <a:schemeClr val="bg2">
              <a:lumMod val="60000"/>
              <a:lumOff val="40000"/>
            </a:schemeClr>
          </a:solidFill>
          <a:ln>
            <a:solidFill>
              <a:srgbClr val="CF8F31"/>
            </a:solidFill>
          </a:ln>
        </p:spPr>
        <p:txBody>
          <a:bodyPr rtlCol="0">
            <a:normAutofit fontScale="92500" lnSpcReduction="10000"/>
          </a:bodyPr>
          <a:lstStyle/>
          <a:p>
            <a:pPr marL="354330" indent="-285750" fontAlgn="auto">
              <a:spcAft>
                <a:spcPts val="0"/>
              </a:spcAft>
              <a:defRPr/>
            </a:pPr>
            <a:r>
              <a:rPr lang="en-US" sz="1800" dirty="0">
                <a:solidFill>
                  <a:schemeClr val="tx1"/>
                </a:solidFill>
                <a:cs typeface="Calibri" pitchFamily="34" charset="0"/>
              </a:rPr>
              <a:t>Expert Power:  comes from knowledge, ability, and education.</a:t>
            </a:r>
          </a:p>
          <a:p>
            <a:pPr marL="354330" indent="-285750" fontAlgn="auto">
              <a:spcAft>
                <a:spcPts val="0"/>
              </a:spcAft>
              <a:defRPr/>
            </a:pPr>
            <a:r>
              <a:rPr lang="en-US" sz="1800" dirty="0">
                <a:solidFill>
                  <a:schemeClr val="tx1"/>
                </a:solidFill>
                <a:cs typeface="Calibri" pitchFamily="34" charset="0"/>
              </a:rPr>
              <a:t>Referent Power: comes from the degree to which a leader is liked.</a:t>
            </a:r>
          </a:p>
          <a:p>
            <a:pPr marL="354330" indent="-285750" fontAlgn="auto">
              <a:spcAft>
                <a:spcPts val="0"/>
              </a:spcAft>
              <a:defRPr/>
            </a:pPr>
            <a:r>
              <a:rPr lang="en-US" sz="1800" dirty="0">
                <a:solidFill>
                  <a:schemeClr val="tx1"/>
                </a:solidFill>
                <a:cs typeface="Calibri" pitchFamily="34" charset="0"/>
              </a:rPr>
              <a:t>Reward Power: comes from rewarding capabilities of leadership.</a:t>
            </a:r>
          </a:p>
          <a:p>
            <a:pPr marL="354330" indent="-285750" fontAlgn="auto">
              <a:spcAft>
                <a:spcPts val="0"/>
              </a:spcAft>
              <a:defRPr/>
            </a:pPr>
            <a:r>
              <a:rPr lang="en-US" sz="1800" dirty="0">
                <a:solidFill>
                  <a:schemeClr val="tx1"/>
                </a:solidFill>
                <a:cs typeface="Calibri" pitchFamily="34" charset="0"/>
              </a:rPr>
              <a:t>Legitimate Power: comes from authority and legal place.</a:t>
            </a:r>
          </a:p>
          <a:p>
            <a:pPr marL="354330" indent="-285750" fontAlgn="auto">
              <a:spcAft>
                <a:spcPts val="0"/>
              </a:spcAft>
              <a:defRPr/>
            </a:pPr>
            <a:r>
              <a:rPr lang="en-US" sz="1800" dirty="0">
                <a:solidFill>
                  <a:schemeClr val="tx1"/>
                </a:solidFill>
                <a:cs typeface="Calibri" pitchFamily="34" charset="0"/>
              </a:rPr>
              <a:t>Coercive Power: comes from punitive/coercive leadership ability.</a:t>
            </a:r>
          </a:p>
          <a:p>
            <a:pPr marL="68580" indent="0" fontAlgn="auto">
              <a:spcAft>
                <a:spcPts val="0"/>
              </a:spcAft>
              <a:buNone/>
              <a:defRPr/>
            </a:pPr>
            <a:endParaRPr lang="en-US" sz="1800" dirty="0">
              <a:solidFill>
                <a:schemeClr val="tx1"/>
              </a:solidFill>
              <a:cs typeface="Calibri" pitchFamily="34" charset="0"/>
            </a:endParaRPr>
          </a:p>
          <a:p>
            <a:pPr marL="68580" indent="0" fontAlgn="auto">
              <a:spcAft>
                <a:spcPts val="0"/>
              </a:spcAft>
              <a:buNone/>
              <a:defRPr/>
            </a:pPr>
            <a:r>
              <a:rPr lang="en-US" sz="1800" dirty="0">
                <a:solidFill>
                  <a:schemeClr val="tx1"/>
                </a:solidFill>
                <a:cs typeface="Calibri" pitchFamily="34" charset="0"/>
              </a:rPr>
              <a:t>In addition to the above there are other types of power, e.g.,   Max Weber spoke of “charismatic leadership” which is similar to referent power.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1042988" y="838200"/>
            <a:ext cx="6729412" cy="1219200"/>
          </a:xfrm>
          <a:solidFill>
            <a:srgbClr val="C8E1F3"/>
          </a:solidFill>
        </p:spPr>
        <p:txBody>
          <a:bodyPr anchor="ctr"/>
          <a:lstStyle/>
          <a:p>
            <a:pPr algn="ctr"/>
            <a:r>
              <a:rPr lang="en-US" dirty="0">
                <a:solidFill>
                  <a:srgbClr val="2F2B20"/>
                </a:solidFill>
                <a:latin typeface="Candara" pitchFamily="34" charset="0"/>
              </a:rPr>
              <a:t>Theories of Leadership</a:t>
            </a:r>
          </a:p>
        </p:txBody>
      </p:sp>
      <p:sp>
        <p:nvSpPr>
          <p:cNvPr id="3" name="Content Placeholder 2"/>
          <p:cNvSpPr>
            <a:spLocks noGrp="1"/>
          </p:cNvSpPr>
          <p:nvPr>
            <p:ph idx="1"/>
          </p:nvPr>
        </p:nvSpPr>
        <p:spPr>
          <a:xfrm>
            <a:off x="685800" y="2133600"/>
            <a:ext cx="7924800" cy="3698875"/>
          </a:xfrm>
          <a:solidFill>
            <a:schemeClr val="bg2">
              <a:lumMod val="60000"/>
              <a:lumOff val="40000"/>
            </a:schemeClr>
          </a:solidFill>
          <a:ln>
            <a:solidFill>
              <a:srgbClr val="CF8F31"/>
            </a:solidFill>
          </a:ln>
        </p:spPr>
        <p:txBody>
          <a:bodyPr rtlCol="0">
            <a:normAutofit/>
          </a:bodyPr>
          <a:lstStyle/>
          <a:p>
            <a:pPr marL="68580" indent="0" fontAlgn="auto">
              <a:spcAft>
                <a:spcPts val="0"/>
              </a:spcAft>
              <a:buFont typeface="Wingdings 2" pitchFamily="18" charset="2"/>
              <a:buNone/>
              <a:defRPr/>
            </a:pPr>
            <a:r>
              <a:rPr lang="en-US" sz="1800" dirty="0">
                <a:solidFill>
                  <a:schemeClr val="tx1"/>
                </a:solidFill>
                <a:cs typeface="Calibri" pitchFamily="34" charset="0"/>
              </a:rPr>
              <a:t>There are many theories of leadership which exist simultaneously in an organizational environment:</a:t>
            </a:r>
          </a:p>
          <a:p>
            <a:pPr marL="68580" indent="0" fontAlgn="auto">
              <a:spcAft>
                <a:spcPts val="0"/>
              </a:spcAft>
              <a:buFont typeface="Wingdings 2" pitchFamily="18" charset="2"/>
              <a:buNone/>
              <a:defRPr/>
            </a:pPr>
            <a:endParaRPr lang="en-US" sz="1800" dirty="0">
              <a:solidFill>
                <a:schemeClr val="tx1"/>
              </a:solidFill>
              <a:latin typeface="Calibri" pitchFamily="34" charset="0"/>
              <a:cs typeface="Calibri" pitchFamily="34" charset="0"/>
            </a:endParaRPr>
          </a:p>
        </p:txBody>
      </p:sp>
      <p:graphicFrame>
        <p:nvGraphicFramePr>
          <p:cNvPr id="4" name="Diagram 3"/>
          <p:cNvGraphicFramePr/>
          <p:nvPr>
            <p:extLst>
              <p:ext uri="{D42A27DB-BD31-4B8C-83A1-F6EECF244321}">
                <p14:modId xmlns:p14="http://schemas.microsoft.com/office/powerpoint/2010/main" val="3149860831"/>
              </p:ext>
            </p:extLst>
          </p:nvPr>
        </p:nvGraphicFramePr>
        <p:xfrm>
          <a:off x="990600" y="3124200"/>
          <a:ext cx="7315200" cy="198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1042988" y="838200"/>
            <a:ext cx="6729412" cy="1219200"/>
          </a:xfrm>
          <a:solidFill>
            <a:srgbClr val="C8E1F3"/>
          </a:solidFill>
        </p:spPr>
        <p:txBody>
          <a:bodyPr anchor="ctr"/>
          <a:lstStyle/>
          <a:p>
            <a:pPr algn="ctr"/>
            <a:r>
              <a:rPr lang="en-US" dirty="0">
                <a:solidFill>
                  <a:srgbClr val="2F2B20"/>
                </a:solidFill>
                <a:latin typeface="Candara" pitchFamily="34" charset="0"/>
              </a:rPr>
              <a:t>Trait Theory</a:t>
            </a:r>
          </a:p>
        </p:txBody>
      </p:sp>
      <p:sp>
        <p:nvSpPr>
          <p:cNvPr id="3" name="Content Placeholder 2"/>
          <p:cNvSpPr>
            <a:spLocks noGrp="1"/>
          </p:cNvSpPr>
          <p:nvPr>
            <p:ph idx="1"/>
          </p:nvPr>
        </p:nvSpPr>
        <p:spPr>
          <a:xfrm>
            <a:off x="1042988" y="2133600"/>
            <a:ext cx="6805612" cy="3698875"/>
          </a:xfrm>
          <a:solidFill>
            <a:schemeClr val="bg2">
              <a:lumMod val="60000"/>
              <a:lumOff val="40000"/>
            </a:schemeClr>
          </a:solidFill>
          <a:ln>
            <a:solidFill>
              <a:srgbClr val="CF8F31"/>
            </a:solidFill>
          </a:ln>
        </p:spPr>
        <p:txBody>
          <a:bodyPr rtlCol="0">
            <a:normAutofit/>
          </a:bodyPr>
          <a:lstStyle/>
          <a:p>
            <a:pPr marL="354330" indent="-285750" fontAlgn="auto">
              <a:spcAft>
                <a:spcPts val="0"/>
              </a:spcAft>
              <a:defRPr/>
            </a:pPr>
            <a:r>
              <a:rPr lang="en-US" sz="1800" dirty="0">
                <a:solidFill>
                  <a:schemeClr val="tx1"/>
                </a:solidFill>
                <a:cs typeface="Calibri" pitchFamily="34" charset="0"/>
              </a:rPr>
              <a:t>The trait perspective suggests that leaders have unique characteristics that are distinct from followers, and that leaders are born, not made. </a:t>
            </a:r>
          </a:p>
          <a:p>
            <a:pPr marL="354330" indent="-285750" fontAlgn="auto">
              <a:spcAft>
                <a:spcPts val="0"/>
              </a:spcAft>
              <a:defRPr/>
            </a:pPr>
            <a:endParaRPr lang="en-US" sz="1800" dirty="0">
              <a:solidFill>
                <a:schemeClr val="tx1"/>
              </a:solidFill>
              <a:cs typeface="Calibri" pitchFamily="34" charset="0"/>
            </a:endParaRPr>
          </a:p>
          <a:p>
            <a:pPr marL="354330" indent="-285750" fontAlgn="auto">
              <a:spcAft>
                <a:spcPts val="0"/>
              </a:spcAft>
              <a:defRPr/>
            </a:pPr>
            <a:r>
              <a:rPr lang="en-US" sz="1800" dirty="0">
                <a:solidFill>
                  <a:schemeClr val="tx1"/>
                </a:solidFill>
                <a:cs typeface="Calibri" pitchFamily="34" charset="0"/>
              </a:rPr>
              <a:t>The trait theories of leadership, however, have fallen into disfavor because theorists could not identify what characteristics, or traits, make an effective leader.</a:t>
            </a:r>
          </a:p>
          <a:p>
            <a:pPr marL="68580" indent="0" fontAlgn="auto">
              <a:spcAft>
                <a:spcPts val="0"/>
              </a:spcAft>
              <a:buFont typeface="Wingdings 2" pitchFamily="18" charset="2"/>
              <a:buNone/>
              <a:defRPr/>
            </a:pPr>
            <a:endParaRPr lang="en-US" sz="1800" dirty="0">
              <a:solidFill>
                <a:schemeClr val="tx1"/>
              </a:solidFill>
              <a:latin typeface="Calibri" pitchFamily="34" charset="0"/>
              <a:cs typeface="Calibri"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B6611372-F6FB-5545-BE47-F38E8D480D27}"/>
              </a:ext>
            </a:extLst>
          </p:cNvPr>
          <p:cNvSpPr>
            <a:spLocks noGrp="1" noChangeArrowheads="1"/>
          </p:cNvSpPr>
          <p:nvPr>
            <p:ph type="title"/>
          </p:nvPr>
        </p:nvSpPr>
        <p:spPr>
          <a:solidFill>
            <a:srgbClr val="C8E1F3"/>
          </a:solidFill>
          <a:ln w="9525">
            <a:noFill/>
            <a:miter lim="800000"/>
            <a:headEnd/>
            <a:tailEnd/>
          </a:ln>
        </p:spPr>
        <p:txBody>
          <a:bodyPr vert="horz" wrap="square" lIns="91440" tIns="45720" rIns="91440" bIns="45720" numCol="1" rtlCol="0" anchor="ctr" anchorCtr="0" compatLnSpc="1">
            <a:prstTxWarp prst="textNoShape">
              <a:avLst/>
            </a:prstTxWarp>
            <a:normAutofit/>
          </a:bodyPr>
          <a:lstStyle/>
          <a:p>
            <a:pPr algn="ctr" fontAlgn="auto">
              <a:spcAft>
                <a:spcPts val="0"/>
              </a:spcAft>
            </a:pPr>
            <a:r>
              <a:rPr lang="en-US" altLang="en-US" dirty="0">
                <a:solidFill>
                  <a:srgbClr val="2F2B20"/>
                </a:solidFill>
                <a:latin typeface="Candara" pitchFamily="34" charset="0"/>
              </a:rPr>
              <a:t>Leading for Performance</a:t>
            </a:r>
          </a:p>
        </p:txBody>
      </p:sp>
      <p:sp>
        <p:nvSpPr>
          <p:cNvPr id="33795" name="Rectangle 3">
            <a:extLst>
              <a:ext uri="{FF2B5EF4-FFF2-40B4-BE49-F238E27FC236}">
                <a16:creationId xmlns:a16="http://schemas.microsoft.com/office/drawing/2014/main" id="{68B46B0E-9D84-CB46-AD13-4F0B0ED7E650}"/>
              </a:ext>
            </a:extLst>
          </p:cNvPr>
          <p:cNvSpPr>
            <a:spLocks noGrp="1" noChangeArrowheads="1"/>
          </p:cNvSpPr>
          <p:nvPr>
            <p:ph type="body" idx="1"/>
          </p:nvPr>
        </p:nvSpPr>
        <p:spPr>
          <a:solidFill>
            <a:schemeClr val="bg2">
              <a:lumMod val="60000"/>
              <a:lumOff val="40000"/>
            </a:schemeClr>
          </a:solidFill>
          <a:ln w="9525">
            <a:solidFill>
              <a:srgbClr val="CF8F31"/>
            </a:solidFill>
            <a:miter lim="800000"/>
            <a:headEnd/>
            <a:tailEnd/>
          </a:ln>
        </p:spPr>
        <p:txBody>
          <a:bodyPr vert="horz" wrap="square" lIns="91440" tIns="45720" rIns="91440" bIns="45720" numCol="1" rtlCol="0" anchor="t" anchorCtr="0" compatLnSpc="1">
            <a:prstTxWarp prst="textNoShape">
              <a:avLst/>
            </a:prstTxWarp>
            <a:normAutofit fontScale="77500" lnSpcReduction="20000"/>
          </a:bodyPr>
          <a:lstStyle/>
          <a:p>
            <a:pPr marL="68580" indent="0" fontAlgn="auto">
              <a:spcAft>
                <a:spcPts val="0"/>
              </a:spcAft>
              <a:buFont typeface="Arial" pitchFamily="34" charset="0"/>
              <a:buChar char="•"/>
            </a:pPr>
            <a:r>
              <a:rPr lang="en-US" altLang="en-US" dirty="0">
                <a:solidFill>
                  <a:schemeClr val="tx1"/>
                </a:solidFill>
                <a:cs typeface="Calibri" pitchFamily="34" charset="0"/>
              </a:rPr>
              <a:t>Trait Theory</a:t>
            </a:r>
          </a:p>
          <a:p>
            <a:pPr lvl="1"/>
            <a:r>
              <a:rPr lang="en-US" altLang="en-US" sz="1800" dirty="0">
                <a:solidFill>
                  <a:schemeClr val="tx1"/>
                </a:solidFill>
                <a:cs typeface="Calibri" pitchFamily="34" charset="0"/>
              </a:rPr>
              <a:t>Traits of successful leaders.</a:t>
            </a:r>
          </a:p>
          <a:p>
            <a:pPr lvl="2"/>
            <a:r>
              <a:rPr lang="en-US" altLang="en-US" sz="1800" dirty="0">
                <a:solidFill>
                  <a:schemeClr val="tx1"/>
                </a:solidFill>
                <a:cs typeface="Calibri" pitchFamily="34" charset="0"/>
              </a:rPr>
              <a:t>Adaptable to situations </a:t>
            </a:r>
          </a:p>
          <a:p>
            <a:pPr lvl="2"/>
            <a:r>
              <a:rPr lang="en-US" altLang="en-US" sz="1800" dirty="0">
                <a:solidFill>
                  <a:schemeClr val="tx1"/>
                </a:solidFill>
                <a:cs typeface="Calibri" pitchFamily="34" charset="0"/>
              </a:rPr>
              <a:t>Alert to social environment </a:t>
            </a:r>
          </a:p>
          <a:p>
            <a:pPr lvl="2"/>
            <a:r>
              <a:rPr lang="en-US" altLang="en-US" sz="1800" dirty="0">
                <a:solidFill>
                  <a:schemeClr val="tx1"/>
                </a:solidFill>
                <a:cs typeface="Calibri" pitchFamily="34" charset="0"/>
              </a:rPr>
              <a:t>Ambitious and achievement-orientated </a:t>
            </a:r>
          </a:p>
          <a:p>
            <a:pPr lvl="2"/>
            <a:r>
              <a:rPr lang="en-US" altLang="en-US" sz="1800" dirty="0">
                <a:solidFill>
                  <a:schemeClr val="tx1"/>
                </a:solidFill>
                <a:cs typeface="Calibri" pitchFamily="34" charset="0"/>
              </a:rPr>
              <a:t>Assertive </a:t>
            </a:r>
          </a:p>
          <a:p>
            <a:pPr lvl="2"/>
            <a:r>
              <a:rPr lang="en-US" altLang="en-US" sz="1800" dirty="0">
                <a:solidFill>
                  <a:schemeClr val="tx1"/>
                </a:solidFill>
                <a:cs typeface="Calibri" pitchFamily="34" charset="0"/>
              </a:rPr>
              <a:t>Cooperative </a:t>
            </a:r>
          </a:p>
          <a:p>
            <a:pPr lvl="2"/>
            <a:r>
              <a:rPr lang="en-US" altLang="en-US" sz="1800" dirty="0">
                <a:solidFill>
                  <a:schemeClr val="tx1"/>
                </a:solidFill>
                <a:cs typeface="Calibri" pitchFamily="34" charset="0"/>
              </a:rPr>
              <a:t>Decisive </a:t>
            </a:r>
          </a:p>
          <a:p>
            <a:pPr lvl="2"/>
            <a:r>
              <a:rPr lang="en-US" altLang="en-US" sz="1800" dirty="0">
                <a:solidFill>
                  <a:schemeClr val="tx1"/>
                </a:solidFill>
                <a:cs typeface="Calibri" pitchFamily="34" charset="0"/>
              </a:rPr>
              <a:t>Dependable </a:t>
            </a:r>
          </a:p>
          <a:p>
            <a:pPr lvl="2"/>
            <a:r>
              <a:rPr lang="en-US" altLang="en-US" sz="1800" dirty="0">
                <a:solidFill>
                  <a:schemeClr val="tx1"/>
                </a:solidFill>
                <a:cs typeface="Calibri" pitchFamily="34" charset="0"/>
              </a:rPr>
              <a:t>Dominant (desire to influence others) </a:t>
            </a:r>
          </a:p>
          <a:p>
            <a:pPr lvl="2"/>
            <a:r>
              <a:rPr lang="en-US" altLang="en-US" sz="1800" dirty="0">
                <a:solidFill>
                  <a:schemeClr val="tx1"/>
                </a:solidFill>
                <a:cs typeface="Calibri" pitchFamily="34" charset="0"/>
              </a:rPr>
              <a:t>Energetic (high activity level) </a:t>
            </a:r>
          </a:p>
          <a:p>
            <a:pPr lvl="2"/>
            <a:r>
              <a:rPr lang="en-US" altLang="en-US" sz="1800" dirty="0">
                <a:solidFill>
                  <a:schemeClr val="tx1"/>
                </a:solidFill>
                <a:cs typeface="Calibri" pitchFamily="34" charset="0"/>
              </a:rPr>
              <a:t>Persistent </a:t>
            </a:r>
          </a:p>
          <a:p>
            <a:pPr lvl="2"/>
            <a:r>
              <a:rPr lang="en-US" altLang="en-US" sz="1800" dirty="0">
                <a:solidFill>
                  <a:schemeClr val="tx1"/>
                </a:solidFill>
                <a:cs typeface="Calibri" pitchFamily="34" charset="0"/>
              </a:rPr>
              <a:t>Self-confident </a:t>
            </a:r>
          </a:p>
          <a:p>
            <a:pPr lvl="2"/>
            <a:r>
              <a:rPr lang="en-US" altLang="en-US" sz="1800" dirty="0">
                <a:solidFill>
                  <a:schemeClr val="tx1"/>
                </a:solidFill>
                <a:cs typeface="Calibri" pitchFamily="34" charset="0"/>
              </a:rPr>
              <a:t>Tolerant of stress </a:t>
            </a:r>
          </a:p>
          <a:p>
            <a:pPr lvl="2"/>
            <a:r>
              <a:rPr lang="en-US" altLang="en-US" sz="1800" dirty="0">
                <a:solidFill>
                  <a:schemeClr val="tx1"/>
                </a:solidFill>
                <a:cs typeface="Calibri" pitchFamily="34" charset="0"/>
              </a:rPr>
              <a:t>Willing to assume responsibility  </a:t>
            </a:r>
          </a:p>
        </p:txBody>
      </p:sp>
    </p:spTree>
    <p:extLst>
      <p:ext uri="{BB962C8B-B14F-4D97-AF65-F5344CB8AC3E}">
        <p14:creationId xmlns:p14="http://schemas.microsoft.com/office/powerpoint/2010/main" val="7385943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0"/>
            <a:ext cx="6705600" cy="838200"/>
          </a:xfrm>
          <a:solidFill>
            <a:srgbClr val="C8E1F3"/>
          </a:solidFill>
        </p:spPr>
        <p:txBody>
          <a:bodyPr rtlCol="0" anchor="ctr">
            <a:normAutofit/>
          </a:bodyPr>
          <a:lstStyle/>
          <a:p>
            <a:pPr algn="ctr" fontAlgn="auto">
              <a:spcAft>
                <a:spcPts val="0"/>
              </a:spcAft>
              <a:defRPr/>
            </a:pPr>
            <a:r>
              <a:rPr lang="en-US" dirty="0">
                <a:solidFill>
                  <a:srgbClr val="2F2B20"/>
                </a:solidFill>
                <a:latin typeface="Candara" pitchFamily="34" charset="0"/>
              </a:rPr>
              <a:t>Transactional Theories</a:t>
            </a:r>
          </a:p>
        </p:txBody>
      </p:sp>
      <p:sp>
        <p:nvSpPr>
          <p:cNvPr id="3" name="Content Placeholder 2"/>
          <p:cNvSpPr>
            <a:spLocks noGrp="1"/>
          </p:cNvSpPr>
          <p:nvPr>
            <p:ph idx="1"/>
          </p:nvPr>
        </p:nvSpPr>
        <p:spPr>
          <a:xfrm>
            <a:off x="1042988" y="1600200"/>
            <a:ext cx="6777037" cy="4232275"/>
          </a:xfrm>
          <a:solidFill>
            <a:schemeClr val="bg2">
              <a:lumMod val="60000"/>
              <a:lumOff val="40000"/>
            </a:schemeClr>
          </a:solidFill>
          <a:ln>
            <a:solidFill>
              <a:srgbClr val="CF8F31"/>
            </a:solidFill>
          </a:ln>
        </p:spPr>
        <p:txBody>
          <a:bodyPr rtlCol="0">
            <a:normAutofit/>
          </a:bodyPr>
          <a:lstStyle/>
          <a:p>
            <a:pPr marL="68580" indent="0" fontAlgn="auto">
              <a:spcAft>
                <a:spcPts val="0"/>
              </a:spcAft>
              <a:buFont typeface="Arial" pitchFamily="34" charset="0"/>
              <a:buChar char="•"/>
              <a:defRPr/>
            </a:pPr>
            <a:endParaRPr lang="en-US" sz="1800" dirty="0">
              <a:solidFill>
                <a:schemeClr val="tx1"/>
              </a:solidFill>
              <a:latin typeface="Calibri" pitchFamily="34" charset="0"/>
              <a:cs typeface="Calibri" pitchFamily="34" charset="0"/>
            </a:endParaRPr>
          </a:p>
          <a:p>
            <a:pPr marL="354330" indent="-285750" fontAlgn="auto">
              <a:spcAft>
                <a:spcPts val="0"/>
              </a:spcAft>
              <a:defRPr/>
            </a:pPr>
            <a:r>
              <a:rPr lang="en-US" sz="1800" dirty="0">
                <a:solidFill>
                  <a:schemeClr val="tx1"/>
                </a:solidFill>
                <a:cs typeface="Calibri" pitchFamily="34" charset="0"/>
              </a:rPr>
              <a:t>After the 1950s it became standard practice to view leadership as a series of transactions between a leader and followers and other environmental stakeholders.  </a:t>
            </a:r>
          </a:p>
          <a:p>
            <a:pPr marL="354330" indent="-285750" fontAlgn="auto">
              <a:spcAft>
                <a:spcPts val="0"/>
              </a:spcAft>
              <a:defRPr/>
            </a:pPr>
            <a:endParaRPr lang="en-US" sz="1800" dirty="0">
              <a:solidFill>
                <a:schemeClr val="tx1"/>
              </a:solidFill>
              <a:cs typeface="Calibri" pitchFamily="34" charset="0"/>
            </a:endParaRPr>
          </a:p>
          <a:p>
            <a:pPr marL="354330" indent="-285750" fontAlgn="auto">
              <a:spcAft>
                <a:spcPts val="0"/>
              </a:spcAft>
              <a:defRPr/>
            </a:pPr>
            <a:r>
              <a:rPr lang="en-US" sz="1800" dirty="0">
                <a:solidFill>
                  <a:schemeClr val="tx1"/>
                </a:solidFill>
                <a:cs typeface="Calibri" pitchFamily="34" charset="0"/>
              </a:rPr>
              <a:t>The transactional theories fit better than trait theories because they explained why the same leader was successful at some times and not at others. </a:t>
            </a:r>
          </a:p>
          <a:p>
            <a:pPr marL="354330" indent="-285750" fontAlgn="auto">
              <a:spcAft>
                <a:spcPts val="0"/>
              </a:spcAft>
              <a:defRPr/>
            </a:pPr>
            <a:endParaRPr lang="en-US" sz="1800" dirty="0">
              <a:solidFill>
                <a:schemeClr val="tx1"/>
              </a:solidFill>
              <a:cs typeface="Calibri" pitchFamily="34" charset="0"/>
            </a:endParaRPr>
          </a:p>
          <a:p>
            <a:pPr marL="354330" indent="-285750" fontAlgn="auto">
              <a:spcAft>
                <a:spcPts val="0"/>
              </a:spcAft>
              <a:defRPr/>
            </a:pPr>
            <a:r>
              <a:rPr lang="en-US" sz="1800" dirty="0" err="1">
                <a:solidFill>
                  <a:schemeClr val="tx1"/>
                </a:solidFill>
                <a:cs typeface="Calibri" pitchFamily="34" charset="0"/>
              </a:rPr>
              <a:t>Lewin</a:t>
            </a:r>
            <a:r>
              <a:rPr lang="en-US" sz="1800" dirty="0">
                <a:solidFill>
                  <a:schemeClr val="tx1"/>
                </a:solidFill>
                <a:cs typeface="Calibri" pitchFamily="34" charset="0"/>
              </a:rPr>
              <a:t>, Lippitt, and White identified three types of transactions:  Authoritarian, Democratic, and Laissez Faire.</a:t>
            </a:r>
          </a:p>
        </p:txBody>
      </p:sp>
      <p:sp>
        <p:nvSpPr>
          <p:cNvPr id="21507" name="TextBox 5"/>
          <p:cNvSpPr txBox="1">
            <a:spLocks noChangeArrowheads="1"/>
          </p:cNvSpPr>
          <p:nvPr/>
        </p:nvSpPr>
        <p:spPr bwMode="auto">
          <a:xfrm>
            <a:off x="1752600" y="4343400"/>
            <a:ext cx="914400" cy="369888"/>
          </a:xfrm>
          <a:prstGeom prst="rect">
            <a:avLst/>
          </a:prstGeom>
          <a:noFill/>
          <a:ln w="9525">
            <a:noFill/>
            <a:miter lim="800000"/>
            <a:headEnd/>
            <a:tailEnd/>
          </a:ln>
        </p:spPr>
        <p:txBody>
          <a:bodyPr>
            <a:spAutoFit/>
          </a:bodyPr>
          <a:lstStyle/>
          <a:p>
            <a:endParaRPr lang="en-US">
              <a:latin typeface="Century Gothic"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6805613" cy="1219200"/>
          </a:xfrm>
          <a:solidFill>
            <a:srgbClr val="C8E1F3"/>
          </a:solidFill>
        </p:spPr>
        <p:txBody>
          <a:bodyPr rtlCol="0">
            <a:normAutofit fontScale="90000"/>
          </a:bodyPr>
          <a:lstStyle/>
          <a:p>
            <a:pPr algn="ctr" fontAlgn="auto">
              <a:spcAft>
                <a:spcPts val="0"/>
              </a:spcAft>
              <a:defRPr/>
            </a:pPr>
            <a:br>
              <a:rPr lang="en-US" dirty="0">
                <a:solidFill>
                  <a:srgbClr val="2F2B20"/>
                </a:solidFill>
                <a:latin typeface="Candara" pitchFamily="34" charset="0"/>
              </a:rPr>
            </a:br>
            <a:br>
              <a:rPr lang="en-US" dirty="0">
                <a:solidFill>
                  <a:srgbClr val="2F2B20"/>
                </a:solidFill>
                <a:latin typeface="Candara" pitchFamily="34" charset="0"/>
              </a:rPr>
            </a:br>
            <a:br>
              <a:rPr lang="en-US" dirty="0">
                <a:solidFill>
                  <a:srgbClr val="2F2B20"/>
                </a:solidFill>
                <a:latin typeface="Candara" pitchFamily="34" charset="0"/>
              </a:rPr>
            </a:br>
            <a:r>
              <a:rPr lang="en-US" dirty="0">
                <a:solidFill>
                  <a:srgbClr val="2F2B20"/>
                </a:solidFill>
                <a:latin typeface="Candara" pitchFamily="34" charset="0"/>
              </a:rPr>
              <a:t> Transactional Approaches to Leadership</a:t>
            </a:r>
          </a:p>
        </p:txBody>
      </p:sp>
      <p:sp>
        <p:nvSpPr>
          <p:cNvPr id="22530" name="Content Placeholder 2"/>
          <p:cNvSpPr>
            <a:spLocks noGrp="1"/>
          </p:cNvSpPr>
          <p:nvPr>
            <p:ph idx="1"/>
          </p:nvPr>
        </p:nvSpPr>
        <p:spPr>
          <a:xfrm>
            <a:off x="1042988" y="1524000"/>
            <a:ext cx="6777037" cy="4308475"/>
          </a:xfrm>
          <a:solidFill>
            <a:srgbClr val="EFEFAF"/>
          </a:solidFill>
          <a:ln>
            <a:solidFill>
              <a:srgbClr val="CF8F31"/>
            </a:solidFill>
          </a:ln>
        </p:spPr>
        <p:txBody>
          <a:bodyPr/>
          <a:lstStyle/>
          <a:p>
            <a:pPr marL="68263" indent="0">
              <a:buFont typeface="Wingdings 2" pitchFamily="18" charset="2"/>
              <a:buNone/>
            </a:pPr>
            <a:endParaRPr lang="en-US" sz="1800">
              <a:solidFill>
                <a:schemeClr val="tx1"/>
              </a:solidFill>
              <a:latin typeface="Calibri" pitchFamily="34" charset="0"/>
              <a:cs typeface="Calibri" pitchFamily="34" charset="0"/>
            </a:endParaRPr>
          </a:p>
          <a:p>
            <a:pPr marL="68263" indent="0">
              <a:buFont typeface="Wingdings 2" pitchFamily="18" charset="2"/>
              <a:buNone/>
            </a:pPr>
            <a:endParaRPr lang="en-US" sz="1800">
              <a:solidFill>
                <a:schemeClr val="tx1"/>
              </a:solidFill>
              <a:latin typeface="Calibri" pitchFamily="34" charset="0"/>
              <a:cs typeface="Calibri" pitchFamily="34" charset="0"/>
            </a:endParaRPr>
          </a:p>
        </p:txBody>
      </p:sp>
      <p:graphicFrame>
        <p:nvGraphicFramePr>
          <p:cNvPr id="4" name="Diagram 3"/>
          <p:cNvGraphicFramePr/>
          <p:nvPr/>
        </p:nvGraphicFramePr>
        <p:xfrm>
          <a:off x="1295400" y="1600200"/>
          <a:ext cx="6477000" cy="419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532" name="TextBox 4"/>
          <p:cNvSpPr txBox="1">
            <a:spLocks noChangeArrowheads="1"/>
          </p:cNvSpPr>
          <p:nvPr/>
        </p:nvSpPr>
        <p:spPr bwMode="auto">
          <a:xfrm>
            <a:off x="1295400" y="4114800"/>
            <a:ext cx="1981200" cy="1016000"/>
          </a:xfrm>
          <a:prstGeom prst="rect">
            <a:avLst/>
          </a:prstGeom>
          <a:noFill/>
          <a:ln w="9525">
            <a:noFill/>
            <a:miter lim="800000"/>
            <a:headEnd/>
            <a:tailEnd/>
          </a:ln>
        </p:spPr>
        <p:txBody>
          <a:bodyPr>
            <a:spAutoFit/>
          </a:bodyPr>
          <a:lstStyle/>
          <a:p>
            <a:r>
              <a:rPr lang="en-US" sz="1200" dirty="0">
                <a:latin typeface="Century Gothic" pitchFamily="34" charset="0"/>
              </a:rPr>
              <a:t>Research shows that followers with controlling leaders showed productivity, but also low job satisfaction. </a:t>
            </a:r>
          </a:p>
        </p:txBody>
      </p:sp>
      <p:sp>
        <p:nvSpPr>
          <p:cNvPr id="22533" name="TextBox 6"/>
          <p:cNvSpPr txBox="1">
            <a:spLocks noChangeArrowheads="1"/>
          </p:cNvSpPr>
          <p:nvPr/>
        </p:nvSpPr>
        <p:spPr bwMode="auto">
          <a:xfrm>
            <a:off x="5410200" y="1676400"/>
            <a:ext cx="2438400" cy="1016000"/>
          </a:xfrm>
          <a:prstGeom prst="rect">
            <a:avLst/>
          </a:prstGeom>
          <a:noFill/>
          <a:ln w="9525">
            <a:noFill/>
            <a:miter lim="800000"/>
            <a:headEnd/>
            <a:tailEnd/>
          </a:ln>
        </p:spPr>
        <p:txBody>
          <a:bodyPr>
            <a:spAutoFit/>
          </a:bodyPr>
          <a:lstStyle/>
          <a:p>
            <a:r>
              <a:rPr lang="en-US" sz="1200" dirty="0">
                <a:latin typeface="Century Gothic" pitchFamily="34" charset="0"/>
              </a:rPr>
              <a:t>Research shows that under participative leader styles, followers generated ideas for change, and negotiated peacefully.</a:t>
            </a:r>
          </a:p>
        </p:txBody>
      </p:sp>
      <p:sp>
        <p:nvSpPr>
          <p:cNvPr id="22534" name="TextBox 7"/>
          <p:cNvSpPr txBox="1">
            <a:spLocks noChangeArrowheads="1"/>
          </p:cNvSpPr>
          <p:nvPr/>
        </p:nvSpPr>
        <p:spPr bwMode="auto">
          <a:xfrm>
            <a:off x="5562600" y="4419600"/>
            <a:ext cx="2057400" cy="1384995"/>
          </a:xfrm>
          <a:prstGeom prst="rect">
            <a:avLst/>
          </a:prstGeom>
          <a:noFill/>
          <a:ln w="9525">
            <a:noFill/>
            <a:miter lim="800000"/>
            <a:headEnd/>
            <a:tailEnd/>
          </a:ln>
        </p:spPr>
        <p:txBody>
          <a:bodyPr>
            <a:spAutoFit/>
          </a:bodyPr>
          <a:lstStyle/>
          <a:p>
            <a:r>
              <a:rPr lang="en-US" sz="1200" dirty="0">
                <a:latin typeface="Century Gothic" pitchFamily="34" charset="0"/>
              </a:rPr>
              <a:t>Research shows that workforces with hands-off leaders were unproductive, and acted aggressively because they lacked direction.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1042988" y="838200"/>
            <a:ext cx="6729412" cy="1219200"/>
          </a:xfrm>
          <a:solidFill>
            <a:srgbClr val="C8E1F3"/>
          </a:solidFill>
        </p:spPr>
        <p:txBody>
          <a:bodyPr anchor="ctr"/>
          <a:lstStyle/>
          <a:p>
            <a:pPr algn="ctr"/>
            <a:r>
              <a:rPr lang="en-US" dirty="0">
                <a:solidFill>
                  <a:srgbClr val="2F2B20"/>
                </a:solidFill>
                <a:latin typeface="Candara" pitchFamily="34" charset="0"/>
              </a:rPr>
              <a:t>Contingency Approaches</a:t>
            </a:r>
          </a:p>
        </p:txBody>
      </p:sp>
      <p:sp>
        <p:nvSpPr>
          <p:cNvPr id="3" name="Content Placeholder 2"/>
          <p:cNvSpPr>
            <a:spLocks noGrp="1"/>
          </p:cNvSpPr>
          <p:nvPr>
            <p:ph idx="1"/>
          </p:nvPr>
        </p:nvSpPr>
        <p:spPr>
          <a:xfrm>
            <a:off x="1042988" y="2133600"/>
            <a:ext cx="6777037" cy="3698875"/>
          </a:xfrm>
          <a:solidFill>
            <a:schemeClr val="bg2">
              <a:lumMod val="60000"/>
              <a:lumOff val="40000"/>
            </a:schemeClr>
          </a:solidFill>
          <a:ln>
            <a:solidFill>
              <a:srgbClr val="CF8F31"/>
            </a:solidFill>
          </a:ln>
        </p:spPr>
        <p:txBody>
          <a:bodyPr rtlCol="0">
            <a:normAutofit/>
          </a:bodyPr>
          <a:lstStyle/>
          <a:p>
            <a:pPr marL="354330" indent="-285750" fontAlgn="auto">
              <a:spcAft>
                <a:spcPts val="0"/>
              </a:spcAft>
              <a:defRPr/>
            </a:pPr>
            <a:r>
              <a:rPr lang="en-US" sz="1800" dirty="0">
                <a:solidFill>
                  <a:schemeClr val="tx1"/>
                </a:solidFill>
                <a:cs typeface="Calibri" pitchFamily="34" charset="0"/>
              </a:rPr>
              <a:t>This approach defines leaders who take their cues and develop their leadership styles based on the situation, rather than following “the one best way.”</a:t>
            </a:r>
          </a:p>
          <a:p>
            <a:pPr marL="354330" indent="-285750" fontAlgn="auto">
              <a:spcAft>
                <a:spcPts val="0"/>
              </a:spcAft>
              <a:defRPr/>
            </a:pPr>
            <a:endParaRPr lang="en-US" sz="1800" dirty="0">
              <a:solidFill>
                <a:schemeClr val="tx1"/>
              </a:solidFill>
              <a:cs typeface="Calibri" pitchFamily="34" charset="0"/>
            </a:endParaRPr>
          </a:p>
          <a:p>
            <a:pPr marL="354330" indent="-285750" fontAlgn="auto">
              <a:spcAft>
                <a:spcPts val="0"/>
              </a:spcAft>
              <a:defRPr/>
            </a:pPr>
            <a:r>
              <a:rPr lang="en-US" sz="1800" dirty="0">
                <a:solidFill>
                  <a:schemeClr val="tx1"/>
                </a:solidFill>
                <a:cs typeface="Calibri" pitchFamily="34" charset="0"/>
              </a:rPr>
              <a:t>Mary Parker Follett in her early article on the “giving of orders” urged leaders to take their cues from the situation.</a:t>
            </a:r>
          </a:p>
          <a:p>
            <a:pPr marL="354330" indent="-285750" fontAlgn="auto">
              <a:spcAft>
                <a:spcPts val="0"/>
              </a:spcAft>
              <a:defRPr/>
            </a:pPr>
            <a:endParaRPr lang="en-US" sz="1800" dirty="0">
              <a:solidFill>
                <a:schemeClr val="tx1"/>
              </a:solidFill>
              <a:cs typeface="Calibri" pitchFamily="34" charset="0"/>
            </a:endParaRPr>
          </a:p>
          <a:p>
            <a:pPr marL="354330" indent="-285750" fontAlgn="auto">
              <a:spcAft>
                <a:spcPts val="0"/>
              </a:spcAft>
              <a:defRPr/>
            </a:pPr>
            <a:r>
              <a:rPr lang="en-US" sz="1800" dirty="0" err="1">
                <a:solidFill>
                  <a:schemeClr val="tx1"/>
                </a:solidFill>
                <a:cs typeface="Calibri" pitchFamily="34" charset="0"/>
              </a:rPr>
              <a:t>Tannenbaum</a:t>
            </a:r>
            <a:r>
              <a:rPr lang="en-US" sz="1800" dirty="0">
                <a:solidFill>
                  <a:schemeClr val="tx1"/>
                </a:solidFill>
                <a:cs typeface="Calibri" pitchFamily="34" charset="0"/>
              </a:rPr>
              <a:t> and Schmidt also argued that leaders must evaluate the environmental factors, prior to making changes in the organization.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988" y="838200"/>
            <a:ext cx="6805612" cy="1143000"/>
          </a:xfrm>
          <a:solidFill>
            <a:srgbClr val="C8E1F3"/>
          </a:solidFill>
        </p:spPr>
        <p:txBody>
          <a:bodyPr rtlCol="0">
            <a:normAutofit fontScale="90000"/>
          </a:bodyPr>
          <a:lstStyle/>
          <a:p>
            <a:pPr algn="ctr" fontAlgn="auto">
              <a:spcAft>
                <a:spcPts val="0"/>
              </a:spcAft>
              <a:defRPr/>
            </a:pPr>
            <a:r>
              <a:rPr lang="en-US" dirty="0">
                <a:solidFill>
                  <a:srgbClr val="2F2B20"/>
                </a:solidFill>
                <a:latin typeface="Candara" pitchFamily="34" charset="0"/>
              </a:rPr>
              <a:t>What is </a:t>
            </a:r>
            <a:br>
              <a:rPr lang="en-US" dirty="0">
                <a:solidFill>
                  <a:srgbClr val="2F2B20"/>
                </a:solidFill>
                <a:latin typeface="Candara" pitchFamily="34" charset="0"/>
              </a:rPr>
            </a:br>
            <a:r>
              <a:rPr lang="en-US" dirty="0">
                <a:solidFill>
                  <a:srgbClr val="2F2B20"/>
                </a:solidFill>
                <a:latin typeface="Candara" pitchFamily="34" charset="0"/>
              </a:rPr>
              <a:t>“Too Much Leadership?”</a:t>
            </a:r>
          </a:p>
        </p:txBody>
      </p:sp>
      <p:sp>
        <p:nvSpPr>
          <p:cNvPr id="3" name="Content Placeholder 2"/>
          <p:cNvSpPr>
            <a:spLocks noGrp="1"/>
          </p:cNvSpPr>
          <p:nvPr>
            <p:ph idx="1"/>
          </p:nvPr>
        </p:nvSpPr>
        <p:spPr>
          <a:xfrm>
            <a:off x="1042988" y="2057400"/>
            <a:ext cx="6777037" cy="3775075"/>
          </a:xfrm>
          <a:solidFill>
            <a:schemeClr val="bg2">
              <a:lumMod val="60000"/>
              <a:lumOff val="40000"/>
            </a:schemeClr>
          </a:solidFill>
          <a:ln>
            <a:solidFill>
              <a:srgbClr val="CF8F31"/>
            </a:solidFill>
          </a:ln>
        </p:spPr>
        <p:txBody>
          <a:bodyPr rtlCol="0">
            <a:normAutofit/>
          </a:bodyPr>
          <a:lstStyle/>
          <a:p>
            <a:pPr marL="68580" indent="0" fontAlgn="auto">
              <a:spcAft>
                <a:spcPts val="0"/>
              </a:spcAft>
              <a:buFont typeface="Wingdings 2" pitchFamily="18" charset="2"/>
              <a:buNone/>
              <a:defRPr/>
            </a:pPr>
            <a:r>
              <a:rPr lang="en-US" sz="1800" dirty="0">
                <a:solidFill>
                  <a:schemeClr val="tx1"/>
                </a:solidFill>
                <a:cs typeface="Calibri" pitchFamily="34" charset="0"/>
              </a:rPr>
              <a:t>Too much leadership can be an organizational pathology. There are two kinds—micromanagement and over-management.</a:t>
            </a:r>
          </a:p>
          <a:p>
            <a:pPr marL="68580" indent="0" fontAlgn="auto">
              <a:spcAft>
                <a:spcPts val="0"/>
              </a:spcAft>
              <a:buFont typeface="Wingdings 2" pitchFamily="18" charset="2"/>
              <a:buNone/>
              <a:defRPr/>
            </a:pPr>
            <a:endParaRPr lang="en-US" sz="1800" dirty="0">
              <a:solidFill>
                <a:schemeClr val="tx1"/>
              </a:solidFill>
              <a:cs typeface="Calibri" pitchFamily="34" charset="0"/>
            </a:endParaRPr>
          </a:p>
          <a:p>
            <a:pPr marL="68580" indent="0" fontAlgn="auto">
              <a:spcAft>
                <a:spcPts val="0"/>
              </a:spcAft>
              <a:buFont typeface="Wingdings 2" pitchFamily="18" charset="2"/>
              <a:buNone/>
              <a:defRPr/>
            </a:pPr>
            <a:r>
              <a:rPr lang="en-US" sz="1800" i="1" dirty="0">
                <a:solidFill>
                  <a:schemeClr val="tx1"/>
                </a:solidFill>
                <a:cs typeface="Calibri" pitchFamily="34" charset="0"/>
              </a:rPr>
              <a:t>Micromanagement </a:t>
            </a:r>
          </a:p>
          <a:p>
            <a:pPr marL="354330" indent="-285750" fontAlgn="auto">
              <a:spcAft>
                <a:spcPts val="0"/>
              </a:spcAft>
              <a:defRPr/>
            </a:pPr>
            <a:r>
              <a:rPr lang="en-US" sz="1800" dirty="0">
                <a:solidFill>
                  <a:schemeClr val="tx1"/>
                </a:solidFill>
                <a:cs typeface="Calibri" pitchFamily="34" charset="0"/>
              </a:rPr>
              <a:t>The term “micromanagement” has emerged to indicate situations where leaders supervise too closely and do not delegate.  When this occurs, the professional and personal growth of subordinates is stifled.</a:t>
            </a:r>
          </a:p>
          <a:p>
            <a:pPr marL="68580" indent="0" fontAlgn="auto">
              <a:spcAft>
                <a:spcPts val="0"/>
              </a:spcAft>
              <a:buFont typeface="Wingdings 2" pitchFamily="18" charset="2"/>
              <a:buNone/>
              <a:defRPr/>
            </a:pPr>
            <a:r>
              <a:rPr lang="en-US" sz="1800" dirty="0">
                <a:solidFill>
                  <a:schemeClr val="tx1"/>
                </a:solidFill>
                <a:latin typeface="Calibri" pitchFamily="34" charset="0"/>
                <a:cs typeface="Calibri" pitchFamily="34" charset="0"/>
              </a:rPr>
              <a:t> </a:t>
            </a:r>
          </a:p>
          <a:p>
            <a:pPr marL="68580" indent="0" fontAlgn="auto">
              <a:spcAft>
                <a:spcPts val="0"/>
              </a:spcAft>
              <a:buFont typeface="Wingdings 2" pitchFamily="18" charset="2"/>
              <a:buNone/>
              <a:defRPr/>
            </a:pPr>
            <a:endParaRPr lang="en-US" sz="1800" dirty="0">
              <a:solidFill>
                <a:schemeClr val="tx1"/>
              </a:solidFill>
              <a:latin typeface="Calibri" pitchFamily="34" charset="0"/>
              <a:cs typeface="Calibri"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988" y="838200"/>
            <a:ext cx="6805612" cy="1143000"/>
          </a:xfrm>
          <a:solidFill>
            <a:srgbClr val="C8E1F3"/>
          </a:solidFill>
        </p:spPr>
        <p:txBody>
          <a:bodyPr rtlCol="0">
            <a:normAutofit fontScale="90000"/>
          </a:bodyPr>
          <a:lstStyle/>
          <a:p>
            <a:pPr algn="ctr" fontAlgn="auto">
              <a:spcAft>
                <a:spcPts val="0"/>
              </a:spcAft>
              <a:defRPr/>
            </a:pPr>
            <a:r>
              <a:rPr lang="en-US" dirty="0">
                <a:solidFill>
                  <a:srgbClr val="2F2B20"/>
                </a:solidFill>
                <a:latin typeface="Candara" pitchFamily="34" charset="0"/>
              </a:rPr>
              <a:t>What is </a:t>
            </a:r>
            <a:br>
              <a:rPr lang="en-US" dirty="0">
                <a:solidFill>
                  <a:srgbClr val="2F2B20"/>
                </a:solidFill>
                <a:latin typeface="Candara" pitchFamily="34" charset="0"/>
              </a:rPr>
            </a:br>
            <a:r>
              <a:rPr lang="en-US" dirty="0">
                <a:solidFill>
                  <a:srgbClr val="2F2B20"/>
                </a:solidFill>
                <a:latin typeface="Candara" pitchFamily="34" charset="0"/>
              </a:rPr>
              <a:t>“Too Much Leadership?”…cont.</a:t>
            </a:r>
          </a:p>
        </p:txBody>
      </p:sp>
      <p:sp>
        <p:nvSpPr>
          <p:cNvPr id="3" name="Content Placeholder 2"/>
          <p:cNvSpPr>
            <a:spLocks noGrp="1"/>
          </p:cNvSpPr>
          <p:nvPr>
            <p:ph idx="1"/>
          </p:nvPr>
        </p:nvSpPr>
        <p:spPr>
          <a:xfrm>
            <a:off x="1042988" y="2057400"/>
            <a:ext cx="6777037" cy="3775075"/>
          </a:xfrm>
          <a:solidFill>
            <a:schemeClr val="bg2">
              <a:lumMod val="60000"/>
              <a:lumOff val="40000"/>
            </a:schemeClr>
          </a:solidFill>
          <a:ln>
            <a:solidFill>
              <a:srgbClr val="CF8F31"/>
            </a:solidFill>
          </a:ln>
        </p:spPr>
        <p:txBody>
          <a:bodyPr rtlCol="0">
            <a:normAutofit lnSpcReduction="10000"/>
          </a:bodyPr>
          <a:lstStyle/>
          <a:p>
            <a:pPr marL="68580" indent="0" fontAlgn="auto">
              <a:spcAft>
                <a:spcPts val="0"/>
              </a:spcAft>
              <a:buFont typeface="Wingdings 2" pitchFamily="18" charset="2"/>
              <a:buNone/>
              <a:defRPr/>
            </a:pPr>
            <a:r>
              <a:rPr lang="en-US" sz="1800" dirty="0">
                <a:solidFill>
                  <a:schemeClr val="tx1"/>
                </a:solidFill>
                <a:cs typeface="Calibri" pitchFamily="34" charset="0"/>
              </a:rPr>
              <a:t>Too much leadership can be an organizational pathology. There are two kinds—micromanagement and over management.</a:t>
            </a:r>
          </a:p>
          <a:p>
            <a:pPr marL="68580" indent="0" fontAlgn="auto">
              <a:spcAft>
                <a:spcPts val="0"/>
              </a:spcAft>
              <a:buFont typeface="Wingdings 2" pitchFamily="18" charset="2"/>
              <a:buNone/>
              <a:defRPr/>
            </a:pPr>
            <a:endParaRPr lang="en-US" sz="1800" dirty="0">
              <a:solidFill>
                <a:schemeClr val="tx1"/>
              </a:solidFill>
              <a:cs typeface="Calibri" pitchFamily="34" charset="0"/>
            </a:endParaRPr>
          </a:p>
          <a:p>
            <a:pPr marL="354330" indent="-285750" fontAlgn="auto">
              <a:spcAft>
                <a:spcPts val="0"/>
              </a:spcAft>
              <a:defRPr/>
            </a:pPr>
            <a:r>
              <a:rPr lang="en-US" sz="1800" dirty="0">
                <a:solidFill>
                  <a:schemeClr val="tx1"/>
                </a:solidFill>
                <a:cs typeface="Calibri" pitchFamily="34" charset="0"/>
              </a:rPr>
              <a:t>Micromanagement can lead employees to extreme stress and even violence. It does not make an incompetent employee more competent, it only damages interpersonal relationships and distracts managers from overall long-term strategy for the unit and for the organization.</a:t>
            </a:r>
          </a:p>
          <a:p>
            <a:pPr marL="354330" indent="-285750" fontAlgn="auto">
              <a:spcAft>
                <a:spcPts val="0"/>
              </a:spcAft>
              <a:defRPr/>
            </a:pPr>
            <a:r>
              <a:rPr lang="en-US" sz="1800" dirty="0">
                <a:solidFill>
                  <a:schemeClr val="tx1"/>
                </a:solidFill>
                <a:cs typeface="Calibri" pitchFamily="34" charset="0"/>
              </a:rPr>
              <a:t> Legislators at all levels of government tend to be micromanagers. They look too closely into rules and process often for partisan and special interest concerns.</a:t>
            </a:r>
          </a:p>
          <a:p>
            <a:pPr marL="68580" indent="0" fontAlgn="auto">
              <a:spcAft>
                <a:spcPts val="0"/>
              </a:spcAft>
              <a:buFont typeface="Wingdings 2" pitchFamily="18" charset="2"/>
              <a:buNone/>
              <a:defRPr/>
            </a:pPr>
            <a:r>
              <a:rPr lang="en-US" sz="1800" dirty="0">
                <a:solidFill>
                  <a:schemeClr val="tx1"/>
                </a:solidFill>
                <a:latin typeface="Calibri" pitchFamily="34" charset="0"/>
                <a:cs typeface="Calibri" pitchFamily="34" charset="0"/>
              </a:rPr>
              <a:t> </a:t>
            </a:r>
          </a:p>
          <a:p>
            <a:pPr marL="68580" indent="0" fontAlgn="auto">
              <a:spcAft>
                <a:spcPts val="0"/>
              </a:spcAft>
              <a:buFont typeface="Wingdings 2" pitchFamily="18" charset="2"/>
              <a:buNone/>
              <a:defRPr/>
            </a:pPr>
            <a:endParaRPr lang="en-US" sz="18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4188312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1042988" y="838200"/>
            <a:ext cx="6729412" cy="1219200"/>
          </a:xfrm>
          <a:solidFill>
            <a:srgbClr val="C8E1F3"/>
          </a:solidFill>
        </p:spPr>
        <p:txBody>
          <a:bodyPr anchor="ctr"/>
          <a:lstStyle/>
          <a:p>
            <a:pPr algn="ctr"/>
            <a:r>
              <a:rPr lang="en-US" dirty="0" err="1">
                <a:solidFill>
                  <a:srgbClr val="2F2B20"/>
                </a:solidFill>
                <a:latin typeface="Candara" pitchFamily="34" charset="0"/>
              </a:rPr>
              <a:t>Overmanagement</a:t>
            </a:r>
            <a:endParaRPr lang="en-US" dirty="0">
              <a:solidFill>
                <a:srgbClr val="2F2B20"/>
              </a:solidFill>
              <a:latin typeface="Candara" pitchFamily="34" charset="0"/>
            </a:endParaRPr>
          </a:p>
        </p:txBody>
      </p:sp>
      <p:sp>
        <p:nvSpPr>
          <p:cNvPr id="3" name="Content Placeholder 2"/>
          <p:cNvSpPr>
            <a:spLocks noGrp="1"/>
          </p:cNvSpPr>
          <p:nvPr>
            <p:ph idx="1"/>
          </p:nvPr>
        </p:nvSpPr>
        <p:spPr>
          <a:xfrm>
            <a:off x="1042988" y="2133600"/>
            <a:ext cx="6777037" cy="3698875"/>
          </a:xfrm>
          <a:solidFill>
            <a:schemeClr val="bg2">
              <a:lumMod val="60000"/>
              <a:lumOff val="40000"/>
            </a:schemeClr>
          </a:solidFill>
          <a:ln>
            <a:solidFill>
              <a:srgbClr val="CF8F31"/>
            </a:solidFill>
          </a:ln>
        </p:spPr>
        <p:txBody>
          <a:bodyPr rtlCol="0">
            <a:normAutofit/>
          </a:bodyPr>
          <a:lstStyle/>
          <a:p>
            <a:pPr marL="68580" indent="0" fontAlgn="auto">
              <a:spcAft>
                <a:spcPts val="0"/>
              </a:spcAft>
              <a:buNone/>
              <a:defRPr/>
            </a:pPr>
            <a:r>
              <a:rPr lang="en-US" sz="1800" b="1" i="1" dirty="0">
                <a:solidFill>
                  <a:schemeClr val="tx1"/>
                </a:solidFill>
                <a:cs typeface="Calibri" pitchFamily="34" charset="0"/>
              </a:rPr>
              <a:t>Over management</a:t>
            </a:r>
          </a:p>
          <a:p>
            <a:pPr marL="354330" indent="-285750" fontAlgn="auto">
              <a:spcAft>
                <a:spcPts val="0"/>
              </a:spcAft>
              <a:defRPr/>
            </a:pPr>
            <a:r>
              <a:rPr lang="en-US" sz="1800" dirty="0">
                <a:solidFill>
                  <a:schemeClr val="tx1"/>
                </a:solidFill>
                <a:cs typeface="Calibri" pitchFamily="34" charset="0"/>
              </a:rPr>
              <a:t>A variation of micromanagement is overmanagement—a situation where there are too many managers for the task. </a:t>
            </a:r>
          </a:p>
          <a:p>
            <a:pPr marL="354330" indent="-285750" fontAlgn="auto">
              <a:spcAft>
                <a:spcPts val="0"/>
              </a:spcAft>
              <a:defRPr/>
            </a:pPr>
            <a:r>
              <a:rPr lang="en-US" sz="1800" dirty="0">
                <a:solidFill>
                  <a:schemeClr val="tx1"/>
                </a:solidFill>
                <a:cs typeface="Calibri" pitchFamily="34" charset="0"/>
              </a:rPr>
              <a:t>As computer-based systems have come into use, cutting across layers of management, those managers who are fearful of losing their jobs tend to create fiefdoms, and insert themselves into as many management situations as they can.</a:t>
            </a:r>
          </a:p>
          <a:p>
            <a:pPr marL="354330" indent="-285750" fontAlgn="auto">
              <a:spcAft>
                <a:spcPts val="0"/>
              </a:spcAft>
              <a:defRPr/>
            </a:pPr>
            <a:endParaRPr lang="en-US" sz="1800" dirty="0">
              <a:solidFill>
                <a:schemeClr val="tx1"/>
              </a:solidFill>
              <a:cs typeface="Calibri" pitchFamily="34" charset="0"/>
            </a:endParaRPr>
          </a:p>
          <a:p>
            <a:pPr marL="354330" indent="-285750" fontAlgn="auto">
              <a:spcAft>
                <a:spcPts val="0"/>
              </a:spcAft>
              <a:defRPr/>
            </a:pPr>
            <a:r>
              <a:rPr lang="en-US" sz="1800" dirty="0">
                <a:solidFill>
                  <a:schemeClr val="tx1"/>
                </a:solidFill>
                <a:cs typeface="Calibri" pitchFamily="34" charset="0"/>
              </a:rPr>
              <a:t>This kind of turf-building, and its accompanying waste is “</a:t>
            </a:r>
            <a:r>
              <a:rPr lang="en-US" sz="1800" dirty="0" err="1">
                <a:solidFill>
                  <a:schemeClr val="tx1"/>
                </a:solidFill>
                <a:cs typeface="Calibri" pitchFamily="34" charset="0"/>
              </a:rPr>
              <a:t>overmanagement</a:t>
            </a:r>
            <a:r>
              <a:rPr lang="en-US" sz="1800" dirty="0">
                <a:solidFill>
                  <a:schemeClr val="tx1"/>
                </a:solidFill>
                <a:cs typeface="Calibri" pitchFamily="34" charset="0"/>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D20B89F-D05C-AB46-A382-7CC09E32BAAD}"/>
              </a:ext>
            </a:extLst>
          </p:cNvPr>
          <p:cNvSpPr>
            <a:spLocks noGrp="1" noChangeArrowheads="1"/>
          </p:cNvSpPr>
          <p:nvPr>
            <p:ph type="title"/>
          </p:nvPr>
        </p:nvSpPr>
        <p:spPr>
          <a:solidFill>
            <a:srgbClr val="C8E1F3"/>
          </a:solidFill>
          <a:ln w="9525">
            <a:noFill/>
            <a:miter lim="800000"/>
            <a:headEnd/>
            <a:tailEnd/>
          </a:ln>
        </p:spPr>
        <p:txBody>
          <a:bodyPr vert="horz" wrap="square" lIns="91440" tIns="45720" rIns="91440" bIns="45720" numCol="1" anchor="b" anchorCtr="0" compatLnSpc="1">
            <a:prstTxWarp prst="textNoShape">
              <a:avLst/>
            </a:prstTxWarp>
          </a:bodyPr>
          <a:lstStyle/>
          <a:p>
            <a:pPr algn="ctr"/>
            <a:r>
              <a:rPr lang="en-US" altLang="en-US" dirty="0">
                <a:solidFill>
                  <a:srgbClr val="2F2B20"/>
                </a:solidFill>
                <a:latin typeface="Candara" pitchFamily="34" charset="0"/>
              </a:rPr>
              <a:t>Leading for Performance</a:t>
            </a:r>
          </a:p>
        </p:txBody>
      </p:sp>
      <p:sp>
        <p:nvSpPr>
          <p:cNvPr id="5123" name="Rectangle 3">
            <a:extLst>
              <a:ext uri="{FF2B5EF4-FFF2-40B4-BE49-F238E27FC236}">
                <a16:creationId xmlns:a16="http://schemas.microsoft.com/office/drawing/2014/main" id="{75D6525C-68A0-9C46-AF0C-83EEE2791F20}"/>
              </a:ext>
            </a:extLst>
          </p:cNvPr>
          <p:cNvSpPr>
            <a:spLocks noGrp="1" noChangeArrowheads="1"/>
          </p:cNvSpPr>
          <p:nvPr>
            <p:ph type="body" idx="1"/>
          </p:nvPr>
        </p:nvSpPr>
        <p:spPr>
          <a:xfrm>
            <a:off x="1042988" y="2324100"/>
            <a:ext cx="7024687" cy="3508375"/>
          </a:xfrm>
          <a:solidFill>
            <a:schemeClr val="bg2">
              <a:lumMod val="60000"/>
              <a:lumOff val="40000"/>
            </a:schemeClr>
          </a:solidFill>
          <a:ln w="9525">
            <a:solidFill>
              <a:srgbClr val="CF8F31"/>
            </a:solidFill>
            <a:miter lim="800000"/>
            <a:headEnd/>
            <a:tailEnd/>
          </a:ln>
        </p:spPr>
        <p:txBody>
          <a:bodyPr vert="horz" wrap="square" lIns="91440" tIns="45720" rIns="91440" bIns="45720" numCol="1" rtlCol="0" anchor="t" anchorCtr="0" compatLnSpc="1">
            <a:prstTxWarp prst="textNoShape">
              <a:avLst/>
            </a:prstTxWarp>
            <a:normAutofit/>
          </a:bodyPr>
          <a:lstStyle/>
          <a:p>
            <a:pPr marL="354330" indent="-285750" fontAlgn="auto">
              <a:spcAft>
                <a:spcPts val="0"/>
              </a:spcAft>
              <a:defRPr/>
            </a:pPr>
            <a:r>
              <a:rPr lang="en-US" altLang="en-US" sz="1800" dirty="0">
                <a:solidFill>
                  <a:srgbClr val="000000"/>
                </a:solidFill>
              </a:rPr>
              <a:t>Political context, governance arrangements, strategic thinking, culture all impact performance.</a:t>
            </a:r>
          </a:p>
          <a:p>
            <a:pPr marL="354330" indent="-285750" fontAlgn="auto">
              <a:spcAft>
                <a:spcPts val="0"/>
              </a:spcAft>
              <a:defRPr/>
            </a:pPr>
            <a:endParaRPr lang="en-US" altLang="en-US" sz="1800" dirty="0">
              <a:solidFill>
                <a:srgbClr val="000000"/>
              </a:solidFill>
            </a:endParaRPr>
          </a:p>
          <a:p>
            <a:pPr marL="354330" indent="-285750" fontAlgn="auto">
              <a:spcAft>
                <a:spcPts val="0"/>
              </a:spcAft>
              <a:defRPr/>
            </a:pPr>
            <a:r>
              <a:rPr lang="en-US" altLang="en-US" sz="1800" dirty="0">
                <a:solidFill>
                  <a:srgbClr val="000000"/>
                </a:solidFill>
              </a:rPr>
              <a:t>But, in practice, these are parts of the context in which the public sector manager has to operate.</a:t>
            </a:r>
          </a:p>
          <a:p>
            <a:pPr marL="354330" indent="-285750" fontAlgn="auto">
              <a:spcAft>
                <a:spcPts val="0"/>
              </a:spcAft>
              <a:defRPr/>
            </a:pPr>
            <a:endParaRPr lang="en-US" altLang="en-US" sz="1800" dirty="0">
              <a:solidFill>
                <a:srgbClr val="000000"/>
              </a:solidFill>
            </a:endParaRPr>
          </a:p>
          <a:p>
            <a:pPr marL="354330" indent="-285750" fontAlgn="auto">
              <a:spcAft>
                <a:spcPts val="0"/>
              </a:spcAft>
              <a:defRPr/>
            </a:pPr>
            <a:r>
              <a:rPr lang="en-US" altLang="en-US" sz="1800" dirty="0">
                <a:solidFill>
                  <a:srgbClr val="000000"/>
                </a:solidFill>
              </a:rPr>
              <a:t>Performance management begins with leadership</a:t>
            </a:r>
            <a:r>
              <a:rPr lang="en-US" altLang="en-US" sz="1800" b="1" dirty="0">
                <a:solidFill>
                  <a:srgbClr val="000000"/>
                </a:solidFill>
                <a:cs typeface="Calibri" pitchFamily="34" charset="0"/>
              </a:rPr>
              <a:t>.</a:t>
            </a:r>
          </a:p>
        </p:txBody>
      </p:sp>
    </p:spTree>
    <p:extLst>
      <p:ext uri="{BB962C8B-B14F-4D97-AF65-F5344CB8AC3E}">
        <p14:creationId xmlns:p14="http://schemas.microsoft.com/office/powerpoint/2010/main" val="35189734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1042988" y="838200"/>
            <a:ext cx="6729412" cy="1219200"/>
          </a:xfrm>
          <a:solidFill>
            <a:srgbClr val="C8E1F3"/>
          </a:solidFill>
        </p:spPr>
        <p:txBody>
          <a:bodyPr anchor="ctr"/>
          <a:lstStyle/>
          <a:p>
            <a:pPr algn="ctr"/>
            <a:r>
              <a:rPr lang="en-US" dirty="0">
                <a:solidFill>
                  <a:srgbClr val="2F2B20"/>
                </a:solidFill>
                <a:latin typeface="Candara" pitchFamily="34" charset="0"/>
              </a:rPr>
              <a:t>Moral Leadership</a:t>
            </a:r>
          </a:p>
        </p:txBody>
      </p:sp>
      <p:sp>
        <p:nvSpPr>
          <p:cNvPr id="3" name="Content Placeholder 2"/>
          <p:cNvSpPr>
            <a:spLocks noGrp="1"/>
          </p:cNvSpPr>
          <p:nvPr>
            <p:ph idx="1"/>
          </p:nvPr>
        </p:nvSpPr>
        <p:spPr>
          <a:xfrm>
            <a:off x="1042988" y="2133600"/>
            <a:ext cx="6777037" cy="3698875"/>
          </a:xfrm>
          <a:solidFill>
            <a:schemeClr val="bg2">
              <a:lumMod val="60000"/>
              <a:lumOff val="40000"/>
            </a:schemeClr>
          </a:solidFill>
          <a:ln>
            <a:solidFill>
              <a:srgbClr val="CF8F31"/>
            </a:solidFill>
          </a:ln>
        </p:spPr>
        <p:txBody>
          <a:bodyPr rtlCol="0">
            <a:normAutofit/>
          </a:bodyPr>
          <a:lstStyle/>
          <a:p>
            <a:pPr marL="354330" indent="-285750" fontAlgn="auto">
              <a:spcAft>
                <a:spcPts val="0"/>
              </a:spcAft>
              <a:defRPr/>
            </a:pPr>
            <a:r>
              <a:rPr lang="en-US" sz="1800" dirty="0">
                <a:solidFill>
                  <a:schemeClr val="tx1"/>
                </a:solidFill>
                <a:cs typeface="Calibri" pitchFamily="34" charset="0"/>
              </a:rPr>
              <a:t>Moral leadership is when leaders are not only satisfied with good outcomes, but also are focused upon an operation’s ethics and values as a way to accomplish productivity.  </a:t>
            </a:r>
          </a:p>
          <a:p>
            <a:pPr marL="354330" indent="-285750" fontAlgn="auto">
              <a:spcAft>
                <a:spcPts val="0"/>
              </a:spcAft>
              <a:defRPr/>
            </a:pPr>
            <a:endParaRPr lang="en-US" sz="1800" dirty="0">
              <a:solidFill>
                <a:schemeClr val="tx1"/>
              </a:solidFill>
              <a:cs typeface="Calibri" pitchFamily="34" charset="0"/>
            </a:endParaRPr>
          </a:p>
          <a:p>
            <a:pPr marL="354330" indent="-285750" fontAlgn="auto">
              <a:spcAft>
                <a:spcPts val="0"/>
              </a:spcAft>
              <a:defRPr/>
            </a:pPr>
            <a:r>
              <a:rPr lang="en-US" sz="1800" dirty="0">
                <a:solidFill>
                  <a:schemeClr val="tx1"/>
                </a:solidFill>
                <a:cs typeface="Calibri" pitchFamily="34" charset="0"/>
              </a:rPr>
              <a:t>The voluntary acceptance of the workforce of moral values, visions, and beliefs, comes about through the respect and trust generated via charismatic and referent power of the leader.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F8BF6D1E-2E9A-FE4D-B169-D30BEDB30AD6}"/>
              </a:ext>
            </a:extLst>
          </p:cNvPr>
          <p:cNvSpPr>
            <a:spLocks noGrp="1" noChangeArrowheads="1"/>
          </p:cNvSpPr>
          <p:nvPr>
            <p:ph type="title"/>
          </p:nvPr>
        </p:nvSpPr>
        <p:spPr>
          <a:solidFill>
            <a:srgbClr val="C8E1F3"/>
          </a:solid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altLang="en-US">
                <a:solidFill>
                  <a:srgbClr val="2F2B20"/>
                </a:solidFill>
                <a:latin typeface="Candara" pitchFamily="34" charset="0"/>
              </a:rPr>
              <a:t>Moral Leadership</a:t>
            </a:r>
          </a:p>
        </p:txBody>
      </p:sp>
      <p:sp>
        <p:nvSpPr>
          <p:cNvPr id="19459" name="Rectangle 3">
            <a:extLst>
              <a:ext uri="{FF2B5EF4-FFF2-40B4-BE49-F238E27FC236}">
                <a16:creationId xmlns:a16="http://schemas.microsoft.com/office/drawing/2014/main" id="{898F84EE-5D04-694E-B195-4BCDCB7F4C98}"/>
              </a:ext>
            </a:extLst>
          </p:cNvPr>
          <p:cNvSpPr>
            <a:spLocks noGrp="1" noChangeArrowheads="1"/>
          </p:cNvSpPr>
          <p:nvPr>
            <p:ph type="body" idx="1"/>
          </p:nvPr>
        </p:nvSpPr>
        <p:spPr>
          <a:solidFill>
            <a:schemeClr val="bg2">
              <a:lumMod val="60000"/>
              <a:lumOff val="40000"/>
            </a:schemeClr>
          </a:solidFill>
          <a:ln w="9525">
            <a:solidFill>
              <a:srgbClr val="CF8F31"/>
            </a:solidFill>
            <a:miter lim="800000"/>
            <a:headEnd/>
            <a:tailEnd/>
          </a:ln>
        </p:spPr>
        <p:txBody>
          <a:bodyPr vert="horz" wrap="square" lIns="91440" tIns="45720" rIns="91440" bIns="45720" numCol="1" rtlCol="0" anchor="t" anchorCtr="0" compatLnSpc="1">
            <a:prstTxWarp prst="textNoShape">
              <a:avLst/>
            </a:prstTxWarp>
            <a:normAutofit/>
          </a:bodyPr>
          <a:lstStyle/>
          <a:p>
            <a:pPr marL="354330" indent="-285750" fontAlgn="auto">
              <a:spcAft>
                <a:spcPts val="0"/>
              </a:spcAft>
            </a:pPr>
            <a:r>
              <a:rPr lang="en-US" altLang="en-US" sz="1800" dirty="0">
                <a:solidFill>
                  <a:schemeClr val="tx1"/>
                </a:solidFill>
                <a:cs typeface="Calibri" pitchFamily="34" charset="0"/>
              </a:rPr>
              <a:t>The Bully Pulpit.</a:t>
            </a:r>
          </a:p>
          <a:p>
            <a:pPr marL="354330" indent="-285750" fontAlgn="auto">
              <a:spcAft>
                <a:spcPts val="0"/>
              </a:spcAft>
            </a:pPr>
            <a:endParaRPr lang="en-US" altLang="en-US" sz="1800" dirty="0">
              <a:solidFill>
                <a:schemeClr val="tx1"/>
              </a:solidFill>
              <a:cs typeface="Calibri" pitchFamily="34" charset="0"/>
            </a:endParaRPr>
          </a:p>
          <a:p>
            <a:pPr lvl="1"/>
            <a:r>
              <a:rPr lang="en-US" altLang="en-US" sz="1800" dirty="0">
                <a:solidFill>
                  <a:schemeClr val="tx1"/>
                </a:solidFill>
                <a:cs typeface="Calibri" pitchFamily="34" charset="0"/>
              </a:rPr>
              <a:t>Great presidents have traditionally used their bully pulpit as “leaders of thought at time times when certain historic ideas in the life of the nation had to be clarified.” – FDR.</a:t>
            </a:r>
          </a:p>
          <a:p>
            <a:pPr lvl="1"/>
            <a:endParaRPr lang="en-US" altLang="en-US" sz="1800" dirty="0">
              <a:solidFill>
                <a:schemeClr val="tx1"/>
              </a:solidFill>
              <a:cs typeface="Calibri" pitchFamily="34" charset="0"/>
            </a:endParaRPr>
          </a:p>
          <a:p>
            <a:pPr marL="354330" indent="-285750" fontAlgn="auto">
              <a:spcAft>
                <a:spcPts val="0"/>
              </a:spcAft>
            </a:pPr>
            <a:r>
              <a:rPr lang="en-US" altLang="en-US" sz="1800" dirty="0">
                <a:solidFill>
                  <a:schemeClr val="tx1"/>
                </a:solidFill>
                <a:cs typeface="Calibri" pitchFamily="34" charset="0"/>
              </a:rPr>
              <a:t>Rhetorical leadership.</a:t>
            </a:r>
          </a:p>
          <a:p>
            <a:pPr lvl="1"/>
            <a:r>
              <a:rPr lang="en-US" altLang="en-US" sz="1800" dirty="0">
                <a:solidFill>
                  <a:schemeClr val="tx1"/>
                </a:solidFill>
                <a:cs typeface="Calibri" pitchFamily="34" charset="0"/>
              </a:rPr>
              <a:t>Today’s presidents use speech-making to exhort the public to support policies to move public opinion</a:t>
            </a:r>
            <a:r>
              <a:rPr lang="en-US" altLang="en-US" dirty="0"/>
              <a:t>.</a:t>
            </a:r>
          </a:p>
        </p:txBody>
      </p:sp>
    </p:spTree>
    <p:extLst>
      <p:ext uri="{BB962C8B-B14F-4D97-AF65-F5344CB8AC3E}">
        <p14:creationId xmlns:p14="http://schemas.microsoft.com/office/powerpoint/2010/main" val="7082603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ED7C5D03-07CB-5441-BEFD-5016CCC4218D}"/>
              </a:ext>
            </a:extLst>
          </p:cNvPr>
          <p:cNvSpPr>
            <a:spLocks noGrp="1" noChangeArrowheads="1"/>
          </p:cNvSpPr>
          <p:nvPr>
            <p:ph type="title"/>
          </p:nvPr>
        </p:nvSpPr>
        <p:spPr>
          <a:xfrm>
            <a:off x="1042988" y="454025"/>
            <a:ext cx="7024687" cy="1143000"/>
          </a:xfrm>
          <a:solidFill>
            <a:srgbClr val="C8E1F3"/>
          </a:solid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altLang="en-US" dirty="0">
                <a:solidFill>
                  <a:srgbClr val="2F2B20"/>
                </a:solidFill>
                <a:latin typeface="Candara" pitchFamily="34" charset="0"/>
              </a:rPr>
              <a:t>Moral Leadership</a:t>
            </a:r>
          </a:p>
        </p:txBody>
      </p:sp>
      <p:sp>
        <p:nvSpPr>
          <p:cNvPr id="20483" name="Rectangle 3">
            <a:extLst>
              <a:ext uri="{FF2B5EF4-FFF2-40B4-BE49-F238E27FC236}">
                <a16:creationId xmlns:a16="http://schemas.microsoft.com/office/drawing/2014/main" id="{2AED25A6-CC9F-EB4F-9D19-EA5B31E27EE1}"/>
              </a:ext>
            </a:extLst>
          </p:cNvPr>
          <p:cNvSpPr>
            <a:spLocks noGrp="1" noChangeArrowheads="1"/>
          </p:cNvSpPr>
          <p:nvPr>
            <p:ph type="body" idx="1"/>
          </p:nvPr>
        </p:nvSpPr>
        <p:spPr>
          <a:xfrm>
            <a:off x="1042988" y="1625600"/>
            <a:ext cx="6777037" cy="3508375"/>
          </a:xfrm>
          <a:solidFill>
            <a:schemeClr val="bg2">
              <a:lumMod val="60000"/>
              <a:lumOff val="40000"/>
            </a:schemeClr>
          </a:solidFill>
          <a:ln w="9525">
            <a:solidFill>
              <a:srgbClr val="CF8F31"/>
            </a:solidFill>
            <a:miter lim="800000"/>
            <a:headEnd/>
            <a:tailEnd/>
          </a:ln>
        </p:spPr>
        <p:txBody>
          <a:bodyPr vert="horz" wrap="square" lIns="91440" tIns="45720" rIns="91440" bIns="45720" numCol="1" rtlCol="0" anchor="t" anchorCtr="0" compatLnSpc="1">
            <a:prstTxWarp prst="textNoShape">
              <a:avLst/>
            </a:prstTxWarp>
            <a:normAutofit/>
          </a:bodyPr>
          <a:lstStyle/>
          <a:p>
            <a:pPr marL="354330" indent="-285750" fontAlgn="auto">
              <a:spcAft>
                <a:spcPts val="0"/>
              </a:spcAft>
            </a:pPr>
            <a:r>
              <a:rPr lang="en-US" altLang="en-US" sz="1800" dirty="0">
                <a:solidFill>
                  <a:schemeClr val="tx1"/>
                </a:solidFill>
                <a:cs typeface="Calibri" pitchFamily="34" charset="0"/>
              </a:rPr>
              <a:t>The </a:t>
            </a:r>
            <a:r>
              <a:rPr lang="en-US" altLang="en-US" sz="1800" dirty="0" err="1">
                <a:solidFill>
                  <a:schemeClr val="tx1"/>
                </a:solidFill>
                <a:cs typeface="Calibri" pitchFamily="34" charset="0"/>
              </a:rPr>
              <a:t>Execucrats</a:t>
            </a:r>
            <a:r>
              <a:rPr lang="en-US" altLang="en-US" sz="1800" dirty="0">
                <a:solidFill>
                  <a:schemeClr val="tx1"/>
                </a:solidFill>
                <a:cs typeface="Calibri" pitchFamily="34" charset="0"/>
              </a:rPr>
              <a:t>.</a:t>
            </a:r>
          </a:p>
          <a:p>
            <a:pPr lvl="1"/>
            <a:r>
              <a:rPr lang="en-US" altLang="en-US" sz="1800" dirty="0">
                <a:solidFill>
                  <a:schemeClr val="tx1"/>
                </a:solidFill>
                <a:cs typeface="Calibri" pitchFamily="34" charset="0"/>
              </a:rPr>
              <a:t>Career executives/ bureaucrats who are neither elected nor appointed to office.</a:t>
            </a:r>
          </a:p>
          <a:p>
            <a:pPr lvl="1"/>
            <a:r>
              <a:rPr lang="en-US" altLang="en-US" sz="1800" dirty="0">
                <a:solidFill>
                  <a:schemeClr val="tx1"/>
                </a:solidFill>
                <a:cs typeface="Calibri" pitchFamily="34" charset="0"/>
              </a:rPr>
              <a:t>Essential element in the policy process.</a:t>
            </a:r>
          </a:p>
          <a:p>
            <a:pPr lvl="2"/>
            <a:r>
              <a:rPr lang="en-US" altLang="en-US" sz="1800" dirty="0">
                <a:solidFill>
                  <a:schemeClr val="tx1"/>
                </a:solidFill>
                <a:cs typeface="Calibri" pitchFamily="34" charset="0"/>
              </a:rPr>
              <a:t>Technical expertise is greater.</a:t>
            </a:r>
          </a:p>
          <a:p>
            <a:pPr lvl="2"/>
            <a:r>
              <a:rPr lang="en-US" altLang="en-US" sz="1800" dirty="0">
                <a:solidFill>
                  <a:schemeClr val="tx1"/>
                </a:solidFill>
                <a:cs typeface="Calibri" pitchFamily="34" charset="0"/>
              </a:rPr>
              <a:t>Managers who must implement.</a:t>
            </a:r>
          </a:p>
          <a:p>
            <a:pPr lvl="1"/>
            <a:r>
              <a:rPr lang="en-US" altLang="en-US" sz="1800" dirty="0">
                <a:solidFill>
                  <a:schemeClr val="tx1"/>
                </a:solidFill>
                <a:cs typeface="Calibri" pitchFamily="34" charset="0"/>
              </a:rPr>
              <a:t>Because of inherent disinterestedness, nonpartisanship, and technical authority, they often have more moral authority than elected or appointed officials.</a:t>
            </a:r>
          </a:p>
        </p:txBody>
      </p:sp>
    </p:spTree>
    <p:extLst>
      <p:ext uri="{BB962C8B-B14F-4D97-AF65-F5344CB8AC3E}">
        <p14:creationId xmlns:p14="http://schemas.microsoft.com/office/powerpoint/2010/main" val="23144103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145398B0-EB28-E845-9A49-31FC5F8A816C}"/>
              </a:ext>
            </a:extLst>
          </p:cNvPr>
          <p:cNvSpPr>
            <a:spLocks noGrp="1" noChangeArrowheads="1"/>
          </p:cNvSpPr>
          <p:nvPr>
            <p:ph type="title"/>
          </p:nvPr>
        </p:nvSpPr>
        <p:spPr>
          <a:solidFill>
            <a:srgbClr val="C8E1F3"/>
          </a:solidFill>
          <a:ln w="9525">
            <a:noFill/>
            <a:miter lim="800000"/>
            <a:headEnd/>
            <a:tailEnd/>
          </a:ln>
        </p:spPr>
        <p:txBody>
          <a:bodyPr vert="horz" wrap="square" lIns="91440" tIns="45720" rIns="91440" bIns="45720" numCol="1" anchor="ctr" anchorCtr="0" compatLnSpc="1">
            <a:prstTxWarp prst="textNoShape">
              <a:avLst/>
            </a:prstTxWarp>
          </a:bodyPr>
          <a:lstStyle/>
          <a:p>
            <a:pPr algn="ctr"/>
            <a:r>
              <a:rPr lang="en-US" altLang="en-US" dirty="0">
                <a:solidFill>
                  <a:srgbClr val="2F2B20"/>
                </a:solidFill>
                <a:latin typeface="Candara" pitchFamily="34" charset="0"/>
              </a:rPr>
              <a:t>Moral Leadership</a:t>
            </a:r>
          </a:p>
        </p:txBody>
      </p:sp>
      <p:sp>
        <p:nvSpPr>
          <p:cNvPr id="21507" name="Rectangle 3">
            <a:extLst>
              <a:ext uri="{FF2B5EF4-FFF2-40B4-BE49-F238E27FC236}">
                <a16:creationId xmlns:a16="http://schemas.microsoft.com/office/drawing/2014/main" id="{D1EC7F2C-4E30-434E-8D5D-C48E3EA68E21}"/>
              </a:ext>
            </a:extLst>
          </p:cNvPr>
          <p:cNvSpPr>
            <a:spLocks noGrp="1" noChangeArrowheads="1"/>
          </p:cNvSpPr>
          <p:nvPr>
            <p:ph type="body" idx="1"/>
          </p:nvPr>
        </p:nvSpPr>
        <p:spPr>
          <a:solidFill>
            <a:schemeClr val="bg2">
              <a:lumMod val="60000"/>
              <a:lumOff val="40000"/>
            </a:schemeClr>
          </a:solidFill>
          <a:ln w="9525">
            <a:solidFill>
              <a:srgbClr val="CF8F31"/>
            </a:solidFill>
            <a:miter lim="800000"/>
            <a:headEnd/>
            <a:tailEnd/>
          </a:ln>
        </p:spPr>
        <p:txBody>
          <a:bodyPr vert="horz" wrap="square" lIns="91440" tIns="45720" rIns="91440" bIns="45720" numCol="1" rtlCol="0" anchor="t" anchorCtr="0" compatLnSpc="1">
            <a:prstTxWarp prst="textNoShape">
              <a:avLst/>
            </a:prstTxWarp>
            <a:normAutofit/>
          </a:bodyPr>
          <a:lstStyle/>
          <a:p>
            <a:pPr marL="354330" indent="-285750" fontAlgn="auto">
              <a:spcAft>
                <a:spcPts val="0"/>
              </a:spcAft>
            </a:pPr>
            <a:r>
              <a:rPr lang="en-US" altLang="en-US" sz="1800" dirty="0">
                <a:solidFill>
                  <a:schemeClr val="tx1"/>
                </a:solidFill>
                <a:cs typeface="Calibri" pitchFamily="34" charset="0"/>
              </a:rPr>
              <a:t>The </a:t>
            </a:r>
            <a:r>
              <a:rPr lang="en-US" altLang="en-US" sz="1800" dirty="0" err="1">
                <a:solidFill>
                  <a:schemeClr val="tx1"/>
                </a:solidFill>
                <a:cs typeface="Calibri" pitchFamily="34" charset="0"/>
              </a:rPr>
              <a:t>Execucrats</a:t>
            </a:r>
            <a:r>
              <a:rPr lang="en-US" altLang="en-US" sz="1800" dirty="0">
                <a:solidFill>
                  <a:schemeClr val="tx1"/>
                </a:solidFill>
                <a:cs typeface="Calibri" pitchFamily="34" charset="0"/>
              </a:rPr>
              <a:t>.</a:t>
            </a:r>
          </a:p>
          <a:p>
            <a:pPr lvl="1"/>
            <a:r>
              <a:rPr lang="en-US" altLang="en-US" sz="1800" dirty="0">
                <a:solidFill>
                  <a:schemeClr val="tx1"/>
                </a:solidFill>
                <a:cs typeface="Calibri" pitchFamily="34" charset="0"/>
              </a:rPr>
              <a:t>A function of their political and leadership skills interacting with a specific situation that their technical expertise and personality can influence.</a:t>
            </a:r>
          </a:p>
        </p:txBody>
      </p:sp>
    </p:spTree>
    <p:extLst>
      <p:ext uri="{BB962C8B-B14F-4D97-AF65-F5344CB8AC3E}">
        <p14:creationId xmlns:p14="http://schemas.microsoft.com/office/powerpoint/2010/main" val="2303774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solidFill>
                  <a:srgbClr val="2F2B20"/>
                </a:solidFill>
              </a:rPr>
              <a:t>Stogdill’s</a:t>
            </a:r>
            <a:r>
              <a:rPr lang="en-US" dirty="0">
                <a:solidFill>
                  <a:srgbClr val="2F2B20"/>
                </a:solidFill>
              </a:rPr>
              <a:t> Assessment of Contingency Theory (1974)</a:t>
            </a:r>
          </a:p>
        </p:txBody>
      </p:sp>
      <p:sp>
        <p:nvSpPr>
          <p:cNvPr id="3" name="Content Placeholder 2"/>
          <p:cNvSpPr>
            <a:spLocks noGrp="1"/>
          </p:cNvSpPr>
          <p:nvPr>
            <p:ph idx="1"/>
          </p:nvPr>
        </p:nvSpPr>
        <p:spPr/>
        <p:txBody>
          <a:bodyPr/>
          <a:lstStyle/>
          <a:p>
            <a:pPr>
              <a:buNone/>
            </a:pPr>
            <a:r>
              <a:rPr lang="en-US" sz="1800" dirty="0">
                <a:solidFill>
                  <a:srgbClr val="000000"/>
                </a:solidFill>
              </a:rPr>
              <a:t> 	A successful leader in one type of organization may not be successful in another simply because it differs from the previous one—it will depend on the following:</a:t>
            </a:r>
          </a:p>
          <a:p>
            <a:r>
              <a:rPr lang="en-US" sz="1800" dirty="0">
                <a:solidFill>
                  <a:srgbClr val="000000"/>
                </a:solidFill>
              </a:rPr>
              <a:t>1.	The type, structure, size, and purpose of the organization.</a:t>
            </a:r>
          </a:p>
          <a:p>
            <a:r>
              <a:rPr lang="en-US" sz="1800" dirty="0">
                <a:solidFill>
                  <a:srgbClr val="000000"/>
                </a:solidFill>
              </a:rPr>
              <a:t>2.	The external environment in which the organization functions.</a:t>
            </a:r>
          </a:p>
          <a:p>
            <a:r>
              <a:rPr lang="en-US" sz="1800" dirty="0">
                <a:solidFill>
                  <a:srgbClr val="000000"/>
                </a:solidFill>
              </a:rPr>
              <a:t>3.	The orientation, values, goals, and expectations of the leader, his or her superiors, and subordinates.</a:t>
            </a:r>
          </a:p>
          <a:p>
            <a:r>
              <a:rPr lang="en-US" sz="1800" dirty="0">
                <a:solidFill>
                  <a:srgbClr val="000000"/>
                </a:solidFill>
              </a:rPr>
              <a:t>4.	The expert or professional knowledge required of the position.</a:t>
            </a:r>
          </a:p>
          <a:p>
            <a:pPr>
              <a:buNone/>
            </a:pPr>
            <a:r>
              <a:rPr lang="en-US" sz="1800" dirty="0"/>
              <a:t> </a:t>
            </a:r>
          </a:p>
        </p:txBody>
      </p:sp>
    </p:spTree>
    <p:extLst>
      <p:ext uri="{BB962C8B-B14F-4D97-AF65-F5344CB8AC3E}">
        <p14:creationId xmlns:p14="http://schemas.microsoft.com/office/powerpoint/2010/main" val="3134750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6D5DA520-316B-A54A-A58D-28DA131E9AEB}"/>
              </a:ext>
            </a:extLst>
          </p:cNvPr>
          <p:cNvSpPr>
            <a:spLocks noGrp="1" noChangeArrowheads="1"/>
          </p:cNvSpPr>
          <p:nvPr>
            <p:ph type="title"/>
          </p:nvPr>
        </p:nvSpPr>
        <p:spPr>
          <a:solidFill>
            <a:srgbClr val="C8E1F3"/>
          </a:solidFill>
          <a:ln w="9525">
            <a:noFill/>
            <a:miter lim="800000"/>
            <a:headEnd/>
            <a:tailEnd/>
          </a:ln>
        </p:spPr>
        <p:txBody>
          <a:bodyPr vert="horz" wrap="square" lIns="91440" tIns="45720" rIns="91440" bIns="45720" numCol="1" anchor="b" anchorCtr="0" compatLnSpc="1">
            <a:prstTxWarp prst="textNoShape">
              <a:avLst/>
            </a:prstTxWarp>
          </a:bodyPr>
          <a:lstStyle/>
          <a:p>
            <a:pPr algn="ctr"/>
            <a:r>
              <a:rPr lang="en-US" altLang="en-US" dirty="0">
                <a:solidFill>
                  <a:srgbClr val="2F2B20"/>
                </a:solidFill>
                <a:latin typeface="Candara" pitchFamily="34" charset="0"/>
              </a:rPr>
              <a:t>The Functions of Leadership in Organization</a:t>
            </a:r>
          </a:p>
        </p:txBody>
      </p:sp>
      <p:sp>
        <p:nvSpPr>
          <p:cNvPr id="27651" name="Rectangle 3">
            <a:extLst>
              <a:ext uri="{FF2B5EF4-FFF2-40B4-BE49-F238E27FC236}">
                <a16:creationId xmlns:a16="http://schemas.microsoft.com/office/drawing/2014/main" id="{CF5F1E98-18CC-6A4C-BEDD-42F4AED5C35E}"/>
              </a:ext>
            </a:extLst>
          </p:cNvPr>
          <p:cNvSpPr>
            <a:spLocks noGrp="1" noChangeArrowheads="1"/>
          </p:cNvSpPr>
          <p:nvPr>
            <p:ph type="body" idx="1"/>
          </p:nvPr>
        </p:nvSpPr>
        <p:spPr>
          <a:solidFill>
            <a:schemeClr val="bg2">
              <a:lumMod val="60000"/>
              <a:lumOff val="40000"/>
            </a:schemeClr>
          </a:solidFill>
          <a:ln w="9525">
            <a:solidFill>
              <a:srgbClr val="CF8F31"/>
            </a:solidFill>
            <a:miter lim="800000"/>
            <a:headEnd/>
            <a:tailEnd/>
          </a:ln>
        </p:spPr>
        <p:txBody>
          <a:bodyPr vert="horz" wrap="square" lIns="91440" tIns="45720" rIns="91440" bIns="45720" numCol="1" rtlCol="0" anchor="t" anchorCtr="0" compatLnSpc="1">
            <a:prstTxWarp prst="textNoShape">
              <a:avLst/>
            </a:prstTxWarp>
            <a:normAutofit/>
          </a:bodyPr>
          <a:lstStyle/>
          <a:p>
            <a:pPr marL="354330" indent="-285750" fontAlgn="auto">
              <a:spcAft>
                <a:spcPts val="0"/>
              </a:spcAft>
            </a:pPr>
            <a:r>
              <a:rPr lang="en-US" altLang="en-US" sz="1800" dirty="0">
                <a:solidFill>
                  <a:srgbClr val="000000"/>
                </a:solidFill>
              </a:rPr>
              <a:t>The specification seems simple, but the reality of leadership is complex.</a:t>
            </a:r>
          </a:p>
          <a:p>
            <a:pPr lvl="1"/>
            <a:r>
              <a:rPr lang="en-US" altLang="en-US" sz="1800" dirty="0">
                <a:solidFill>
                  <a:srgbClr val="000000"/>
                </a:solidFill>
              </a:rPr>
              <a:t>Intrapersonal factors (i.e., thoughts and emotions) interact with;</a:t>
            </a:r>
          </a:p>
          <a:p>
            <a:pPr lvl="1"/>
            <a:r>
              <a:rPr lang="en-US" altLang="en-US" sz="1800" dirty="0">
                <a:solidFill>
                  <a:srgbClr val="000000"/>
                </a:solidFill>
              </a:rPr>
              <a:t>Interpersonal processes (i.e., attraction, communication, influence) to have effects on;</a:t>
            </a:r>
          </a:p>
          <a:p>
            <a:pPr lvl="1"/>
            <a:r>
              <a:rPr lang="en-US" altLang="en-US" sz="1800" dirty="0">
                <a:solidFill>
                  <a:srgbClr val="000000"/>
                </a:solidFill>
              </a:rPr>
              <a:t>A dynamic external environment.</a:t>
            </a:r>
          </a:p>
        </p:txBody>
      </p:sp>
    </p:spTree>
    <p:extLst>
      <p:ext uri="{BB962C8B-B14F-4D97-AF65-F5344CB8AC3E}">
        <p14:creationId xmlns:p14="http://schemas.microsoft.com/office/powerpoint/2010/main" val="1652540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1953E9F7-9029-E94E-8B37-52D220A7A9EF}"/>
              </a:ext>
            </a:extLst>
          </p:cNvPr>
          <p:cNvSpPr>
            <a:spLocks noGrp="1" noChangeArrowheads="1"/>
          </p:cNvSpPr>
          <p:nvPr>
            <p:ph type="title"/>
          </p:nvPr>
        </p:nvSpPr>
        <p:spPr>
          <a:solidFill>
            <a:srgbClr val="C8E1F3"/>
          </a:solidFill>
          <a:ln w="9525">
            <a:noFill/>
            <a:miter lim="800000"/>
            <a:headEnd/>
            <a:tailEnd/>
          </a:ln>
        </p:spPr>
        <p:txBody>
          <a:bodyPr vert="horz" wrap="square" lIns="91440" tIns="45720" rIns="91440" bIns="45720" numCol="1" anchor="b" anchorCtr="0" compatLnSpc="1">
            <a:prstTxWarp prst="textNoShape">
              <a:avLst/>
            </a:prstTxWarp>
          </a:bodyPr>
          <a:lstStyle/>
          <a:p>
            <a:pPr algn="ctr"/>
            <a:r>
              <a:rPr lang="en-US" altLang="en-US" dirty="0">
                <a:solidFill>
                  <a:srgbClr val="2F2B20"/>
                </a:solidFill>
                <a:latin typeface="Candara" pitchFamily="34" charset="0"/>
              </a:rPr>
              <a:t>The Organizational Functions of Leadership</a:t>
            </a:r>
          </a:p>
        </p:txBody>
      </p:sp>
      <p:sp>
        <p:nvSpPr>
          <p:cNvPr id="31747" name="Rectangle 3">
            <a:extLst>
              <a:ext uri="{FF2B5EF4-FFF2-40B4-BE49-F238E27FC236}">
                <a16:creationId xmlns:a16="http://schemas.microsoft.com/office/drawing/2014/main" id="{61F5E535-2881-AE49-809B-ABA5479CF62A}"/>
              </a:ext>
            </a:extLst>
          </p:cNvPr>
          <p:cNvSpPr>
            <a:spLocks noGrp="1" noChangeArrowheads="1"/>
          </p:cNvSpPr>
          <p:nvPr>
            <p:ph type="body" idx="1"/>
          </p:nvPr>
        </p:nvSpPr>
        <p:spPr>
          <a:xfrm>
            <a:off x="1042988" y="2324100"/>
            <a:ext cx="7024687" cy="3508375"/>
          </a:xfrm>
          <a:solidFill>
            <a:schemeClr val="bg2">
              <a:lumMod val="60000"/>
              <a:lumOff val="40000"/>
            </a:schemeClr>
          </a:solidFill>
          <a:ln w="9525">
            <a:solidFill>
              <a:srgbClr val="CF8F31"/>
            </a:solidFill>
            <a:miter lim="800000"/>
            <a:headEnd/>
            <a:tailEnd/>
          </a:ln>
        </p:spPr>
        <p:txBody>
          <a:bodyPr vert="horz" wrap="square" lIns="91440" tIns="45720" rIns="91440" bIns="45720" numCol="1" rtlCol="0" anchor="t" anchorCtr="0" compatLnSpc="1">
            <a:prstTxWarp prst="textNoShape">
              <a:avLst/>
            </a:prstTxWarp>
            <a:noAutofit/>
          </a:bodyPr>
          <a:lstStyle/>
          <a:p>
            <a:pPr marL="354330" indent="-285750" fontAlgn="auto">
              <a:spcAft>
                <a:spcPts val="0"/>
              </a:spcAft>
            </a:pPr>
            <a:r>
              <a:rPr lang="en-US" altLang="en-US" sz="2000" dirty="0">
                <a:solidFill>
                  <a:srgbClr val="000000"/>
                </a:solidFill>
              </a:rPr>
              <a:t>In an orderly, structured, and well-understood environment, the primary responsibilities are guidance and motivation.</a:t>
            </a:r>
          </a:p>
          <a:p>
            <a:pPr marL="354330" indent="-285750" fontAlgn="auto">
              <a:spcAft>
                <a:spcPts val="0"/>
              </a:spcAft>
            </a:pPr>
            <a:endParaRPr lang="en-US" altLang="en-US" sz="2000" dirty="0">
              <a:solidFill>
                <a:srgbClr val="000000"/>
              </a:solidFill>
            </a:endParaRPr>
          </a:p>
          <a:p>
            <a:pPr lvl="1"/>
            <a:r>
              <a:rPr lang="en-US" altLang="en-US" sz="2000" dirty="0">
                <a:solidFill>
                  <a:srgbClr val="000000"/>
                </a:solidFill>
              </a:rPr>
              <a:t>Assign people to tasks or responsibilities, to outline what is expected, and to facilitate and encourage goal attainment.</a:t>
            </a:r>
          </a:p>
        </p:txBody>
      </p:sp>
    </p:spTree>
    <p:extLst>
      <p:ext uri="{BB962C8B-B14F-4D97-AF65-F5344CB8AC3E}">
        <p14:creationId xmlns:p14="http://schemas.microsoft.com/office/powerpoint/2010/main" val="3462316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1A641C4C-0441-DC40-8BC4-5867372C5A9F}"/>
              </a:ext>
            </a:extLst>
          </p:cNvPr>
          <p:cNvSpPr>
            <a:spLocks noGrp="1" noChangeArrowheads="1"/>
          </p:cNvSpPr>
          <p:nvPr>
            <p:ph type="title"/>
          </p:nvPr>
        </p:nvSpPr>
        <p:spPr>
          <a:solidFill>
            <a:srgbClr val="C8E1F3"/>
          </a:solidFill>
          <a:ln w="9525">
            <a:noFill/>
            <a:miter lim="800000"/>
            <a:headEnd/>
            <a:tailEnd/>
          </a:ln>
        </p:spPr>
        <p:txBody>
          <a:bodyPr vert="horz" wrap="square" lIns="91440" tIns="45720" rIns="91440" bIns="45720" numCol="1" anchor="b" anchorCtr="0" compatLnSpc="1">
            <a:prstTxWarp prst="textNoShape">
              <a:avLst/>
            </a:prstTxWarp>
          </a:bodyPr>
          <a:lstStyle/>
          <a:p>
            <a:pPr algn="ctr"/>
            <a:r>
              <a:rPr lang="en-US" altLang="en-US" dirty="0">
                <a:solidFill>
                  <a:srgbClr val="2F2B20"/>
                </a:solidFill>
                <a:latin typeface="Candara" pitchFamily="34" charset="0"/>
              </a:rPr>
              <a:t>The Organizational Functions of Leadership</a:t>
            </a:r>
          </a:p>
        </p:txBody>
      </p:sp>
      <p:sp>
        <p:nvSpPr>
          <p:cNvPr id="32771" name="Rectangle 3">
            <a:extLst>
              <a:ext uri="{FF2B5EF4-FFF2-40B4-BE49-F238E27FC236}">
                <a16:creationId xmlns:a16="http://schemas.microsoft.com/office/drawing/2014/main" id="{160B52AC-B808-B54C-9F2E-C5487DB36F73}"/>
              </a:ext>
            </a:extLst>
          </p:cNvPr>
          <p:cNvSpPr>
            <a:spLocks noGrp="1" noChangeArrowheads="1"/>
          </p:cNvSpPr>
          <p:nvPr>
            <p:ph type="body" idx="1"/>
          </p:nvPr>
        </p:nvSpPr>
        <p:spPr>
          <a:solidFill>
            <a:schemeClr val="bg2">
              <a:lumMod val="60000"/>
              <a:lumOff val="40000"/>
            </a:schemeClr>
          </a:solidFill>
          <a:ln w="9525">
            <a:solidFill>
              <a:srgbClr val="CF8F31"/>
            </a:solidFill>
            <a:miter lim="800000"/>
            <a:headEnd/>
            <a:tailEnd/>
          </a:ln>
        </p:spPr>
        <p:txBody>
          <a:bodyPr vert="horz" wrap="square" lIns="91440" tIns="45720" rIns="91440" bIns="45720" numCol="1" rtlCol="0" anchor="t" anchorCtr="0" compatLnSpc="1">
            <a:prstTxWarp prst="textNoShape">
              <a:avLst/>
            </a:prstTxWarp>
            <a:noAutofit/>
          </a:bodyPr>
          <a:lstStyle/>
          <a:p>
            <a:pPr marL="354330" indent="-285750" fontAlgn="auto">
              <a:spcAft>
                <a:spcPts val="0"/>
              </a:spcAft>
            </a:pPr>
            <a:r>
              <a:rPr lang="en-US" altLang="en-US" sz="2000" dirty="0">
                <a:solidFill>
                  <a:srgbClr val="000000"/>
                </a:solidFill>
              </a:rPr>
              <a:t>In a less orderly environment calling for external adaptability, the crucial functions are problem solving and innovation.</a:t>
            </a:r>
          </a:p>
          <a:p>
            <a:pPr marL="354330" indent="-285750" fontAlgn="auto">
              <a:spcAft>
                <a:spcPts val="0"/>
              </a:spcAft>
            </a:pPr>
            <a:endParaRPr lang="en-US" altLang="en-US" sz="2000" dirty="0">
              <a:solidFill>
                <a:srgbClr val="000000"/>
              </a:solidFill>
            </a:endParaRPr>
          </a:p>
          <a:p>
            <a:pPr lvl="1"/>
            <a:r>
              <a:rPr lang="en-US" altLang="en-US" sz="2000" dirty="0">
                <a:solidFill>
                  <a:srgbClr val="000000"/>
                </a:solidFill>
              </a:rPr>
              <a:t>The leader must create the kind of atmosphere that encourages sensitivity, flexibility, and creativity.</a:t>
            </a:r>
          </a:p>
          <a:p>
            <a:pPr lvl="1"/>
            <a:r>
              <a:rPr lang="en-US" altLang="en-US" sz="2000" dirty="0">
                <a:solidFill>
                  <a:srgbClr val="000000"/>
                </a:solidFill>
              </a:rPr>
              <a:t>The leader must be a change agent</a:t>
            </a:r>
            <a:r>
              <a:rPr lang="en-US" altLang="en-US" sz="2400" dirty="0">
                <a:solidFill>
                  <a:srgbClr val="000000"/>
                </a:solidFill>
              </a:rPr>
              <a:t>.</a:t>
            </a:r>
          </a:p>
        </p:txBody>
      </p:sp>
    </p:spTree>
    <p:extLst>
      <p:ext uri="{BB962C8B-B14F-4D97-AF65-F5344CB8AC3E}">
        <p14:creationId xmlns:p14="http://schemas.microsoft.com/office/powerpoint/2010/main" val="2137689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844EF1E8-8818-6E43-A841-DB2D08D94CAA}"/>
              </a:ext>
            </a:extLst>
          </p:cNvPr>
          <p:cNvSpPr>
            <a:spLocks noGrp="1" noChangeArrowheads="1"/>
          </p:cNvSpPr>
          <p:nvPr>
            <p:ph type="title"/>
          </p:nvPr>
        </p:nvSpPr>
        <p:spPr>
          <a:solidFill>
            <a:srgbClr val="C8E1F3"/>
          </a:solidFill>
          <a:ln w="9525">
            <a:noFill/>
            <a:miter lim="800000"/>
            <a:headEnd/>
            <a:tailEnd/>
          </a:ln>
        </p:spPr>
        <p:txBody>
          <a:bodyPr vert="horz" wrap="square" lIns="91440" tIns="45720" rIns="91440" bIns="45720" numCol="1" anchor="b" anchorCtr="0" compatLnSpc="1">
            <a:prstTxWarp prst="textNoShape">
              <a:avLst/>
            </a:prstTxWarp>
          </a:bodyPr>
          <a:lstStyle/>
          <a:p>
            <a:pPr algn="ctr"/>
            <a:r>
              <a:rPr lang="en-US" altLang="en-US">
                <a:solidFill>
                  <a:srgbClr val="2F2B20"/>
                </a:solidFill>
                <a:latin typeface="Candara" pitchFamily="34" charset="0"/>
              </a:rPr>
              <a:t>Leading for Performance</a:t>
            </a:r>
          </a:p>
        </p:txBody>
      </p:sp>
      <p:sp>
        <p:nvSpPr>
          <p:cNvPr id="7171" name="Rectangle 3">
            <a:extLst>
              <a:ext uri="{FF2B5EF4-FFF2-40B4-BE49-F238E27FC236}">
                <a16:creationId xmlns:a16="http://schemas.microsoft.com/office/drawing/2014/main" id="{7A6C46C3-2381-7548-8ABB-546B3CF26D19}"/>
              </a:ext>
            </a:extLst>
          </p:cNvPr>
          <p:cNvSpPr>
            <a:spLocks noGrp="1" noChangeArrowheads="1"/>
          </p:cNvSpPr>
          <p:nvPr>
            <p:ph type="body" idx="1"/>
          </p:nvPr>
        </p:nvSpPr>
        <p:spPr>
          <a:solidFill>
            <a:schemeClr val="bg2">
              <a:lumMod val="60000"/>
              <a:lumOff val="40000"/>
            </a:schemeClr>
          </a:solidFill>
          <a:ln w="9525">
            <a:solidFill>
              <a:srgbClr val="CF8F31"/>
            </a:solidFill>
            <a:miter lim="800000"/>
            <a:headEnd/>
            <a:tailEnd/>
          </a:ln>
        </p:spPr>
        <p:txBody>
          <a:bodyPr vert="horz" wrap="square" lIns="91440" tIns="45720" rIns="91440" bIns="45720" numCol="1" rtlCol="0" anchor="t" anchorCtr="0" compatLnSpc="1">
            <a:prstTxWarp prst="textNoShape">
              <a:avLst/>
            </a:prstTxWarp>
            <a:normAutofit/>
          </a:bodyPr>
          <a:lstStyle/>
          <a:p>
            <a:pPr marL="354330" indent="-285750" fontAlgn="auto">
              <a:spcAft>
                <a:spcPts val="0"/>
              </a:spcAft>
            </a:pPr>
            <a:r>
              <a:rPr lang="en-US" altLang="en-US" sz="1800" dirty="0">
                <a:solidFill>
                  <a:srgbClr val="000000"/>
                </a:solidFill>
              </a:rPr>
              <a:t>Leadership and management.</a:t>
            </a:r>
          </a:p>
          <a:p>
            <a:pPr lvl="1"/>
            <a:r>
              <a:rPr lang="en-US" altLang="en-US" sz="1800" dirty="0">
                <a:solidFill>
                  <a:srgbClr val="000000"/>
                </a:solidFill>
              </a:rPr>
              <a:t>Management involves power (usually formal authority) bestowed on the occupant of a position by a higher organizational authority.</a:t>
            </a:r>
          </a:p>
          <a:p>
            <a:pPr lvl="1"/>
            <a:endParaRPr lang="en-US" altLang="en-US" sz="1800" dirty="0">
              <a:solidFill>
                <a:srgbClr val="000000"/>
              </a:solidFill>
            </a:endParaRPr>
          </a:p>
          <a:p>
            <a:pPr lvl="2"/>
            <a:r>
              <a:rPr lang="en-US" altLang="en-US" sz="1800" dirty="0">
                <a:solidFill>
                  <a:srgbClr val="000000"/>
                </a:solidFill>
              </a:rPr>
              <a:t>Responsibility and accountability.</a:t>
            </a:r>
          </a:p>
          <a:p>
            <a:pPr marL="685800" lvl="2" indent="0">
              <a:buNone/>
            </a:pPr>
            <a:endParaRPr lang="en-US" altLang="en-US" sz="1800" dirty="0">
              <a:solidFill>
                <a:srgbClr val="000000"/>
              </a:solidFill>
            </a:endParaRPr>
          </a:p>
          <a:p>
            <a:pPr lvl="1"/>
            <a:r>
              <a:rPr lang="en-US" altLang="en-US" sz="1800" dirty="0">
                <a:solidFill>
                  <a:srgbClr val="000000"/>
                </a:solidFill>
              </a:rPr>
              <a:t>Leadership cannot be bestowed, it can only be demonstrated.</a:t>
            </a:r>
          </a:p>
        </p:txBody>
      </p:sp>
    </p:spTree>
    <p:extLst>
      <p:ext uri="{BB962C8B-B14F-4D97-AF65-F5344CB8AC3E}">
        <p14:creationId xmlns:p14="http://schemas.microsoft.com/office/powerpoint/2010/main" val="3282261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77CD4F4F-90E8-7446-96A3-08E8C815978B}"/>
              </a:ext>
            </a:extLst>
          </p:cNvPr>
          <p:cNvSpPr>
            <a:spLocks noGrp="1" noChangeArrowheads="1"/>
          </p:cNvSpPr>
          <p:nvPr>
            <p:ph type="title"/>
          </p:nvPr>
        </p:nvSpPr>
        <p:spPr>
          <a:xfrm>
            <a:off x="1059656" y="454025"/>
            <a:ext cx="7024687" cy="1143000"/>
          </a:xfrm>
          <a:solidFill>
            <a:srgbClr val="C8E1F3"/>
          </a:solidFill>
          <a:ln w="9525">
            <a:noFill/>
            <a:miter lim="800000"/>
            <a:headEnd/>
            <a:tailEnd/>
          </a:ln>
        </p:spPr>
        <p:txBody>
          <a:bodyPr vert="horz" wrap="square" lIns="91440" tIns="45720" rIns="91440" bIns="45720" numCol="1" anchor="b" anchorCtr="0" compatLnSpc="1">
            <a:prstTxWarp prst="textNoShape">
              <a:avLst/>
            </a:prstTxWarp>
          </a:bodyPr>
          <a:lstStyle/>
          <a:p>
            <a:pPr algn="ctr"/>
            <a:r>
              <a:rPr lang="en-US" altLang="en-US" dirty="0">
                <a:solidFill>
                  <a:srgbClr val="2F2B20"/>
                </a:solidFill>
                <a:latin typeface="Candara" pitchFamily="34" charset="0"/>
              </a:rPr>
              <a:t>Leading for Performance…cont.</a:t>
            </a:r>
          </a:p>
        </p:txBody>
      </p:sp>
      <p:sp>
        <p:nvSpPr>
          <p:cNvPr id="8195" name="Rectangle 3">
            <a:extLst>
              <a:ext uri="{FF2B5EF4-FFF2-40B4-BE49-F238E27FC236}">
                <a16:creationId xmlns:a16="http://schemas.microsoft.com/office/drawing/2014/main" id="{9E9E6D68-C083-2F43-A37A-F3F270B08BE6}"/>
              </a:ext>
            </a:extLst>
          </p:cNvPr>
          <p:cNvSpPr>
            <a:spLocks noGrp="1" noChangeArrowheads="1"/>
          </p:cNvSpPr>
          <p:nvPr>
            <p:ph type="body" idx="1"/>
          </p:nvPr>
        </p:nvSpPr>
        <p:spPr>
          <a:xfrm>
            <a:off x="1183480" y="1674812"/>
            <a:ext cx="6777037" cy="4573588"/>
          </a:xfrm>
          <a:solidFill>
            <a:schemeClr val="bg2">
              <a:lumMod val="60000"/>
              <a:lumOff val="40000"/>
            </a:schemeClr>
          </a:solidFill>
          <a:ln w="9525">
            <a:solidFill>
              <a:srgbClr val="CF8F31"/>
            </a:solidFill>
            <a:miter lim="800000"/>
            <a:headEnd/>
            <a:tailEnd/>
          </a:ln>
        </p:spPr>
        <p:txBody>
          <a:bodyPr vert="horz" wrap="square" lIns="91440" tIns="45720" rIns="91440" bIns="45720" numCol="1" rtlCol="0" anchor="t" anchorCtr="0" compatLnSpc="1">
            <a:prstTxWarp prst="textNoShape">
              <a:avLst/>
            </a:prstTxWarp>
            <a:normAutofit/>
          </a:bodyPr>
          <a:lstStyle/>
          <a:p>
            <a:pPr marL="354330" indent="-285750" fontAlgn="auto">
              <a:spcAft>
                <a:spcPts val="0"/>
              </a:spcAft>
            </a:pPr>
            <a:r>
              <a:rPr lang="en-US" altLang="en-US" sz="1800" dirty="0">
                <a:solidFill>
                  <a:srgbClr val="000000"/>
                </a:solidFill>
              </a:rPr>
              <a:t>Leadership and management.</a:t>
            </a:r>
          </a:p>
          <a:p>
            <a:pPr lvl="1"/>
            <a:r>
              <a:rPr lang="en-US" altLang="en-US" sz="1800" dirty="0">
                <a:solidFill>
                  <a:srgbClr val="000000"/>
                </a:solidFill>
              </a:rPr>
              <a:t>Legitimacy arises from position in an organization and most frequently describes managers.</a:t>
            </a:r>
          </a:p>
          <a:p>
            <a:pPr marL="366713" lvl="1" indent="0">
              <a:buNone/>
            </a:pPr>
            <a:endParaRPr lang="en-US" altLang="en-US" sz="1800" dirty="0">
              <a:solidFill>
                <a:srgbClr val="000000"/>
              </a:solidFill>
            </a:endParaRPr>
          </a:p>
          <a:p>
            <a:pPr lvl="1"/>
            <a:r>
              <a:rPr lang="en-US" altLang="en-US" sz="1800" dirty="0">
                <a:solidFill>
                  <a:srgbClr val="000000"/>
                </a:solidFill>
              </a:rPr>
              <a:t>Charisma arises from personality and most frequently describes leaders.</a:t>
            </a:r>
          </a:p>
          <a:p>
            <a:pPr marL="366713" lvl="1" indent="0">
              <a:buNone/>
            </a:pPr>
            <a:endParaRPr lang="en-US" altLang="en-US" sz="1800" dirty="0">
              <a:solidFill>
                <a:srgbClr val="000000"/>
              </a:solidFill>
            </a:endParaRPr>
          </a:p>
          <a:p>
            <a:pPr lvl="1"/>
            <a:r>
              <a:rPr lang="en-US" altLang="en-US" sz="1800" dirty="0">
                <a:solidFill>
                  <a:srgbClr val="000000"/>
                </a:solidFill>
              </a:rPr>
              <a:t>The three essential functions of leaders (Chester Barnard).</a:t>
            </a:r>
          </a:p>
          <a:p>
            <a:pPr lvl="2"/>
            <a:r>
              <a:rPr lang="en-US" altLang="en-US" sz="1800" dirty="0">
                <a:solidFill>
                  <a:srgbClr val="000000"/>
                </a:solidFill>
              </a:rPr>
              <a:t>To provide a system of communication;</a:t>
            </a:r>
          </a:p>
          <a:p>
            <a:pPr lvl="2"/>
            <a:r>
              <a:rPr lang="en-US" altLang="en-US" sz="1800" dirty="0">
                <a:solidFill>
                  <a:srgbClr val="000000"/>
                </a:solidFill>
              </a:rPr>
              <a:t>To promote the securing of essential efforts; and</a:t>
            </a:r>
          </a:p>
          <a:p>
            <a:pPr lvl="2"/>
            <a:r>
              <a:rPr lang="en-US" altLang="en-US" sz="1800" dirty="0">
                <a:solidFill>
                  <a:srgbClr val="000000"/>
                </a:solidFill>
              </a:rPr>
              <a:t>To formulate and define the purposes and goals of an organization (Vision).</a:t>
            </a:r>
          </a:p>
        </p:txBody>
      </p:sp>
    </p:spTree>
    <p:extLst>
      <p:ext uri="{BB962C8B-B14F-4D97-AF65-F5344CB8AC3E}">
        <p14:creationId xmlns:p14="http://schemas.microsoft.com/office/powerpoint/2010/main" val="3216107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F366F89D-A744-9644-B2BE-7758B3560151}"/>
              </a:ext>
            </a:extLst>
          </p:cNvPr>
          <p:cNvSpPr>
            <a:spLocks noGrp="1" noChangeArrowheads="1"/>
          </p:cNvSpPr>
          <p:nvPr>
            <p:ph type="title"/>
          </p:nvPr>
        </p:nvSpPr>
        <p:spPr>
          <a:solidFill>
            <a:srgbClr val="C8E1F3"/>
          </a:solidFill>
          <a:ln w="9525">
            <a:noFill/>
            <a:miter lim="800000"/>
            <a:headEnd/>
            <a:tailEnd/>
          </a:ln>
        </p:spPr>
        <p:txBody>
          <a:bodyPr vert="horz" wrap="square" lIns="91440" tIns="45720" rIns="91440" bIns="45720" numCol="1" anchor="b" anchorCtr="0" compatLnSpc="1">
            <a:prstTxWarp prst="textNoShape">
              <a:avLst/>
            </a:prstTxWarp>
          </a:bodyPr>
          <a:lstStyle/>
          <a:p>
            <a:pPr algn="ctr"/>
            <a:r>
              <a:rPr lang="en-US" altLang="en-US" dirty="0">
                <a:solidFill>
                  <a:srgbClr val="2F2B20"/>
                </a:solidFill>
                <a:latin typeface="Candara" pitchFamily="34" charset="0"/>
              </a:rPr>
              <a:t>Leading for Performance</a:t>
            </a:r>
          </a:p>
        </p:txBody>
      </p:sp>
      <p:sp>
        <p:nvSpPr>
          <p:cNvPr id="6147" name="Rectangle 3">
            <a:extLst>
              <a:ext uri="{FF2B5EF4-FFF2-40B4-BE49-F238E27FC236}">
                <a16:creationId xmlns:a16="http://schemas.microsoft.com/office/drawing/2014/main" id="{5D40E2EC-9C45-7B4B-BE24-C51ABCB519E1}"/>
              </a:ext>
            </a:extLst>
          </p:cNvPr>
          <p:cNvSpPr>
            <a:spLocks noGrp="1" noChangeArrowheads="1"/>
          </p:cNvSpPr>
          <p:nvPr>
            <p:ph type="body" idx="1"/>
          </p:nvPr>
        </p:nvSpPr>
        <p:spPr>
          <a:xfrm>
            <a:off x="1042988" y="2324100"/>
            <a:ext cx="7110412" cy="4305300"/>
          </a:xfrm>
          <a:solidFill>
            <a:schemeClr val="bg2">
              <a:lumMod val="60000"/>
              <a:lumOff val="40000"/>
            </a:schemeClr>
          </a:solidFill>
          <a:ln w="9525">
            <a:solidFill>
              <a:srgbClr val="CF8F31"/>
            </a:solidFill>
            <a:miter lim="800000"/>
            <a:headEnd/>
            <a:tailEnd/>
          </a:ln>
        </p:spPr>
        <p:txBody>
          <a:bodyPr vert="horz" wrap="square" lIns="91440" tIns="45720" rIns="91440" bIns="45720" numCol="1" rtlCol="0" anchor="t" anchorCtr="0" compatLnSpc="1">
            <a:prstTxWarp prst="textNoShape">
              <a:avLst/>
            </a:prstTxWarp>
            <a:normAutofit/>
          </a:bodyPr>
          <a:lstStyle/>
          <a:p>
            <a:pPr marL="354330" indent="-285750" fontAlgn="auto">
              <a:spcAft>
                <a:spcPts val="0"/>
              </a:spcAft>
            </a:pPr>
            <a:r>
              <a:rPr lang="en-US" altLang="en-US" sz="1800" dirty="0">
                <a:solidFill>
                  <a:srgbClr val="000000"/>
                </a:solidFill>
              </a:rPr>
              <a:t>Defining leadership.</a:t>
            </a:r>
          </a:p>
          <a:p>
            <a:pPr lvl="1"/>
            <a:r>
              <a:rPr lang="en-US" altLang="en-US" sz="1800" dirty="0">
                <a:solidFill>
                  <a:srgbClr val="000000"/>
                </a:solidFill>
              </a:rPr>
              <a:t>Leadership is the exercise of authority, whether formal or informal, in directing and coordinating the work of others.</a:t>
            </a:r>
          </a:p>
          <a:p>
            <a:pPr lvl="1"/>
            <a:r>
              <a:rPr lang="en-US" altLang="en-US" sz="1800" dirty="0">
                <a:solidFill>
                  <a:srgbClr val="000000"/>
                </a:solidFill>
              </a:rPr>
              <a:t>The best leaders use both formal and informal authority.</a:t>
            </a:r>
          </a:p>
          <a:p>
            <a:pPr lvl="1"/>
            <a:r>
              <a:rPr lang="en-US" altLang="en-US" sz="1800" dirty="0">
                <a:solidFill>
                  <a:srgbClr val="000000"/>
                </a:solidFill>
              </a:rPr>
              <a:t>Five major bases of power:</a:t>
            </a:r>
          </a:p>
          <a:p>
            <a:pPr lvl="2"/>
            <a:r>
              <a:rPr lang="en-US" altLang="en-US" sz="1800" dirty="0">
                <a:solidFill>
                  <a:srgbClr val="000000"/>
                </a:solidFill>
              </a:rPr>
              <a:t>Expert power – knowledge.</a:t>
            </a:r>
          </a:p>
          <a:p>
            <a:pPr lvl="2"/>
            <a:r>
              <a:rPr lang="en-US" altLang="en-US" sz="1800" dirty="0">
                <a:solidFill>
                  <a:srgbClr val="000000"/>
                </a:solidFill>
              </a:rPr>
              <a:t>Referent power – identification.</a:t>
            </a:r>
          </a:p>
          <a:p>
            <a:pPr lvl="2"/>
            <a:r>
              <a:rPr lang="en-US" altLang="en-US" sz="1800" dirty="0">
                <a:solidFill>
                  <a:srgbClr val="000000"/>
                </a:solidFill>
              </a:rPr>
              <a:t>Reward power – exchange.</a:t>
            </a:r>
          </a:p>
          <a:p>
            <a:pPr lvl="2"/>
            <a:r>
              <a:rPr lang="en-US" altLang="en-US" sz="1800" dirty="0">
                <a:solidFill>
                  <a:srgbClr val="000000"/>
                </a:solidFill>
              </a:rPr>
              <a:t>Legitimate power – authority.</a:t>
            </a:r>
          </a:p>
          <a:p>
            <a:pPr lvl="2"/>
            <a:r>
              <a:rPr lang="en-US" altLang="en-US" sz="1800" dirty="0">
                <a:solidFill>
                  <a:srgbClr val="000000"/>
                </a:solidFill>
              </a:rPr>
              <a:t>Coercive power – punishment.</a:t>
            </a:r>
          </a:p>
        </p:txBody>
      </p:sp>
    </p:spTree>
    <p:extLst>
      <p:ext uri="{BB962C8B-B14F-4D97-AF65-F5344CB8AC3E}">
        <p14:creationId xmlns:p14="http://schemas.microsoft.com/office/powerpoint/2010/main" val="417208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1042988" y="457200"/>
            <a:ext cx="7024687" cy="762000"/>
          </a:xfrm>
          <a:solidFill>
            <a:srgbClr val="C8E1F3"/>
          </a:solidFill>
        </p:spPr>
        <p:txBody>
          <a:bodyPr/>
          <a:lstStyle/>
          <a:p>
            <a:pPr algn="ctr"/>
            <a:r>
              <a:rPr lang="en-US" dirty="0">
                <a:solidFill>
                  <a:srgbClr val="2F2B20"/>
                </a:solidFill>
                <a:latin typeface="Candara" pitchFamily="34" charset="0"/>
              </a:rPr>
              <a:t>Leadership and Power</a:t>
            </a:r>
          </a:p>
        </p:txBody>
      </p:sp>
      <p:sp>
        <p:nvSpPr>
          <p:cNvPr id="3" name="Content Placeholder 2"/>
          <p:cNvSpPr>
            <a:spLocks noGrp="1"/>
          </p:cNvSpPr>
          <p:nvPr>
            <p:ph idx="1"/>
          </p:nvPr>
        </p:nvSpPr>
        <p:spPr>
          <a:xfrm>
            <a:off x="1042988" y="1219200"/>
            <a:ext cx="7024687" cy="4613275"/>
          </a:xfrm>
          <a:solidFill>
            <a:schemeClr val="bg2">
              <a:lumMod val="60000"/>
              <a:lumOff val="40000"/>
            </a:schemeClr>
          </a:solidFill>
          <a:ln>
            <a:solidFill>
              <a:srgbClr val="CF8F31"/>
            </a:solidFill>
          </a:ln>
        </p:spPr>
        <p:txBody>
          <a:bodyPr rtlCol="0">
            <a:normAutofit/>
          </a:bodyPr>
          <a:lstStyle/>
          <a:p>
            <a:pPr marL="68580" indent="0" fontAlgn="auto">
              <a:spcAft>
                <a:spcPts val="0"/>
              </a:spcAft>
              <a:buFont typeface="Wingdings 2" pitchFamily="18" charset="2"/>
              <a:buNone/>
              <a:defRPr/>
            </a:pPr>
            <a:r>
              <a:rPr lang="en-US" sz="1500" dirty="0">
                <a:solidFill>
                  <a:schemeClr val="tx1"/>
                </a:solidFill>
                <a:cs typeface="Calibri" pitchFamily="34" charset="0"/>
              </a:rPr>
              <a:t>Leaders motivate the organization and its workers to achieve common goals, and to do things they may never have thought they could do. </a:t>
            </a:r>
            <a:br>
              <a:rPr lang="en-US" sz="1500" dirty="0">
                <a:solidFill>
                  <a:schemeClr val="tx1"/>
                </a:solidFill>
                <a:cs typeface="Calibri" pitchFamily="34" charset="0"/>
              </a:rPr>
            </a:br>
            <a:r>
              <a:rPr lang="en-US" sz="1500" dirty="0">
                <a:solidFill>
                  <a:schemeClr val="tx1"/>
                </a:solidFill>
                <a:cs typeface="Calibri" pitchFamily="34" charset="0"/>
              </a:rPr>
              <a:t>French and Raven describe five kinds of leadership power:</a:t>
            </a:r>
          </a:p>
        </p:txBody>
      </p:sp>
      <p:graphicFrame>
        <p:nvGraphicFramePr>
          <p:cNvPr id="4" name="Diagram 3"/>
          <p:cNvGraphicFramePr/>
          <p:nvPr/>
        </p:nvGraphicFramePr>
        <p:xfrm>
          <a:off x="1524000" y="2590800"/>
          <a:ext cx="6096000" cy="320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588</TotalTime>
  <Words>1599</Words>
  <Application>Microsoft Office PowerPoint</Application>
  <PresentationFormat>On-screen Show (4:3)</PresentationFormat>
  <Paragraphs>207</Paragraphs>
  <Slides>24</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Candara</vt:lpstr>
      <vt:lpstr>Century Gothic</vt:lpstr>
      <vt:lpstr>Impact</vt:lpstr>
      <vt:lpstr>Wingdings 2</vt:lpstr>
      <vt:lpstr>Austin</vt:lpstr>
      <vt:lpstr>PowerPoint Presentation</vt:lpstr>
      <vt:lpstr>Leading for Performance</vt:lpstr>
      <vt:lpstr>The Functions of Leadership in Organization</vt:lpstr>
      <vt:lpstr>The Organizational Functions of Leadership</vt:lpstr>
      <vt:lpstr>The Organizational Functions of Leadership</vt:lpstr>
      <vt:lpstr>Leading for Performance</vt:lpstr>
      <vt:lpstr>Leading for Performance…cont.</vt:lpstr>
      <vt:lpstr>Leading for Performance</vt:lpstr>
      <vt:lpstr>Leadership and Power</vt:lpstr>
      <vt:lpstr>Leadership Power</vt:lpstr>
      <vt:lpstr>Theories of Leadership</vt:lpstr>
      <vt:lpstr>Trait Theory</vt:lpstr>
      <vt:lpstr>Leading for Performance</vt:lpstr>
      <vt:lpstr>Transactional Theories</vt:lpstr>
      <vt:lpstr>    Transactional Approaches to Leadership</vt:lpstr>
      <vt:lpstr>Contingency Approaches</vt:lpstr>
      <vt:lpstr>What is  “Too Much Leadership?”</vt:lpstr>
      <vt:lpstr>What is  “Too Much Leadership?”…cont.</vt:lpstr>
      <vt:lpstr>Overmanagement</vt:lpstr>
      <vt:lpstr>Moral Leadership</vt:lpstr>
      <vt:lpstr>Moral Leadership</vt:lpstr>
      <vt:lpstr>Moral Leadership</vt:lpstr>
      <vt:lpstr>Moral Leadership</vt:lpstr>
      <vt:lpstr>Stogdill’s Assessment of Contingency Theory (1974)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Public Administration</dc:title>
  <dc:creator>Breena E. Coates</dc:creator>
  <cp:lastModifiedBy>eunice</cp:lastModifiedBy>
  <cp:revision>68</cp:revision>
  <dcterms:created xsi:type="dcterms:W3CDTF">2012-01-17T16:56:38Z</dcterms:created>
  <dcterms:modified xsi:type="dcterms:W3CDTF">2019-12-12T06:37:03Z</dcterms:modified>
</cp:coreProperties>
</file>